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sldIdLst>
    <p:sldId id="257" r:id="rId2"/>
    <p:sldId id="258" r:id="rId3"/>
    <p:sldId id="287" r:id="rId4"/>
    <p:sldId id="259" r:id="rId5"/>
    <p:sldId id="286" r:id="rId6"/>
    <p:sldId id="288" r:id="rId7"/>
    <p:sldId id="289" r:id="rId8"/>
    <p:sldId id="290" r:id="rId9"/>
    <p:sldId id="291" r:id="rId10"/>
    <p:sldId id="292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4" r:id="rId30"/>
    <p:sldId id="313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CD66-BF88-40C0-BA27-DBC63B081CE5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2221D-EF20-4B2A-93E8-E13F07501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01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FD5787-1860-465C-B496-B1C7B27AA946}" type="datetime1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312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771E-43DA-4D30-8D4B-586234A2C097}" type="datetime1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7231-0BC8-4515-9F59-FBA02CD90C43}" type="datetime1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1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21A4-20C7-401A-B6EE-320582427C4B}" type="datetime1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16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082D2D-BCC5-4261-AFA4-AB85450AB457}" type="datetime1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97082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1D4-EAB4-4DFD-BFA7-5C9F5A2D40CB}" type="datetime1">
              <a:rPr lang="fr-FR" smtClean="0"/>
              <a:t>09/02/2021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46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088-EC17-4742-8065-28A4503336B9}" type="datetime1">
              <a:rPr lang="fr-FR" smtClean="0"/>
              <a:t>09/02/2021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6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A794-0ED4-463C-B51A-94D88A4F0C77}" type="datetime1">
              <a:rPr lang="fr-FR" smtClean="0"/>
              <a:t>09/02/2021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61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CA74-4810-4D65-9857-25304B8DC30D}" type="datetime1">
              <a:rPr lang="fr-FR" smtClean="0"/>
              <a:t>09/02/2021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436C0-D3D0-4707-8A21-A343C87BE5F1}" type="datetime1">
              <a:rPr lang="fr-FR" smtClean="0"/>
              <a:t>09/02/2021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431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CC56B1-27D0-4564-8C36-7AF79F773E15}" type="datetime1">
              <a:rPr lang="fr-FR" smtClean="0"/>
              <a:t>09/02/2021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609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F38657-2580-4818-AB8A-1FDA5E84D2A3}" type="datetime1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64B81A8-79DB-4045-BEAA-50D228A6930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048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789" y="3541385"/>
            <a:ext cx="9152460" cy="3226006"/>
          </a:xfrm>
        </p:spPr>
        <p:txBody>
          <a:bodyPr>
            <a:normAutofit/>
          </a:bodyPr>
          <a:lstStyle/>
          <a:p>
            <a:pPr algn="r"/>
            <a:endParaRPr lang="fr-FR" sz="4800" dirty="0"/>
          </a:p>
          <a:p>
            <a:pPr algn="r"/>
            <a:endParaRPr lang="fr-FR" dirty="0" smtClean="0"/>
          </a:p>
          <a:p>
            <a:pPr algn="r"/>
            <a:endParaRPr lang="fr-FR" dirty="0" smtClean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sz="2800" dirty="0"/>
          </a:p>
          <a:p>
            <a:pPr algn="ctr"/>
            <a:r>
              <a:rPr lang="fr-FR" sz="1400" dirty="0"/>
              <a:t>Année universitaire 2020-2021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C0427725-F076-4609-BDFD-099D898B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594" y="100790"/>
            <a:ext cx="1378082" cy="14475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CCEA9CBA-1AFB-4656-BEF1-7232776C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037" y="100790"/>
            <a:ext cx="1317231" cy="14475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7334A91E-F82F-46DA-9168-6A525F9465FD}"/>
              </a:ext>
            </a:extLst>
          </p:cNvPr>
          <p:cNvSpPr txBox="1"/>
          <p:nvPr/>
        </p:nvSpPr>
        <p:spPr>
          <a:xfrm>
            <a:off x="4310592" y="387290"/>
            <a:ext cx="3736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National Engineering School of Tunis</a:t>
            </a:r>
          </a:p>
          <a:p>
            <a:pPr algn="ctr"/>
            <a:r>
              <a:rPr lang="en-US" dirty="0"/>
              <a:t>University of Tunis El </a:t>
            </a:r>
            <a:r>
              <a:rPr lang="en-US" dirty="0" err="1"/>
              <a:t>Manar</a:t>
            </a:r>
            <a:endParaRPr lang="en-US" dirty="0"/>
          </a:p>
          <a:p>
            <a:pPr algn="ctr"/>
            <a:r>
              <a:rPr lang="fr-FR" dirty="0"/>
              <a:t>Civil Engineering </a:t>
            </a:r>
            <a:r>
              <a:rPr lang="fr-FR" dirty="0" err="1"/>
              <a:t>Department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05BCB4C9-0B45-4460-BC24-DF9CEDD58F26}"/>
              </a:ext>
            </a:extLst>
          </p:cNvPr>
          <p:cNvSpPr txBox="1"/>
          <p:nvPr/>
        </p:nvSpPr>
        <p:spPr>
          <a:xfrm>
            <a:off x="4852887" y="5776223"/>
            <a:ext cx="265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Year Civil Engineering 2</a:t>
            </a:r>
            <a:endParaRPr lang="fr-FR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1B9F91D-0FDC-429C-835D-47F9E2C71437}"/>
              </a:ext>
            </a:extLst>
          </p:cNvPr>
          <p:cNvSpPr txBox="1">
            <a:spLocks/>
          </p:cNvSpPr>
          <p:nvPr/>
        </p:nvSpPr>
        <p:spPr>
          <a:xfrm>
            <a:off x="1420427" y="1776855"/>
            <a:ext cx="9404203" cy="1582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Presentation of the Synthesis Project</a:t>
            </a:r>
            <a:r>
              <a:rPr lang="en-US" sz="4800" dirty="0"/>
              <a:t> </a:t>
            </a:r>
            <a:endParaRPr lang="fr-FR" sz="45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551F508-C2C7-428C-B3AD-EAEA4A39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1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6312BD99-CBCD-4B03-8DC6-C92EC32DC404}"/>
              </a:ext>
            </a:extLst>
          </p:cNvPr>
          <p:cNvSpPr txBox="1"/>
          <p:nvPr/>
        </p:nvSpPr>
        <p:spPr>
          <a:xfrm>
            <a:off x="5043868" y="4508057"/>
            <a:ext cx="2270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Supervised by : </a:t>
            </a:r>
          </a:p>
          <a:p>
            <a:pPr algn="ctr"/>
            <a:r>
              <a:rPr lang="en-US" dirty="0" err="1"/>
              <a:t>Mrs</a:t>
            </a:r>
            <a:r>
              <a:rPr lang="en-US" dirty="0"/>
              <a:t> </a:t>
            </a:r>
            <a:r>
              <a:rPr lang="en-US" dirty="0" err="1" smtClean="0"/>
              <a:t>Emna</a:t>
            </a:r>
            <a:r>
              <a:rPr lang="en-US" dirty="0" smtClean="0"/>
              <a:t> </a:t>
            </a:r>
            <a:r>
              <a:rPr lang="en-US" dirty="0" err="1" smtClean="0"/>
              <a:t>Gargouri</a:t>
            </a:r>
            <a:endParaRPr lang="en-US" dirty="0" smtClean="0"/>
          </a:p>
          <a:p>
            <a:pPr algn="ctr"/>
            <a:r>
              <a:rPr lang="en-US" dirty="0" err="1" smtClean="0"/>
              <a:t>Mr</a:t>
            </a:r>
            <a:r>
              <a:rPr lang="en-US" dirty="0" smtClean="0"/>
              <a:t> </a:t>
            </a:r>
            <a:r>
              <a:rPr lang="en-US" dirty="0" err="1" smtClean="0"/>
              <a:t>Khlifa</a:t>
            </a:r>
            <a:r>
              <a:rPr lang="en-US" dirty="0" smtClean="0"/>
              <a:t> </a:t>
            </a:r>
            <a:r>
              <a:rPr lang="en-US" dirty="0" err="1" smtClean="0"/>
              <a:t>Maalel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6312BD99-CBCD-4B03-8DC6-C92EC32DC404}"/>
              </a:ext>
            </a:extLst>
          </p:cNvPr>
          <p:cNvSpPr txBox="1"/>
          <p:nvPr/>
        </p:nvSpPr>
        <p:spPr>
          <a:xfrm>
            <a:off x="5043868" y="3679678"/>
            <a:ext cx="227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Realized by </a:t>
            </a:r>
            <a:r>
              <a:rPr lang="en-US" dirty="0"/>
              <a:t>: </a:t>
            </a:r>
          </a:p>
          <a:p>
            <a:pPr algn="ctr"/>
            <a:r>
              <a:rPr lang="en-US" dirty="0" smtClean="0"/>
              <a:t>Fares Frikha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Running the program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450" y="2171700"/>
            <a:ext cx="7597253" cy="394227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02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C89EA62-F38E-4285-A105-C5E1BD360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2CF6E46A-CCCD-4728-B011-E147B23629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2E2C684B-30C9-4689-A529-EBF1B8ADB2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EC2B4A13-0632-456F-A66A-2D0CDB9D30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568A552-34C4-41D2-A36B-9E86EC569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B8BE655E-142C-41C9-895E-54D55EDDA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smtClean="0"/>
              <a:t>EPASWMM tutorial</a:t>
            </a:r>
            <a:endParaRPr lang="en-US" sz="7200" cap="all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98CC593-9FF4-46EF-81AE-2D26922F1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37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EPASWMM tutorial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372258"/>
            <a:ext cx="9601200" cy="3581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fr-FR" dirty="0">
                <a:solidFill>
                  <a:srgbClr val="212121"/>
                </a:solidFill>
                <a:cs typeface="Times New Roman" panose="02020603050405020304" pitchFamily="18" charset="0"/>
              </a:rPr>
              <a:t>EPANET is a software application </a:t>
            </a:r>
            <a:r>
              <a:rPr lang="en-US" altLang="fr-FR" dirty="0" smtClean="0">
                <a:solidFill>
                  <a:srgbClr val="212121"/>
                </a:solidFill>
                <a:cs typeface="Times New Roman" panose="02020603050405020304" pitchFamily="18" charset="0"/>
              </a:rPr>
              <a:t>used</a:t>
            </a:r>
            <a:r>
              <a:rPr lang="en-US" altLang="fr-FR" dirty="0">
                <a:solidFill>
                  <a:srgbClr val="212121"/>
                </a:solidFill>
                <a:cs typeface="Times New Roman" panose="02020603050405020304" pitchFamily="18" charset="0"/>
              </a:rPr>
              <a:t> throughout the world for planning, analysis, and design related to </a:t>
            </a:r>
            <a:r>
              <a:rPr lang="en-US" altLang="fr-FR" dirty="0" err="1">
                <a:solidFill>
                  <a:srgbClr val="212121"/>
                </a:solidFill>
                <a:cs typeface="Times New Roman" panose="02020603050405020304" pitchFamily="18" charset="0"/>
              </a:rPr>
              <a:t>stormwater</a:t>
            </a:r>
            <a:r>
              <a:rPr lang="en-US" altLang="fr-FR" dirty="0">
                <a:solidFill>
                  <a:srgbClr val="212121"/>
                </a:solidFill>
                <a:cs typeface="Times New Roman" panose="02020603050405020304" pitchFamily="18" charset="0"/>
              </a:rPr>
              <a:t> runoff, combined and sanitary sewers, and other drainage systems. </a:t>
            </a:r>
            <a:endParaRPr lang="en-US" altLang="fr-FR" dirty="0" smtClean="0">
              <a:solidFill>
                <a:srgbClr val="21212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fr-FR" dirty="0" smtClean="0">
                <a:solidFill>
                  <a:srgbClr val="212121"/>
                </a:solidFill>
                <a:cs typeface="Times New Roman" panose="02020603050405020304" pitchFamily="18" charset="0"/>
              </a:rPr>
              <a:t>Throw this tutorial, I have </a:t>
            </a:r>
            <a:r>
              <a:rPr lang="en-US" altLang="fr-FR" dirty="0" smtClean="0">
                <a:solidFill>
                  <a:srgbClr val="212121"/>
                </a:solidFill>
                <a:cs typeface="Times New Roman" panose="02020603050405020304" pitchFamily="18" charset="0"/>
              </a:rPr>
              <a:t>modeled the quantity and quality of </a:t>
            </a:r>
            <a:r>
              <a:rPr lang="en-US" altLang="fr-FR" dirty="0" err="1" smtClean="0">
                <a:solidFill>
                  <a:srgbClr val="212121"/>
                </a:solidFill>
                <a:cs typeface="Times New Roman" panose="02020603050405020304" pitchFamily="18" charset="0"/>
              </a:rPr>
              <a:t>stormwater</a:t>
            </a:r>
            <a:r>
              <a:rPr lang="en-US" altLang="fr-FR" dirty="0" smtClean="0">
                <a:solidFill>
                  <a:srgbClr val="212121"/>
                </a:solidFill>
                <a:cs typeface="Times New Roman" panose="02020603050405020304" pitchFamily="18" charset="0"/>
              </a:rPr>
              <a:t> runoff produced from urban areas.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fr-FR" dirty="0" smtClean="0">
              <a:solidFill>
                <a:srgbClr val="21212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fr-FR" dirty="0">
              <a:solidFill>
                <a:srgbClr val="212121"/>
              </a:solidFill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68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the </a:t>
            </a:r>
            <a:r>
              <a:rPr lang="en-US" dirty="0" smtClean="0"/>
              <a:t>SWMM model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5913" y="2171700"/>
            <a:ext cx="6246823" cy="392177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35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the program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1434" y="1450755"/>
            <a:ext cx="6241302" cy="50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the program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003" y="2286000"/>
            <a:ext cx="7574393" cy="35814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7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57" y="145894"/>
            <a:ext cx="6869188" cy="324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22" y="3497230"/>
            <a:ext cx="687832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the program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726" y="1428750"/>
            <a:ext cx="9288000" cy="232918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726" y="3941068"/>
            <a:ext cx="9268074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3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example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465" y="1969806"/>
            <a:ext cx="8212175" cy="341971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C89EA62-F38E-4285-A105-C5E1BD360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2CF6E46A-CCCD-4728-B011-E147B23629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2E2C684B-30C9-4689-A529-EBF1B8ADB2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EC2B4A13-0632-456F-A66A-2D0CDB9D30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568A552-34C4-41D2-A36B-9E86EC569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B8BE655E-142C-41C9-895E-54D55EDDA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Sanitation project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98CC593-9FF4-46EF-81AE-2D26922F1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24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623EE04-485E-46F7-B8FF-BF0DC064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LAYOUT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9E5A69B-B914-443E-B1B5-B4D03A44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352" y="1468546"/>
            <a:ext cx="5212080" cy="466278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 smtClean="0"/>
              <a:t>EPANET tutorial</a:t>
            </a:r>
            <a:endParaRPr lang="en-US" dirty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 smtClean="0"/>
              <a:t>EPASWMM tutorial</a:t>
            </a:r>
            <a:endParaRPr lang="en-US" dirty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 smtClean="0"/>
              <a:t>Sanitation </a:t>
            </a:r>
            <a:r>
              <a:rPr lang="en-US" dirty="0" smtClean="0"/>
              <a:t>project</a:t>
            </a:r>
            <a:endParaRPr lang="en-US" dirty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Conclusion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26040490-C890-4B2B-92E8-E62CC2825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E3A88A8F-733B-4952-A8C5-5DB049CA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31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599" y="2413240"/>
            <a:ext cx="4968815" cy="3581400"/>
          </a:xfrm>
        </p:spPr>
        <p:txBody>
          <a:bodyPr/>
          <a:lstStyle/>
          <a:p>
            <a:pPr algn="just"/>
            <a:r>
              <a:rPr lang="en-US" dirty="0" smtClean="0"/>
              <a:t>This study case is about the </a:t>
            </a:r>
            <a:r>
              <a:rPr lang="en-US" dirty="0"/>
              <a:t>calculation of the </a:t>
            </a:r>
            <a:r>
              <a:rPr lang="en-US" dirty="0" smtClean="0"/>
              <a:t>sanitation </a:t>
            </a:r>
            <a:r>
              <a:rPr lang="en-US" dirty="0"/>
              <a:t>network of an urban agglomeration in </a:t>
            </a:r>
            <a:r>
              <a:rPr lang="en-US" dirty="0" err="1"/>
              <a:t>Mhammedia</a:t>
            </a:r>
            <a:r>
              <a:rPr lang="en-US" dirty="0"/>
              <a:t> in </a:t>
            </a:r>
            <a:r>
              <a:rPr lang="en-US" dirty="0" smtClean="0"/>
              <a:t>Tunisia.</a:t>
            </a:r>
          </a:p>
          <a:p>
            <a:pPr algn="just"/>
            <a:r>
              <a:rPr lang="en-US" dirty="0"/>
              <a:t>The objective of this project is to study the runoff system in this area </a:t>
            </a:r>
            <a:r>
              <a:rPr lang="en-US" dirty="0" smtClean="0"/>
              <a:t>and to attribute </a:t>
            </a:r>
            <a:r>
              <a:rPr lang="en-US" dirty="0"/>
              <a:t>the </a:t>
            </a:r>
            <a:r>
              <a:rPr lang="en-US" dirty="0" err="1"/>
              <a:t>stormwater</a:t>
            </a:r>
            <a:r>
              <a:rPr lang="en-US" dirty="0"/>
              <a:t> drainage network </a:t>
            </a:r>
            <a:r>
              <a:rPr lang="en-US" dirty="0" smtClean="0"/>
              <a:t>in the site.</a:t>
            </a:r>
            <a:endParaRPr lang="en-US" dirty="0"/>
          </a:p>
          <a:p>
            <a:pPr algn="just"/>
            <a:r>
              <a:rPr lang="en-US" dirty="0" smtClean="0"/>
              <a:t>Software used : EPASWMM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80" y="1802921"/>
            <a:ext cx="4998290" cy="33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7828" y="707366"/>
            <a:ext cx="9601200" cy="3581400"/>
          </a:xfrm>
        </p:spPr>
        <p:txBody>
          <a:bodyPr/>
          <a:lstStyle/>
          <a:p>
            <a:r>
              <a:rPr lang="en-US" dirty="0" smtClean="0"/>
              <a:t>The following figure </a:t>
            </a:r>
            <a:r>
              <a:rPr lang="en-US" dirty="0"/>
              <a:t>represent the subdivision </a:t>
            </a:r>
            <a:r>
              <a:rPr lang="en-US" dirty="0" smtClean="0"/>
              <a:t>plan of the studied area.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21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22" y="1552851"/>
            <a:ext cx="5174611" cy="460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6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Georeferencing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33909"/>
            <a:ext cx="9601200" cy="4133491"/>
          </a:xfrm>
        </p:spPr>
        <p:txBody>
          <a:bodyPr/>
          <a:lstStyle/>
          <a:p>
            <a:r>
              <a:rPr lang="en-US" dirty="0" smtClean="0"/>
              <a:t>The first step is to fix our dimensions in the software.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22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825" y="2419350"/>
            <a:ext cx="49149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5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Outfalls</a:t>
            </a:r>
            <a:r>
              <a:rPr lang="fr-FR" dirty="0" smtClean="0"/>
              <a:t> </a:t>
            </a:r>
            <a:r>
              <a:rPr lang="fr-FR" dirty="0"/>
              <a:t>and flow directions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0250" y="3065251"/>
            <a:ext cx="4485736" cy="4047226"/>
          </a:xfrm>
        </p:spPr>
        <p:txBody>
          <a:bodyPr/>
          <a:lstStyle/>
          <a:p>
            <a:r>
              <a:rPr lang="en-US" dirty="0" smtClean="0"/>
              <a:t>Identifying the gravitational flow.</a:t>
            </a:r>
          </a:p>
          <a:p>
            <a:r>
              <a:rPr lang="en-US" dirty="0" smtClean="0"/>
              <a:t>Positioning the outfalls places.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5" y="1883242"/>
            <a:ext cx="5859162" cy="38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Designing the network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682815"/>
            <a:ext cx="4278702" cy="3581400"/>
          </a:xfrm>
        </p:spPr>
        <p:txBody>
          <a:bodyPr/>
          <a:lstStyle/>
          <a:p>
            <a:r>
              <a:rPr lang="en-US" dirty="0" smtClean="0"/>
              <a:t>10 </a:t>
            </a:r>
            <a:r>
              <a:rPr lang="en-US" dirty="0" err="1"/>
              <a:t>Subcatchments</a:t>
            </a:r>
            <a:endParaRPr lang="en-US" dirty="0"/>
          </a:p>
          <a:p>
            <a:r>
              <a:rPr lang="en-US" dirty="0" smtClean="0"/>
              <a:t>10 Junctions</a:t>
            </a:r>
            <a:endParaRPr lang="en-US" dirty="0"/>
          </a:p>
          <a:p>
            <a:r>
              <a:rPr lang="en-US" dirty="0" smtClean="0"/>
              <a:t>10 </a:t>
            </a:r>
            <a:r>
              <a:rPr lang="en-US" dirty="0"/>
              <a:t>Links</a:t>
            </a:r>
          </a:p>
          <a:p>
            <a:r>
              <a:rPr lang="en-US" dirty="0"/>
              <a:t>2 Outfalls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24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7088" y="1502434"/>
            <a:ext cx="6686756" cy="47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for the rain gage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25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84" y="1652318"/>
            <a:ext cx="5886450" cy="43815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3" y="1428750"/>
            <a:ext cx="3710127" cy="48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Calculation of the curve number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811547"/>
            <a:ext cx="9601200" cy="4055853"/>
          </a:xfrm>
        </p:spPr>
        <p:txBody>
          <a:bodyPr/>
          <a:lstStyle/>
          <a:p>
            <a:r>
              <a:rPr lang="en-US" dirty="0" smtClean="0"/>
              <a:t>Calculate the curve number to each </a:t>
            </a:r>
            <a:r>
              <a:rPr lang="en-US" dirty="0" err="1" smtClean="0"/>
              <a:t>subcatchment</a:t>
            </a:r>
            <a:r>
              <a:rPr lang="en-US" dirty="0" smtClean="0"/>
              <a:t> using the surface of each type of subdivision containing in every </a:t>
            </a:r>
            <a:r>
              <a:rPr lang="en-US" dirty="0" err="1" smtClean="0"/>
              <a:t>subcatchment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26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63" y="2671673"/>
            <a:ext cx="5346130" cy="363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5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Calculation of the impervious surface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impervious surface percentage is calculated by dividing the surface of roads by the total surface =35%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27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596" y="2851749"/>
            <a:ext cx="1825208" cy="33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Running the program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613139"/>
            <a:ext cx="9601200" cy="974786"/>
          </a:xfrm>
        </p:spPr>
        <p:txBody>
          <a:bodyPr/>
          <a:lstStyle/>
          <a:p>
            <a:r>
              <a:rPr lang="en-US" dirty="0" smtClean="0"/>
              <a:t>After successfully running the program, we have to check the velocity condition:</a:t>
            </a:r>
          </a:p>
          <a:p>
            <a:pPr marL="0" indent="0" algn="ctr">
              <a:buNone/>
            </a:pPr>
            <a:r>
              <a:rPr lang="en-US" dirty="0"/>
              <a:t>0.3 m/s &lt; Velocity &lt; 4m/s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28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787105"/>
            <a:ext cx="92011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7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C89EA62-F38E-4285-A105-C5E1BD360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2CF6E46A-CCCD-4728-B011-E147B23629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2E2C684B-30C9-4689-A529-EBF1B8ADB2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EC2B4A13-0632-456F-A66A-2D0CDB9D30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568A552-34C4-41D2-A36B-9E86EC569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B8BE655E-142C-41C9-895E-54D55EDDA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smtClean="0"/>
              <a:t>Conclusion</a:t>
            </a:r>
            <a:endParaRPr lang="en-US" sz="7200" cap="all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98CC593-9FF4-46EF-81AE-2D26922F1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15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C89EA62-F38E-4285-A105-C5E1BD360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2CF6E46A-CCCD-4728-B011-E147B23629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2E2C684B-30C9-4689-A529-EBF1B8ADB2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EC2B4A13-0632-456F-A66A-2D0CDB9D30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568A552-34C4-41D2-A36B-9E86EC569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B8BE655E-142C-41C9-895E-54D55EDDA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98CC593-9FF4-46EF-81AE-2D26922F1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69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521843"/>
            <a:ext cx="9601200" cy="3581400"/>
          </a:xfrm>
        </p:spPr>
        <p:txBody>
          <a:bodyPr/>
          <a:lstStyle/>
          <a:p>
            <a:pPr algn="just"/>
            <a:r>
              <a:rPr lang="en-US" dirty="0" smtClean="0"/>
              <a:t>During this module, I had the opportunity to use some software like “EPANET” et “EPASWMM”.</a:t>
            </a:r>
          </a:p>
          <a:p>
            <a:pPr algn="just"/>
            <a:r>
              <a:rPr lang="en-US" dirty="0" smtClean="0"/>
              <a:t>I had the chance to manipulate these software in order to study a real sanitation project in Tunisia.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27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0">
            <a:extLst>
              <a:ext uri="{FF2B5EF4-FFF2-40B4-BE49-F238E27FC236}">
                <a16:creationId xmlns="" xmlns:a16="http://schemas.microsoft.com/office/drawing/2014/main" id="{8C89EA62-F38E-4285-A105-C5E1BD360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2" name="Freeform 6">
              <a:extLst>
                <a:ext uri="{FF2B5EF4-FFF2-40B4-BE49-F238E27FC236}">
                  <a16:creationId xmlns="" xmlns:a16="http://schemas.microsoft.com/office/drawing/2014/main" id="{2CF6E46A-CCCD-4728-B011-E147B23629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3" name="Freeform 6">
              <a:extLst>
                <a:ext uri="{FF2B5EF4-FFF2-40B4-BE49-F238E27FC236}">
                  <a16:creationId xmlns="" xmlns:a16="http://schemas.microsoft.com/office/drawing/2014/main" id="{2E2C684B-30C9-4689-A529-EBF1B8ADB2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4" name="Rectangle 34">
            <a:extLst>
              <a:ext uri="{FF2B5EF4-FFF2-40B4-BE49-F238E27FC236}">
                <a16:creationId xmlns="" xmlns:a16="http://schemas.microsoft.com/office/drawing/2014/main" id="{EC2B4A13-0632-456F-A66A-2D0CDB9D30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6">
            <a:extLst>
              <a:ext uri="{FF2B5EF4-FFF2-40B4-BE49-F238E27FC236}">
                <a16:creationId xmlns="" xmlns:a16="http://schemas.microsoft.com/office/drawing/2014/main" id="{1568A552-34C4-41D2-A36B-9E86EC569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B8BE655E-142C-41C9-895E-54D55EDDA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Titre 9">
            <a:extLst>
              <a:ext uri="{FF2B5EF4-FFF2-40B4-BE49-F238E27FC236}">
                <a16:creationId xmlns="" xmlns:a16="http://schemas.microsoft.com/office/drawing/2014/main" id="{F8B4C036-4A68-49FE-ADB5-64245385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Thank you for your attention</a:t>
            </a:r>
            <a:endParaRPr lang="en-US" sz="7200" cap="all" dirty="0"/>
          </a:p>
        </p:txBody>
      </p:sp>
      <p:sp>
        <p:nvSpPr>
          <p:cNvPr id="46" name="Rectangle 40">
            <a:extLst>
              <a:ext uri="{FF2B5EF4-FFF2-40B4-BE49-F238E27FC236}">
                <a16:creationId xmlns="" xmlns:a16="http://schemas.microsoft.com/office/drawing/2014/main" id="{198CC593-9FF4-46EF-81AE-2D26922F1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26899EA9-0BA4-4B48-AC51-11544610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4B81A8-79DB-4045-BEAA-50D228A6930F}" type="slidenum">
              <a:rPr lang="en-US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31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17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B423A8-C94A-4315-8B58-DD81C0DB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22" name="Espace réservé du contenu 21">
            <a:extLst>
              <a:ext uri="{FF2B5EF4-FFF2-40B4-BE49-F238E27FC236}">
                <a16:creationId xmlns="" xmlns:a16="http://schemas.microsoft.com/office/drawing/2014/main" id="{A799187E-E3BD-4437-B873-4884FA90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54774"/>
            <a:ext cx="9697428" cy="2676351"/>
          </a:xfrm>
        </p:spPr>
        <p:txBody>
          <a:bodyPr/>
          <a:lstStyle/>
          <a:p>
            <a:pPr algn="just"/>
            <a:r>
              <a:rPr lang="en-US" altLang="fr-FR" dirty="0" smtClean="0"/>
              <a:t>As civil engineering students </a:t>
            </a:r>
            <a:r>
              <a:rPr lang="en-US" altLang="fr-FR" dirty="0" smtClean="0"/>
              <a:t>in</a:t>
            </a:r>
            <a:r>
              <a:rPr lang="en-US" altLang="fr-FR" dirty="0" smtClean="0"/>
              <a:t> </a:t>
            </a:r>
            <a:r>
              <a:rPr lang="en-US" altLang="fr-FR" dirty="0" smtClean="0"/>
              <a:t>the national engineering school of Tunis, we have the opportunity to do an hydraulic synthesis project that consist of </a:t>
            </a:r>
            <a:r>
              <a:rPr lang="en-US" altLang="fr-FR" dirty="0" smtClean="0"/>
              <a:t>three phases </a:t>
            </a:r>
            <a:r>
              <a:rPr lang="en-US" altLang="fr-FR" dirty="0" smtClean="0"/>
              <a:t>:</a:t>
            </a:r>
          </a:p>
          <a:p>
            <a:pPr marL="0" indent="0" algn="just">
              <a:buNone/>
            </a:pPr>
            <a:endParaRPr lang="en-US" altLang="fr-FR" sz="1000" dirty="0" smtClean="0"/>
          </a:p>
          <a:p>
            <a:pPr lvl="1" algn="just"/>
            <a:r>
              <a:rPr lang="en-US" dirty="0" smtClean="0"/>
              <a:t>EPANET tutorial</a:t>
            </a:r>
          </a:p>
          <a:p>
            <a:pPr lvl="1" algn="just"/>
            <a:r>
              <a:rPr lang="en-US" dirty="0" smtClean="0"/>
              <a:t>EPASWMM </a:t>
            </a:r>
            <a:r>
              <a:rPr lang="en-US" dirty="0" smtClean="0"/>
              <a:t>tutorial</a:t>
            </a:r>
          </a:p>
          <a:p>
            <a:pPr lvl="1" algn="just"/>
            <a:r>
              <a:rPr lang="en-US" dirty="0" smtClean="0"/>
              <a:t>Study </a:t>
            </a:r>
            <a:r>
              <a:rPr lang="en-US" dirty="0" smtClean="0"/>
              <a:t>case of a sanitation project</a:t>
            </a:r>
          </a:p>
          <a:p>
            <a:pPr lvl="1" algn="just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C847C140-F975-4482-9487-6A8935DF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87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C89EA62-F38E-4285-A105-C5E1BD360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2CF6E46A-CCCD-4728-B011-E147B23629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2E2C684B-30C9-4689-A529-EBF1B8ADB2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EC2B4A13-0632-456F-A66A-2D0CDB9D30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568A552-34C4-41D2-A36B-9E86EC569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B8BE655E-142C-41C9-895E-54D55EDDA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smtClean="0"/>
              <a:t>EPANET tutorial</a:t>
            </a:r>
            <a:endParaRPr lang="en-US" sz="7200" cap="all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98CC593-9FF4-46EF-81AE-2D26922F1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8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EPANET tutorial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501650"/>
            <a:ext cx="9601200" cy="3581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fr-FR" dirty="0">
                <a:solidFill>
                  <a:srgbClr val="212121"/>
                </a:solidFill>
                <a:cs typeface="Times New Roman" panose="02020603050405020304" pitchFamily="18" charset="0"/>
              </a:rPr>
              <a:t>EPANET is a software application used throughout the world to model water distribution systems</a:t>
            </a:r>
            <a:r>
              <a:rPr lang="en-US" altLang="fr-FR" dirty="0" smtClean="0">
                <a:solidFill>
                  <a:srgbClr val="212121"/>
                </a:solidFill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fr-FR" dirty="0" smtClean="0">
                <a:solidFill>
                  <a:srgbClr val="212121"/>
                </a:solidFill>
                <a:cs typeface="Times New Roman" panose="02020603050405020304" pitchFamily="18" charset="0"/>
              </a:rPr>
              <a:t>Throw this tutorial, I </a:t>
            </a:r>
            <a:r>
              <a:rPr lang="en-US" altLang="fr-FR" dirty="0">
                <a:solidFill>
                  <a:srgbClr val="212121"/>
                </a:solidFill>
                <a:cs typeface="Times New Roman" panose="02020603050405020304" pitchFamily="18" charset="0"/>
              </a:rPr>
              <a:t>have </a:t>
            </a:r>
            <a:r>
              <a:rPr lang="en-US" altLang="fr-FR" dirty="0" smtClean="0">
                <a:solidFill>
                  <a:srgbClr val="212121"/>
                </a:solidFill>
                <a:cs typeface="Times New Roman" panose="02020603050405020304" pitchFamily="18" charset="0"/>
              </a:rPr>
              <a:t>analyzed </a:t>
            </a:r>
            <a:r>
              <a:rPr lang="en-US" altLang="fr-FR" dirty="0">
                <a:solidFill>
                  <a:srgbClr val="212121"/>
                </a:solidFill>
                <a:cs typeface="Times New Roman" panose="02020603050405020304" pitchFamily="18" charset="0"/>
              </a:rPr>
              <a:t>the hydraulic and water quality behavior of </a:t>
            </a:r>
            <a:r>
              <a:rPr lang="en-US" altLang="fr-FR" dirty="0" smtClean="0">
                <a:solidFill>
                  <a:srgbClr val="212121"/>
                </a:solidFill>
                <a:cs typeface="Times New Roman" panose="02020603050405020304" pitchFamily="18" charset="0"/>
              </a:rPr>
              <a:t>a piping network.</a:t>
            </a:r>
          </a:p>
          <a:p>
            <a:pPr algn="just">
              <a:lnSpc>
                <a:spcPct val="150000"/>
              </a:lnSpc>
            </a:pPr>
            <a:endParaRPr lang="en-US" altLang="fr-FR" dirty="0">
              <a:solidFill>
                <a:srgbClr val="212121"/>
              </a:solidFill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78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the network model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7987" y="2669480"/>
            <a:ext cx="6448425" cy="328612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4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the program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946" y="2395984"/>
            <a:ext cx="6085591" cy="298941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537" y="2812937"/>
            <a:ext cx="5190704" cy="2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Running the program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538" y="2452832"/>
            <a:ext cx="6998137" cy="35814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8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a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469</Words>
  <Application>Microsoft Office PowerPoint</Application>
  <PresentationFormat>Grand écran</PresentationFormat>
  <Paragraphs>108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Calibri</vt:lpstr>
      <vt:lpstr>Franklin Gothic Book</vt:lpstr>
      <vt:lpstr>Times New Roman</vt:lpstr>
      <vt:lpstr>Cadrage</vt:lpstr>
      <vt:lpstr>Présentation PowerPoint</vt:lpstr>
      <vt:lpstr>LAYOUT</vt:lpstr>
      <vt:lpstr>INTRODUCTION</vt:lpstr>
      <vt:lpstr>INTRODUCTION</vt:lpstr>
      <vt:lpstr>EPANET tutorial</vt:lpstr>
      <vt:lpstr>EPANET tutorial</vt:lpstr>
      <vt:lpstr>Construction of the network model</vt:lpstr>
      <vt:lpstr>Running the program</vt:lpstr>
      <vt:lpstr>Running the program</vt:lpstr>
      <vt:lpstr>Running the program</vt:lpstr>
      <vt:lpstr>EPASWMM tutorial</vt:lpstr>
      <vt:lpstr>EPASWMM tutorial</vt:lpstr>
      <vt:lpstr>Construction of the SWMM model</vt:lpstr>
      <vt:lpstr>Running the program</vt:lpstr>
      <vt:lpstr>Running the program</vt:lpstr>
      <vt:lpstr>Présentation PowerPoint</vt:lpstr>
      <vt:lpstr>Running the program</vt:lpstr>
      <vt:lpstr>Running the example</vt:lpstr>
      <vt:lpstr>Sanitation project</vt:lpstr>
      <vt:lpstr>Project presentation</vt:lpstr>
      <vt:lpstr>Présentation PowerPoint</vt:lpstr>
      <vt:lpstr>Georeferencing</vt:lpstr>
      <vt:lpstr>Outfalls and flow directions</vt:lpstr>
      <vt:lpstr>Designing the network</vt:lpstr>
      <vt:lpstr>Time series for the rain gage</vt:lpstr>
      <vt:lpstr>Calculation of the curve number</vt:lpstr>
      <vt:lpstr>Calculation of the impervious surface</vt:lpstr>
      <vt:lpstr>Running the program</vt:lpstr>
      <vt:lpstr>Conclusion</vt:lpstr>
      <vt:lpstr>Conclusion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the Synthesis Project</dc:title>
  <dc:creator>fares frikha</dc:creator>
  <cp:lastModifiedBy>fares frikha</cp:lastModifiedBy>
  <cp:revision>68</cp:revision>
  <dcterms:created xsi:type="dcterms:W3CDTF">2020-11-13T00:45:52Z</dcterms:created>
  <dcterms:modified xsi:type="dcterms:W3CDTF">2021-02-09T15:28:14Z</dcterms:modified>
</cp:coreProperties>
</file>