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svg" ContentType="image/svg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59" r:id="rId3"/>
    <p:sldId id="258" r:id="rId4"/>
    <p:sldId id="306" r:id="rId5"/>
    <p:sldId id="305" r:id="rId6"/>
    <p:sldId id="266" r:id="rId7"/>
    <p:sldId id="267" r:id="rId8"/>
    <p:sldId id="307" r:id="rId9"/>
    <p:sldId id="286" r:id="rId10"/>
    <p:sldId id="308" r:id="rId11"/>
    <p:sldId id="263" r:id="rId12"/>
    <p:sldId id="300" r:id="rId13"/>
    <p:sldId id="301" r:id="rId14"/>
    <p:sldId id="302" r:id="rId15"/>
    <p:sldId id="303" r:id="rId16"/>
    <p:sldId id="304" r:id="rId17"/>
    <p:sldId id="265" r:id="rId18"/>
    <p:sldId id="29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4C0604-CE8F-414F-984D-58BB719CB67F}" type="doc">
      <dgm:prSet loTypeId="urn:microsoft.com/office/officeart/2008/layout/LinedList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191B7B27-1FA0-413C-9DC7-F4C6081915C5}">
      <dgm:prSet/>
      <dgm:spPr/>
      <dgm:t>
        <a:bodyPr/>
        <a:lstStyle/>
        <a:p>
          <a:r>
            <a:rPr lang="fr-FR" baseline="0" dirty="0"/>
            <a:t>1 Introducing local materials</a:t>
          </a:r>
          <a:endParaRPr lang="en-US" dirty="0"/>
        </a:p>
      </dgm:t>
    </dgm:pt>
    <dgm:pt modelId="{EBED562F-326D-4560-96DF-500D9C3B85F1}" type="parTrans" cxnId="{4E4ADC70-87E4-48DC-AAF5-7994756F689F}">
      <dgm:prSet/>
      <dgm:spPr/>
      <dgm:t>
        <a:bodyPr/>
        <a:lstStyle/>
        <a:p>
          <a:endParaRPr lang="en-US"/>
        </a:p>
      </dgm:t>
    </dgm:pt>
    <dgm:pt modelId="{DFA33E78-3BBB-4B95-AA05-C35D75DF6021}" type="sibTrans" cxnId="{4E4ADC70-87E4-48DC-AAF5-7994756F689F}">
      <dgm:prSet/>
      <dgm:spPr/>
      <dgm:t>
        <a:bodyPr/>
        <a:lstStyle/>
        <a:p>
          <a:endParaRPr lang="en-US"/>
        </a:p>
      </dgm:t>
    </dgm:pt>
    <dgm:pt modelId="{773B18C2-4E33-4A57-A221-7A8103C11757}">
      <dgm:prSet/>
      <dgm:spPr/>
      <dgm:t>
        <a:bodyPr/>
        <a:lstStyle/>
        <a:p>
          <a:r>
            <a:rPr lang="en-US" dirty="0"/>
            <a:t>2 Proving the efficiency of its use</a:t>
          </a:r>
        </a:p>
      </dgm:t>
    </dgm:pt>
    <dgm:pt modelId="{5BF602A0-1B05-459A-9A67-C1F76674D933}" type="parTrans" cxnId="{E2FC0270-7784-4416-915D-C0C8A474C51F}">
      <dgm:prSet/>
      <dgm:spPr/>
      <dgm:t>
        <a:bodyPr/>
        <a:lstStyle/>
        <a:p>
          <a:endParaRPr lang="en-US"/>
        </a:p>
      </dgm:t>
    </dgm:pt>
    <dgm:pt modelId="{FB62896F-557C-447C-BD04-7CAC02781E4D}" type="sibTrans" cxnId="{E2FC0270-7784-4416-915D-C0C8A474C51F}">
      <dgm:prSet/>
      <dgm:spPr/>
      <dgm:t>
        <a:bodyPr/>
        <a:lstStyle/>
        <a:p>
          <a:endParaRPr lang="en-US"/>
        </a:p>
      </dgm:t>
    </dgm:pt>
    <dgm:pt modelId="{5CCFFFD8-48EA-4552-9F90-010229C10C62}">
      <dgm:prSet/>
      <dgm:spPr/>
      <dgm:t>
        <a:bodyPr/>
        <a:lstStyle/>
        <a:p>
          <a:r>
            <a:rPr lang="en-US" dirty="0"/>
            <a:t>3 </a:t>
          </a:r>
          <a:r>
            <a:rPr lang="fr-FR" dirty="0"/>
            <a:t>Approximate </a:t>
          </a:r>
          <a:r>
            <a:rPr lang="en-US" dirty="0"/>
            <a:t>Cost</a:t>
          </a:r>
        </a:p>
      </dgm:t>
    </dgm:pt>
    <dgm:pt modelId="{78D88B08-0ABA-4BFB-B558-BDCF788BCA58}" type="parTrans" cxnId="{E7232A46-EFC8-4B5B-9785-CF67DA8A27AD}">
      <dgm:prSet/>
      <dgm:spPr/>
      <dgm:t>
        <a:bodyPr/>
        <a:lstStyle/>
        <a:p>
          <a:endParaRPr lang="fr-FR"/>
        </a:p>
      </dgm:t>
    </dgm:pt>
    <dgm:pt modelId="{4717EFAE-1287-4F4D-BBAF-37672E785E99}" type="sibTrans" cxnId="{E7232A46-EFC8-4B5B-9785-CF67DA8A27AD}">
      <dgm:prSet/>
      <dgm:spPr/>
      <dgm:t>
        <a:bodyPr/>
        <a:lstStyle/>
        <a:p>
          <a:endParaRPr lang="fr-FR"/>
        </a:p>
      </dgm:t>
    </dgm:pt>
    <dgm:pt modelId="{2F64805F-D47F-48CB-BD38-F7DB64DF1593}">
      <dgm:prSet/>
      <dgm:spPr/>
      <dgm:t>
        <a:bodyPr/>
        <a:lstStyle/>
        <a:p>
          <a:r>
            <a:rPr lang="en-US" dirty="0"/>
            <a:t>4 Analysis </a:t>
          </a:r>
        </a:p>
      </dgm:t>
    </dgm:pt>
    <dgm:pt modelId="{E68709AB-2150-4502-AD98-A624868F7B9F}" type="parTrans" cxnId="{FB57DFC5-5770-45E9-96D6-82179C04C079}">
      <dgm:prSet/>
      <dgm:spPr/>
      <dgm:t>
        <a:bodyPr/>
        <a:lstStyle/>
        <a:p>
          <a:endParaRPr lang="fr-FR"/>
        </a:p>
      </dgm:t>
    </dgm:pt>
    <dgm:pt modelId="{CB8DC339-4DC2-4D27-BBA5-768841913F00}" type="sibTrans" cxnId="{FB57DFC5-5770-45E9-96D6-82179C04C079}">
      <dgm:prSet/>
      <dgm:spPr/>
      <dgm:t>
        <a:bodyPr/>
        <a:lstStyle/>
        <a:p>
          <a:endParaRPr lang="fr-FR"/>
        </a:p>
      </dgm:t>
    </dgm:pt>
    <dgm:pt modelId="{F431A734-D0CD-4851-99D0-8B61DE06AC46}">
      <dgm:prSet/>
      <dgm:spPr/>
      <dgm:t>
        <a:bodyPr/>
        <a:lstStyle/>
        <a:p>
          <a:r>
            <a:rPr lang="en-US" dirty="0"/>
            <a:t>5 Conclusion and recommendation</a:t>
          </a:r>
        </a:p>
      </dgm:t>
    </dgm:pt>
    <dgm:pt modelId="{633EDC94-F113-4C37-99D8-B3BDE24A3115}" type="parTrans" cxnId="{098953E8-3AAC-4BD1-9180-0B8BEA536785}">
      <dgm:prSet/>
      <dgm:spPr/>
      <dgm:t>
        <a:bodyPr/>
        <a:lstStyle/>
        <a:p>
          <a:endParaRPr lang="fr-FR"/>
        </a:p>
      </dgm:t>
    </dgm:pt>
    <dgm:pt modelId="{9F3C7361-2553-4DAE-BB94-1F1D95FB130D}" type="sibTrans" cxnId="{098953E8-3AAC-4BD1-9180-0B8BEA536785}">
      <dgm:prSet/>
      <dgm:spPr/>
      <dgm:t>
        <a:bodyPr/>
        <a:lstStyle/>
        <a:p>
          <a:endParaRPr lang="fr-FR"/>
        </a:p>
      </dgm:t>
    </dgm:pt>
    <dgm:pt modelId="{CF6A98A4-4A63-4958-A339-C11A5EF06406}" type="pres">
      <dgm:prSet presAssocID="{2D4C0604-CE8F-414F-984D-58BB719CB67F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3C0376B-9ABF-4A1A-AE70-276186BE531B}" type="pres">
      <dgm:prSet presAssocID="{191B7B27-1FA0-413C-9DC7-F4C6081915C5}" presName="thickLine" presStyleLbl="alignNode1" presStyleIdx="0" presStyleCnt="5"/>
      <dgm:spPr/>
    </dgm:pt>
    <dgm:pt modelId="{AA312C3B-DE58-4874-A338-C3165718CFD8}" type="pres">
      <dgm:prSet presAssocID="{191B7B27-1FA0-413C-9DC7-F4C6081915C5}" presName="horz1" presStyleCnt="0"/>
      <dgm:spPr/>
    </dgm:pt>
    <dgm:pt modelId="{99A44148-2C05-460D-A50A-54F7634F47C2}" type="pres">
      <dgm:prSet presAssocID="{191B7B27-1FA0-413C-9DC7-F4C6081915C5}" presName="tx1" presStyleLbl="revTx" presStyleIdx="0" presStyleCnt="5"/>
      <dgm:spPr/>
      <dgm:t>
        <a:bodyPr/>
        <a:lstStyle/>
        <a:p>
          <a:endParaRPr lang="en-US"/>
        </a:p>
      </dgm:t>
    </dgm:pt>
    <dgm:pt modelId="{8503C53D-A5FC-4069-8B1A-CCA404E3414E}" type="pres">
      <dgm:prSet presAssocID="{191B7B27-1FA0-413C-9DC7-F4C6081915C5}" presName="vert1" presStyleCnt="0"/>
      <dgm:spPr/>
    </dgm:pt>
    <dgm:pt modelId="{FD8A46B1-80BC-4CCC-8808-6A2C4526FCAB}" type="pres">
      <dgm:prSet presAssocID="{773B18C2-4E33-4A57-A221-7A8103C11757}" presName="thickLine" presStyleLbl="alignNode1" presStyleIdx="1" presStyleCnt="5"/>
      <dgm:spPr/>
    </dgm:pt>
    <dgm:pt modelId="{6B20163F-4195-4985-AB46-342118CFE56C}" type="pres">
      <dgm:prSet presAssocID="{773B18C2-4E33-4A57-A221-7A8103C11757}" presName="horz1" presStyleCnt="0"/>
      <dgm:spPr/>
    </dgm:pt>
    <dgm:pt modelId="{00DAA304-B6D1-47DD-9F85-84110D0960A3}" type="pres">
      <dgm:prSet presAssocID="{773B18C2-4E33-4A57-A221-7A8103C11757}" presName="tx1" presStyleLbl="revTx" presStyleIdx="1" presStyleCnt="5"/>
      <dgm:spPr/>
      <dgm:t>
        <a:bodyPr/>
        <a:lstStyle/>
        <a:p>
          <a:endParaRPr lang="en-US"/>
        </a:p>
      </dgm:t>
    </dgm:pt>
    <dgm:pt modelId="{777DAA76-20A8-4457-BFF9-68F84EDA7738}" type="pres">
      <dgm:prSet presAssocID="{773B18C2-4E33-4A57-A221-7A8103C11757}" presName="vert1" presStyleCnt="0"/>
      <dgm:spPr/>
    </dgm:pt>
    <dgm:pt modelId="{254355CB-E047-4E26-B915-CA1199AC5716}" type="pres">
      <dgm:prSet presAssocID="{5CCFFFD8-48EA-4552-9F90-010229C10C62}" presName="thickLine" presStyleLbl="alignNode1" presStyleIdx="2" presStyleCnt="5"/>
      <dgm:spPr/>
    </dgm:pt>
    <dgm:pt modelId="{85DE78C5-C486-48AC-95D7-EC2FE28990F7}" type="pres">
      <dgm:prSet presAssocID="{5CCFFFD8-48EA-4552-9F90-010229C10C62}" presName="horz1" presStyleCnt="0"/>
      <dgm:spPr/>
    </dgm:pt>
    <dgm:pt modelId="{4793B6E5-3303-4836-A3CA-CB40E67882D9}" type="pres">
      <dgm:prSet presAssocID="{5CCFFFD8-48EA-4552-9F90-010229C10C62}" presName="tx1" presStyleLbl="revTx" presStyleIdx="2" presStyleCnt="5"/>
      <dgm:spPr/>
      <dgm:t>
        <a:bodyPr/>
        <a:lstStyle/>
        <a:p>
          <a:endParaRPr lang="en-US"/>
        </a:p>
      </dgm:t>
    </dgm:pt>
    <dgm:pt modelId="{091E015B-176A-436E-BE9C-F8EDD3A08F0D}" type="pres">
      <dgm:prSet presAssocID="{5CCFFFD8-48EA-4552-9F90-010229C10C62}" presName="vert1" presStyleCnt="0"/>
      <dgm:spPr/>
    </dgm:pt>
    <dgm:pt modelId="{4A754DF2-8EA8-46B2-98A2-0F2EBAD2EEB3}" type="pres">
      <dgm:prSet presAssocID="{2F64805F-D47F-48CB-BD38-F7DB64DF1593}" presName="thickLine" presStyleLbl="alignNode1" presStyleIdx="3" presStyleCnt="5"/>
      <dgm:spPr/>
    </dgm:pt>
    <dgm:pt modelId="{5EB8AB63-1E95-40A2-9CD4-AEE0A2448603}" type="pres">
      <dgm:prSet presAssocID="{2F64805F-D47F-48CB-BD38-F7DB64DF1593}" presName="horz1" presStyleCnt="0"/>
      <dgm:spPr/>
    </dgm:pt>
    <dgm:pt modelId="{CF6A94BE-950E-4CFE-A2AE-3D53C092EFB6}" type="pres">
      <dgm:prSet presAssocID="{2F64805F-D47F-48CB-BD38-F7DB64DF1593}" presName="tx1" presStyleLbl="revTx" presStyleIdx="3" presStyleCnt="5"/>
      <dgm:spPr/>
      <dgm:t>
        <a:bodyPr/>
        <a:lstStyle/>
        <a:p>
          <a:endParaRPr lang="en-US"/>
        </a:p>
      </dgm:t>
    </dgm:pt>
    <dgm:pt modelId="{90F7AE94-1B2A-480C-BB39-AE396082CF75}" type="pres">
      <dgm:prSet presAssocID="{2F64805F-D47F-48CB-BD38-F7DB64DF1593}" presName="vert1" presStyleCnt="0"/>
      <dgm:spPr/>
    </dgm:pt>
    <dgm:pt modelId="{5281C4AE-E396-4526-A136-A9C30EE102F2}" type="pres">
      <dgm:prSet presAssocID="{F431A734-D0CD-4851-99D0-8B61DE06AC46}" presName="thickLine" presStyleLbl="alignNode1" presStyleIdx="4" presStyleCnt="5"/>
      <dgm:spPr/>
    </dgm:pt>
    <dgm:pt modelId="{5B8BCC47-D86E-4F79-AD7C-309373CAC143}" type="pres">
      <dgm:prSet presAssocID="{F431A734-D0CD-4851-99D0-8B61DE06AC46}" presName="horz1" presStyleCnt="0"/>
      <dgm:spPr/>
    </dgm:pt>
    <dgm:pt modelId="{2AD76017-72B3-4282-ADB8-97C5B589B5F6}" type="pres">
      <dgm:prSet presAssocID="{F431A734-D0CD-4851-99D0-8B61DE06AC46}" presName="tx1" presStyleLbl="revTx" presStyleIdx="4" presStyleCnt="5"/>
      <dgm:spPr/>
      <dgm:t>
        <a:bodyPr/>
        <a:lstStyle/>
        <a:p>
          <a:endParaRPr lang="en-US"/>
        </a:p>
      </dgm:t>
    </dgm:pt>
    <dgm:pt modelId="{14FD85E2-E92F-4170-9052-75AF5A120010}" type="pres">
      <dgm:prSet presAssocID="{F431A734-D0CD-4851-99D0-8B61DE06AC46}" presName="vert1" presStyleCnt="0"/>
      <dgm:spPr/>
    </dgm:pt>
  </dgm:ptLst>
  <dgm:cxnLst>
    <dgm:cxn modelId="{E2FC0270-7784-4416-915D-C0C8A474C51F}" srcId="{2D4C0604-CE8F-414F-984D-58BB719CB67F}" destId="{773B18C2-4E33-4A57-A221-7A8103C11757}" srcOrd="1" destOrd="0" parTransId="{5BF602A0-1B05-459A-9A67-C1F76674D933}" sibTransId="{FB62896F-557C-447C-BD04-7CAC02781E4D}"/>
    <dgm:cxn modelId="{D37C2FA0-A5BE-4305-83AD-BFA817C934AB}" type="presOf" srcId="{F431A734-D0CD-4851-99D0-8B61DE06AC46}" destId="{2AD76017-72B3-4282-ADB8-97C5B589B5F6}" srcOrd="0" destOrd="0" presId="urn:microsoft.com/office/officeart/2008/layout/LinedList"/>
    <dgm:cxn modelId="{46DB4F66-3441-4BE9-8AB1-E41D57DC37E1}" type="presOf" srcId="{191B7B27-1FA0-413C-9DC7-F4C6081915C5}" destId="{99A44148-2C05-460D-A50A-54F7634F47C2}" srcOrd="0" destOrd="0" presId="urn:microsoft.com/office/officeart/2008/layout/LinedList"/>
    <dgm:cxn modelId="{4E4ADC70-87E4-48DC-AAF5-7994756F689F}" srcId="{2D4C0604-CE8F-414F-984D-58BB719CB67F}" destId="{191B7B27-1FA0-413C-9DC7-F4C6081915C5}" srcOrd="0" destOrd="0" parTransId="{EBED562F-326D-4560-96DF-500D9C3B85F1}" sibTransId="{DFA33E78-3BBB-4B95-AA05-C35D75DF6021}"/>
    <dgm:cxn modelId="{B2159A2D-5C5A-4A78-B1C5-5FC32B9DE4EC}" type="presOf" srcId="{773B18C2-4E33-4A57-A221-7A8103C11757}" destId="{00DAA304-B6D1-47DD-9F85-84110D0960A3}" srcOrd="0" destOrd="0" presId="urn:microsoft.com/office/officeart/2008/layout/LinedList"/>
    <dgm:cxn modelId="{FB57DFC5-5770-45E9-96D6-82179C04C079}" srcId="{2D4C0604-CE8F-414F-984D-58BB719CB67F}" destId="{2F64805F-D47F-48CB-BD38-F7DB64DF1593}" srcOrd="3" destOrd="0" parTransId="{E68709AB-2150-4502-AD98-A624868F7B9F}" sibTransId="{CB8DC339-4DC2-4D27-BBA5-768841913F00}"/>
    <dgm:cxn modelId="{E7232A46-EFC8-4B5B-9785-CF67DA8A27AD}" srcId="{2D4C0604-CE8F-414F-984D-58BB719CB67F}" destId="{5CCFFFD8-48EA-4552-9F90-010229C10C62}" srcOrd="2" destOrd="0" parTransId="{78D88B08-0ABA-4BFB-B558-BDCF788BCA58}" sibTransId="{4717EFAE-1287-4F4D-BBAF-37672E785E99}"/>
    <dgm:cxn modelId="{098953E8-3AAC-4BD1-9180-0B8BEA536785}" srcId="{2D4C0604-CE8F-414F-984D-58BB719CB67F}" destId="{F431A734-D0CD-4851-99D0-8B61DE06AC46}" srcOrd="4" destOrd="0" parTransId="{633EDC94-F113-4C37-99D8-B3BDE24A3115}" sibTransId="{9F3C7361-2553-4DAE-BB94-1F1D95FB130D}"/>
    <dgm:cxn modelId="{5F5BF175-4024-4354-9241-7E538F823508}" type="presOf" srcId="{2D4C0604-CE8F-414F-984D-58BB719CB67F}" destId="{CF6A98A4-4A63-4958-A339-C11A5EF06406}" srcOrd="0" destOrd="0" presId="urn:microsoft.com/office/officeart/2008/layout/LinedList"/>
    <dgm:cxn modelId="{1E7ED6B8-05EE-445C-99C3-4E9C569C85D5}" type="presOf" srcId="{2F64805F-D47F-48CB-BD38-F7DB64DF1593}" destId="{CF6A94BE-950E-4CFE-A2AE-3D53C092EFB6}" srcOrd="0" destOrd="0" presId="urn:microsoft.com/office/officeart/2008/layout/LinedList"/>
    <dgm:cxn modelId="{09477C73-1CBF-4757-9463-2D844D52F418}" type="presOf" srcId="{5CCFFFD8-48EA-4552-9F90-010229C10C62}" destId="{4793B6E5-3303-4836-A3CA-CB40E67882D9}" srcOrd="0" destOrd="0" presId="urn:microsoft.com/office/officeart/2008/layout/LinedList"/>
    <dgm:cxn modelId="{67C27FF3-D62C-47EE-8E14-1BEC3D56AC22}" type="presParOf" srcId="{CF6A98A4-4A63-4958-A339-C11A5EF06406}" destId="{63C0376B-9ABF-4A1A-AE70-276186BE531B}" srcOrd="0" destOrd="0" presId="urn:microsoft.com/office/officeart/2008/layout/LinedList"/>
    <dgm:cxn modelId="{D8FFB89A-2CC3-4597-AADB-FD6F462CD8FB}" type="presParOf" srcId="{CF6A98A4-4A63-4958-A339-C11A5EF06406}" destId="{AA312C3B-DE58-4874-A338-C3165718CFD8}" srcOrd="1" destOrd="0" presId="urn:microsoft.com/office/officeart/2008/layout/LinedList"/>
    <dgm:cxn modelId="{585F8B03-6A78-47D5-99B8-BC41E4BCB38C}" type="presParOf" srcId="{AA312C3B-DE58-4874-A338-C3165718CFD8}" destId="{99A44148-2C05-460D-A50A-54F7634F47C2}" srcOrd="0" destOrd="0" presId="urn:microsoft.com/office/officeart/2008/layout/LinedList"/>
    <dgm:cxn modelId="{76A53F10-16FF-4C8E-8850-D4D080AB8F2D}" type="presParOf" srcId="{AA312C3B-DE58-4874-A338-C3165718CFD8}" destId="{8503C53D-A5FC-4069-8B1A-CCA404E3414E}" srcOrd="1" destOrd="0" presId="urn:microsoft.com/office/officeart/2008/layout/LinedList"/>
    <dgm:cxn modelId="{82DEB0F4-AEFE-411F-A174-7C5345733A60}" type="presParOf" srcId="{CF6A98A4-4A63-4958-A339-C11A5EF06406}" destId="{FD8A46B1-80BC-4CCC-8808-6A2C4526FCAB}" srcOrd="2" destOrd="0" presId="urn:microsoft.com/office/officeart/2008/layout/LinedList"/>
    <dgm:cxn modelId="{4B0FD09E-FB9B-4568-83FC-474FD70516A9}" type="presParOf" srcId="{CF6A98A4-4A63-4958-A339-C11A5EF06406}" destId="{6B20163F-4195-4985-AB46-342118CFE56C}" srcOrd="3" destOrd="0" presId="urn:microsoft.com/office/officeart/2008/layout/LinedList"/>
    <dgm:cxn modelId="{4EE229EA-B587-4834-84F1-D97EAEACDE65}" type="presParOf" srcId="{6B20163F-4195-4985-AB46-342118CFE56C}" destId="{00DAA304-B6D1-47DD-9F85-84110D0960A3}" srcOrd="0" destOrd="0" presId="urn:microsoft.com/office/officeart/2008/layout/LinedList"/>
    <dgm:cxn modelId="{EA955254-1E06-4F20-9C09-F86A93F79250}" type="presParOf" srcId="{6B20163F-4195-4985-AB46-342118CFE56C}" destId="{777DAA76-20A8-4457-BFF9-68F84EDA7738}" srcOrd="1" destOrd="0" presId="urn:microsoft.com/office/officeart/2008/layout/LinedList"/>
    <dgm:cxn modelId="{04A9365C-EC35-4177-ACA0-DA2DE8E638D9}" type="presParOf" srcId="{CF6A98A4-4A63-4958-A339-C11A5EF06406}" destId="{254355CB-E047-4E26-B915-CA1199AC5716}" srcOrd="4" destOrd="0" presId="urn:microsoft.com/office/officeart/2008/layout/LinedList"/>
    <dgm:cxn modelId="{B9956CD4-8D97-46C6-B5D2-4AC97C1D5F46}" type="presParOf" srcId="{CF6A98A4-4A63-4958-A339-C11A5EF06406}" destId="{85DE78C5-C486-48AC-95D7-EC2FE28990F7}" srcOrd="5" destOrd="0" presId="urn:microsoft.com/office/officeart/2008/layout/LinedList"/>
    <dgm:cxn modelId="{441CD53D-D117-47AD-9925-C1C0A2092A12}" type="presParOf" srcId="{85DE78C5-C486-48AC-95D7-EC2FE28990F7}" destId="{4793B6E5-3303-4836-A3CA-CB40E67882D9}" srcOrd="0" destOrd="0" presId="urn:microsoft.com/office/officeart/2008/layout/LinedList"/>
    <dgm:cxn modelId="{66F8B192-1508-41C8-B798-DC5D90370E54}" type="presParOf" srcId="{85DE78C5-C486-48AC-95D7-EC2FE28990F7}" destId="{091E015B-176A-436E-BE9C-F8EDD3A08F0D}" srcOrd="1" destOrd="0" presId="urn:microsoft.com/office/officeart/2008/layout/LinedList"/>
    <dgm:cxn modelId="{02834787-DFFA-4140-9D89-EE545FE2D4AF}" type="presParOf" srcId="{CF6A98A4-4A63-4958-A339-C11A5EF06406}" destId="{4A754DF2-8EA8-46B2-98A2-0F2EBAD2EEB3}" srcOrd="6" destOrd="0" presId="urn:microsoft.com/office/officeart/2008/layout/LinedList"/>
    <dgm:cxn modelId="{F502B5BF-E4EC-462F-A404-35DE3E62A597}" type="presParOf" srcId="{CF6A98A4-4A63-4958-A339-C11A5EF06406}" destId="{5EB8AB63-1E95-40A2-9CD4-AEE0A2448603}" srcOrd="7" destOrd="0" presId="urn:microsoft.com/office/officeart/2008/layout/LinedList"/>
    <dgm:cxn modelId="{1DF749D8-2987-4E7C-9A2C-286338000E59}" type="presParOf" srcId="{5EB8AB63-1E95-40A2-9CD4-AEE0A2448603}" destId="{CF6A94BE-950E-4CFE-A2AE-3D53C092EFB6}" srcOrd="0" destOrd="0" presId="urn:microsoft.com/office/officeart/2008/layout/LinedList"/>
    <dgm:cxn modelId="{510A58D5-81C5-421A-B061-03FE29B32CAA}" type="presParOf" srcId="{5EB8AB63-1E95-40A2-9CD4-AEE0A2448603}" destId="{90F7AE94-1B2A-480C-BB39-AE396082CF75}" srcOrd="1" destOrd="0" presId="urn:microsoft.com/office/officeart/2008/layout/LinedList"/>
    <dgm:cxn modelId="{D604D329-9295-4712-9491-DB6A1C61CD29}" type="presParOf" srcId="{CF6A98A4-4A63-4958-A339-C11A5EF06406}" destId="{5281C4AE-E396-4526-A136-A9C30EE102F2}" srcOrd="8" destOrd="0" presId="urn:microsoft.com/office/officeart/2008/layout/LinedList"/>
    <dgm:cxn modelId="{0722A8D9-EEAF-4B6C-B633-42375701F548}" type="presParOf" srcId="{CF6A98A4-4A63-4958-A339-C11A5EF06406}" destId="{5B8BCC47-D86E-4F79-AD7C-309373CAC143}" srcOrd="9" destOrd="0" presId="urn:microsoft.com/office/officeart/2008/layout/LinedList"/>
    <dgm:cxn modelId="{5D20CA0E-9712-43D8-88A0-E6B6C87A6385}" type="presParOf" srcId="{5B8BCC47-D86E-4F79-AD7C-309373CAC143}" destId="{2AD76017-72B3-4282-ADB8-97C5B589B5F6}" srcOrd="0" destOrd="0" presId="urn:microsoft.com/office/officeart/2008/layout/LinedList"/>
    <dgm:cxn modelId="{85941E46-73C2-45F6-9C57-A806B8F52452}" type="presParOf" srcId="{5B8BCC47-D86E-4F79-AD7C-309373CAC143}" destId="{14FD85E2-E92F-4170-9052-75AF5A1200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CD305B-6CB3-4713-9B9A-CF17CE7DC355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9BEE128-6794-48D3-AE40-94A05E5AF966}">
      <dgm:prSet phldrT="[Texte]" phldr="1"/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 dirty="0"/>
        </a:p>
      </dgm:t>
    </dgm:pt>
    <dgm:pt modelId="{A7C11B35-E038-429B-907B-48349A8C9479}" type="parTrans" cxnId="{8FC875A0-C2E3-4A48-9C76-4442945289B8}">
      <dgm:prSet/>
      <dgm:spPr/>
      <dgm:t>
        <a:bodyPr/>
        <a:lstStyle/>
        <a:p>
          <a:endParaRPr lang="fr-FR"/>
        </a:p>
      </dgm:t>
    </dgm:pt>
    <dgm:pt modelId="{7D16F6E2-15F7-49DB-9A16-30485C1F0B02}" type="sibTrans" cxnId="{8FC875A0-C2E3-4A48-9C76-4442945289B8}">
      <dgm:prSet/>
      <dgm:spPr/>
      <dgm:t>
        <a:bodyPr/>
        <a:lstStyle/>
        <a:p>
          <a:endParaRPr lang="fr-FR"/>
        </a:p>
      </dgm:t>
    </dgm:pt>
    <dgm:pt modelId="{8F32665B-9663-44D3-B4E9-7480064ED4ED}">
      <dgm:prSet phldrT="[Texte]" phldr="1"/>
      <dgm:spPr/>
      <dgm:t>
        <a:bodyPr/>
        <a:lstStyle/>
        <a:p>
          <a:endParaRPr lang="fr-FR" dirty="0"/>
        </a:p>
      </dgm:t>
    </dgm:pt>
    <dgm:pt modelId="{1D762702-313F-4C41-870E-AD02C67F6132}" type="parTrans" cxnId="{35C76503-68FC-4AB7-AB27-7353B0E0451E}">
      <dgm:prSet/>
      <dgm:spPr/>
      <dgm:t>
        <a:bodyPr/>
        <a:lstStyle/>
        <a:p>
          <a:endParaRPr lang="fr-FR"/>
        </a:p>
      </dgm:t>
    </dgm:pt>
    <dgm:pt modelId="{EFC96F9C-3E8F-4C5E-BDC0-6C5CD9111B6B}" type="sibTrans" cxnId="{35C76503-68FC-4AB7-AB27-7353B0E0451E}">
      <dgm:prSet/>
      <dgm:spPr/>
      <dgm:t>
        <a:bodyPr/>
        <a:lstStyle/>
        <a:p>
          <a:endParaRPr lang="fr-FR"/>
        </a:p>
      </dgm:t>
    </dgm:pt>
    <dgm:pt modelId="{82E0A94E-8948-45FC-B44C-6109BB420263}">
      <dgm:prSet phldrT="[Texte]" phldr="1"/>
      <dgm:spPr/>
      <dgm:t>
        <a:bodyPr/>
        <a:lstStyle/>
        <a:p>
          <a:endParaRPr lang="fr-FR" dirty="0"/>
        </a:p>
      </dgm:t>
    </dgm:pt>
    <dgm:pt modelId="{BDB96276-106C-4EAC-AEA4-03CEE0A04993}" type="parTrans" cxnId="{406234E4-AA09-450B-9EB3-2CC0AC781408}">
      <dgm:prSet/>
      <dgm:spPr/>
      <dgm:t>
        <a:bodyPr/>
        <a:lstStyle/>
        <a:p>
          <a:endParaRPr lang="fr-FR"/>
        </a:p>
      </dgm:t>
    </dgm:pt>
    <dgm:pt modelId="{0513D21D-783D-4041-9457-6BA7A7621EFB}" type="sibTrans" cxnId="{406234E4-AA09-450B-9EB3-2CC0AC781408}">
      <dgm:prSet/>
      <dgm:spPr/>
      <dgm:t>
        <a:bodyPr/>
        <a:lstStyle/>
        <a:p>
          <a:endParaRPr lang="fr-FR"/>
        </a:p>
      </dgm:t>
    </dgm:pt>
    <dgm:pt modelId="{ABA6F03E-D1CB-4AE0-BB5A-9B10F395B643}" type="pres">
      <dgm:prSet presAssocID="{BFCD305B-6CB3-4713-9B9A-CF17CE7DC35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1532597-1C57-46B2-A409-744245FA5513}" type="pres">
      <dgm:prSet presAssocID="{69BEE128-6794-48D3-AE40-94A05E5AF966}" presName="singleCycle" presStyleCnt="0"/>
      <dgm:spPr/>
    </dgm:pt>
    <dgm:pt modelId="{ECC5E1AA-2EF2-4F46-BBF4-977CB7798362}" type="pres">
      <dgm:prSet presAssocID="{69BEE128-6794-48D3-AE40-94A05E5AF966}" presName="singleCenter" presStyleLbl="node1" presStyleIdx="0" presStyleCnt="3" custLinFactNeighborX="-44850" custLinFactNeighborY="-32713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766ABEC9-8A77-4CC5-9BCB-4316234CA62A}" type="pres">
      <dgm:prSet presAssocID="{1D762702-313F-4C41-870E-AD02C67F6132}" presName="Name56" presStyleLbl="parChTrans1D2" presStyleIdx="0" presStyleCnt="2"/>
      <dgm:spPr/>
      <dgm:t>
        <a:bodyPr/>
        <a:lstStyle/>
        <a:p>
          <a:endParaRPr lang="en-US"/>
        </a:p>
      </dgm:t>
    </dgm:pt>
    <dgm:pt modelId="{2B93E0EB-83C0-4685-9BD1-FF7EEF7FE2FE}" type="pres">
      <dgm:prSet presAssocID="{8F32665B-9663-44D3-B4E9-7480064ED4ED}" presName="text0" presStyleLbl="node1" presStyleIdx="1" presStyleCnt="3" custScaleX="150496" custScaleY="175264" custRadScaleRad="105885" custRadScaleInc="599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CC90B-5F76-4F47-A77D-0804B6C663E9}" type="pres">
      <dgm:prSet presAssocID="{BDB96276-106C-4EAC-AEA4-03CEE0A04993}" presName="Name56" presStyleLbl="parChTrans1D2" presStyleIdx="1" presStyleCnt="2"/>
      <dgm:spPr/>
      <dgm:t>
        <a:bodyPr/>
        <a:lstStyle/>
        <a:p>
          <a:endParaRPr lang="en-US"/>
        </a:p>
      </dgm:t>
    </dgm:pt>
    <dgm:pt modelId="{05DAC458-DC9D-4C8E-A4E0-DB366BE06792}" type="pres">
      <dgm:prSet presAssocID="{82E0A94E-8948-45FC-B44C-6109BB420263}" presName="text0" presStyleLbl="node1" presStyleIdx="2" presStyleCnt="3" custScaleX="223878" custScaleY="185659" custRadScaleRad="100126" custRadScaleInc="710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FB1877-45D4-4753-BBC3-475725B7984E}" type="presOf" srcId="{8F32665B-9663-44D3-B4E9-7480064ED4ED}" destId="{2B93E0EB-83C0-4685-9BD1-FF7EEF7FE2FE}" srcOrd="0" destOrd="0" presId="urn:microsoft.com/office/officeart/2008/layout/RadialCluster"/>
    <dgm:cxn modelId="{406234E4-AA09-450B-9EB3-2CC0AC781408}" srcId="{69BEE128-6794-48D3-AE40-94A05E5AF966}" destId="{82E0A94E-8948-45FC-B44C-6109BB420263}" srcOrd="1" destOrd="0" parTransId="{BDB96276-106C-4EAC-AEA4-03CEE0A04993}" sibTransId="{0513D21D-783D-4041-9457-6BA7A7621EFB}"/>
    <dgm:cxn modelId="{8FC875A0-C2E3-4A48-9C76-4442945289B8}" srcId="{BFCD305B-6CB3-4713-9B9A-CF17CE7DC355}" destId="{69BEE128-6794-48D3-AE40-94A05E5AF966}" srcOrd="0" destOrd="0" parTransId="{A7C11B35-E038-429B-907B-48349A8C9479}" sibTransId="{7D16F6E2-15F7-49DB-9A16-30485C1F0B02}"/>
    <dgm:cxn modelId="{35C76503-68FC-4AB7-AB27-7353B0E0451E}" srcId="{69BEE128-6794-48D3-AE40-94A05E5AF966}" destId="{8F32665B-9663-44D3-B4E9-7480064ED4ED}" srcOrd="0" destOrd="0" parTransId="{1D762702-313F-4C41-870E-AD02C67F6132}" sibTransId="{EFC96F9C-3E8F-4C5E-BDC0-6C5CD9111B6B}"/>
    <dgm:cxn modelId="{38A41A37-7FAB-4078-82C5-FA3BF9F30802}" type="presOf" srcId="{BDB96276-106C-4EAC-AEA4-03CEE0A04993}" destId="{BF8CC90B-5F76-4F47-A77D-0804B6C663E9}" srcOrd="0" destOrd="0" presId="urn:microsoft.com/office/officeart/2008/layout/RadialCluster"/>
    <dgm:cxn modelId="{00EAF6D0-46EE-4D25-B47A-461E62B47B18}" type="presOf" srcId="{69BEE128-6794-48D3-AE40-94A05E5AF966}" destId="{ECC5E1AA-2EF2-4F46-BBF4-977CB7798362}" srcOrd="0" destOrd="0" presId="urn:microsoft.com/office/officeart/2008/layout/RadialCluster"/>
    <dgm:cxn modelId="{6E5AB84F-93F7-4BAF-8D4F-C448C8F5EDE6}" type="presOf" srcId="{1D762702-313F-4C41-870E-AD02C67F6132}" destId="{766ABEC9-8A77-4CC5-9BCB-4316234CA62A}" srcOrd="0" destOrd="0" presId="urn:microsoft.com/office/officeart/2008/layout/RadialCluster"/>
    <dgm:cxn modelId="{36F4410B-AE9A-419B-AF6B-94C47911F8B0}" type="presOf" srcId="{82E0A94E-8948-45FC-B44C-6109BB420263}" destId="{05DAC458-DC9D-4C8E-A4E0-DB366BE06792}" srcOrd="0" destOrd="0" presId="urn:microsoft.com/office/officeart/2008/layout/RadialCluster"/>
    <dgm:cxn modelId="{870FFACC-8014-4E03-8BAB-38B66FE1E33C}" type="presOf" srcId="{BFCD305B-6CB3-4713-9B9A-CF17CE7DC355}" destId="{ABA6F03E-D1CB-4AE0-BB5A-9B10F395B643}" srcOrd="0" destOrd="0" presId="urn:microsoft.com/office/officeart/2008/layout/RadialCluster"/>
    <dgm:cxn modelId="{D742CB02-BE2C-449C-A460-C41128DB0D89}" type="presParOf" srcId="{ABA6F03E-D1CB-4AE0-BB5A-9B10F395B643}" destId="{C1532597-1C57-46B2-A409-744245FA5513}" srcOrd="0" destOrd="0" presId="urn:microsoft.com/office/officeart/2008/layout/RadialCluster"/>
    <dgm:cxn modelId="{6242DB52-587F-4367-9EFE-C475D267DEA4}" type="presParOf" srcId="{C1532597-1C57-46B2-A409-744245FA5513}" destId="{ECC5E1AA-2EF2-4F46-BBF4-977CB7798362}" srcOrd="0" destOrd="0" presId="urn:microsoft.com/office/officeart/2008/layout/RadialCluster"/>
    <dgm:cxn modelId="{0DCAC49B-95B5-4B73-A53B-1CB3926BD6F6}" type="presParOf" srcId="{C1532597-1C57-46B2-A409-744245FA5513}" destId="{766ABEC9-8A77-4CC5-9BCB-4316234CA62A}" srcOrd="1" destOrd="0" presId="urn:microsoft.com/office/officeart/2008/layout/RadialCluster"/>
    <dgm:cxn modelId="{25D5BB3A-76B8-4980-81CF-D7B4B1D01A92}" type="presParOf" srcId="{C1532597-1C57-46B2-A409-744245FA5513}" destId="{2B93E0EB-83C0-4685-9BD1-FF7EEF7FE2FE}" srcOrd="2" destOrd="0" presId="urn:microsoft.com/office/officeart/2008/layout/RadialCluster"/>
    <dgm:cxn modelId="{012B4714-1AEE-4FEE-932C-A523EF82EB30}" type="presParOf" srcId="{C1532597-1C57-46B2-A409-744245FA5513}" destId="{BF8CC90B-5F76-4F47-A77D-0804B6C663E9}" srcOrd="3" destOrd="0" presId="urn:microsoft.com/office/officeart/2008/layout/RadialCluster"/>
    <dgm:cxn modelId="{868BF7B9-54CB-4033-9170-8CF818A7560E}" type="presParOf" srcId="{C1532597-1C57-46B2-A409-744245FA5513}" destId="{05DAC458-DC9D-4C8E-A4E0-DB366BE06792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28F5F2-A5B5-40B6-AC80-9B5757184B46}" type="doc">
      <dgm:prSet loTypeId="urn:microsoft.com/office/officeart/2005/8/layout/pyramid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C9D1DFB-503C-435A-9665-C759243B440C}">
      <dgm:prSet phldrT="[Texte]" phldr="1"/>
      <dgm:spPr/>
      <dgm:t>
        <a:bodyPr/>
        <a:lstStyle/>
        <a:p>
          <a:endParaRPr lang="fr-FR"/>
        </a:p>
      </dgm:t>
    </dgm:pt>
    <dgm:pt modelId="{3707D2B0-1FEA-4BC4-AE15-B7D3D4A971EE}" type="parTrans" cxnId="{F6D15F92-147C-465D-82B1-FBDD946B0E36}">
      <dgm:prSet/>
      <dgm:spPr/>
      <dgm:t>
        <a:bodyPr/>
        <a:lstStyle/>
        <a:p>
          <a:endParaRPr lang="fr-FR"/>
        </a:p>
      </dgm:t>
    </dgm:pt>
    <dgm:pt modelId="{C653341E-ABD5-470C-8627-888923F33A72}" type="sibTrans" cxnId="{F6D15F92-147C-465D-82B1-FBDD946B0E36}">
      <dgm:prSet/>
      <dgm:spPr/>
      <dgm:t>
        <a:bodyPr/>
        <a:lstStyle/>
        <a:p>
          <a:endParaRPr lang="fr-FR"/>
        </a:p>
      </dgm:t>
    </dgm:pt>
    <dgm:pt modelId="{3CA7A97E-77AA-4626-A194-0C0F258E5D96}" type="pres">
      <dgm:prSet presAssocID="{3D28F5F2-A5B5-40B6-AC80-9B5757184B46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53B9FC-2CDF-43D9-974B-82A7A529B875}" type="pres">
      <dgm:prSet presAssocID="{3D28F5F2-A5B5-40B6-AC80-9B5757184B46}" presName="triangle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D15F92-147C-465D-82B1-FBDD946B0E36}" srcId="{3D28F5F2-A5B5-40B6-AC80-9B5757184B46}" destId="{AC9D1DFB-503C-435A-9665-C759243B440C}" srcOrd="0" destOrd="0" parTransId="{3707D2B0-1FEA-4BC4-AE15-B7D3D4A971EE}" sibTransId="{C653341E-ABD5-470C-8627-888923F33A72}"/>
    <dgm:cxn modelId="{46F8D4CC-E641-4C30-9D30-F1D1F98504BD}" type="presOf" srcId="{AC9D1DFB-503C-435A-9665-C759243B440C}" destId="{4053B9FC-2CDF-43D9-974B-82A7A529B875}" srcOrd="0" destOrd="0" presId="urn:microsoft.com/office/officeart/2005/8/layout/pyramid4"/>
    <dgm:cxn modelId="{AF5E4405-F6A7-401D-B783-31E315E1DDBA}" type="presOf" srcId="{3D28F5F2-A5B5-40B6-AC80-9B5757184B46}" destId="{3CA7A97E-77AA-4626-A194-0C0F258E5D96}" srcOrd="0" destOrd="0" presId="urn:microsoft.com/office/officeart/2005/8/layout/pyramid4"/>
    <dgm:cxn modelId="{95A7A562-7437-4D70-8CCF-FBDD2B189376}" type="presParOf" srcId="{3CA7A97E-77AA-4626-A194-0C0F258E5D96}" destId="{4053B9FC-2CDF-43D9-974B-82A7A529B875}" srcOrd="0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0376B-9ABF-4A1A-AE70-276186BE531B}">
      <dsp:nvSpPr>
        <dsp:cNvPr id="0" name=""/>
        <dsp:cNvSpPr/>
      </dsp:nvSpPr>
      <dsp:spPr>
        <a:xfrm>
          <a:off x="0" y="438"/>
          <a:ext cx="630537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44148-2C05-460D-A50A-54F7634F47C2}">
      <dsp:nvSpPr>
        <dsp:cNvPr id="0" name=""/>
        <dsp:cNvSpPr/>
      </dsp:nvSpPr>
      <dsp:spPr>
        <a:xfrm>
          <a:off x="0" y="438"/>
          <a:ext cx="6305371" cy="718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baseline="0" dirty="0"/>
            <a:t>1 Introducing local materials</a:t>
          </a:r>
          <a:endParaRPr lang="en-US" sz="3200" kern="1200" dirty="0"/>
        </a:p>
      </dsp:txBody>
      <dsp:txXfrm>
        <a:off x="0" y="438"/>
        <a:ext cx="6305371" cy="718585"/>
      </dsp:txXfrm>
    </dsp:sp>
    <dsp:sp modelId="{FD8A46B1-80BC-4CCC-8808-6A2C4526FCAB}">
      <dsp:nvSpPr>
        <dsp:cNvPr id="0" name=""/>
        <dsp:cNvSpPr/>
      </dsp:nvSpPr>
      <dsp:spPr>
        <a:xfrm>
          <a:off x="0" y="719024"/>
          <a:ext cx="630537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AA304-B6D1-47DD-9F85-84110D0960A3}">
      <dsp:nvSpPr>
        <dsp:cNvPr id="0" name=""/>
        <dsp:cNvSpPr/>
      </dsp:nvSpPr>
      <dsp:spPr>
        <a:xfrm>
          <a:off x="0" y="719024"/>
          <a:ext cx="6305371" cy="718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 Proving the efficiency of its use</a:t>
          </a:r>
        </a:p>
      </dsp:txBody>
      <dsp:txXfrm>
        <a:off x="0" y="719024"/>
        <a:ext cx="6305371" cy="718585"/>
      </dsp:txXfrm>
    </dsp:sp>
    <dsp:sp modelId="{254355CB-E047-4E26-B915-CA1199AC5716}">
      <dsp:nvSpPr>
        <dsp:cNvPr id="0" name=""/>
        <dsp:cNvSpPr/>
      </dsp:nvSpPr>
      <dsp:spPr>
        <a:xfrm>
          <a:off x="0" y="1437609"/>
          <a:ext cx="630537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3B6E5-3303-4836-A3CA-CB40E67882D9}">
      <dsp:nvSpPr>
        <dsp:cNvPr id="0" name=""/>
        <dsp:cNvSpPr/>
      </dsp:nvSpPr>
      <dsp:spPr>
        <a:xfrm>
          <a:off x="0" y="1437609"/>
          <a:ext cx="6305371" cy="718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3 </a:t>
          </a:r>
          <a:r>
            <a:rPr lang="fr-FR" sz="3200" kern="1200" dirty="0"/>
            <a:t>Approximate </a:t>
          </a:r>
          <a:r>
            <a:rPr lang="en-US" sz="3200" kern="1200" dirty="0"/>
            <a:t>Cost</a:t>
          </a:r>
        </a:p>
      </dsp:txBody>
      <dsp:txXfrm>
        <a:off x="0" y="1437609"/>
        <a:ext cx="6305371" cy="718585"/>
      </dsp:txXfrm>
    </dsp:sp>
    <dsp:sp modelId="{4A754DF2-8EA8-46B2-98A2-0F2EBAD2EEB3}">
      <dsp:nvSpPr>
        <dsp:cNvPr id="0" name=""/>
        <dsp:cNvSpPr/>
      </dsp:nvSpPr>
      <dsp:spPr>
        <a:xfrm>
          <a:off x="0" y="2156195"/>
          <a:ext cx="630537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A94BE-950E-4CFE-A2AE-3D53C092EFB6}">
      <dsp:nvSpPr>
        <dsp:cNvPr id="0" name=""/>
        <dsp:cNvSpPr/>
      </dsp:nvSpPr>
      <dsp:spPr>
        <a:xfrm>
          <a:off x="0" y="2156195"/>
          <a:ext cx="6305371" cy="718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4 Analysis </a:t>
          </a:r>
        </a:p>
      </dsp:txBody>
      <dsp:txXfrm>
        <a:off x="0" y="2156195"/>
        <a:ext cx="6305371" cy="718585"/>
      </dsp:txXfrm>
    </dsp:sp>
    <dsp:sp modelId="{5281C4AE-E396-4526-A136-A9C30EE102F2}">
      <dsp:nvSpPr>
        <dsp:cNvPr id="0" name=""/>
        <dsp:cNvSpPr/>
      </dsp:nvSpPr>
      <dsp:spPr>
        <a:xfrm>
          <a:off x="0" y="2874780"/>
          <a:ext cx="630537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76017-72B3-4282-ADB8-97C5B589B5F6}">
      <dsp:nvSpPr>
        <dsp:cNvPr id="0" name=""/>
        <dsp:cNvSpPr/>
      </dsp:nvSpPr>
      <dsp:spPr>
        <a:xfrm>
          <a:off x="0" y="2874780"/>
          <a:ext cx="6305371" cy="718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5 Conclusion and recommendation</a:t>
          </a:r>
        </a:p>
      </dsp:txBody>
      <dsp:txXfrm>
        <a:off x="0" y="2874780"/>
        <a:ext cx="6305371" cy="718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5E1AA-2EF2-4F46-BBF4-977CB7798362}">
      <dsp:nvSpPr>
        <dsp:cNvPr id="0" name=""/>
        <dsp:cNvSpPr/>
      </dsp:nvSpPr>
      <dsp:spPr>
        <a:xfrm>
          <a:off x="442470" y="613592"/>
          <a:ext cx="2205689" cy="2205689"/>
        </a:xfrm>
        <a:prstGeom prst="roundRect">
          <a:avLst/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 dirty="0"/>
        </a:p>
      </dsp:txBody>
      <dsp:txXfrm>
        <a:off x="550143" y="721265"/>
        <a:ext cx="1990343" cy="1990343"/>
      </dsp:txXfrm>
    </dsp:sp>
    <dsp:sp modelId="{766ABEC9-8A77-4CC5-9BCB-4316234CA62A}">
      <dsp:nvSpPr>
        <dsp:cNvPr id="0" name=""/>
        <dsp:cNvSpPr/>
      </dsp:nvSpPr>
      <dsp:spPr>
        <a:xfrm rot="61898">
          <a:off x="2647921" y="1762714"/>
          <a:ext cx="293466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34668" y="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3E0EB-83C0-4685-9BD1-FF7EEF7FE2FE}">
      <dsp:nvSpPr>
        <dsp:cNvPr id="0" name=""/>
        <dsp:cNvSpPr/>
      </dsp:nvSpPr>
      <dsp:spPr>
        <a:xfrm>
          <a:off x="5582352" y="514121"/>
          <a:ext cx="2224047" cy="25900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 dirty="0"/>
        </a:p>
      </dsp:txBody>
      <dsp:txXfrm>
        <a:off x="5690921" y="622690"/>
        <a:ext cx="2006909" cy="2372933"/>
      </dsp:txXfrm>
    </dsp:sp>
    <dsp:sp modelId="{BF8CC90B-5F76-4F47-A77D-0804B6C663E9}">
      <dsp:nvSpPr>
        <dsp:cNvPr id="0" name=""/>
        <dsp:cNvSpPr/>
      </dsp:nvSpPr>
      <dsp:spPr>
        <a:xfrm rot="5283478">
          <a:off x="1226040" y="3188248"/>
          <a:ext cx="7383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8359" y="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DAC458-DC9D-4C8E-A4E0-DB366BE06792}">
      <dsp:nvSpPr>
        <dsp:cNvPr id="0" name=""/>
        <dsp:cNvSpPr/>
      </dsp:nvSpPr>
      <dsp:spPr>
        <a:xfrm>
          <a:off x="0" y="3557216"/>
          <a:ext cx="3308495" cy="2743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 dirty="0"/>
        </a:p>
      </dsp:txBody>
      <dsp:txXfrm>
        <a:off x="133936" y="3691152"/>
        <a:ext cx="3040623" cy="24758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53B9FC-2CDF-43D9-974B-82A7A529B875}">
      <dsp:nvSpPr>
        <dsp:cNvPr id="0" name=""/>
        <dsp:cNvSpPr/>
      </dsp:nvSpPr>
      <dsp:spPr>
        <a:xfrm>
          <a:off x="1425880" y="0"/>
          <a:ext cx="2709332" cy="2709332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100" kern="1200"/>
        </a:p>
      </dsp:txBody>
      <dsp:txXfrm>
        <a:off x="2103213" y="1354666"/>
        <a:ext cx="1354666" cy="135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DAE80C2-76CF-4FAC-B3FF-F0D6C58B7F1C}" type="datetimeFigureOut">
              <a:rPr lang="fr-FR" smtClean="0"/>
              <a:pPr/>
              <a:t>06/01/2021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1340FD-703F-4C69-A0E2-3F419D9160AB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xmlns="" val="794900146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80C2-76CF-4FAC-B3FF-F0D6C58B7F1C}" type="datetimeFigureOut">
              <a:rPr lang="fr-FR" smtClean="0"/>
              <a:pPr/>
              <a:t>06/01/2021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40FD-703F-4C69-A0E2-3F419D9160A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33443300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80C2-76CF-4FAC-B3FF-F0D6C58B7F1C}" type="datetimeFigureOut">
              <a:rPr lang="fr-FR" smtClean="0"/>
              <a:pPr/>
              <a:t>06/01/2021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40FD-703F-4C69-A0E2-3F419D9160A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11696387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80C2-76CF-4FAC-B3FF-F0D6C58B7F1C}" type="datetimeFigureOut">
              <a:rPr lang="fr-FR" smtClean="0"/>
              <a:pPr/>
              <a:t>06/01/2021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40FD-703F-4C69-A0E2-3F419D9160A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836862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80C2-76CF-4FAC-B3FF-F0D6C58B7F1C}" type="datetimeFigureOut">
              <a:rPr lang="fr-FR" smtClean="0"/>
              <a:pPr/>
              <a:t>06/01/2021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40FD-703F-4C69-A0E2-3F419D9160A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2222431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AE80C2-76CF-4FAC-B3FF-F0D6C58B7F1C}" type="datetimeFigureOut">
              <a:rPr lang="fr-FR" smtClean="0"/>
              <a:pPr/>
              <a:t>06/01/2021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1340FD-703F-4C69-A0E2-3F419D9160A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1329295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80C2-76CF-4FAC-B3FF-F0D6C58B7F1C}" type="datetimeFigureOut">
              <a:rPr lang="fr-FR" smtClean="0"/>
              <a:pPr/>
              <a:t>06/01/2021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40FD-703F-4C69-A0E2-3F419D9160A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766668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80C2-76CF-4FAC-B3FF-F0D6C58B7F1C}" type="datetimeFigureOut">
              <a:rPr lang="fr-FR" smtClean="0"/>
              <a:pPr/>
              <a:t>06/01/2021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40FD-703F-4C69-A0E2-3F419D9160A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9357987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80C2-76CF-4FAC-B3FF-F0D6C58B7F1C}" type="datetimeFigureOut">
              <a:rPr lang="fr-FR" smtClean="0"/>
              <a:pPr/>
              <a:t>06/01/2021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40FD-703F-4C69-A0E2-3F419D9160A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834013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80C2-76CF-4FAC-B3FF-F0D6C58B7F1C}" type="datetimeFigureOut">
              <a:rPr lang="fr-FR" smtClean="0"/>
              <a:pPr/>
              <a:t>06/01/2021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40FD-703F-4C69-A0E2-3F419D9160A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9584801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AE80C2-76CF-4FAC-B3FF-F0D6C58B7F1C}" type="datetimeFigureOut">
              <a:rPr lang="fr-FR" smtClean="0"/>
              <a:pPr/>
              <a:t>06/01/2021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1340FD-703F-4C69-A0E2-3F419D9160A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38032225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AE80C2-76CF-4FAC-B3FF-F0D6C58B7F1C}" type="datetimeFigureOut">
              <a:rPr lang="fr-FR" smtClean="0"/>
              <a:pPr/>
              <a:t>06/01/2021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1340FD-703F-4C69-A0E2-3F419D9160A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28908891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DAE80C2-76CF-4FAC-B3FF-F0D6C58B7F1C}" type="datetimeFigureOut">
              <a:rPr lang="fr-FR" smtClean="0"/>
              <a:pPr/>
              <a:t>06/01/2021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31340FD-703F-4C69-A0E2-3F419D9160A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89433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</p:sldLayoutIdLst>
  <p:transition spd="slow">
    <p:wipe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diagramDrawing" Target="../diagrams/drawing2.xml"/><Relationship Id="rId3" Type="http://schemas.openxmlformats.org/officeDocument/2006/relationships/diagramLayout" Target="../diagrams/layout2.xml"/><Relationship Id="rId12" Type="http://schemas.microsoft.com/office/2007/relationships/hdphoto" Target="../media/hdphoto3.wdp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openxmlformats.org/officeDocument/2006/relationships/diagramColors" Target="../diagrams/colors2.xml"/><Relationship Id="rId10" Type="http://schemas.microsoft.com/office/2007/relationships/hdphoto" Target="../media/hdphoto2.wdp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3.xml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microsoft.com/office/2007/relationships/diagramDrawing" Target="../diagrams/drawing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tirama.com/article/1964-la-liste-" TargetMode="External"/><Relationship Id="rId2" Type="http://schemas.openxmlformats.org/officeDocument/2006/relationships/hyperlink" Target="https://www.enabel.be/sites/default/files/tenders/dqe_i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ne image contenant feu, bouche d’incendie, assis, orange&#10;&#10;Description générée automatiquement">
            <a:extLst>
              <a:ext uri="{FF2B5EF4-FFF2-40B4-BE49-F238E27FC236}">
                <a16:creationId xmlns:a16="http://schemas.microsoft.com/office/drawing/2014/main" xmlns="" id="{07573780-6AB1-4E13-BB56-36C1C12EF1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4" b="12750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33" name="Rectangle 26">
            <a:extLst>
              <a:ext uri="{FF2B5EF4-FFF2-40B4-BE49-F238E27FC236}">
                <a16:creationId xmlns:a16="http://schemas.microsoft.com/office/drawing/2014/main" xmlns="" id="{778E1E34-15BA-44AB-980F-2FE1B93F71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5560" y="1137137"/>
            <a:ext cx="9867482" cy="4570327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xmlns="" id="{15A574FF-FBA3-4EA3-8C22-589DE3A506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xmlns="" id="{A86D9DA2-9826-4E0D-9B71-C14A8B125B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24C0485-0D6D-4350-86A0-8C0BDCF94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8686" y="1427130"/>
            <a:ext cx="8361229" cy="2098226"/>
          </a:xfrm>
        </p:spPr>
        <p:txBody>
          <a:bodyPr>
            <a:normAutofit/>
          </a:bodyPr>
          <a:lstStyle/>
          <a:p>
            <a:r>
              <a:rPr lang="fr-FR" dirty="0" err="1"/>
              <a:t>Urbistic</a:t>
            </a:r>
            <a:r>
              <a:rPr lang="fr-FR" dirty="0"/>
              <a:t> Project</a:t>
            </a:r>
            <a:br>
              <a:rPr lang="fr-FR" dirty="0"/>
            </a:br>
            <a:r>
              <a:rPr lang="fr-FR" dirty="0"/>
              <a:t>Local materials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CFD0FFA1-7FD7-44AE-97EC-AB63E68C8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3463" y="3600195"/>
            <a:ext cx="6831673" cy="1086237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fr-FR" dirty="0" err="1">
                <a:solidFill>
                  <a:schemeClr val="tx2"/>
                </a:solidFill>
              </a:rPr>
              <a:t>Amira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Chouikh,Syrine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Romdhane,Fares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Frikha</a:t>
            </a:r>
            <a:r>
              <a:rPr lang="fr-FR" dirty="0">
                <a:solidFill>
                  <a:schemeClr val="tx2"/>
                </a:solidFill>
              </a:rPr>
              <a:t> 3AGC</a:t>
            </a:r>
          </a:p>
          <a:p>
            <a:pPr>
              <a:spcAft>
                <a:spcPts val="600"/>
              </a:spcAft>
            </a:pPr>
            <a:r>
              <a:rPr lang="fr-FR" dirty="0" err="1">
                <a:solidFill>
                  <a:schemeClr val="tx2"/>
                </a:solidFill>
              </a:rPr>
              <a:t>supervised</a:t>
            </a:r>
            <a:r>
              <a:rPr lang="fr-FR" dirty="0">
                <a:solidFill>
                  <a:schemeClr val="tx2"/>
                </a:solidFill>
              </a:rPr>
              <a:t> by </a:t>
            </a:r>
            <a:r>
              <a:rPr lang="fr-FR" dirty="0" err="1">
                <a:solidFill>
                  <a:schemeClr val="tx2"/>
                </a:solidFill>
              </a:rPr>
              <a:t>M.Neji</a:t>
            </a:r>
            <a:r>
              <a:rPr lang="fr-FR" dirty="0">
                <a:solidFill>
                  <a:schemeClr val="tx2"/>
                </a:solidFill>
              </a:rPr>
              <a:t> JAMEL</a:t>
            </a:r>
          </a:p>
          <a:p>
            <a:pPr>
              <a:spcAft>
                <a:spcPts val="600"/>
              </a:spcAft>
            </a:pPr>
            <a:r>
              <a:rPr lang="fr-FR" dirty="0">
                <a:solidFill>
                  <a:schemeClr val="tx2"/>
                </a:solidFill>
              </a:rPr>
              <a:t>2020-2021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747AA201-0430-43A4-B4FB-469AE1503C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03268" y="4642441"/>
            <a:ext cx="972061" cy="102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004239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F663BDD-3892-4D53-AD98-4E2C8358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 </a:t>
            </a:r>
            <a:r>
              <a:rPr lang="fr-FR" dirty="0" err="1" smtClean="0"/>
              <a:t>cost</a:t>
            </a:r>
            <a:r>
              <a:rPr lang="fr-FR" dirty="0" smtClean="0"/>
              <a:t> in FCFA</a:t>
            </a:r>
            <a:r>
              <a:rPr lang="fr-FR" sz="2000" dirty="0" smtClean="0"/>
              <a:t>(2)</a:t>
            </a:r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="" xmlns:a16="http://schemas.microsoft.com/office/drawing/2014/main" id="{ECBE129F-4515-4F28-8FF9-A6120B177B41}"/>
              </a:ext>
            </a:extLst>
          </p:cNvPr>
          <p:cNvSpPr/>
          <p:nvPr/>
        </p:nvSpPr>
        <p:spPr>
          <a:xfrm>
            <a:off x="11455400" y="190500"/>
            <a:ext cx="584200" cy="67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8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8451669" y="1972491"/>
            <a:ext cx="266904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1m</a:t>
            </a:r>
            <a:r>
              <a:rPr lang="fr-FR" baseline="30000" dirty="0" smtClean="0"/>
              <a:t>2</a:t>
            </a:r>
            <a:r>
              <a:rPr lang="fr-FR" dirty="0" smtClean="0"/>
              <a:t> of </a:t>
            </a:r>
            <a:r>
              <a:rPr lang="fr-FR" dirty="0" err="1" smtClean="0"/>
              <a:t>Slab</a:t>
            </a:r>
            <a:r>
              <a:rPr lang="fr-FR" dirty="0" smtClean="0"/>
              <a:t> made </a:t>
            </a:r>
            <a:r>
              <a:rPr lang="fr-FR" dirty="0" err="1" smtClean="0"/>
              <a:t>with</a:t>
            </a:r>
            <a:r>
              <a:rPr lang="fr-FR" dirty="0" smtClean="0"/>
              <a:t> : </a:t>
            </a:r>
          </a:p>
          <a:p>
            <a:pPr algn="just"/>
            <a:r>
              <a:rPr lang="fr-FR" dirty="0" err="1" smtClean="0"/>
              <a:t>Cement,sea</a:t>
            </a:r>
            <a:r>
              <a:rPr lang="fr-FR" dirty="0" smtClean="0"/>
              <a:t> </a:t>
            </a:r>
            <a:r>
              <a:rPr lang="fr-FR" dirty="0" err="1" smtClean="0"/>
              <a:t>sand,water</a:t>
            </a:r>
            <a:r>
              <a:rPr lang="fr-FR" dirty="0" smtClean="0"/>
              <a:t> </a:t>
            </a:r>
            <a:r>
              <a:rPr lang="fr-FR" dirty="0" err="1" smtClean="0"/>
              <a:t>hollow</a:t>
            </a:r>
            <a:r>
              <a:rPr lang="fr-FR" dirty="0" smtClean="0"/>
              <a:t> and </a:t>
            </a:r>
            <a:r>
              <a:rPr lang="fr-FR" dirty="0" err="1" smtClean="0"/>
              <a:t>solid</a:t>
            </a:r>
            <a:r>
              <a:rPr lang="fr-FR" dirty="0" smtClean="0"/>
              <a:t> bricks </a:t>
            </a:r>
            <a:r>
              <a:rPr lang="fr-FR" dirty="0" err="1" smtClean="0"/>
              <a:t>costs</a:t>
            </a:r>
            <a:r>
              <a:rPr lang="fr-FR" dirty="0" smtClean="0"/>
              <a:t> </a:t>
            </a:r>
            <a:r>
              <a:rPr lang="fr-FR" sz="2000" b="1" dirty="0" smtClean="0"/>
              <a:t>20897,16 </a:t>
            </a:r>
            <a:r>
              <a:rPr lang="fr-FR" sz="2000" b="1" dirty="0" smtClean="0"/>
              <a:t>FCFA </a:t>
            </a:r>
            <a:r>
              <a:rPr lang="fr-FR" dirty="0" err="1" smtClean="0"/>
              <a:t>while</a:t>
            </a:r>
            <a:r>
              <a:rPr lang="fr-FR" dirty="0" smtClean="0"/>
              <a:t> </a:t>
            </a:r>
            <a:r>
              <a:rPr lang="fr-FR" dirty="0" smtClean="0"/>
              <a:t>a normal </a:t>
            </a:r>
            <a:r>
              <a:rPr lang="fr-FR" dirty="0" err="1" smtClean="0"/>
              <a:t>slab</a:t>
            </a:r>
            <a:r>
              <a:rPr lang="fr-FR" dirty="0" smtClean="0"/>
              <a:t> made </a:t>
            </a:r>
            <a:r>
              <a:rPr lang="fr-FR" dirty="0" err="1" smtClean="0"/>
              <a:t>purely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armed</a:t>
            </a:r>
            <a:r>
              <a:rPr lang="fr-FR" dirty="0" smtClean="0"/>
              <a:t> </a:t>
            </a:r>
            <a:r>
              <a:rPr lang="fr-FR" dirty="0" err="1" smtClean="0"/>
              <a:t>concrete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cost</a:t>
            </a:r>
            <a:r>
              <a:rPr lang="fr-FR" dirty="0" smtClean="0"/>
              <a:t> </a:t>
            </a:r>
            <a:r>
              <a:rPr lang="fr-FR" sz="2000" b="1" dirty="0" smtClean="0"/>
              <a:t>59462,67 </a:t>
            </a:r>
            <a:r>
              <a:rPr lang="fr-FR" b="1" dirty="0" smtClean="0"/>
              <a:t>FCFA</a:t>
            </a:r>
            <a:r>
              <a:rPr lang="fr-FR" sz="1200" b="1" dirty="0" smtClean="0"/>
              <a:t> (</a:t>
            </a:r>
            <a:r>
              <a:rPr lang="fr-FR" sz="1200" b="1" dirty="0" smtClean="0"/>
              <a:t>2</a:t>
            </a:r>
            <a:r>
              <a:rPr lang="fr-FR" sz="1100" b="1" dirty="0" smtClean="0"/>
              <a:t>)</a:t>
            </a:r>
            <a:r>
              <a:rPr lang="fr-FR" dirty="0" smtClean="0"/>
              <a:t>.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554480" y="1554479"/>
          <a:ext cx="6074228" cy="4811482"/>
        </p:xfrm>
        <a:graphic>
          <a:graphicData uri="http://schemas.openxmlformats.org/drawingml/2006/table">
            <a:tbl>
              <a:tblPr/>
              <a:tblGrid>
                <a:gridCol w="1574800"/>
                <a:gridCol w="1430175"/>
                <a:gridCol w="1446245"/>
                <a:gridCol w="1623008"/>
              </a:tblGrid>
              <a:tr h="2446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materials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quantity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prix unitaire FCFA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Prix total FGFA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</a:tr>
              <a:tr h="24465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cement (sac de 50 kg)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316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6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sea sand (m^3)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6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laoteric sand (m^3)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840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6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large aggregate (m^3)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11250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101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250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6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hollow bricks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304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980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6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solid bricks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78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315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6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water (m^3)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044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x bars of 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159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000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6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 bars of 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68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000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wood (m^3)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268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680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6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 Fiber cement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306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432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6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 false ceiling (m^2)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77,20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57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900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6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nails (kg)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000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6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wire (kg)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658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713 166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658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main d'œuvre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658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total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713 166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132558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70">
            <a:extLst>
              <a:ext uri="{FF2B5EF4-FFF2-40B4-BE49-F238E27FC236}">
                <a16:creationId xmlns:a16="http://schemas.microsoft.com/office/drawing/2014/main" xmlns="" id="{B0245FC1-669A-4558-8341-5A7148C77A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xmlns="" id="{F2D3FC59-9FB9-48FC-8D66-9ACDB840EF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xmlns="" id="{27D0D12F-DDEA-45FE-91AE-E35A03B651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029" name="Rectangle 74">
            <a:extLst>
              <a:ext uri="{FF2B5EF4-FFF2-40B4-BE49-F238E27FC236}">
                <a16:creationId xmlns:a16="http://schemas.microsoft.com/office/drawing/2014/main" xmlns="" id="{7E600175-39F0-43C7-8405-DD4579CF7A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ample Solutions at Research&amp;Results in Munich | Sample Solutions">
            <a:extLst>
              <a:ext uri="{FF2B5EF4-FFF2-40B4-BE49-F238E27FC236}">
                <a16:creationId xmlns:a16="http://schemas.microsoft.com/office/drawing/2014/main" xmlns="" id="{DDF6A5AD-19C1-4105-9058-2E03798B3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34276" y="1409216"/>
            <a:ext cx="4331976" cy="403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Freeform 6">
            <a:extLst>
              <a:ext uri="{FF2B5EF4-FFF2-40B4-BE49-F238E27FC236}">
                <a16:creationId xmlns:a16="http://schemas.microsoft.com/office/drawing/2014/main" xmlns="" id="{DEB46E1F-0372-4440-887E-8B147731B3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3D2EEF2F-3A99-4F32-8B2E-B8679CFAA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30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7000">
                <a:solidFill>
                  <a:schemeClr val="tx2"/>
                </a:solidFill>
              </a:rPr>
              <a:t>analysis</a:t>
            </a:r>
            <a:endParaRPr lang="en-US" sz="7000" dirty="0">
              <a:solidFill>
                <a:schemeClr val="tx2"/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3EA2232B-9EDC-419C-BDB2-006A81467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8006" y="4804850"/>
            <a:ext cx="5607906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600"/>
              <a:t>1. </a:t>
            </a:r>
            <a:r>
              <a:rPr lang="en-US" sz="1600" b="1">
                <a:effectLst/>
              </a:rPr>
              <a:t>Satisfaction degree of the use of local materials </a:t>
            </a:r>
            <a:endParaRPr lang="en-US" sz="1600">
              <a:effectLst/>
            </a:endParaRP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600"/>
              <a:t>2. </a:t>
            </a:r>
            <a:r>
              <a:rPr lang="en-US" sz="1600" b="1">
                <a:effectLst/>
              </a:rPr>
              <a:t>Identification of the risk factor </a:t>
            </a:r>
            <a:endParaRPr lang="en-US" sz="1600">
              <a:effectLst/>
            </a:endParaRP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600"/>
              <a:t>3. </a:t>
            </a:r>
            <a:r>
              <a:rPr lang="en-US" sz="1600" b="1">
                <a:effectLst/>
              </a:rPr>
              <a:t>Implementation of the derogation</a:t>
            </a:r>
            <a:endParaRPr lang="en-US" sz="1600">
              <a:effectLst/>
            </a:endParaRP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xmlns="" val="30619463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xmlns="" id="{9788A1BA-ADC3-44AC-945D-61D9250D17E5}"/>
              </a:ext>
            </a:extLst>
          </p:cNvPr>
          <p:cNvGraphicFramePr/>
          <p:nvPr/>
        </p:nvGraphicFramePr>
        <p:xfrm>
          <a:off x="2270242" y="-128232"/>
          <a:ext cx="8358909" cy="7352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Circular Climate Adaptive mineral building materials - Adaptive Circular  Cities">
            <a:extLst>
              <a:ext uri="{FF2B5EF4-FFF2-40B4-BE49-F238E27FC236}">
                <a16:creationId xmlns:a16="http://schemas.microsoft.com/office/drawing/2014/main" xmlns="" id="{FEE51EEA-0811-4BEF-875D-3B91B677F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ackgroundRemoval t="5215" b="94172" l="1367" r="99805">
                        <a14:foregroundMark x1="15625" y1="60123" x2="40625" y2="88650"/>
                        <a14:foregroundMark x1="93601" y1="74600" x2="93762" y2="74557"/>
                        <a14:foregroundMark x1="40625" y1="88650" x2="92255" y2="74957"/>
                        <a14:foregroundMark x1="16992" y1="66871" x2="7227" y2="62577"/>
                        <a14:foregroundMark x1="7227" y1="62577" x2="7617" y2="44785"/>
                        <a14:foregroundMark x1="7617" y1="44785" x2="13086" y2="31288"/>
                        <a14:foregroundMark x1="13086" y1="31288" x2="33203" y2="15644"/>
                        <a14:foregroundMark x1="33203" y1="15644" x2="89063" y2="26994"/>
                        <a14:foregroundMark x1="84570" y1="25767" x2="67383" y2="9202"/>
                        <a14:foregroundMark x1="67383" y1="9202" x2="54492" y2="8896"/>
                        <a14:foregroundMark x1="54492" y1="8896" x2="43555" y2="14110"/>
                        <a14:foregroundMark x1="43555" y1="14110" x2="12820" y2="19114"/>
                        <a14:foregroundMark x1="11609" y1="22186" x2="13281" y2="77607"/>
                        <a14:foregroundMark x1="23944" y1="90167" x2="24075" y2="90322"/>
                        <a14:foregroundMark x1="22710" y1="88713" x2="23305" y2="89414"/>
                        <a14:foregroundMark x1="18017" y1="83186" x2="18470" y2="83720"/>
                        <a14:foregroundMark x1="17648" y1="82751" x2="17885" y2="83030"/>
                        <a14:foregroundMark x1="14134" y1="78612" x2="16801" y2="81753"/>
                        <a14:foregroundMark x1="13281" y1="77607" x2="14131" y2="78608"/>
                        <a14:foregroundMark x1="42585" y1="93328" x2="63477" y2="89571"/>
                        <a14:foregroundMark x1="63477" y1="89571" x2="75586" y2="81595"/>
                        <a14:foregroundMark x1="75586" y1="81595" x2="93399" y2="51974"/>
                        <a14:foregroundMark x1="96937" y1="15023" x2="96875" y2="14110"/>
                        <a14:foregroundMark x1="97855" y1="28584" x2="97798" y2="27744"/>
                        <a14:foregroundMark x1="85163" y1="19919" x2="74609" y2="25153"/>
                        <a14:foregroundMark x1="96875" y1="14110" x2="96440" y2="14326"/>
                        <a14:foregroundMark x1="74609" y1="25153" x2="45703" y2="24847"/>
                        <a14:foregroundMark x1="27344" y1="19939" x2="48242" y2="6442"/>
                        <a14:foregroundMark x1="48242" y1="6442" x2="58398" y2="9202"/>
                        <a14:foregroundMark x1="58398" y1="9202" x2="66601" y2="7955"/>
                        <a14:foregroundMark x1="65715" y1="7325" x2="29688" y2="9202"/>
                        <a14:foregroundMark x1="29688" y1="9202" x2="18235" y2="13884"/>
                        <a14:foregroundMark x1="18640" y1="14628" x2="25195" y2="13804"/>
                        <a14:foregroundMark x1="25195" y1="13804" x2="36133" y2="6135"/>
                        <a14:foregroundMark x1="36133" y1="6135" x2="31221" y2="5634"/>
                        <a14:foregroundMark x1="16762" y1="16079" x2="21875" y2="16258"/>
                        <a14:foregroundMark x1="21875" y1="16258" x2="37109" y2="11656"/>
                        <a14:foregroundMark x1="37109" y1="11656" x2="24805" y2="22699"/>
                        <a14:foregroundMark x1="24805" y1="22699" x2="21094" y2="49693"/>
                        <a14:foregroundMark x1="21094" y1="49693" x2="28516" y2="63804"/>
                        <a14:foregroundMark x1="28516" y1="63804" x2="18097" y2="81277"/>
                        <a14:foregroundMark x1="23401" y1="87690" x2="25641" y2="89284"/>
                        <a14:foregroundMark x1="17806" y1="83708" x2="18260" y2="84031"/>
                        <a14:foregroundMark x1="17437" y1="83446" x2="17654" y2="83600"/>
                        <a14:foregroundMark x1="22513" y1="89643" x2="22162" y2="89523"/>
                        <a14:foregroundMark x1="24127" y1="90193" x2="23956" y2="90135"/>
                        <a14:foregroundMark x1="12945" y1="83612" x2="21289" y2="70245"/>
                        <a14:foregroundMark x1="21289" y1="70245" x2="15126" y2="81199"/>
                        <a14:foregroundMark x1="18556" y1="81858" x2="19336" y2="81595"/>
                        <a14:foregroundMark x1="17848" y1="82096" x2="18329" y2="81934"/>
                        <a14:foregroundMark x1="34766" y1="88344" x2="57227" y2="96319"/>
                        <a14:foregroundMark x1="57227" y1="96319" x2="66602" y2="87117"/>
                        <a14:foregroundMark x1="66602" y1="87117" x2="83398" y2="80982"/>
                        <a14:foregroundMark x1="83398" y1="80982" x2="90777" y2="81452"/>
                        <a14:foregroundMark x1="64449" y1="95319" x2="50195" y2="93865"/>
                        <a14:foregroundMark x1="50195" y1="93865" x2="45988" y2="96029"/>
                        <a14:foregroundMark x1="919" y1="44066" x2="931" y2="43729"/>
                        <a14:foregroundMark x1="26037" y1="8686" x2="32031" y2="9816"/>
                        <a14:backgroundMark x1="10156" y1="13497" x2="5078" y2="26380"/>
                        <a14:backgroundMark x1="5078" y1="26380" x2="2344" y2="40184"/>
                        <a14:backgroundMark x1="977" y1="72393" x2="4688" y2="87730"/>
                        <a14:backgroundMark x1="4688" y1="87730" x2="14063" y2="94479"/>
                        <a14:backgroundMark x1="14063" y1="94479" x2="19141" y2="94785"/>
                        <a14:backgroundMark x1="19141" y1="94785" x2="25586" y2="99693"/>
                        <a14:backgroundMark x1="98438" y1="30982" x2="92188" y2="13804"/>
                        <a14:backgroundMark x1="92188" y1="13804" x2="75977" y2="5828"/>
                        <a14:backgroundMark x1="75977" y1="5828" x2="99805" y2="24233"/>
                        <a14:backgroundMark x1="91406" y1="5828" x2="94922" y2="41718"/>
                        <a14:backgroundMark x1="94922" y1="41718" x2="97852" y2="51534"/>
                        <a14:backgroundMark x1="97852" y1="76687" x2="87891" y2="99693"/>
                        <a14:backgroundMark x1="87305" y1="95399" x2="71875" y2="99693"/>
                        <a14:backgroundMark x1="42188" y1="98160" x2="10547" y2="98160"/>
                        <a14:backgroundMark x1="10547" y1="98160" x2="22266" y2="94785"/>
                        <a14:backgroundMark x1="22266" y1="94785" x2="29688" y2="94785"/>
                        <a14:backgroundMark x1="90039" y1="94172" x2="66406" y2="99693"/>
                        <a14:backgroundMark x1="66406" y1="99693" x2="66406" y2="99693"/>
                        <a14:backgroundMark x1="90625" y1="96012" x2="95117" y2="54601"/>
                        <a14:backgroundMark x1="98828" y1="65951" x2="95508" y2="99693"/>
                        <a14:backgroundMark x1="94141" y1="79755" x2="93359" y2="74540"/>
                        <a14:backgroundMark x1="97852" y1="34969" x2="97852" y2="1534"/>
                        <a14:backgroundMark x1="97852" y1="1534" x2="87109" y2="5828"/>
                        <a14:backgroundMark x1="87109" y1="5828" x2="97461" y2="6442"/>
                        <a14:backgroundMark x1="97461" y1="6442" x2="65820" y2="0"/>
                        <a14:backgroundMark x1="75977" y1="7669" x2="67578" y2="2147"/>
                        <a14:backgroundMark x1="10938" y1="11350" x2="31445" y2="1227"/>
                        <a14:backgroundMark x1="31445" y1="1227" x2="33008" y2="1227"/>
                        <a14:backgroundMark x1="16016" y1="9816" x2="0" y2="20552"/>
                        <a14:backgroundMark x1="7422" y1="14417" x2="5859" y2="30061"/>
                        <a14:backgroundMark x1="5859" y1="30061" x2="1563" y2="44172"/>
                        <a14:backgroundMark x1="1563" y1="44172" x2="391" y2="61656"/>
                        <a14:backgroundMark x1="391" y1="61656" x2="2734" y2="74540"/>
                        <a14:backgroundMark x1="2344" y1="67485" x2="977" y2="29448"/>
                        <a14:backgroundMark x1="7813" y1="94172" x2="16602" y2="86196"/>
                        <a14:backgroundMark x1="16602" y1="86196" x2="16797" y2="86196"/>
                        <a14:backgroundMark x1="16797" y1="86196" x2="21094" y2="91104"/>
                        <a14:backgroundMark x1="29688" y1="96012" x2="44336" y2="99693"/>
                        <a14:backgroundMark x1="82422" y1="96319" x2="99805" y2="78221"/>
                        <a14:backgroundMark x1="71680" y1="7055" x2="63477" y2="1227"/>
                        <a14:backgroundMark x1="12305" y1="85890" x2="12305" y2="85890"/>
                        <a14:backgroundMark x1="12305" y1="85890" x2="12695" y2="84663"/>
                        <a14:backgroundMark x1="12695" y1="84663" x2="11523" y2="84663"/>
                        <a14:backgroundMark x1="11523" y1="84663" x2="16016" y2="92025"/>
                        <a14:backgroundMark x1="22461" y1="93252" x2="18750" y2="911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11927" y="3429000"/>
            <a:ext cx="4184073" cy="266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-Mab raises $220M to advance clinical developments">
            <a:extLst>
              <a:ext uri="{FF2B5EF4-FFF2-40B4-BE49-F238E27FC236}">
                <a16:creationId xmlns:a16="http://schemas.microsoft.com/office/drawing/2014/main" xmlns="" id="{0B98C105-228B-4264-B623-B50C884BC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 xmlns="">
                  <a14:imgLayer r:embed="rId10">
                    <a14:imgEffect>
                      <a14:backgroundRemoval t="3729" b="96441" l="3485" r="99848">
                        <a14:foregroundMark x1="33939" y1="46441" x2="20606" y2="59831"/>
                        <a14:foregroundMark x1="20606" y1="59831" x2="19091" y2="68644"/>
                        <a14:foregroundMark x1="19091" y1="68644" x2="20606" y2="77797"/>
                        <a14:foregroundMark x1="20606" y1="77797" x2="24697" y2="85593"/>
                        <a14:foregroundMark x1="24697" y1="85593" x2="34091" y2="86610"/>
                        <a14:foregroundMark x1="34091" y1="86610" x2="43788" y2="85763"/>
                        <a14:foregroundMark x1="43788" y1="85763" x2="64394" y2="87458"/>
                        <a14:foregroundMark x1="64394" y1="87458" x2="90303" y2="79492"/>
                        <a14:foregroundMark x1="90303" y1="79492" x2="96158" y2="73938"/>
                        <a14:foregroundMark x1="80422" y1="53886" x2="80000" y2="53898"/>
                        <a14:foregroundMark x1="80000" y1="53898" x2="70909" y2="57627"/>
                        <a14:foregroundMark x1="70909" y1="57627" x2="62576" y2="50678"/>
                        <a14:foregroundMark x1="62576" y1="50678" x2="58485" y2="6949"/>
                        <a14:foregroundMark x1="66515" y1="73051" x2="74697" y2="68983"/>
                        <a14:foregroundMark x1="74697" y1="68983" x2="83182" y2="68305"/>
                        <a14:foregroundMark x1="83182" y1="68305" x2="93812" y2="70452"/>
                        <a14:foregroundMark x1="94790" y1="71905" x2="96476" y2="75273"/>
                        <a14:foregroundMark x1="96476" y1="80062" x2="82576" y2="88136"/>
                        <a14:foregroundMark x1="82576" y1="88136" x2="75758" y2="84237"/>
                        <a14:foregroundMark x1="75758" y1="84237" x2="81515" y2="64407"/>
                        <a14:foregroundMark x1="81515" y1="64407" x2="74091" y2="59831"/>
                        <a14:foregroundMark x1="74091" y1="59831" x2="47121" y2="58305"/>
                        <a14:foregroundMark x1="47121" y1="58305" x2="37477" y2="38058"/>
                        <a14:foregroundMark x1="36357" y1="24532" x2="44242" y2="6271"/>
                        <a14:foregroundMark x1="44242" y1="6271" x2="44545" y2="3729"/>
                        <a14:foregroundMark x1="35758" y1="90508" x2="43485" y2="92712"/>
                        <a14:foregroundMark x1="43485" y1="92712" x2="10909" y2="86102"/>
                        <a14:foregroundMark x1="10909" y1="86102" x2="4545" y2="79831"/>
                        <a14:foregroundMark x1="4545" y1="79831" x2="4545" y2="70339"/>
                        <a14:foregroundMark x1="4545" y1="70339" x2="8939" y2="61186"/>
                        <a14:foregroundMark x1="8939" y1="61186" x2="24848" y2="49153"/>
                        <a14:foregroundMark x1="24848" y1="49153" x2="26212" y2="60339"/>
                        <a14:foregroundMark x1="26212" y1="60339" x2="24242" y2="63898"/>
                        <a14:foregroundMark x1="12576" y1="73559" x2="4848" y2="74068"/>
                        <a14:foregroundMark x1="4848" y1="74068" x2="4242" y2="83390"/>
                        <a14:foregroundMark x1="4242" y1="83390" x2="29394" y2="90678"/>
                        <a14:foregroundMark x1="29394" y1="90678" x2="36667" y2="95254"/>
                        <a14:foregroundMark x1="36667" y1="95254" x2="49091" y2="96610"/>
                        <a14:foregroundMark x1="11970" y1="87119" x2="4394" y2="85254"/>
                        <a14:foregroundMark x1="4394" y1="85254" x2="3485" y2="69153"/>
                        <a14:foregroundMark x1="81364" y1="83729" x2="85303" y2="91864"/>
                        <a14:foregroundMark x1="85303" y1="91864" x2="92121" y2="87627"/>
                        <a14:foregroundMark x1="92121" y1="87627" x2="96476" y2="87245"/>
                        <a14:foregroundMark x1="96476" y1="82029" x2="92879" y2="76780"/>
                        <a14:backgroundMark x1="28333" y1="29153" x2="36364" y2="32542"/>
                        <a14:backgroundMark x1="36364" y1="32542" x2="35606" y2="36102"/>
                        <a14:backgroundMark x1="36667" y1="33390" x2="29848" y2="26441"/>
                        <a14:backgroundMark x1="29848" y1="26441" x2="36061" y2="27797"/>
                        <a14:backgroundMark x1="91364" y1="51356" x2="99848" y2="69831"/>
                        <a14:backgroundMark x1="90303" y1="56780" x2="83333" y2="51017"/>
                        <a14:backgroundMark x1="83333" y1="51017" x2="81818" y2="50508"/>
                        <a14:backgroundMark x1="81818" y1="50508" x2="89545" y2="58136"/>
                        <a14:backgroundMark x1="89545" y1="58136" x2="99697" y2="73220"/>
                        <a14:backgroundMark x1="99697" y1="73220" x2="99697" y2="93051"/>
                        <a14:backgroundMark x1="99697" y1="93051" x2="98939" y2="85085"/>
                        <a14:backgroundMark x1="31818" y1="24407" x2="37273" y2="32373"/>
                        <a14:backgroundMark x1="37273" y1="32373" x2="33636" y2="37797"/>
                        <a14:backgroundMark x1="37727" y1="28644" x2="26212" y2="8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00099" y="0"/>
            <a:ext cx="3329052" cy="297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arauders Map sur Facebook Messenger : votre position au mètre près ! –  Sophos News">
            <a:extLst>
              <a:ext uri="{FF2B5EF4-FFF2-40B4-BE49-F238E27FC236}">
                <a16:creationId xmlns:a16="http://schemas.microsoft.com/office/drawing/2014/main" xmlns="" id="{6452859A-8F22-4200-AA01-9BA933C58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 xmlns="">
                  <a14:imgLayer r:embed="rId12">
                    <a14:imgEffect>
                      <a14:backgroundRemoval t="279" b="96379" l="2500" r="99063">
                        <a14:foregroundMark x1="30156" y1="57103" x2="25469" y2="23398"/>
                        <a14:foregroundMark x1="25469" y1="23398" x2="27475" y2="8545"/>
                        <a14:foregroundMark x1="49741" y1="1793" x2="50156" y2="1671"/>
                        <a14:foregroundMark x1="48573" y1="2138" x2="48944" y2="2029"/>
                        <a14:foregroundMark x1="39609" y1="4784" x2="39907" y2="4696"/>
                        <a14:foregroundMark x1="50156" y1="1671" x2="58750" y2="9471"/>
                        <a14:foregroundMark x1="58750" y1="9471" x2="70156" y2="31476"/>
                        <a14:foregroundMark x1="70156" y1="31476" x2="55313" y2="46797"/>
                        <a14:foregroundMark x1="55313" y1="46797" x2="25156" y2="50696"/>
                        <a14:foregroundMark x1="25156" y1="50696" x2="23594" y2="19220"/>
                        <a14:foregroundMark x1="23594" y1="19220" x2="10938" y2="60167"/>
                        <a14:foregroundMark x1="10938" y1="60167" x2="12969" y2="75487"/>
                        <a14:foregroundMark x1="12969" y1="75487" x2="38906" y2="66017"/>
                        <a14:foregroundMark x1="38906" y1="66017" x2="48438" y2="67967"/>
                        <a14:foregroundMark x1="48438" y1="67967" x2="56406" y2="78273"/>
                        <a14:foregroundMark x1="56406" y1="78273" x2="72344" y2="74652"/>
                        <a14:foregroundMark x1="72344" y1="74652" x2="95904" y2="75135"/>
                        <a14:foregroundMark x1="92204" y1="35503" x2="73906" y2="26184"/>
                        <a14:foregroundMark x1="73906" y1="26184" x2="25781" y2="37326"/>
                        <a14:foregroundMark x1="4531" y1="88858" x2="14940" y2="10511"/>
                        <a14:foregroundMark x1="16344" y1="7616" x2="17969" y2="17549"/>
                        <a14:foregroundMark x1="17969" y1="17549" x2="25781" y2="25627"/>
                        <a14:foregroundMark x1="25781" y1="25627" x2="37656" y2="29805"/>
                        <a14:foregroundMark x1="37656" y1="29805" x2="50000" y2="62396"/>
                        <a14:foregroundMark x1="50000" y1="62396" x2="51406" y2="84401"/>
                        <a14:foregroundMark x1="51406" y1="84401" x2="42656" y2="75766"/>
                        <a14:foregroundMark x1="42656" y1="75766" x2="39688" y2="90808"/>
                        <a14:foregroundMark x1="39688" y1="90808" x2="49219" y2="92201"/>
                        <a14:foregroundMark x1="49219" y1="92201" x2="66719" y2="87465"/>
                        <a14:foregroundMark x1="66719" y1="87465" x2="68906" y2="72423"/>
                        <a14:foregroundMark x1="68906" y1="72423" x2="98594" y2="86630"/>
                        <a14:foregroundMark x1="98594" y1="86630" x2="89688" y2="85794"/>
                        <a14:foregroundMark x1="89688" y1="85794" x2="77969" y2="77159"/>
                        <a14:foregroundMark x1="77969" y1="77159" x2="77969" y2="77159"/>
                        <a14:foregroundMark x1="85313" y1="45961" x2="81875" y2="19220"/>
                        <a14:foregroundMark x1="81875" y1="19220" x2="55313" y2="14763"/>
                        <a14:foregroundMark x1="55313" y1="14763" x2="65625" y2="12535"/>
                        <a14:foregroundMark x1="65625" y1="12535" x2="26875" y2="21727"/>
                        <a14:foregroundMark x1="26875" y1="21727" x2="13838" y2="12286"/>
                        <a14:foregroundMark x1="11279" y1="13909" x2="8438" y2="28412"/>
                        <a14:foregroundMark x1="8438" y1="28412" x2="2500" y2="91922"/>
                        <a14:foregroundMark x1="2500" y1="91922" x2="10469" y2="90808"/>
                        <a14:foregroundMark x1="10469" y1="90808" x2="26406" y2="80501"/>
                        <a14:foregroundMark x1="26406" y1="80501" x2="43281" y2="90251"/>
                        <a14:foregroundMark x1="45781" y1="20613" x2="62813" y2="7521"/>
                        <a14:foregroundMark x1="62813" y1="7521" x2="84219" y2="13928"/>
                        <a14:foregroundMark x1="84219" y1="13928" x2="75156" y2="8635"/>
                        <a14:foregroundMark x1="75156" y1="8635" x2="53125" y2="12535"/>
                        <a14:foregroundMark x1="12969" y1="87744" x2="21094" y2="82730"/>
                        <a14:foregroundMark x1="21094" y1="82730" x2="29844" y2="81894"/>
                        <a14:foregroundMark x1="29844" y1="81894" x2="34063" y2="84401"/>
                        <a14:foregroundMark x1="95938" y1="93036" x2="98906" y2="96657"/>
                        <a14:foregroundMark x1="10781" y1="19220" x2="16250" y2="14485"/>
                        <a14:foregroundMark x1="10000" y1="15877" x2="16563" y2="10585"/>
                        <a14:foregroundMark x1="30156" y1="7521" x2="46250" y2="18942"/>
                        <a14:foregroundMark x1="46250" y1="18942" x2="46563" y2="19220"/>
                        <a14:foregroundMark x1="43281" y1="14763" x2="25156" y2="10028"/>
                        <a14:foregroundMark x1="25156" y1="10028" x2="23906" y2="10864"/>
                        <a14:foregroundMark x1="41406" y1="15877" x2="30623" y2="4967"/>
                        <a14:foregroundMark x1="42969" y1="15877" x2="35313" y2="9471"/>
                        <a14:foregroundMark x1="35313" y1="9471" x2="29688" y2="8635"/>
                        <a14:foregroundMark x1="34219" y1="7521" x2="44063" y2="15320"/>
                        <a14:foregroundMark x1="24688" y1="8914" x2="28594" y2="6964"/>
                        <a14:foregroundMark x1="23906" y1="8635" x2="32344" y2="5850"/>
                        <a14:foregroundMark x1="32344" y1="5850" x2="35938" y2="9471"/>
                        <a14:foregroundMark x1="22344" y1="10585" x2="29844" y2="279"/>
                        <a14:backgroundMark x1="23438" y1="93036" x2="25313" y2="91086"/>
                        <a14:backgroundMark x1="2031" y1="43175" x2="2031" y2="13649"/>
                        <a14:backgroundMark x1="2031" y1="13649" x2="10313" y2="8914"/>
                        <a14:backgroundMark x1="10313" y1="8914" x2="13594" y2="8914"/>
                        <a14:backgroundMark x1="13594" y1="8914" x2="17344" y2="3621"/>
                        <a14:backgroundMark x1="39531" y1="5571" x2="47031" y2="9192"/>
                        <a14:backgroundMark x1="47031" y1="9192" x2="47031" y2="4735"/>
                        <a14:backgroundMark x1="41563" y1="3621" x2="35625" y2="279"/>
                        <a14:backgroundMark x1="44844" y1="5014" x2="49063" y2="279"/>
                        <a14:backgroundMark x1="46875" y1="5571" x2="48125" y2="1671"/>
                        <a14:backgroundMark x1="48750" y1="2786" x2="49844" y2="1393"/>
                        <a14:backgroundMark x1="39688" y1="5014" x2="38734" y2="4900"/>
                        <a14:backgroundMark x1="96406" y1="27019" x2="99688" y2="41226"/>
                        <a14:backgroundMark x1="99688" y1="41226" x2="99688" y2="41226"/>
                        <a14:backgroundMark x1="97031" y1="37326" x2="98906" y2="67409"/>
                        <a14:backgroundMark x1="95156" y1="45404" x2="92188" y2="31476"/>
                        <a14:backgroundMark x1="92188" y1="31476" x2="92031" y2="28412"/>
                        <a14:backgroundMark x1="95625" y1="36769" x2="92656" y2="36769"/>
                        <a14:backgroundMark x1="98125" y1="62117" x2="99688" y2="79944"/>
                        <a14:backgroundMark x1="14504" y1="8151" x2="17656" y2="557"/>
                        <a14:backgroundMark x1="17656" y1="557" x2="25533" y2="2669"/>
                        <a14:backgroundMark x1="25469" y1="1671" x2="26563" y2="279"/>
                        <a14:backgroundMark x1="26875" y1="1671" x2="31875" y2="1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48392" y="3547916"/>
            <a:ext cx="4832466" cy="271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xmlns="" id="{646B73C1-6BAC-4D99-A695-7FC4ED9F4289}"/>
              </a:ext>
            </a:extLst>
          </p:cNvPr>
          <p:cNvSpPr/>
          <p:nvPr/>
        </p:nvSpPr>
        <p:spPr>
          <a:xfrm>
            <a:off x="11455400" y="65809"/>
            <a:ext cx="584200" cy="67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xmlns="" val="13279710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CC5E1AA-2EF2-4F46-BBF4-977CB7798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ECC5E1AA-2EF2-4F46-BBF4-977CB77983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66ABEC9-8A77-4CC5-9BCB-4316234CA6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766ABEC9-8A77-4CC5-9BCB-4316234CA6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B93E0EB-83C0-4685-9BD1-FF7EEF7FE2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2B93E0EB-83C0-4685-9BD1-FF7EEF7FE2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F8CC90B-5F76-4F47-A77D-0804B6C663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BF8CC90B-5F76-4F47-A77D-0804B6C663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5DAC458-DC9D-4C8E-A4E0-DB366BE067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graphicEl>
                                              <a:dgm id="{05DAC458-DC9D-4C8E-A4E0-DB366BE067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B354E49-5BC0-43A7-9234-34A3E901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Satisfaction degree of the use of local materials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A9FCA545-7732-4397-A4C4-9358FFD37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470958"/>
            <a:ext cx="4439752" cy="3388232"/>
          </a:xfrm>
          <a:prstGeom prst="rect">
            <a:avLst/>
          </a:prstGeom>
        </p:spPr>
      </p:pic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xmlns="" id="{8D6E5FA4-71C6-487E-8EC9-1D029487E9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716360834"/>
              </p:ext>
            </p:extLst>
          </p:nvPr>
        </p:nvGraphicFramePr>
        <p:xfrm>
          <a:off x="5523232" y="2679626"/>
          <a:ext cx="5561093" cy="270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Groupe 10">
            <a:extLst>
              <a:ext uri="{FF2B5EF4-FFF2-40B4-BE49-F238E27FC236}">
                <a16:creationId xmlns:a16="http://schemas.microsoft.com/office/drawing/2014/main" xmlns="" id="{76ADFAA4-F975-43DD-A1C5-68693F30F5F8}"/>
              </a:ext>
            </a:extLst>
          </p:cNvPr>
          <p:cNvGrpSpPr/>
          <p:nvPr/>
        </p:nvGrpSpPr>
        <p:grpSpPr>
          <a:xfrm>
            <a:off x="7276644" y="1939815"/>
            <a:ext cx="1904999" cy="2210313"/>
            <a:chOff x="7276644" y="1939815"/>
            <a:chExt cx="1904999" cy="2210313"/>
          </a:xfrm>
        </p:grpSpPr>
        <p:pic>
          <p:nvPicPr>
            <p:cNvPr id="3082" name="Picture 10" descr="Icon People - Free vector graphic on Pixabay">
              <a:extLst>
                <a:ext uri="{FF2B5EF4-FFF2-40B4-BE49-F238E27FC236}">
                  <a16:creationId xmlns:a16="http://schemas.microsoft.com/office/drawing/2014/main" xmlns="" id="{43FD4954-C54A-4991-98F3-B914F10C1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3093" y="2470958"/>
              <a:ext cx="1093793" cy="167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xmlns="" id="{2CC23DFD-A859-4B2E-A4BF-E462E5C0BF27}"/>
                </a:ext>
              </a:extLst>
            </p:cNvPr>
            <p:cNvSpPr txBox="1"/>
            <p:nvPr/>
          </p:nvSpPr>
          <p:spPr>
            <a:xfrm>
              <a:off x="7276644" y="1939815"/>
              <a:ext cx="190499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Resistance</a:t>
              </a:r>
              <a:endParaRPr lang="fr-FR" sz="2800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xmlns="" id="{CE3B12CD-3517-4A66-97C8-D1455ACBB56E}"/>
              </a:ext>
            </a:extLst>
          </p:cNvPr>
          <p:cNvGrpSpPr/>
          <p:nvPr/>
        </p:nvGrpSpPr>
        <p:grpSpPr>
          <a:xfrm>
            <a:off x="6208372" y="3768659"/>
            <a:ext cx="2128225" cy="2596896"/>
            <a:chOff x="6208372" y="3768659"/>
            <a:chExt cx="2128225" cy="2596896"/>
          </a:xfrm>
        </p:grpSpPr>
        <p:pic>
          <p:nvPicPr>
            <p:cNvPr id="3076" name="Picture 4" descr="L'Enpreinte Carbone - My Energy Map">
              <a:extLst>
                <a:ext uri="{FF2B5EF4-FFF2-40B4-BE49-F238E27FC236}">
                  <a16:creationId xmlns:a16="http://schemas.microsoft.com/office/drawing/2014/main" xmlns="" id="{F5120542-4358-4827-BFAB-69FD477847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8372" y="3768659"/>
              <a:ext cx="2128225" cy="2128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xmlns="" id="{34393629-6400-4602-8CF3-ECD979A32BC7}"/>
                </a:ext>
              </a:extLst>
            </p:cNvPr>
            <p:cNvSpPr txBox="1"/>
            <p:nvPr/>
          </p:nvSpPr>
          <p:spPr>
            <a:xfrm>
              <a:off x="6324144" y="5842335"/>
              <a:ext cx="1905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Comfort</a:t>
              </a:r>
              <a:endParaRPr lang="fr-FR" sz="2800" dirty="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xmlns="" id="{74731AE1-DA3C-4E68-990B-5121CDA7FBE3}"/>
              </a:ext>
            </a:extLst>
          </p:cNvPr>
          <p:cNvGrpSpPr/>
          <p:nvPr/>
        </p:nvGrpSpPr>
        <p:grpSpPr>
          <a:xfrm>
            <a:off x="8336597" y="4034292"/>
            <a:ext cx="2747728" cy="2166610"/>
            <a:chOff x="8336597" y="4034292"/>
            <a:chExt cx="2747728" cy="2166610"/>
          </a:xfrm>
        </p:grpSpPr>
        <p:pic>
          <p:nvPicPr>
            <p:cNvPr id="3080" name="Picture 8" descr="Price Icon Png #218091 - Free Icons Libr #1155904 - PNG Images - PNGio">
              <a:extLst>
                <a:ext uri="{FF2B5EF4-FFF2-40B4-BE49-F238E27FC236}">
                  <a16:creationId xmlns:a16="http://schemas.microsoft.com/office/drawing/2014/main" xmlns="" id="{6A6BAA23-C63B-41BE-9FDE-ECBC22E649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6597" y="4034292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xmlns="" id="{DA239D12-3131-437F-A505-9461D443D756}"/>
                </a:ext>
              </a:extLst>
            </p:cNvPr>
            <p:cNvSpPr txBox="1"/>
            <p:nvPr/>
          </p:nvSpPr>
          <p:spPr>
            <a:xfrm>
              <a:off x="9559632" y="5677682"/>
              <a:ext cx="152469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Cost</a:t>
              </a:r>
              <a:endParaRPr lang="fr-FR" sz="2800" dirty="0"/>
            </a:p>
          </p:txBody>
        </p:sp>
      </p:grpSp>
      <p:sp>
        <p:nvSpPr>
          <p:cNvPr id="15" name="Ellipse 14">
            <a:extLst>
              <a:ext uri="{FF2B5EF4-FFF2-40B4-BE49-F238E27FC236}">
                <a16:creationId xmlns:a16="http://schemas.microsoft.com/office/drawing/2014/main" xmlns="" id="{5BC2E2A7-C395-4794-8D53-960CE9CA426F}"/>
              </a:ext>
            </a:extLst>
          </p:cNvPr>
          <p:cNvSpPr/>
          <p:nvPr/>
        </p:nvSpPr>
        <p:spPr>
          <a:xfrm>
            <a:off x="11378045" y="65809"/>
            <a:ext cx="661555" cy="67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xmlns="" val="32982474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8D70D62-7DFF-472A-BC92-19597BFA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Identification of the risk factor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3E527E0-8224-4C5B-91BE-BEF4EA084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78924"/>
            <a:ext cx="5362575" cy="4088476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research of the properties of a material composition. Requires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good knowledge of the characteristics of the product;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laboratory study of the properties characterizing the composite material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test site to observe the behavior of the composite material on site 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FA912268-F49E-4AEB-9818-D7A96A8EA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298" y="1428750"/>
            <a:ext cx="4238625" cy="3867150"/>
          </a:xfrm>
          <a:prstGeom prst="rect">
            <a:avLst/>
          </a:prstGeom>
        </p:spPr>
      </p:pic>
      <p:pic>
        <p:nvPicPr>
          <p:cNvPr id="4098" name="Picture 2" descr="Failed stamp PSD - PSDstamps">
            <a:extLst>
              <a:ext uri="{FF2B5EF4-FFF2-40B4-BE49-F238E27FC236}">
                <a16:creationId xmlns:a16="http://schemas.microsoft.com/office/drawing/2014/main" xmlns="" id="{C52E7B25-5D19-4340-AACA-993EA58D6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16730" y="5256615"/>
            <a:ext cx="2555470" cy="170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7FFE083F-1360-4DFE-B478-440AAD13D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256" y="5787509"/>
            <a:ext cx="2160832" cy="665245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xmlns="" id="{3BCB058A-E29D-4A0E-BA69-6258219A51DF}"/>
              </a:ext>
            </a:extLst>
          </p:cNvPr>
          <p:cNvSpPr/>
          <p:nvPr/>
        </p:nvSpPr>
        <p:spPr>
          <a:xfrm>
            <a:off x="11378045" y="65809"/>
            <a:ext cx="661555" cy="67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xmlns="" val="10548376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2013BFA-E20F-47A0-936F-A8E5B41D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Implementation</a:t>
            </a:r>
            <a:r>
              <a:rPr lang="fr-FR" dirty="0"/>
              <a:t> of the </a:t>
            </a:r>
            <a:r>
              <a:rPr lang="fr-FR" dirty="0" err="1"/>
              <a:t>derogation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80E93E0-8216-4B85-8D0A-B0F25A24A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approach followed must make it possible to examine the consequences of the defectiveness the material or the behavior of the structure.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 the end of the process, it should be clearly formulated: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production conditions and the associated quality approach to ensure the conformity of the materials to those studied;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nature and extent of the derogation, with all other characteristics of the aggregate remaining in conformity with the specifications;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possible field of use in the technique under consideration;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Possible adjustments to the composition of the mixture, production, compaction.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xmlns="" id="{D0DC7EC4-E83F-4A7E-BC16-561F81FA9F06}"/>
              </a:ext>
            </a:extLst>
          </p:cNvPr>
          <p:cNvSpPr/>
          <p:nvPr/>
        </p:nvSpPr>
        <p:spPr>
          <a:xfrm>
            <a:off x="11378045" y="65809"/>
            <a:ext cx="661555" cy="67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xmlns="" val="10081458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B5FEBB1F-508E-4ACE-A53B-525FFA077C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B687ADC4-1812-437A-97AA-230888706C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6170E629-727E-4A2F-8228-0A71B67BD1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6B7BFBD-C488-4B5B-ABE5-8256F3FFB0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xmlns="" id="{2BA7674F-A261-445A-AE3A-A0AA30620E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BA53A58C-A067-4B87-B48C-CB90C1FA0F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76632" y="1010266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xmlns="" id="{0F693760-A664-4179-A7D2-428153F4B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099" y="1653731"/>
            <a:ext cx="9800616" cy="110222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Conclusion and recommendation</a:t>
            </a:r>
            <a:br>
              <a:rPr lang="en-US" sz="4000" dirty="0">
                <a:solidFill>
                  <a:schemeClr val="tx2"/>
                </a:solidFill>
              </a:rPr>
            </a:b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19" name="Espace réservé du contenu 7">
            <a:extLst>
              <a:ext uri="{FF2B5EF4-FFF2-40B4-BE49-F238E27FC236}">
                <a16:creationId xmlns:a16="http://schemas.microsoft.com/office/drawing/2014/main" xmlns="" id="{CC02CBCD-921C-4A9A-8535-DF9B811F8AB5}"/>
              </a:ext>
            </a:extLst>
          </p:cNvPr>
          <p:cNvSpPr txBox="1">
            <a:spLocks/>
          </p:cNvSpPr>
          <p:nvPr/>
        </p:nvSpPr>
        <p:spPr>
          <a:xfrm>
            <a:off x="1371600" y="2550748"/>
            <a:ext cx="9601200" cy="2946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Types of local materials </a:t>
            </a:r>
          </a:p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An economic study </a:t>
            </a:r>
          </a:p>
          <a:p>
            <a:pPr algn="ctr">
              <a:buFont typeface="Wingdings" panose="05000000000000000000" pitchFamily="2" charset="2"/>
              <a:buChar char="è"/>
            </a:pP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use of local materials reduces construction costs</a:t>
            </a:r>
          </a:p>
          <a:p>
            <a:pPr marL="0" indent="0" algn="ctr">
              <a:buFont typeface="Franklin Gothic Book" panose="020B0503020102020204" pitchFamily="34" charset="0"/>
              <a:buNone/>
            </a:pPr>
            <a:endParaRPr lang="fr-FR" sz="3600" dirty="0"/>
          </a:p>
        </p:txBody>
      </p:sp>
      <p:pic>
        <p:nvPicPr>
          <p:cNvPr id="21" name="Picture 2" descr="How to Promote Your Business on Social Media - Promo Video Lab">
            <a:extLst>
              <a:ext uri="{FF2B5EF4-FFF2-40B4-BE49-F238E27FC236}">
                <a16:creationId xmlns:a16="http://schemas.microsoft.com/office/drawing/2014/main" xmlns="" id="{E2167A02-5D0D-4AE2-BFFF-45D99F8E2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27657" y="4296438"/>
            <a:ext cx="4813317" cy="223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Ellipse 21">
            <a:extLst>
              <a:ext uri="{FF2B5EF4-FFF2-40B4-BE49-F238E27FC236}">
                <a16:creationId xmlns:a16="http://schemas.microsoft.com/office/drawing/2014/main" xmlns="" id="{4E657F86-C067-429D-B068-395AAC5CCD17}"/>
              </a:ext>
            </a:extLst>
          </p:cNvPr>
          <p:cNvSpPr/>
          <p:nvPr/>
        </p:nvSpPr>
        <p:spPr>
          <a:xfrm>
            <a:off x="11378045" y="65809"/>
            <a:ext cx="661555" cy="67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xmlns="" val="18945260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0">
            <a:extLst>
              <a:ext uri="{FF2B5EF4-FFF2-40B4-BE49-F238E27FC236}">
                <a16:creationId xmlns:a16="http://schemas.microsoft.com/office/drawing/2014/main" xmlns="" id="{B0245FC1-669A-4558-8341-5A7148C77A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F2D3FC59-9FB9-48FC-8D66-9ACDB840EF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27D0D12F-DDEA-45FE-91AE-E35A03B651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0" name="Rectangle 14">
            <a:extLst>
              <a:ext uri="{FF2B5EF4-FFF2-40B4-BE49-F238E27FC236}">
                <a16:creationId xmlns:a16="http://schemas.microsoft.com/office/drawing/2014/main" xmlns="" id="{7E600175-39F0-43C7-8405-DD4579CF7A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7" descr="Grinning Face with No Fill">
            <a:extLst>
              <a:ext uri="{FF2B5EF4-FFF2-40B4-BE49-F238E27FC236}">
                <a16:creationId xmlns:a16="http://schemas.microsoft.com/office/drawing/2014/main" xmlns="" id="{F74036F5-6C4D-46A1-9879-32D048E36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34276" y="1263012"/>
            <a:ext cx="4331976" cy="4331976"/>
          </a:xfrm>
          <a:prstGeom prst="rect">
            <a:avLst/>
          </a:prstGeom>
        </p:spPr>
      </p:pic>
      <p:sp>
        <p:nvSpPr>
          <p:cNvPr id="22" name="Freeform 6">
            <a:extLst>
              <a:ext uri="{FF2B5EF4-FFF2-40B4-BE49-F238E27FC236}">
                <a16:creationId xmlns:a16="http://schemas.microsoft.com/office/drawing/2014/main" xmlns="" id="{DEB46E1F-0372-4440-887E-8B147731B3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D3EC34BD-94D4-4F22-B276-41617A951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30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7000" dirty="0">
                <a:solidFill>
                  <a:schemeClr val="tx2"/>
                </a:solidFill>
              </a:rPr>
              <a:t>Thank you for YOUR attention </a:t>
            </a:r>
          </a:p>
        </p:txBody>
      </p:sp>
    </p:spTree>
    <p:extLst>
      <p:ext uri="{BB962C8B-B14F-4D97-AF65-F5344CB8AC3E}">
        <p14:creationId xmlns:p14="http://schemas.microsoft.com/office/powerpoint/2010/main" xmlns="" val="740814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721A071-5E9E-42FF-8AC1-41C22549EC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362DFFC-4DCC-48EE-B781-94D04B95F1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5F663BDD-3892-4D53-AD98-4E2C8358A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Bibliography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8B8B265-E68C-4B64-9238-781F0102C5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ZoneTexte 5"/>
          <p:cNvSpPr txBox="1"/>
          <p:nvPr/>
        </p:nvSpPr>
        <p:spPr>
          <a:xfrm>
            <a:off x="6176720" y="791570"/>
            <a:ext cx="4892308" cy="5262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dirty="0">
                <a:solidFill>
                  <a:schemeClr val="tx2"/>
                </a:solidFill>
              </a:rPr>
              <a:t>1- Surfaces-Reporter “Local-Materials”. [on line]</a:t>
            </a:r>
          </a:p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2- </a:t>
            </a:r>
            <a:r>
              <a:rPr lang="fr-FR" dirty="0" smtClean="0"/>
              <a:t>2-Laiterie Tahoua,</a:t>
            </a:r>
            <a:r>
              <a:rPr lang="en-US" sz="1200" dirty="0" smtClean="0"/>
              <a:t> </a:t>
            </a:r>
            <a:r>
              <a:rPr lang="en-US" dirty="0" smtClean="0"/>
              <a:t>[on line]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www.enabel.be/sites/default/files/tenders/dqe_i</a:t>
            </a:r>
            <a:r>
              <a:rPr lang="en-US" dirty="0" smtClean="0"/>
              <a:t>nfrastructures_appui_dev_elevage_vf_1.pdf</a:t>
            </a:r>
            <a:endParaRPr lang="fr-FR" dirty="0" smtClean="0"/>
          </a:p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dirty="0">
              <a:solidFill>
                <a:schemeClr val="tx2"/>
              </a:solidFill>
            </a:endParaRPr>
          </a:p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dirty="0" smtClean="0">
                <a:solidFill>
                  <a:schemeClr val="tx2"/>
                </a:solidFill>
              </a:rPr>
              <a:t>3- </a:t>
            </a:r>
            <a:r>
              <a:rPr lang="en-US" dirty="0">
                <a:solidFill>
                  <a:schemeClr val="tx2"/>
                </a:solidFill>
              </a:rPr>
              <a:t>AHISSOU, Joseph. </a:t>
            </a:r>
            <a:r>
              <a:rPr lang="en-US" dirty="0" err="1">
                <a:solidFill>
                  <a:schemeClr val="tx2"/>
                </a:solidFill>
              </a:rPr>
              <a:t>utilisation</a:t>
            </a:r>
            <a:r>
              <a:rPr lang="en-US" dirty="0">
                <a:solidFill>
                  <a:schemeClr val="tx2"/>
                </a:solidFill>
              </a:rPr>
              <a:t> des </a:t>
            </a:r>
            <a:r>
              <a:rPr lang="en-US" dirty="0" err="1">
                <a:solidFill>
                  <a:schemeClr val="tx2"/>
                </a:solidFill>
              </a:rPr>
              <a:t>matériaux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locaux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dans</a:t>
            </a:r>
            <a:r>
              <a:rPr lang="en-US" dirty="0">
                <a:solidFill>
                  <a:schemeClr val="tx2"/>
                </a:solidFill>
              </a:rPr>
              <a:t> la construction de</a:t>
            </a:r>
          </a:p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l'habitat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économique</a:t>
            </a:r>
            <a:r>
              <a:rPr lang="en-US" dirty="0">
                <a:solidFill>
                  <a:schemeClr val="tx2"/>
                </a:solidFill>
              </a:rPr>
              <a:t>. </a:t>
            </a:r>
            <a:r>
              <a:rPr lang="en-US" dirty="0" err="1">
                <a:solidFill>
                  <a:schemeClr val="tx2"/>
                </a:solidFill>
              </a:rPr>
              <a:t>Sénegal</a:t>
            </a:r>
            <a:r>
              <a:rPr lang="en-US" dirty="0">
                <a:solidFill>
                  <a:schemeClr val="tx2"/>
                </a:solidFill>
              </a:rPr>
              <a:t> : </a:t>
            </a:r>
            <a:r>
              <a:rPr lang="en-US" dirty="0" err="1">
                <a:solidFill>
                  <a:schemeClr val="tx2"/>
                </a:solidFill>
              </a:rPr>
              <a:t>s.n</a:t>
            </a:r>
            <a:r>
              <a:rPr lang="en-US" dirty="0">
                <a:solidFill>
                  <a:schemeClr val="tx2"/>
                </a:solidFill>
              </a:rPr>
              <a:t>., 1993. </a:t>
            </a:r>
          </a:p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dirty="0">
              <a:solidFill>
                <a:schemeClr val="tx2"/>
              </a:solidFill>
            </a:endParaRPr>
          </a:p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dirty="0" smtClean="0">
                <a:solidFill>
                  <a:schemeClr val="tx2"/>
                </a:solidFill>
              </a:rPr>
              <a:t>4- </a:t>
            </a:r>
            <a:r>
              <a:rPr lang="en-US" dirty="0">
                <a:solidFill>
                  <a:schemeClr val="tx2"/>
                </a:solidFill>
              </a:rPr>
              <a:t>Timber design manual Laminated Timber Institute of CANADA, Metric Edition.</a:t>
            </a:r>
          </a:p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dirty="0">
              <a:solidFill>
                <a:schemeClr val="tx2"/>
              </a:solidFill>
            </a:endParaRPr>
          </a:p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dirty="0" smtClean="0">
                <a:solidFill>
                  <a:schemeClr val="tx2"/>
                </a:solidFill>
              </a:rPr>
              <a:t>5- </a:t>
            </a:r>
            <a:r>
              <a:rPr lang="en-US" dirty="0" err="1">
                <a:solidFill>
                  <a:schemeClr val="tx2"/>
                </a:solidFill>
              </a:rPr>
              <a:t>Batirama,liste</a:t>
            </a:r>
            <a:r>
              <a:rPr lang="en-US" dirty="0">
                <a:solidFill>
                  <a:schemeClr val="tx2"/>
                </a:solidFill>
              </a:rPr>
              <a:t> des DTU, [on line] </a:t>
            </a:r>
            <a:r>
              <a:rPr lang="en-US" dirty="0">
                <a:solidFill>
                  <a:schemeClr val="tx2"/>
                </a:solidFill>
                <a:hlinkClick r:id="rId3"/>
              </a:rPr>
              <a:t>https://www.batirama.com/article/1964-la-liste-</a:t>
            </a:r>
            <a:endParaRPr lang="en-US" dirty="0">
              <a:solidFill>
                <a:schemeClr val="tx2"/>
              </a:solidFill>
            </a:endParaRPr>
          </a:p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dirty="0">
                <a:solidFill>
                  <a:schemeClr val="tx2"/>
                </a:solidFill>
              </a:rPr>
              <a:t>des-dtu-documents-techniques-unifies-a-jour.html</a:t>
            </a:r>
          </a:p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xmlns="" id="{ECBE129F-4515-4F28-8FF9-A6120B177B41}"/>
              </a:ext>
            </a:extLst>
          </p:cNvPr>
          <p:cNvSpPr/>
          <p:nvPr/>
        </p:nvSpPr>
        <p:spPr>
          <a:xfrm>
            <a:off x="11388436" y="190500"/>
            <a:ext cx="651164" cy="67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fr-FR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xmlns="" val="12785437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3CDAEBAD-F3BE-433C-BEE5-D8EB4DF7BF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xmlns="" id="{0A3957AE-A940-4E68-87B4-0E45E7C91C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xmlns="" id="{8760C852-3FFF-4139-9954-94B7B67885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1" name="Rectangle 27">
            <a:extLst>
              <a:ext uri="{FF2B5EF4-FFF2-40B4-BE49-F238E27FC236}">
                <a16:creationId xmlns:a16="http://schemas.microsoft.com/office/drawing/2014/main" xmlns="" id="{7FE7EAA9-EC44-4D8D-A0E0-6DFE8C491C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xmlns="" id="{D0C5B100-67FE-4DB2-9EE9-F0672BEC52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041727E7-9A6D-46DD-B33D-A1A4F9E31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2" y="1480930"/>
            <a:ext cx="530113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cap="all"/>
              <a:t>Plan</a:t>
            </a:r>
          </a:p>
        </p:txBody>
      </p:sp>
      <p:graphicFrame>
        <p:nvGraphicFramePr>
          <p:cNvPr id="19" name="Espace réservé du contenu 2">
            <a:extLst>
              <a:ext uri="{FF2B5EF4-FFF2-40B4-BE49-F238E27FC236}">
                <a16:creationId xmlns:a16="http://schemas.microsoft.com/office/drawing/2014/main" xmlns="" id="{A7E78072-4949-4762-B78E-F1252484E92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xmlns="" val="2992406105"/>
              </p:ext>
            </p:extLst>
          </p:nvPr>
        </p:nvGraphicFramePr>
        <p:xfrm>
          <a:off x="4964770" y="1625717"/>
          <a:ext cx="6305371" cy="3593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llipse 2">
            <a:extLst>
              <a:ext uri="{FF2B5EF4-FFF2-40B4-BE49-F238E27FC236}">
                <a16:creationId xmlns:a16="http://schemas.microsoft.com/office/drawing/2014/main" xmlns="" id="{47B8C5E9-46AE-4CB5-9B23-56C6A0A13003}"/>
              </a:ext>
            </a:extLst>
          </p:cNvPr>
          <p:cNvSpPr/>
          <p:nvPr/>
        </p:nvSpPr>
        <p:spPr>
          <a:xfrm>
            <a:off x="11455400" y="190500"/>
            <a:ext cx="584200" cy="67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2466131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14902AA-4E7E-4D93-A756-AC2EF9AAF9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xmlns="" id="{AE0AE5A0-0098-4DC4-82DC-CCE4071B65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B6D28670-6E3D-4F4B-AD22-EFA33BF3CA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76632" y="1010266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xmlns="" id="{447D2898-730B-409E-9EBF-C042CFDD7B26}"/>
              </a:ext>
            </a:extLst>
          </p:cNvPr>
          <p:cNvSpPr/>
          <p:nvPr/>
        </p:nvSpPr>
        <p:spPr>
          <a:xfrm>
            <a:off x="11455400" y="190500"/>
            <a:ext cx="584200" cy="67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FA888560-4386-4DA9-A129-5ABAA8B50040}"/>
              </a:ext>
            </a:extLst>
          </p:cNvPr>
          <p:cNvSpPr txBox="1"/>
          <p:nvPr/>
        </p:nvSpPr>
        <p:spPr>
          <a:xfrm>
            <a:off x="1075765" y="3583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fr-FR" sz="3600" baseline="0" dirty="0" err="1"/>
              <a:t>Introducing</a:t>
            </a:r>
            <a:r>
              <a:rPr lang="fr-FR" sz="3600" baseline="0" dirty="0"/>
              <a:t> local </a:t>
            </a:r>
            <a:r>
              <a:rPr lang="fr-FR" sz="3600" baseline="0" dirty="0" err="1"/>
              <a:t>materials</a:t>
            </a:r>
            <a:endParaRPr lang="fr-FR" sz="3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4408A726-8729-465D-9426-C6795FFDC36C}"/>
              </a:ext>
            </a:extLst>
          </p:cNvPr>
          <p:cNvSpPr txBox="1"/>
          <p:nvPr/>
        </p:nvSpPr>
        <p:spPr>
          <a:xfrm>
            <a:off x="5662332" y="3437151"/>
            <a:ext cx="1943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err="1"/>
              <a:t>video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xmlns="" val="572964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0245FC1-669A-4558-8341-5A7148C77A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F2D3FC59-9FB9-48FC-8D66-9ACDB840EF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27D0D12F-DDEA-45FE-91AE-E35A03B651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E600175-39F0-43C7-8405-DD4579CF7A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oche">
            <a:extLst>
              <a:ext uri="{FF2B5EF4-FFF2-40B4-BE49-F238E27FC236}">
                <a16:creationId xmlns:a16="http://schemas.microsoft.com/office/drawing/2014/main" xmlns="" id="{4DE2D993-8766-4C0E-84AE-F0ABA2000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34276" y="1263012"/>
            <a:ext cx="4331976" cy="4331976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xmlns="" id="{DEB46E1F-0372-4440-887E-8B147731B3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4A70F81E-F1F4-4FF2-BE88-BA47E0C32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30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dirty="0">
                <a:solidFill>
                  <a:schemeClr val="tx2"/>
                </a:solidFill>
              </a:rPr>
              <a:t>Proving the efficiency of its use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70A5CE85-E2A7-4FD6-850B-E45E064EF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8006" y="4804850"/>
            <a:ext cx="5607906" cy="1086237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l"/>
            <a:r>
              <a:rPr lang="en-US" sz="2300" dirty="0"/>
              <a:t>1. </a:t>
            </a:r>
            <a:r>
              <a:rPr lang="en-US" dirty="0"/>
              <a:t>C</a:t>
            </a:r>
            <a:r>
              <a:rPr lang="en-US" sz="2400" dirty="0"/>
              <a:t>ases</a:t>
            </a:r>
          </a:p>
          <a:p>
            <a:pPr algn="l"/>
            <a:r>
              <a:rPr lang="en-US" sz="2300" dirty="0"/>
              <a:t>2. INFORMATIONS ABOUT THE STUDIED CASE</a:t>
            </a:r>
          </a:p>
          <a:p>
            <a:pPr algn="l"/>
            <a:r>
              <a:rPr lang="en-US" sz="2300" dirty="0"/>
              <a:t>3. Resistance and stability</a:t>
            </a:r>
          </a:p>
        </p:txBody>
      </p:sp>
    </p:spTree>
    <p:extLst>
      <p:ext uri="{BB962C8B-B14F-4D97-AF65-F5344CB8AC3E}">
        <p14:creationId xmlns:p14="http://schemas.microsoft.com/office/powerpoint/2010/main" xmlns="" val="24316315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E088188-3640-4A72-AC63-E9BF44C14EDD}"/>
              </a:ext>
            </a:extLst>
          </p:cNvPr>
          <p:cNvSpPr/>
          <p:nvPr/>
        </p:nvSpPr>
        <p:spPr>
          <a:xfrm>
            <a:off x="1308695" y="2148840"/>
            <a:ext cx="1293223" cy="79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Vaulted roof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8C3B1F1-F930-4C03-B03B-9E8584598D5B}"/>
              </a:ext>
            </a:extLst>
          </p:cNvPr>
          <p:cNvSpPr/>
          <p:nvPr/>
        </p:nvSpPr>
        <p:spPr>
          <a:xfrm>
            <a:off x="1330464" y="4796246"/>
            <a:ext cx="1293223" cy="84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Wood frame roof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xmlns="" id="{F50095EA-2EEF-48DB-86AE-211C3FC4147E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2601918" y="2547257"/>
            <a:ext cx="674915" cy="394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xmlns="" id="{FA512A8B-50C6-4F6C-892F-DF8CC6CD2BD3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2601918" y="1835330"/>
            <a:ext cx="692332" cy="711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0B7C765-548A-49EA-BDA1-240B3F78892F}"/>
              </a:ext>
            </a:extLst>
          </p:cNvPr>
          <p:cNvSpPr/>
          <p:nvPr/>
        </p:nvSpPr>
        <p:spPr>
          <a:xfrm>
            <a:off x="3294250" y="1404256"/>
            <a:ext cx="3153160" cy="862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Masonry carrying geo-concrete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988E853-C51D-4661-AA37-0B57B37A4F2F}"/>
              </a:ext>
            </a:extLst>
          </p:cNvPr>
          <p:cNvSpPr/>
          <p:nvPr/>
        </p:nvSpPr>
        <p:spPr>
          <a:xfrm>
            <a:off x="3276833" y="2510246"/>
            <a:ext cx="3153160" cy="862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Mixed masonry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2A32E01-E57A-4045-9BCF-3238CFD8EC59}"/>
              </a:ext>
            </a:extLst>
          </p:cNvPr>
          <p:cNvSpPr/>
          <p:nvPr/>
        </p:nvSpPr>
        <p:spPr>
          <a:xfrm>
            <a:off x="3289896" y="3685903"/>
            <a:ext cx="3153160" cy="862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Masonry carrying geo-concrete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xmlns="" id="{61C52719-7C92-4C97-9B97-A6C70F1A451C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2623687" y="5157652"/>
            <a:ext cx="674918" cy="58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xmlns="" id="{B1B92992-C6FE-48B5-AFE3-FD78DC944CDD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2623687" y="4116977"/>
            <a:ext cx="666209" cy="1099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CBEE01B-32EF-411D-99C8-734FD0F8F6DD}"/>
              </a:ext>
            </a:extLst>
          </p:cNvPr>
          <p:cNvSpPr/>
          <p:nvPr/>
        </p:nvSpPr>
        <p:spPr>
          <a:xfrm>
            <a:off x="3298605" y="4726578"/>
            <a:ext cx="3153160" cy="862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Masonry in classic </a:t>
            </a:r>
            <a:r>
              <a:rPr lang="en-US" dirty="0" err="1"/>
              <a:t>agglos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25325F4-1A1E-490E-896C-5A9B204CF9CA}"/>
              </a:ext>
            </a:extLst>
          </p:cNvPr>
          <p:cNvSpPr/>
          <p:nvPr/>
        </p:nvSpPr>
        <p:spPr>
          <a:xfrm>
            <a:off x="3320376" y="5741126"/>
            <a:ext cx="3153160" cy="862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Mixed masonry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xmlns="" id="{D7C544A1-C2F1-4E2E-8C27-3B399A13D060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2623687" y="5216435"/>
            <a:ext cx="696689" cy="955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xmlns="" id="{6E33DD4C-8418-4E1E-A572-9AD1728C48FD}"/>
              </a:ext>
            </a:extLst>
          </p:cNvPr>
          <p:cNvSpPr txBox="1"/>
          <p:nvPr/>
        </p:nvSpPr>
        <p:spPr>
          <a:xfrm>
            <a:off x="7850241" y="3507812"/>
            <a:ext cx="1527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Resistance</a:t>
            </a:r>
            <a:endParaRPr lang="en-US" sz="2000" b="1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D0D160D6-24B2-4566-92CE-04ACA61DCA0A}"/>
              </a:ext>
            </a:extLst>
          </p:cNvPr>
          <p:cNvSpPr txBox="1"/>
          <p:nvPr/>
        </p:nvSpPr>
        <p:spPr>
          <a:xfrm>
            <a:off x="10038674" y="3425166"/>
            <a:ext cx="1836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stability</a:t>
            </a:r>
            <a:endParaRPr lang="en-US" sz="24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xmlns="" id="{3F17E862-E49C-4BF1-9B85-4F3963BE2978}"/>
              </a:ext>
            </a:extLst>
          </p:cNvPr>
          <p:cNvSpPr txBox="1"/>
          <p:nvPr/>
        </p:nvSpPr>
        <p:spPr>
          <a:xfrm>
            <a:off x="8960116" y="4706113"/>
            <a:ext cx="171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COST</a:t>
            </a:r>
            <a:endParaRPr lang="en-US" sz="2400" dirty="0"/>
          </a:p>
        </p:txBody>
      </p:sp>
      <p:pic>
        <p:nvPicPr>
          <p:cNvPr id="22" name="Picture 2" descr="C:\Users\lenovo\AppData\Local\Microsoft\Windows\INetCache\IE\4GWPD0GN\1200px-Black_Cartoon_Woman_Thinking_Of_A_Career_Change.svg[1].png">
            <a:extLst>
              <a:ext uri="{FF2B5EF4-FFF2-40B4-BE49-F238E27FC236}">
                <a16:creationId xmlns:a16="http://schemas.microsoft.com/office/drawing/2014/main" xmlns="" id="{FF6DA360-DD31-4D49-901F-D89CEBA36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5533" y="1997745"/>
            <a:ext cx="3161212" cy="2978333"/>
          </a:xfrm>
          <a:prstGeom prst="rect">
            <a:avLst/>
          </a:prstGeom>
          <a:noFill/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1580371-BED1-4730-B3F9-15E5079127FC}"/>
              </a:ext>
            </a:extLst>
          </p:cNvPr>
          <p:cNvSpPr/>
          <p:nvPr/>
        </p:nvSpPr>
        <p:spPr>
          <a:xfrm>
            <a:off x="6890090" y="1555025"/>
            <a:ext cx="548639" cy="483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sol2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885872D-2F2B-4289-99DF-D7D2F1B7CEE9}"/>
              </a:ext>
            </a:extLst>
          </p:cNvPr>
          <p:cNvSpPr/>
          <p:nvPr/>
        </p:nvSpPr>
        <p:spPr>
          <a:xfrm>
            <a:off x="6885736" y="2634888"/>
            <a:ext cx="548639" cy="483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sol5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99BE9637-CBBE-445F-97BA-14F267CDBCA2}"/>
              </a:ext>
            </a:extLst>
          </p:cNvPr>
          <p:cNvSpPr/>
          <p:nvPr/>
        </p:nvSpPr>
        <p:spPr>
          <a:xfrm>
            <a:off x="6881381" y="3832316"/>
            <a:ext cx="548639" cy="483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sol3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DBEC1AD3-A6D1-41ED-94E3-2199C1C95FF8}"/>
              </a:ext>
            </a:extLst>
          </p:cNvPr>
          <p:cNvSpPr/>
          <p:nvPr/>
        </p:nvSpPr>
        <p:spPr>
          <a:xfrm>
            <a:off x="6877027" y="4872990"/>
            <a:ext cx="548639" cy="483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sol1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64A857A9-4776-4B05-8D62-D4073B055589}"/>
              </a:ext>
            </a:extLst>
          </p:cNvPr>
          <p:cNvSpPr/>
          <p:nvPr/>
        </p:nvSpPr>
        <p:spPr>
          <a:xfrm>
            <a:off x="6911862" y="5874476"/>
            <a:ext cx="548639" cy="483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sol4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xmlns="" id="{7685C82E-E106-46B8-B2DC-9A3D3CFCB8CE}"/>
              </a:ext>
            </a:extLst>
          </p:cNvPr>
          <p:cNvSpPr/>
          <p:nvPr/>
        </p:nvSpPr>
        <p:spPr>
          <a:xfrm>
            <a:off x="11455400" y="65809"/>
            <a:ext cx="584200" cy="67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31" name="Titre 30">
            <a:extLst>
              <a:ext uri="{FF2B5EF4-FFF2-40B4-BE49-F238E27FC236}">
                <a16:creationId xmlns:a16="http://schemas.microsoft.com/office/drawing/2014/main" xmlns="" id="{44774F51-2E45-4949-8AB5-7FD93BAA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sz="4400" dirty="0"/>
              <a:t>ases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8371257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xmlns="" id="{DA7E895A-90C4-4867-9C33-D3AC5A7DC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42109"/>
          </a:xfrm>
        </p:spPr>
        <p:txBody>
          <a:bodyPr>
            <a:normAutofit/>
          </a:bodyPr>
          <a:lstStyle/>
          <a:p>
            <a:r>
              <a:rPr lang="fr-FR" sz="3200" b="1" dirty="0"/>
              <a:t>INFORMATIONS ABOUT THE STUDIED CASE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xmlns="" id="{2FF84127-5481-4588-AF33-152814F92495}"/>
              </a:ext>
            </a:extLst>
          </p:cNvPr>
          <p:cNvSpPr/>
          <p:nvPr/>
        </p:nvSpPr>
        <p:spPr>
          <a:xfrm>
            <a:off x="11455400" y="65809"/>
            <a:ext cx="584200" cy="67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062548" y="1841863"/>
            <a:ext cx="4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Project made by SNHLM in Sénégal </a:t>
            </a:r>
            <a:endParaRPr lang="en-US" dirty="0"/>
          </a:p>
        </p:txBody>
      </p:sp>
      <p:sp>
        <p:nvSpPr>
          <p:cNvPr id="23" name="Oval 14"/>
          <p:cNvSpPr/>
          <p:nvPr/>
        </p:nvSpPr>
        <p:spPr>
          <a:xfrm>
            <a:off x="3396343" y="1809421"/>
            <a:ext cx="613954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4" name="Oval 13"/>
          <p:cNvSpPr/>
          <p:nvPr/>
        </p:nvSpPr>
        <p:spPr>
          <a:xfrm>
            <a:off x="3396343" y="2707301"/>
            <a:ext cx="653143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4084319" y="2778034"/>
            <a:ext cx="4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Calculation rules   </a:t>
            </a:r>
            <a:endParaRPr lang="en-US" dirty="0"/>
          </a:p>
        </p:txBody>
      </p:sp>
      <p:cxnSp>
        <p:nvCxnSpPr>
          <p:cNvPr id="30" name="Connecteur droit avec flèche 29"/>
          <p:cNvCxnSpPr>
            <a:endCxn id="38" idx="1"/>
          </p:cNvCxnSpPr>
          <p:nvPr/>
        </p:nvCxnSpPr>
        <p:spPr>
          <a:xfrm>
            <a:off x="5943600" y="2978331"/>
            <a:ext cx="565800" cy="524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endCxn id="37" idx="1"/>
          </p:cNvCxnSpPr>
          <p:nvPr/>
        </p:nvCxnSpPr>
        <p:spPr>
          <a:xfrm flipV="1">
            <a:off x="5930153" y="2624097"/>
            <a:ext cx="570536" cy="361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500689" y="2388966"/>
            <a:ext cx="5072745" cy="47026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/>
              <a:t>DTU(6) for the </a:t>
            </a:r>
            <a:r>
              <a:rPr lang="fr-FR" dirty="0" err="1"/>
              <a:t>Geo</a:t>
            </a:r>
            <a:r>
              <a:rPr lang="fr-FR" dirty="0"/>
              <a:t>-</a:t>
            </a:r>
            <a:r>
              <a:rPr lang="fr-FR" dirty="0" err="1"/>
              <a:t>concrete</a:t>
            </a:r>
            <a:r>
              <a:rPr lang="fr-FR" dirty="0"/>
              <a:t> and mixed </a:t>
            </a:r>
            <a:r>
              <a:rPr lang="fr-FR" dirty="0" err="1"/>
              <a:t>masonry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509400" y="3160059"/>
            <a:ext cx="5041624" cy="685799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/>
              <a:t>BAEL for </a:t>
            </a:r>
            <a:r>
              <a:rPr lang="fr-FR" dirty="0" err="1"/>
              <a:t>dimensionning</a:t>
            </a:r>
            <a:r>
              <a:rPr lang="fr-FR" dirty="0"/>
              <a:t>  the frame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 </a:t>
            </a:r>
            <a:r>
              <a:rPr lang="fr-FR" dirty="0" err="1"/>
              <a:t>iron</a:t>
            </a:r>
            <a:r>
              <a:rPr lang="fr-FR" dirty="0"/>
              <a:t> </a:t>
            </a:r>
            <a:r>
              <a:rPr lang="fr-FR" dirty="0" err="1"/>
              <a:t>steel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A840493D-ED03-4C28-ACEE-38D98F2CE078}"/>
              </a:ext>
            </a:extLst>
          </p:cNvPr>
          <p:cNvSpPr/>
          <p:nvPr/>
        </p:nvSpPr>
        <p:spPr>
          <a:xfrm>
            <a:off x="1371600" y="5042263"/>
            <a:ext cx="9940834" cy="182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Oval 20">
            <a:extLst>
              <a:ext uri="{FF2B5EF4-FFF2-40B4-BE49-F238E27FC236}">
                <a16:creationId xmlns:a16="http://schemas.microsoft.com/office/drawing/2014/main" xmlns="" id="{1BB39A9F-E556-4742-91F3-57522BEE03C7}"/>
              </a:ext>
            </a:extLst>
          </p:cNvPr>
          <p:cNvSpPr/>
          <p:nvPr/>
        </p:nvSpPr>
        <p:spPr>
          <a:xfrm>
            <a:off x="2216188" y="4804092"/>
            <a:ext cx="625475" cy="625475"/>
          </a:xfrm>
          <a:prstGeom prst="ellips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Oval 21">
            <a:extLst>
              <a:ext uri="{FF2B5EF4-FFF2-40B4-BE49-F238E27FC236}">
                <a16:creationId xmlns:a16="http://schemas.microsoft.com/office/drawing/2014/main" xmlns="" id="{DF591DA5-BEDB-402C-86C9-F3E4F94BF22F}"/>
              </a:ext>
            </a:extLst>
          </p:cNvPr>
          <p:cNvSpPr/>
          <p:nvPr/>
        </p:nvSpPr>
        <p:spPr>
          <a:xfrm>
            <a:off x="4742762" y="4777967"/>
            <a:ext cx="625475" cy="625475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25">
            <a:extLst>
              <a:ext uri="{FF2B5EF4-FFF2-40B4-BE49-F238E27FC236}">
                <a16:creationId xmlns:a16="http://schemas.microsoft.com/office/drawing/2014/main" xmlns="" id="{5B3B0292-E90E-45F5-91ED-FC7AE600C01F}"/>
              </a:ext>
            </a:extLst>
          </p:cNvPr>
          <p:cNvSpPr/>
          <p:nvPr/>
        </p:nvSpPr>
        <p:spPr>
          <a:xfrm>
            <a:off x="7327576" y="4764903"/>
            <a:ext cx="625475" cy="625475"/>
          </a:xfrm>
          <a:prstGeom prst="ellipse">
            <a:avLst/>
          </a:prstGeom>
          <a:solidFill>
            <a:schemeClr val="accent5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26">
            <a:extLst>
              <a:ext uri="{FF2B5EF4-FFF2-40B4-BE49-F238E27FC236}">
                <a16:creationId xmlns:a16="http://schemas.microsoft.com/office/drawing/2014/main" xmlns="" id="{2B9300BF-75C1-46B4-A2E9-097AB3616AD6}"/>
              </a:ext>
            </a:extLst>
          </p:cNvPr>
          <p:cNvSpPr/>
          <p:nvPr/>
        </p:nvSpPr>
        <p:spPr>
          <a:xfrm>
            <a:off x="9602146" y="4791029"/>
            <a:ext cx="625475" cy="625475"/>
          </a:xfrm>
          <a:prstGeom prst="ellipse">
            <a:avLst/>
          </a:prstGeom>
          <a:solidFill>
            <a:schemeClr val="accent6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5" name="Group 58">
            <a:extLst>
              <a:ext uri="{FF2B5EF4-FFF2-40B4-BE49-F238E27FC236}">
                <a16:creationId xmlns:a16="http://schemas.microsoft.com/office/drawing/2014/main" xmlns="" id="{903A0901-A81B-4E6C-A11D-468C1F785881}"/>
              </a:ext>
            </a:extLst>
          </p:cNvPr>
          <p:cNvGrpSpPr/>
          <p:nvPr/>
        </p:nvGrpSpPr>
        <p:grpSpPr>
          <a:xfrm>
            <a:off x="2139912" y="5557898"/>
            <a:ext cx="792412" cy="882092"/>
            <a:chOff x="7931851" y="2464731"/>
            <a:chExt cx="1002842" cy="1223210"/>
          </a:xfrm>
          <a:solidFill>
            <a:schemeClr val="tx1"/>
          </a:solidFill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xmlns="" id="{8B7396AB-1A53-44C2-A10B-CE3D548660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xmlns="" id="{F61465E4-E99D-45F6-874E-993662E5A5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xmlns="" id="{BEBBAC99-18C6-46D7-89D9-4ACAB0B023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xmlns="" id="{D0E393A3-CB2D-40B8-A86E-FCF3119725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xmlns="" id="{99A29F46-5FA8-464B-BC2A-F7C11D93A9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xmlns="" id="{0A1FA990-F864-4A35-9069-23FD82247B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xmlns="" id="{EB8750D4-6DDE-414D-AEAB-917CB3D58B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xmlns="" id="{0E72F140-EE42-4846-97EE-BF52E45C2D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xmlns="" id="{893869F7-E4BE-449B-8275-34F5EB50A2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xmlns="" id="{DCE693AB-5CD5-4C0D-9F67-C81836DE18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xmlns="" id="{72C52DB7-FFCD-431E-8675-3BEFA904C9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16">
              <a:extLst>
                <a:ext uri="{FF2B5EF4-FFF2-40B4-BE49-F238E27FC236}">
                  <a16:creationId xmlns:a16="http://schemas.microsoft.com/office/drawing/2014/main" xmlns="" id="{A198F91A-16B8-4D80-A754-8AD875024B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xmlns="" id="{2DBB8FB5-F55E-421F-8945-ED906760EA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xmlns="" id="{82766AD7-E196-4E65-BDB2-CBBB473BE9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0" name="Group 52">
            <a:extLst>
              <a:ext uri="{FF2B5EF4-FFF2-40B4-BE49-F238E27FC236}">
                <a16:creationId xmlns:a16="http://schemas.microsoft.com/office/drawing/2014/main" xmlns="" id="{0BCDFE16-E570-4AE9-8C9F-057C3139967D}"/>
              </a:ext>
            </a:extLst>
          </p:cNvPr>
          <p:cNvGrpSpPr/>
          <p:nvPr/>
        </p:nvGrpSpPr>
        <p:grpSpPr>
          <a:xfrm>
            <a:off x="4527867" y="3763340"/>
            <a:ext cx="861983" cy="861774"/>
            <a:chOff x="2700338" y="8651875"/>
            <a:chExt cx="6545262" cy="6543675"/>
          </a:xfrm>
          <a:solidFill>
            <a:schemeClr val="tx1"/>
          </a:solidFill>
        </p:grpSpPr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xmlns="" id="{0D3C4FD6-9395-4418-9818-4FED7DA0A8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xmlns="" id="{06F13E1F-61CC-4F1B-9AA1-A1DC863A1B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xmlns="" id="{390E6116-B7A4-4E1D-A3FB-18BC9A4A34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xmlns="" id="{CE62C7A7-B49A-47C4-BCF0-111D593F2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5" name="Group 89">
            <a:extLst>
              <a:ext uri="{FF2B5EF4-FFF2-40B4-BE49-F238E27FC236}">
                <a16:creationId xmlns:a16="http://schemas.microsoft.com/office/drawing/2014/main" xmlns="" id="{98D9EA13-35E9-46D6-B272-795A162362F6}"/>
              </a:ext>
            </a:extLst>
          </p:cNvPr>
          <p:cNvGrpSpPr/>
          <p:nvPr/>
        </p:nvGrpSpPr>
        <p:grpSpPr>
          <a:xfrm>
            <a:off x="9562011" y="4062548"/>
            <a:ext cx="665702" cy="679269"/>
            <a:chOff x="5995988" y="2712903"/>
            <a:chExt cx="2457450" cy="2587625"/>
          </a:xfrm>
          <a:solidFill>
            <a:schemeClr val="tx1"/>
          </a:solidFill>
        </p:grpSpPr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xmlns="" id="{AD5A5BD1-8711-4CF5-9CCC-00D6761BC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xmlns="" id="{608E731D-284E-4074-B955-D799B2491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xmlns="" id="{559FE5F2-F487-4EAF-9988-43A152F11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563" y="2874828"/>
              <a:ext cx="1381125" cy="1384300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9" name="Group 101">
            <a:extLst>
              <a:ext uri="{FF2B5EF4-FFF2-40B4-BE49-F238E27FC236}">
                <a16:creationId xmlns:a16="http://schemas.microsoft.com/office/drawing/2014/main" xmlns="" id="{B2518FCF-CFD0-474B-A405-108A28231C8B}"/>
              </a:ext>
            </a:extLst>
          </p:cNvPr>
          <p:cNvGrpSpPr/>
          <p:nvPr/>
        </p:nvGrpSpPr>
        <p:grpSpPr>
          <a:xfrm>
            <a:off x="7313027" y="5630344"/>
            <a:ext cx="811326" cy="725209"/>
            <a:chOff x="5418138" y="4568825"/>
            <a:chExt cx="568325" cy="508001"/>
          </a:xfrm>
          <a:solidFill>
            <a:schemeClr val="tx1"/>
          </a:solidFill>
        </p:grpSpPr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xmlns="" id="{0496BBC8-5E64-4BC0-90CD-70AC0E82D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963" y="4730750"/>
              <a:ext cx="128588" cy="346075"/>
            </a:xfrm>
            <a:custGeom>
              <a:avLst/>
              <a:gdLst>
                <a:gd name="T0" fmla="*/ 40 w 40"/>
                <a:gd name="T1" fmla="*/ 0 h 107"/>
                <a:gd name="T2" fmla="*/ 40 w 40"/>
                <a:gd name="T3" fmla="*/ 107 h 107"/>
                <a:gd name="T4" fmla="*/ 0 w 40"/>
                <a:gd name="T5" fmla="*/ 107 h 107"/>
                <a:gd name="T6" fmla="*/ 0 w 40"/>
                <a:gd name="T7" fmla="*/ 103 h 107"/>
                <a:gd name="T8" fmla="*/ 0 w 40"/>
                <a:gd name="T9" fmla="*/ 41 h 107"/>
                <a:gd name="T10" fmla="*/ 3 w 40"/>
                <a:gd name="T11" fmla="*/ 35 h 107"/>
                <a:gd name="T12" fmla="*/ 40 w 40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07">
                  <a:moveTo>
                    <a:pt x="40" y="0"/>
                  </a:moveTo>
                  <a:cubicBezTo>
                    <a:pt x="40" y="107"/>
                    <a:pt x="40" y="107"/>
                    <a:pt x="40" y="107"/>
                  </a:cubicBezTo>
                  <a:cubicBezTo>
                    <a:pt x="40" y="107"/>
                    <a:pt x="14" y="107"/>
                    <a:pt x="0" y="107"/>
                  </a:cubicBezTo>
                  <a:cubicBezTo>
                    <a:pt x="0" y="106"/>
                    <a:pt x="0" y="104"/>
                    <a:pt x="0" y="103"/>
                  </a:cubicBezTo>
                  <a:cubicBezTo>
                    <a:pt x="0" y="82"/>
                    <a:pt x="0" y="62"/>
                    <a:pt x="0" y="41"/>
                  </a:cubicBezTo>
                  <a:cubicBezTo>
                    <a:pt x="0" y="39"/>
                    <a:pt x="1" y="36"/>
                    <a:pt x="3" y="35"/>
                  </a:cubicBezTo>
                  <a:cubicBezTo>
                    <a:pt x="14" y="24"/>
                    <a:pt x="40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xmlns="" id="{B873CD78-4987-4CFB-8DA0-A46469FE0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138" y="4568825"/>
              <a:ext cx="568325" cy="323850"/>
            </a:xfrm>
            <a:custGeom>
              <a:avLst/>
              <a:gdLst>
                <a:gd name="T0" fmla="*/ 81 w 176"/>
                <a:gd name="T1" fmla="*/ 80 h 100"/>
                <a:gd name="T2" fmla="*/ 143 w 176"/>
                <a:gd name="T3" fmla="*/ 22 h 100"/>
                <a:gd name="T4" fmla="*/ 139 w 176"/>
                <a:gd name="T5" fmla="*/ 17 h 100"/>
                <a:gd name="T6" fmla="*/ 141 w 176"/>
                <a:gd name="T7" fmla="*/ 8 h 100"/>
                <a:gd name="T8" fmla="*/ 168 w 176"/>
                <a:gd name="T9" fmla="*/ 1 h 100"/>
                <a:gd name="T10" fmla="*/ 175 w 176"/>
                <a:gd name="T11" fmla="*/ 9 h 100"/>
                <a:gd name="T12" fmla="*/ 168 w 176"/>
                <a:gd name="T13" fmla="*/ 34 h 100"/>
                <a:gd name="T14" fmla="*/ 158 w 176"/>
                <a:gd name="T15" fmla="*/ 37 h 100"/>
                <a:gd name="T16" fmla="*/ 154 w 176"/>
                <a:gd name="T17" fmla="*/ 31 h 100"/>
                <a:gd name="T18" fmla="*/ 134 w 176"/>
                <a:gd name="T19" fmla="*/ 49 h 100"/>
                <a:gd name="T20" fmla="*/ 84 w 176"/>
                <a:gd name="T21" fmla="*/ 96 h 100"/>
                <a:gd name="T22" fmla="*/ 77 w 176"/>
                <a:gd name="T23" fmla="*/ 96 h 100"/>
                <a:gd name="T24" fmla="*/ 51 w 176"/>
                <a:gd name="T25" fmla="*/ 70 h 100"/>
                <a:gd name="T26" fmla="*/ 44 w 176"/>
                <a:gd name="T27" fmla="*/ 69 h 100"/>
                <a:gd name="T28" fmla="*/ 10 w 176"/>
                <a:gd name="T29" fmla="*/ 100 h 100"/>
                <a:gd name="T30" fmla="*/ 9 w 176"/>
                <a:gd name="T31" fmla="*/ 100 h 100"/>
                <a:gd name="T32" fmla="*/ 10 w 176"/>
                <a:gd name="T33" fmla="*/ 82 h 100"/>
                <a:gd name="T34" fmla="*/ 45 w 176"/>
                <a:gd name="T35" fmla="*/ 50 h 100"/>
                <a:gd name="T36" fmla="*/ 51 w 176"/>
                <a:gd name="T37" fmla="*/ 50 h 100"/>
                <a:gd name="T38" fmla="*/ 79 w 176"/>
                <a:gd name="T39" fmla="*/ 78 h 100"/>
                <a:gd name="T40" fmla="*/ 81 w 176"/>
                <a:gd name="T41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00">
                  <a:moveTo>
                    <a:pt x="81" y="80"/>
                  </a:moveTo>
                  <a:cubicBezTo>
                    <a:pt x="102" y="60"/>
                    <a:pt x="122" y="41"/>
                    <a:pt x="143" y="22"/>
                  </a:cubicBezTo>
                  <a:cubicBezTo>
                    <a:pt x="141" y="20"/>
                    <a:pt x="140" y="19"/>
                    <a:pt x="139" y="17"/>
                  </a:cubicBezTo>
                  <a:cubicBezTo>
                    <a:pt x="135" y="14"/>
                    <a:pt x="136" y="10"/>
                    <a:pt x="141" y="8"/>
                  </a:cubicBezTo>
                  <a:cubicBezTo>
                    <a:pt x="150" y="6"/>
                    <a:pt x="159" y="3"/>
                    <a:pt x="168" y="1"/>
                  </a:cubicBezTo>
                  <a:cubicBezTo>
                    <a:pt x="173" y="0"/>
                    <a:pt x="176" y="3"/>
                    <a:pt x="175" y="9"/>
                  </a:cubicBezTo>
                  <a:cubicBezTo>
                    <a:pt x="173" y="17"/>
                    <a:pt x="170" y="26"/>
                    <a:pt x="168" y="34"/>
                  </a:cubicBezTo>
                  <a:cubicBezTo>
                    <a:pt x="166" y="40"/>
                    <a:pt x="163" y="41"/>
                    <a:pt x="158" y="37"/>
                  </a:cubicBezTo>
                  <a:cubicBezTo>
                    <a:pt x="157" y="35"/>
                    <a:pt x="155" y="33"/>
                    <a:pt x="154" y="31"/>
                  </a:cubicBezTo>
                  <a:cubicBezTo>
                    <a:pt x="147" y="38"/>
                    <a:pt x="140" y="44"/>
                    <a:pt x="134" y="49"/>
                  </a:cubicBezTo>
                  <a:cubicBezTo>
                    <a:pt x="117" y="65"/>
                    <a:pt x="100" y="80"/>
                    <a:pt x="84" y="96"/>
                  </a:cubicBezTo>
                  <a:cubicBezTo>
                    <a:pt x="81" y="99"/>
                    <a:pt x="79" y="98"/>
                    <a:pt x="77" y="96"/>
                  </a:cubicBezTo>
                  <a:cubicBezTo>
                    <a:pt x="68" y="87"/>
                    <a:pt x="59" y="78"/>
                    <a:pt x="51" y="70"/>
                  </a:cubicBezTo>
                  <a:cubicBezTo>
                    <a:pt x="48" y="67"/>
                    <a:pt x="47" y="67"/>
                    <a:pt x="44" y="69"/>
                  </a:cubicBezTo>
                  <a:cubicBezTo>
                    <a:pt x="33" y="80"/>
                    <a:pt x="21" y="90"/>
                    <a:pt x="10" y="100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0" y="90"/>
                    <a:pt x="0" y="90"/>
                    <a:pt x="10" y="82"/>
                  </a:cubicBezTo>
                  <a:cubicBezTo>
                    <a:pt x="21" y="71"/>
                    <a:pt x="33" y="61"/>
                    <a:pt x="45" y="50"/>
                  </a:cubicBezTo>
                  <a:cubicBezTo>
                    <a:pt x="47" y="48"/>
                    <a:pt x="49" y="48"/>
                    <a:pt x="51" y="50"/>
                  </a:cubicBezTo>
                  <a:cubicBezTo>
                    <a:pt x="60" y="60"/>
                    <a:pt x="70" y="69"/>
                    <a:pt x="79" y="78"/>
                  </a:cubicBezTo>
                  <a:cubicBezTo>
                    <a:pt x="80" y="79"/>
                    <a:pt x="80" y="79"/>
                    <a:pt x="81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xmlns="" id="{5398DD6D-BE73-4088-A202-A1CABB015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888" y="4856163"/>
              <a:ext cx="130175" cy="220663"/>
            </a:xfrm>
            <a:custGeom>
              <a:avLst/>
              <a:gdLst>
                <a:gd name="T0" fmla="*/ 37 w 40"/>
                <a:gd name="T1" fmla="*/ 0 h 68"/>
                <a:gd name="T2" fmla="*/ 40 w 40"/>
                <a:gd name="T3" fmla="*/ 2 h 68"/>
                <a:gd name="T4" fmla="*/ 40 w 40"/>
                <a:gd name="T5" fmla="*/ 67 h 68"/>
                <a:gd name="T6" fmla="*/ 40 w 40"/>
                <a:gd name="T7" fmla="*/ 68 h 68"/>
                <a:gd name="T8" fmla="*/ 0 w 40"/>
                <a:gd name="T9" fmla="*/ 68 h 68"/>
                <a:gd name="T10" fmla="*/ 0 w 40"/>
                <a:gd name="T11" fmla="*/ 34 h 68"/>
                <a:gd name="T12" fmla="*/ 1 w 40"/>
                <a:gd name="T13" fmla="*/ 32 h 68"/>
                <a:gd name="T14" fmla="*/ 37 w 40"/>
                <a:gd name="T1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68">
                  <a:moveTo>
                    <a:pt x="37" y="0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40" y="24"/>
                    <a:pt x="40" y="46"/>
                    <a:pt x="40" y="67"/>
                  </a:cubicBezTo>
                  <a:cubicBezTo>
                    <a:pt x="40" y="67"/>
                    <a:pt x="40" y="68"/>
                    <a:pt x="40" y="68"/>
                  </a:cubicBezTo>
                  <a:cubicBezTo>
                    <a:pt x="27" y="68"/>
                    <a:pt x="14" y="68"/>
                    <a:pt x="0" y="68"/>
                  </a:cubicBezTo>
                  <a:cubicBezTo>
                    <a:pt x="0" y="57"/>
                    <a:pt x="0" y="45"/>
                    <a:pt x="0" y="34"/>
                  </a:cubicBezTo>
                  <a:cubicBezTo>
                    <a:pt x="0" y="33"/>
                    <a:pt x="1" y="32"/>
                    <a:pt x="1" y="32"/>
                  </a:cubicBezTo>
                  <a:cubicBezTo>
                    <a:pt x="13" y="21"/>
                    <a:pt x="37" y="0"/>
                    <a:pt x="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xmlns="" id="{CF6E7424-936D-4091-BE1B-184CEE62B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338" y="4895850"/>
              <a:ext cx="128588" cy="180975"/>
            </a:xfrm>
            <a:custGeom>
              <a:avLst/>
              <a:gdLst>
                <a:gd name="T0" fmla="*/ 40 w 40"/>
                <a:gd name="T1" fmla="*/ 0 h 56"/>
                <a:gd name="T2" fmla="*/ 40 w 40"/>
                <a:gd name="T3" fmla="*/ 56 h 56"/>
                <a:gd name="T4" fmla="*/ 0 w 40"/>
                <a:gd name="T5" fmla="*/ 56 h 56"/>
                <a:gd name="T6" fmla="*/ 0 w 40"/>
                <a:gd name="T7" fmla="*/ 2 h 56"/>
                <a:gd name="T8" fmla="*/ 14 w 40"/>
                <a:gd name="T9" fmla="*/ 17 h 56"/>
                <a:gd name="T10" fmla="*/ 21 w 40"/>
                <a:gd name="T11" fmla="*/ 17 h 56"/>
                <a:gd name="T12" fmla="*/ 40 w 40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56">
                  <a:moveTo>
                    <a:pt x="40" y="0"/>
                  </a:moveTo>
                  <a:cubicBezTo>
                    <a:pt x="40" y="19"/>
                    <a:pt x="40" y="37"/>
                    <a:pt x="40" y="56"/>
                  </a:cubicBezTo>
                  <a:cubicBezTo>
                    <a:pt x="27" y="56"/>
                    <a:pt x="14" y="56"/>
                    <a:pt x="0" y="56"/>
                  </a:cubicBezTo>
                  <a:cubicBezTo>
                    <a:pt x="0" y="39"/>
                    <a:pt x="0" y="2"/>
                    <a:pt x="0" y="2"/>
                  </a:cubicBezTo>
                  <a:cubicBezTo>
                    <a:pt x="0" y="2"/>
                    <a:pt x="10" y="12"/>
                    <a:pt x="14" y="17"/>
                  </a:cubicBezTo>
                  <a:cubicBezTo>
                    <a:pt x="16" y="19"/>
                    <a:pt x="18" y="20"/>
                    <a:pt x="21" y="17"/>
                  </a:cubicBezTo>
                  <a:cubicBezTo>
                    <a:pt x="27" y="11"/>
                    <a:pt x="33" y="6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4" name="ZoneTexte 83"/>
          <p:cNvSpPr txBox="1"/>
          <p:nvPr/>
        </p:nvSpPr>
        <p:spPr>
          <a:xfrm>
            <a:off x="1619793" y="4428308"/>
            <a:ext cx="257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Structural </a:t>
            </a:r>
            <a:r>
              <a:rPr lang="fr-FR" dirty="0" err="1"/>
              <a:t>analysis</a:t>
            </a:r>
            <a:endParaRPr lang="en-US" dirty="0"/>
          </a:p>
        </p:txBody>
      </p:sp>
      <p:sp>
        <p:nvSpPr>
          <p:cNvPr id="85" name="ZoneTexte 84"/>
          <p:cNvSpPr txBox="1"/>
          <p:nvPr/>
        </p:nvSpPr>
        <p:spPr>
          <a:xfrm>
            <a:off x="4362995" y="5551715"/>
            <a:ext cx="2050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err="1"/>
              <a:t>Determination</a:t>
            </a:r>
            <a:r>
              <a:rPr lang="fr-FR" dirty="0"/>
              <a:t> of the </a:t>
            </a:r>
            <a:r>
              <a:rPr lang="fr-FR" dirty="0" err="1"/>
              <a:t>structure’s</a:t>
            </a:r>
            <a:r>
              <a:rPr lang="fr-FR" dirty="0"/>
              <a:t> dimensions</a:t>
            </a:r>
            <a:endParaRPr lang="en-US" dirty="0"/>
          </a:p>
        </p:txBody>
      </p:sp>
      <p:sp>
        <p:nvSpPr>
          <p:cNvPr id="86" name="ZoneTexte 85"/>
          <p:cNvSpPr txBox="1"/>
          <p:nvPr/>
        </p:nvSpPr>
        <p:spPr>
          <a:xfrm>
            <a:off x="6230983" y="4114800"/>
            <a:ext cx="2756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Calculation of the </a:t>
            </a:r>
            <a:r>
              <a:rPr lang="fr-FR" dirty="0" err="1"/>
              <a:t>needed</a:t>
            </a:r>
            <a:r>
              <a:rPr lang="fr-FR" dirty="0"/>
              <a:t> </a:t>
            </a:r>
            <a:r>
              <a:rPr lang="fr-FR" dirty="0" err="1"/>
              <a:t>quantity</a:t>
            </a:r>
            <a:r>
              <a:rPr lang="fr-FR" dirty="0"/>
              <a:t> of materials</a:t>
            </a:r>
            <a:endParaRPr lang="en-US" dirty="0"/>
          </a:p>
        </p:txBody>
      </p:sp>
      <p:sp>
        <p:nvSpPr>
          <p:cNvPr id="87" name="ZoneTexte 86"/>
          <p:cNvSpPr txBox="1"/>
          <p:nvPr/>
        </p:nvSpPr>
        <p:spPr>
          <a:xfrm>
            <a:off x="9261566" y="5499462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Cost</a:t>
            </a:r>
            <a:r>
              <a:rPr lang="fr-FR" dirty="0"/>
              <a:t> estimation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36226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9AF4F6B-3375-4CDD-A4F9-6BB1BDD4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Resistance and stability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xmlns="" id="{16B91F21-E8D3-4984-A760-86F75DF52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9348" y="2168434"/>
            <a:ext cx="4310743" cy="530948"/>
          </a:xfrm>
        </p:spPr>
        <p:txBody>
          <a:bodyPr/>
          <a:lstStyle/>
          <a:p>
            <a:r>
              <a:rPr lang="fr-FR" dirty="0" err="1"/>
              <a:t>Geo</a:t>
            </a:r>
            <a:r>
              <a:rPr lang="fr-FR" dirty="0"/>
              <a:t>-</a:t>
            </a:r>
            <a:r>
              <a:rPr lang="fr-FR" dirty="0" err="1"/>
              <a:t>concrete</a:t>
            </a:r>
            <a:r>
              <a:rPr lang="fr-FR" dirty="0"/>
              <a:t> structure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xmlns="" id="{92F1C1FD-C10A-4DD4-B145-61157AEE7290}"/>
              </a:ext>
            </a:extLst>
          </p:cNvPr>
          <p:cNvSpPr/>
          <p:nvPr/>
        </p:nvSpPr>
        <p:spPr>
          <a:xfrm>
            <a:off x="11455400" y="190500"/>
            <a:ext cx="584200" cy="67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xmlns="" id="{16B91F21-E8D3-4984-A760-86F75DF52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337" y="4302034"/>
            <a:ext cx="5403669" cy="530948"/>
          </a:xfrm>
        </p:spPr>
        <p:txBody>
          <a:bodyPr/>
          <a:lstStyle/>
          <a:p>
            <a:r>
              <a:rPr lang="fr-FR" dirty="0"/>
              <a:t>Wood and </a:t>
            </a:r>
            <a:r>
              <a:rPr lang="fr-FR" dirty="0" err="1"/>
              <a:t>containing</a:t>
            </a:r>
            <a:r>
              <a:rPr lang="fr-FR" dirty="0"/>
              <a:t> </a:t>
            </a:r>
            <a:r>
              <a:rPr lang="fr-FR" dirty="0" err="1"/>
              <a:t>steel</a:t>
            </a:r>
            <a:r>
              <a:rPr lang="fr-FR" dirty="0"/>
              <a:t> structures</a:t>
            </a:r>
          </a:p>
        </p:txBody>
      </p:sp>
      <p:sp>
        <p:nvSpPr>
          <p:cNvPr id="16" name="Accolade ouvrante 15"/>
          <p:cNvSpPr/>
          <p:nvPr/>
        </p:nvSpPr>
        <p:spPr>
          <a:xfrm>
            <a:off x="5277395" y="1528355"/>
            <a:ext cx="303134" cy="1725833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/>
          <p:cNvSpPr txBox="1"/>
          <p:nvPr/>
        </p:nvSpPr>
        <p:spPr>
          <a:xfrm>
            <a:off x="5473337" y="1528354"/>
            <a:ext cx="4723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Lateral</a:t>
            </a:r>
            <a:r>
              <a:rPr lang="fr-FR" dirty="0"/>
              <a:t> compression </a:t>
            </a:r>
            <a:r>
              <a:rPr lang="fr-FR" sz="1200" dirty="0" smtClean="0"/>
              <a:t>(4)(</a:t>
            </a:r>
            <a:r>
              <a:rPr lang="fr-FR" sz="1200" dirty="0"/>
              <a:t>3</a:t>
            </a:r>
            <a:r>
              <a:rPr lang="fr-FR" sz="1200" dirty="0" smtClean="0"/>
              <a:t>)</a:t>
            </a:r>
            <a:r>
              <a:rPr lang="fr-FR" dirty="0" smtClean="0"/>
              <a:t>: </a:t>
            </a:r>
            <a:r>
              <a:rPr lang="fr-FR" dirty="0">
                <a:latin typeface="Symbol" pitchFamily="18" charset="2"/>
              </a:rPr>
              <a:t>s</a:t>
            </a:r>
            <a:r>
              <a:rPr lang="fr-FR" dirty="0">
                <a:latin typeface="+mj-lt"/>
              </a:rPr>
              <a:t> = 0.53MPa,C=9.43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5482046" y="1968137"/>
            <a:ext cx="4102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Shear</a:t>
            </a:r>
            <a:r>
              <a:rPr lang="fr-FR" dirty="0"/>
              <a:t> </a:t>
            </a:r>
            <a:r>
              <a:rPr lang="fr-FR" dirty="0" smtClean="0"/>
              <a:t>stress</a:t>
            </a:r>
            <a:r>
              <a:rPr lang="fr-FR" sz="1200" dirty="0" smtClean="0"/>
              <a:t>(4)(</a:t>
            </a:r>
            <a:r>
              <a:rPr lang="fr-FR" sz="1200" dirty="0"/>
              <a:t>3</a:t>
            </a:r>
            <a:r>
              <a:rPr lang="fr-FR" sz="1200" dirty="0" smtClean="0"/>
              <a:t>)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>
                <a:latin typeface="Symbol" pitchFamily="18" charset="2"/>
              </a:rPr>
              <a:t>s</a:t>
            </a:r>
            <a:r>
              <a:rPr lang="fr-FR" dirty="0"/>
              <a:t> = 0.26MPa,C=2.53²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5464627" y="2381794"/>
            <a:ext cx="460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Longitudinal </a:t>
            </a:r>
            <a:r>
              <a:rPr lang="fr-FR" dirty="0" smtClean="0"/>
              <a:t>compression</a:t>
            </a:r>
            <a:r>
              <a:rPr lang="fr-FR" sz="1200" dirty="0" smtClean="0"/>
              <a:t>(4)(</a:t>
            </a:r>
            <a:r>
              <a:rPr lang="fr-FR" sz="1200" dirty="0"/>
              <a:t>3</a:t>
            </a:r>
            <a:r>
              <a:rPr lang="fr-FR" sz="1200" dirty="0" smtClean="0"/>
              <a:t>)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>
                <a:latin typeface="Symbol" pitchFamily="18" charset="2"/>
              </a:rPr>
              <a:t>s</a:t>
            </a:r>
            <a:r>
              <a:rPr lang="fr-FR" dirty="0"/>
              <a:t> = 0.13,C=38</a:t>
            </a:r>
            <a:endParaRPr lang="en-US" dirty="0"/>
          </a:p>
        </p:txBody>
      </p:sp>
      <p:sp>
        <p:nvSpPr>
          <p:cNvPr id="23" name="ZoneTexte 22"/>
          <p:cNvSpPr txBox="1"/>
          <p:nvPr/>
        </p:nvSpPr>
        <p:spPr>
          <a:xfrm>
            <a:off x="5460273" y="2913017"/>
            <a:ext cx="431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Shape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the </a:t>
            </a:r>
            <a:r>
              <a:rPr lang="fr-FR" dirty="0" err="1"/>
              <a:t>elements</a:t>
            </a:r>
            <a:r>
              <a:rPr lang="fr-FR" dirty="0"/>
              <a:t> to </a:t>
            </a:r>
            <a:r>
              <a:rPr lang="fr-FR" dirty="0" err="1"/>
              <a:t>selflock</a:t>
            </a:r>
            <a:endParaRPr lang="en-US" dirty="0"/>
          </a:p>
        </p:txBody>
      </p:sp>
      <p:grpSp>
        <p:nvGrpSpPr>
          <p:cNvPr id="28" name="Group 1">
            <a:extLst>
              <a:ext uri="{FF2B5EF4-FFF2-40B4-BE49-F238E27FC236}">
                <a16:creationId xmlns:a16="http://schemas.microsoft.com/office/drawing/2014/main" xmlns="" id="{CC228256-7909-4687-AC06-DF201365974E}"/>
              </a:ext>
            </a:extLst>
          </p:cNvPr>
          <p:cNvGrpSpPr/>
          <p:nvPr/>
        </p:nvGrpSpPr>
        <p:grpSpPr>
          <a:xfrm>
            <a:off x="11343553" y="2116183"/>
            <a:ext cx="369335" cy="365760"/>
            <a:chOff x="6493081" y="1742364"/>
            <a:chExt cx="660464" cy="657690"/>
          </a:xfrm>
        </p:grpSpPr>
        <p:sp>
          <p:nvSpPr>
            <p:cNvPr id="29" name="Oval 20">
              <a:extLst>
                <a:ext uri="{FF2B5EF4-FFF2-40B4-BE49-F238E27FC236}">
                  <a16:creationId xmlns:a16="http://schemas.microsoft.com/office/drawing/2014/main" xmlns="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: Rounded Corners 23">
              <a:extLst>
                <a:ext uri="{FF2B5EF4-FFF2-40B4-BE49-F238E27FC236}">
                  <a16:creationId xmlns:a16="http://schemas.microsoft.com/office/drawing/2014/main" xmlns="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: Rounded Corners 24">
              <a:extLst>
                <a:ext uri="{FF2B5EF4-FFF2-40B4-BE49-F238E27FC236}">
                  <a16:creationId xmlns:a16="http://schemas.microsoft.com/office/drawing/2014/main" xmlns="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Flèche droite 31"/>
          <p:cNvSpPr/>
          <p:nvPr/>
        </p:nvSpPr>
        <p:spPr>
          <a:xfrm>
            <a:off x="9601199" y="1841863"/>
            <a:ext cx="509452" cy="627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ZoneTexte 32"/>
          <p:cNvSpPr txBox="1"/>
          <p:nvPr/>
        </p:nvSpPr>
        <p:spPr>
          <a:xfrm>
            <a:off x="10105271" y="1814585"/>
            <a:ext cx="1244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Resistance and stability</a:t>
            </a:r>
            <a:endParaRPr lang="en-US" dirty="0"/>
          </a:p>
        </p:txBody>
      </p:sp>
      <p:sp>
        <p:nvSpPr>
          <p:cNvPr id="34" name="Flèche droite 33"/>
          <p:cNvSpPr/>
          <p:nvPr/>
        </p:nvSpPr>
        <p:spPr>
          <a:xfrm>
            <a:off x="6373906" y="4182035"/>
            <a:ext cx="551329" cy="443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ZoneTexte 34"/>
          <p:cNvSpPr txBox="1"/>
          <p:nvPr/>
        </p:nvSpPr>
        <p:spPr>
          <a:xfrm>
            <a:off x="7032811" y="3939988"/>
            <a:ext cx="3997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err="1"/>
              <a:t>Both</a:t>
            </a:r>
            <a:r>
              <a:rPr lang="fr-FR" dirty="0"/>
              <a:t> structures are </a:t>
            </a:r>
            <a:r>
              <a:rPr lang="fr-FR" dirty="0" err="1"/>
              <a:t>dimensionned</a:t>
            </a:r>
            <a:r>
              <a:rPr lang="fr-FR" dirty="0"/>
              <a:t>  in the ELS case to </a:t>
            </a:r>
            <a:r>
              <a:rPr lang="fr-FR" dirty="0" err="1"/>
              <a:t>hold</a:t>
            </a:r>
            <a:r>
              <a:rPr lang="fr-FR" dirty="0"/>
              <a:t> the </a:t>
            </a:r>
            <a:r>
              <a:rPr lang="fr-FR" dirty="0" err="1"/>
              <a:t>calculated</a:t>
            </a:r>
            <a:r>
              <a:rPr lang="fr-FR" dirty="0"/>
              <a:t> </a:t>
            </a:r>
            <a:r>
              <a:rPr lang="fr-FR" dirty="0" err="1"/>
              <a:t>loads</a:t>
            </a:r>
            <a:r>
              <a:rPr lang="fr-FR" dirty="0"/>
              <a:t> and to </a:t>
            </a:r>
            <a:r>
              <a:rPr lang="fr-FR" dirty="0" err="1"/>
              <a:t>perform</a:t>
            </a:r>
            <a:r>
              <a:rPr lang="fr-FR" dirty="0"/>
              <a:t> a </a:t>
            </a:r>
            <a:r>
              <a:rPr lang="fr-FR" dirty="0" err="1"/>
              <a:t>similar</a:t>
            </a:r>
            <a:r>
              <a:rPr lang="fr-FR" dirty="0"/>
              <a:t> stability and resistance to </a:t>
            </a:r>
            <a:r>
              <a:rPr lang="fr-FR" dirty="0" err="1"/>
              <a:t>armed</a:t>
            </a:r>
            <a:r>
              <a:rPr lang="fr-FR" dirty="0"/>
              <a:t> </a:t>
            </a:r>
            <a:r>
              <a:rPr lang="fr-FR" dirty="0" err="1"/>
              <a:t>concrete</a:t>
            </a:r>
            <a:r>
              <a:rPr lang="fr-FR" dirty="0"/>
              <a:t>. </a:t>
            </a:r>
            <a:endParaRPr lang="en-US" dirty="0"/>
          </a:p>
        </p:txBody>
      </p:sp>
      <p:cxnSp>
        <p:nvCxnSpPr>
          <p:cNvPr id="37" name="Connecteur droit 36"/>
          <p:cNvCxnSpPr/>
          <p:nvPr/>
        </p:nvCxnSpPr>
        <p:spPr>
          <a:xfrm flipV="1">
            <a:off x="1032350" y="6400800"/>
            <a:ext cx="10626250" cy="55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1018903" y="6435025"/>
            <a:ext cx="11099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Symbol" pitchFamily="18" charset="2"/>
              </a:rPr>
              <a:t>s : </a:t>
            </a:r>
            <a:r>
              <a:rPr lang="fr-FR" sz="1100" dirty="0" err="1">
                <a:latin typeface="+mj-lt"/>
              </a:rPr>
              <a:t>load</a:t>
            </a:r>
            <a:r>
              <a:rPr lang="fr-FR" sz="1100" dirty="0">
                <a:latin typeface="+mj-lt"/>
              </a:rPr>
              <a:t> stress of 12cm</a:t>
            </a:r>
            <a:r>
              <a:rPr lang="fr-FR" sz="900" dirty="0">
                <a:latin typeface="+mj-lt"/>
              </a:rPr>
              <a:t>(4)</a:t>
            </a:r>
            <a:r>
              <a:rPr lang="fr-FR" sz="1100" dirty="0">
                <a:latin typeface="+mj-lt"/>
              </a:rPr>
              <a:t> </a:t>
            </a:r>
            <a:r>
              <a:rPr lang="fr-FR" sz="1100" dirty="0" err="1">
                <a:latin typeface="+mj-lt"/>
              </a:rPr>
              <a:t>thickness</a:t>
            </a:r>
            <a:r>
              <a:rPr lang="fr-FR" sz="1100" dirty="0">
                <a:latin typeface="+mj-lt"/>
              </a:rPr>
              <a:t>  ; C : stability factor in </a:t>
            </a:r>
            <a:r>
              <a:rPr lang="fr-FR" sz="1100" dirty="0" err="1">
                <a:latin typeface="+mj-lt"/>
              </a:rPr>
              <a:t>longitudianl,lateral</a:t>
            </a:r>
            <a:r>
              <a:rPr lang="fr-FR" sz="1100" dirty="0">
                <a:latin typeface="+mj-lt"/>
              </a:rPr>
              <a:t> compression = 5/</a:t>
            </a:r>
            <a:r>
              <a:rPr lang="fr-FR" sz="1100" dirty="0">
                <a:latin typeface="Symbol" pitchFamily="18" charset="2"/>
              </a:rPr>
              <a:t> s  (5 : </a:t>
            </a:r>
            <a:r>
              <a:rPr lang="fr-FR" sz="1100" dirty="0">
                <a:latin typeface="+mj-lt"/>
              </a:rPr>
              <a:t>bricks </a:t>
            </a:r>
            <a:r>
              <a:rPr lang="fr-FR" sz="1100" dirty="0" err="1">
                <a:latin typeface="+mj-lt"/>
              </a:rPr>
              <a:t>average</a:t>
            </a:r>
            <a:r>
              <a:rPr lang="fr-FR" sz="1100" dirty="0">
                <a:latin typeface="+mj-lt"/>
              </a:rPr>
              <a:t> resistance(</a:t>
            </a:r>
            <a:r>
              <a:rPr lang="fr-FR" sz="900" dirty="0">
                <a:latin typeface="+mj-lt"/>
              </a:rPr>
              <a:t>5)</a:t>
            </a:r>
            <a:r>
              <a:rPr lang="fr-FR" sz="1100" dirty="0">
                <a:latin typeface="+mj-lt"/>
              </a:rPr>
              <a:t>) </a:t>
            </a:r>
            <a:r>
              <a:rPr lang="fr-FR" sz="1100" dirty="0" err="1">
                <a:latin typeface="+mj-lt"/>
              </a:rPr>
              <a:t>while</a:t>
            </a:r>
            <a:r>
              <a:rPr lang="fr-FR" sz="1100" dirty="0">
                <a:latin typeface="+mj-lt"/>
              </a:rPr>
              <a:t> for </a:t>
            </a:r>
            <a:r>
              <a:rPr lang="fr-FR" sz="1100" dirty="0" err="1">
                <a:latin typeface="+mj-lt"/>
              </a:rPr>
              <a:t>shear</a:t>
            </a:r>
            <a:r>
              <a:rPr lang="fr-FR" sz="1100" dirty="0">
                <a:latin typeface="+mj-lt"/>
              </a:rPr>
              <a:t> stress = </a:t>
            </a:r>
            <a:r>
              <a:rPr lang="fr-FR" sz="1100" dirty="0" err="1">
                <a:latin typeface="+mj-lt"/>
              </a:rPr>
              <a:t>shear</a:t>
            </a:r>
            <a:r>
              <a:rPr lang="fr-FR" sz="1100" dirty="0">
                <a:latin typeface="+mj-lt"/>
              </a:rPr>
              <a:t> </a:t>
            </a:r>
            <a:r>
              <a:rPr lang="fr-FR" sz="1100" dirty="0" err="1">
                <a:latin typeface="+mj-lt"/>
              </a:rPr>
              <a:t>strength</a:t>
            </a:r>
            <a:r>
              <a:rPr lang="fr-FR" sz="1100" dirty="0">
                <a:latin typeface="+mj-lt"/>
              </a:rPr>
              <a:t> in </a:t>
            </a:r>
            <a:r>
              <a:rPr lang="fr-FR" sz="1100" dirty="0" err="1">
                <a:latin typeface="+mj-lt"/>
              </a:rPr>
              <a:t>mortar</a:t>
            </a:r>
            <a:r>
              <a:rPr lang="fr-FR" sz="1100" dirty="0">
                <a:latin typeface="+mj-lt"/>
              </a:rPr>
              <a:t>/</a:t>
            </a:r>
            <a:r>
              <a:rPr lang="fr-FR" sz="1100" dirty="0">
                <a:latin typeface="Symbol" pitchFamily="18" charset="2"/>
              </a:rPr>
              <a:t>s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19423783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0245FC1-669A-4558-8341-5A7148C77A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F2D3FC59-9FB9-48FC-8D66-9ACDB840EF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27D0D12F-DDEA-45FE-91AE-E35A03B651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E600175-39F0-43C7-8405-DD4579CF7A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6" descr="Dollar">
            <a:extLst>
              <a:ext uri="{FF2B5EF4-FFF2-40B4-BE49-F238E27FC236}">
                <a16:creationId xmlns:a16="http://schemas.microsoft.com/office/drawing/2014/main" xmlns="" id="{CB52F23A-D95B-436D-8417-80EAC7E6E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34276" y="1263012"/>
            <a:ext cx="4331976" cy="4331976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xmlns="" id="{DEB46E1F-0372-4440-887E-8B147731B3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4A70F81E-F1F4-4FF2-BE88-BA47E0C32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30"/>
            <a:ext cx="5607908" cy="325432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7200" dirty="0">
                <a:solidFill>
                  <a:schemeClr val="tx2"/>
                </a:solidFill>
              </a:rPr>
              <a:t/>
            </a:r>
            <a:br>
              <a:rPr lang="en-US" sz="7200" dirty="0">
                <a:solidFill>
                  <a:schemeClr val="tx2"/>
                </a:solidFill>
              </a:rPr>
            </a:br>
            <a:r>
              <a:rPr lang="en-US" sz="7200" dirty="0">
                <a:solidFill>
                  <a:schemeClr val="tx2"/>
                </a:solidFill>
              </a:rPr>
              <a:t/>
            </a:r>
            <a:br>
              <a:rPr lang="en-US" sz="7200" dirty="0">
                <a:solidFill>
                  <a:schemeClr val="tx2"/>
                </a:solidFill>
              </a:rPr>
            </a:br>
            <a:r>
              <a:rPr lang="en-US" sz="7200" dirty="0">
                <a:solidFill>
                  <a:schemeClr val="tx2"/>
                </a:solidFill>
              </a:rPr>
              <a:t>Approximate </a:t>
            </a:r>
            <a:r>
              <a:rPr lang="en-US" sz="7000" dirty="0">
                <a:solidFill>
                  <a:schemeClr val="tx2"/>
                </a:solidFill>
              </a:rPr>
              <a:t>Cost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70A5CE85-E2A7-4FD6-850B-E45E064EF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8006" y="4804850"/>
            <a:ext cx="5607906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 algn="l">
              <a:buAutoNum type="arabicPeriod"/>
            </a:pPr>
            <a:r>
              <a:rPr lang="en-US" sz="2300" dirty="0"/>
              <a:t>Cost</a:t>
            </a:r>
          </a:p>
          <a:p>
            <a:pPr marL="457200" indent="-457200" algn="l">
              <a:buAutoNum type="arabicPeriod"/>
            </a:pPr>
            <a:r>
              <a:rPr lang="en-US" sz="2300" dirty="0"/>
              <a:t>Project cost </a:t>
            </a:r>
            <a:r>
              <a:rPr lang="en-US" sz="2300"/>
              <a:t>in </a:t>
            </a:r>
            <a:r>
              <a:rPr lang="en-US" sz="2300" smtClean="0"/>
              <a:t>FCFA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xmlns="" val="1703850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D0C13D8-ACD4-4166-BF84-997FE0A5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Cost</a:t>
            </a:r>
            <a:r>
              <a:rPr lang="fr-FR" sz="2000" dirty="0" smtClean="0"/>
              <a:t>(3)</a:t>
            </a:r>
            <a:r>
              <a:rPr lang="fr-FR" sz="1400" dirty="0" smtClean="0"/>
              <a:t> </a:t>
            </a:r>
            <a:endParaRPr lang="fr-FR" sz="140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xmlns="" id="{24CEAC5F-21E4-4452-9ACC-44195DFFF303}"/>
              </a:ext>
            </a:extLst>
          </p:cNvPr>
          <p:cNvSpPr/>
          <p:nvPr/>
        </p:nvSpPr>
        <p:spPr>
          <a:xfrm>
            <a:off x="11455400" y="190500"/>
            <a:ext cx="584200" cy="67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1933300" y="1606733"/>
          <a:ext cx="5238208" cy="3641142"/>
        </p:xfrm>
        <a:graphic>
          <a:graphicData uri="http://schemas.openxmlformats.org/drawingml/2006/table">
            <a:tbl>
              <a:tblPr/>
              <a:tblGrid>
                <a:gridCol w="2619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191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456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Construction methods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Possible economy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24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85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Vaulted roof on masonry carrying geo-concrete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34,67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15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Vaulted roof on mixed masonry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16,82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54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Wood frame roof on masonry carrying geo-concrete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15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Vaulted roof on mixed masonry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29,63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7968343" y="1802674"/>
            <a:ext cx="2808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Solution 1 : Wood frame on </a:t>
            </a:r>
            <a:r>
              <a:rPr lang="fr-FR" dirty="0" err="1"/>
              <a:t>classic</a:t>
            </a:r>
            <a:r>
              <a:rPr lang="fr-FR" dirty="0"/>
              <a:t> agglos maçonnerie </a:t>
            </a:r>
            <a:r>
              <a:rPr lang="fr-FR" dirty="0" err="1"/>
              <a:t>is</a:t>
            </a:r>
            <a:r>
              <a:rPr lang="fr-FR" dirty="0"/>
              <a:t> the best construction </a:t>
            </a:r>
            <a:r>
              <a:rPr lang="fr-FR" dirty="0" err="1"/>
              <a:t>method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11" name="Flèche vers le bas 10"/>
          <p:cNvSpPr/>
          <p:nvPr/>
        </p:nvSpPr>
        <p:spPr>
          <a:xfrm>
            <a:off x="9026434" y="3252651"/>
            <a:ext cx="574766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981406" y="4046361"/>
            <a:ext cx="26909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Generally required in tender documents and for</a:t>
            </a:r>
          </a:p>
          <a:p>
            <a:pPr algn="just"/>
            <a:r>
              <a:rPr lang="en-US" dirty="0"/>
              <a:t>consumers.</a:t>
            </a:r>
          </a:p>
        </p:txBody>
      </p:sp>
    </p:spTree>
    <p:extLst>
      <p:ext uri="{BB962C8B-B14F-4D97-AF65-F5344CB8AC3E}">
        <p14:creationId xmlns:p14="http://schemas.microsoft.com/office/powerpoint/2010/main" xmlns="" val="31240772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drag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drage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773</Words>
  <Application>Microsoft Office PowerPoint</Application>
  <PresentationFormat>Personnalisé</PresentationFormat>
  <Paragraphs>190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Cadrage</vt:lpstr>
      <vt:lpstr>Urbistic Project Local materials</vt:lpstr>
      <vt:lpstr>Plan</vt:lpstr>
      <vt:lpstr>Diapositive 3</vt:lpstr>
      <vt:lpstr>Proving the efficiency of its use</vt:lpstr>
      <vt:lpstr>Cases</vt:lpstr>
      <vt:lpstr>INFORMATIONS ABOUT THE STUDIED CASE</vt:lpstr>
      <vt:lpstr>Resistance and stability</vt:lpstr>
      <vt:lpstr>  Approximate Cost</vt:lpstr>
      <vt:lpstr>Cost(3) </vt:lpstr>
      <vt:lpstr>Project cost in FCFA(2)</vt:lpstr>
      <vt:lpstr>analysis</vt:lpstr>
      <vt:lpstr>Diapositive 12</vt:lpstr>
      <vt:lpstr>Satisfaction degree of the use of local materials</vt:lpstr>
      <vt:lpstr>Identification of the risk factor </vt:lpstr>
      <vt:lpstr>Implementation of the derogation</vt:lpstr>
      <vt:lpstr>Conclusion and recommendation </vt:lpstr>
      <vt:lpstr>Thank you for YOUR attention </vt:lpstr>
      <vt:lpstr>Bibliography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Urbistic Project Local materials</dc:title>
  <dc:creator>syrine.romdhane@etudiant-enit.utm.tn</dc:creator>
  <cp:lastModifiedBy>lenovo</cp:lastModifiedBy>
  <cp:revision>3</cp:revision>
  <dcterms:created xsi:type="dcterms:W3CDTF">2021-01-06T12:40:13Z</dcterms:created>
  <dcterms:modified xsi:type="dcterms:W3CDTF">2021-01-06T13:09:30Z</dcterms:modified>
</cp:coreProperties>
</file>