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8"/>
  </p:notesMasterIdLst>
  <p:sldIdLst>
    <p:sldId id="268" r:id="rId5"/>
    <p:sldId id="257" r:id="rId6"/>
    <p:sldId id="269" r:id="rId7"/>
    <p:sldId id="270" r:id="rId8"/>
    <p:sldId id="271" r:id="rId9"/>
    <p:sldId id="274" r:id="rId10"/>
    <p:sldId id="272" r:id="rId11"/>
    <p:sldId id="273" r:id="rId12"/>
    <p:sldId id="275" r:id="rId13"/>
    <p:sldId id="277" r:id="rId14"/>
    <p:sldId id="278" r:id="rId15"/>
    <p:sldId id="279"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95" autoAdjust="0"/>
  </p:normalViewPr>
  <p:slideViewPr>
    <p:cSldViewPr snapToGrid="0">
      <p:cViewPr varScale="1">
        <p:scale>
          <a:sx n="84" d="100"/>
          <a:sy n="84" d="100"/>
        </p:scale>
        <p:origin x="658" y="72"/>
      </p:cViewPr>
      <p:guideLst/>
    </p:cSldViewPr>
  </p:slideViewPr>
  <p:outlineViewPr>
    <p:cViewPr>
      <p:scale>
        <a:sx n="33" d="100"/>
        <a:sy n="33" d="100"/>
      </p:scale>
      <p:origin x="0" y="-10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85D7B-BCD2-440E-AF3E-4684B1DCC0B7}" type="datetimeFigureOut">
              <a:rPr lang="fr-FR" smtClean="0"/>
              <a:t>21/04/2019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C02DD-6FDE-43B2-BE1F-44DF98A76ADE}" type="slidenum">
              <a:rPr lang="fr-FR" smtClean="0"/>
              <a:t>‹N°›</a:t>
            </a:fld>
            <a:endParaRPr lang="fr-FR"/>
          </a:p>
        </p:txBody>
      </p:sp>
    </p:spTree>
    <p:extLst>
      <p:ext uri="{BB962C8B-B14F-4D97-AF65-F5344CB8AC3E}">
        <p14:creationId xmlns:p14="http://schemas.microsoft.com/office/powerpoint/2010/main" val="317724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60C02DD-6FDE-43B2-BE1F-44DF98A76ADE}" type="slidenum">
              <a:rPr lang="fr-FR" smtClean="0"/>
              <a:t>1</a:t>
            </a:fld>
            <a:endParaRPr lang="fr-FR"/>
          </a:p>
        </p:txBody>
      </p:sp>
    </p:spTree>
    <p:extLst>
      <p:ext uri="{BB962C8B-B14F-4D97-AF65-F5344CB8AC3E}">
        <p14:creationId xmlns:p14="http://schemas.microsoft.com/office/powerpoint/2010/main" val="1600973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Depuis la création, l'Homme a développé des différents méthodes et style de construction,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Citons l'exemple de la civilisation grecque, son architecture est caractérisé pas les colonnes et les linteaux (</a:t>
            </a:r>
            <a:r>
              <a:rPr lang="fr-FR" sz="1200" b="0" i="0" u="none" strike="noStrike" kern="1200" baseline="0" dirty="0" smtClean="0">
                <a:solidFill>
                  <a:schemeClr val="tx1"/>
                </a:solidFill>
                <a:latin typeface="+mn-lt"/>
                <a:ea typeface="+mn-ea"/>
                <a:cs typeface="+mn-cs"/>
              </a:rPr>
              <a:t>éléments horizontaux </a:t>
            </a:r>
            <a:r>
              <a:rPr lang="fr-FR" sz="1200" kern="1200" dirty="0" smtClean="0">
                <a:solidFill>
                  <a:schemeClr val="tx1"/>
                </a:solidFill>
                <a:effectLst/>
                <a:latin typeface="+mn-lt"/>
                <a:ea typeface="+mn-ea"/>
                <a:cs typeface="+mn-cs"/>
              </a:rPr>
              <a:t>) et aussi les entablement et fronton(</a:t>
            </a:r>
            <a:r>
              <a:rPr lang="fr-FR" sz="1200" b="0" i="0" u="none" strike="noStrike" kern="1200" baseline="0" dirty="0" smtClean="0">
                <a:solidFill>
                  <a:schemeClr val="tx1"/>
                </a:solidFill>
                <a:latin typeface="+mn-lt"/>
                <a:ea typeface="+mn-ea"/>
                <a:cs typeface="+mn-cs"/>
              </a:rPr>
              <a:t>l’élément principal structurel soutenant le toit et entourant le bâtiment entier </a:t>
            </a:r>
            <a:r>
              <a:rPr lang="fr-FR"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1" u="none" strike="noStrike" kern="1200" baseline="0" dirty="0" smtClean="0">
                <a:solidFill>
                  <a:schemeClr val="tx1"/>
                </a:solidFill>
                <a:latin typeface="+mn-lt"/>
                <a:ea typeface="+mn-ea"/>
                <a:cs typeface="+mn-cs"/>
              </a:rPr>
              <a:t>(Le Parthénon) </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B60C02DD-6FDE-43B2-BE1F-44DF98A76ADE}" type="slidenum">
              <a:rPr lang="fr-FR" smtClean="0"/>
              <a:t>5</a:t>
            </a:fld>
            <a:endParaRPr lang="fr-FR"/>
          </a:p>
        </p:txBody>
      </p:sp>
    </p:spTree>
    <p:extLst>
      <p:ext uri="{BB962C8B-B14F-4D97-AF65-F5344CB8AC3E}">
        <p14:creationId xmlns:p14="http://schemas.microsoft.com/office/powerpoint/2010/main" val="1043420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On peut aussi mentionner la civilisation romaine qui est connue par le recours aux différentes formes géométriques: appareil polygonal(</a:t>
            </a:r>
            <a:r>
              <a:rPr lang="fr-FR" sz="1200" b="0" i="0" u="none" strike="noStrike" kern="1200" baseline="0" dirty="0" smtClean="0">
                <a:solidFill>
                  <a:schemeClr val="tx1"/>
                </a:solidFill>
                <a:latin typeface="+mn-lt"/>
                <a:ea typeface="+mn-ea"/>
                <a:cs typeface="+mn-cs"/>
              </a:rPr>
              <a:t>technique est caractérisée par la superposition de gros blocs de pierre brute </a:t>
            </a:r>
            <a:r>
              <a:rPr lang="fr-FR" sz="1200" kern="1200" dirty="0" smtClean="0">
                <a:solidFill>
                  <a:schemeClr val="tx1"/>
                </a:solidFill>
                <a:effectLst/>
                <a:latin typeface="+mn-lt"/>
                <a:ea typeface="+mn-ea"/>
                <a:cs typeface="+mn-cs"/>
              </a:rPr>
              <a:t>), appareil rectangulaire(</a:t>
            </a:r>
            <a:r>
              <a:rPr lang="fr-FR" sz="1200" b="0" i="0" u="none" strike="noStrike" kern="1200" baseline="0" dirty="0" smtClean="0">
                <a:solidFill>
                  <a:schemeClr val="tx1"/>
                </a:solidFill>
                <a:latin typeface="+mn-lt"/>
                <a:ea typeface="+mn-ea"/>
                <a:cs typeface="+mn-cs"/>
              </a:rPr>
              <a:t>technique consiste à assembler des blocs quadrangulaires de pierre sans mortier</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appareil en épi(</a:t>
            </a:r>
            <a:r>
              <a:rPr lang="fr-FR" sz="1200" b="0" i="0" u="none" strike="noStrike" kern="1200" baseline="0" dirty="0" smtClean="0">
                <a:solidFill>
                  <a:schemeClr val="tx1"/>
                </a:solidFill>
                <a:latin typeface="+mn-lt"/>
                <a:ea typeface="+mn-ea"/>
                <a:cs typeface="+mn-cs"/>
              </a:rPr>
              <a:t>technique est réalisée avec des briques et des pierres plates posées sur la tranche </a:t>
            </a:r>
            <a:r>
              <a:rPr lang="fr-FR" sz="1200" kern="1200" baseline="0" dirty="0" smtClean="0">
                <a:solidFill>
                  <a:schemeClr val="tx1"/>
                </a:solidFill>
                <a:effectLst/>
                <a:latin typeface="+mn-lt"/>
                <a:ea typeface="+mn-ea"/>
                <a:cs typeface="+mn-cs"/>
              </a:rPr>
              <a:t>)</a:t>
            </a:r>
            <a:r>
              <a:rPr lang="fr-FR" sz="1200" kern="1200" dirty="0" smtClean="0">
                <a:solidFill>
                  <a:schemeClr val="tx1"/>
                </a:solidFill>
                <a:effectLst/>
                <a:latin typeface="+mn-lt"/>
                <a:ea typeface="+mn-ea"/>
                <a:cs typeface="+mn-cs"/>
              </a:rPr>
              <a:t>...</a:t>
            </a:r>
          </a:p>
          <a:p>
            <a:endParaRPr lang="fr-FR" dirty="0"/>
          </a:p>
        </p:txBody>
      </p:sp>
      <p:sp>
        <p:nvSpPr>
          <p:cNvPr id="4" name="Espace réservé du numéro de diapositive 3"/>
          <p:cNvSpPr>
            <a:spLocks noGrp="1"/>
          </p:cNvSpPr>
          <p:nvPr>
            <p:ph type="sldNum" sz="quarter" idx="10"/>
          </p:nvPr>
        </p:nvSpPr>
        <p:spPr/>
        <p:txBody>
          <a:bodyPr/>
          <a:lstStyle/>
          <a:p>
            <a:fld id="{B60C02DD-6FDE-43B2-BE1F-44DF98A76ADE}" type="slidenum">
              <a:rPr lang="fr-FR" smtClean="0"/>
              <a:t>6</a:t>
            </a:fld>
            <a:endParaRPr lang="fr-FR"/>
          </a:p>
        </p:txBody>
      </p:sp>
    </p:spTree>
    <p:extLst>
      <p:ext uri="{BB962C8B-B14F-4D97-AF65-F5344CB8AC3E}">
        <p14:creationId xmlns:p14="http://schemas.microsoft.com/office/powerpoint/2010/main" val="626954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Le fait de réserver un tel traitement à certaines réalisations humaines que l’on estime de nature à devoir durer pour les générations futures, est une chose très ancienne. Depuis longtemps, la restauration a connu une histoire au cours de laquelle elle s’est définie pour ainsi dire de la restauration des monuments historiques ; et elle a défini ses méthodes, ses buts, ses moyens d’action. L’intérêt de la restauration est qu’elle fait apparaître différentes conceptions de ce que sont les monuments héritées du passé et de la façon dont on doit les traiter.</a:t>
            </a:r>
            <a:endParaRPr lang="fr-FR" dirty="0"/>
          </a:p>
        </p:txBody>
      </p:sp>
      <p:sp>
        <p:nvSpPr>
          <p:cNvPr id="4" name="Espace réservé du numéro de diapositive 3"/>
          <p:cNvSpPr>
            <a:spLocks noGrp="1"/>
          </p:cNvSpPr>
          <p:nvPr>
            <p:ph type="sldNum" sz="quarter" idx="10"/>
          </p:nvPr>
        </p:nvSpPr>
        <p:spPr/>
        <p:txBody>
          <a:bodyPr/>
          <a:lstStyle/>
          <a:p>
            <a:fld id="{B60C02DD-6FDE-43B2-BE1F-44DF98A76ADE}" type="slidenum">
              <a:rPr lang="fr-FR" smtClean="0"/>
              <a:t>9</a:t>
            </a:fld>
            <a:endParaRPr lang="fr-FR"/>
          </a:p>
        </p:txBody>
      </p:sp>
    </p:spTree>
    <p:extLst>
      <p:ext uri="{BB962C8B-B14F-4D97-AF65-F5344CB8AC3E}">
        <p14:creationId xmlns:p14="http://schemas.microsoft.com/office/powerpoint/2010/main" val="1475543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La restauration est basée sur plusieurs principes fondamentaux tel que le principe d'intervention minimum, principe de la réversibilité, etc., de plus il est cruciale de se collaborer avec les autres archéologues, architectes et techniciens afin d'avoir une restauration efficace et authentique. Ainsi, il faut que la restauration soit lisible est distinguée. En outre, il est nécessaire de tester très rigoureusement tout matériau ou technique moderne avant leur utilisation sur un bâtiment antique, et suivre par la suite les résultats qu’ils donnent et bannir toute restauration faisant appel à l’imagination créatrice, afin de respecter le document antique.</a:t>
            </a:r>
            <a:endParaRPr lang="fr-FR" dirty="0"/>
          </a:p>
        </p:txBody>
      </p:sp>
      <p:sp>
        <p:nvSpPr>
          <p:cNvPr id="4" name="Espace réservé du numéro de diapositive 3"/>
          <p:cNvSpPr>
            <a:spLocks noGrp="1"/>
          </p:cNvSpPr>
          <p:nvPr>
            <p:ph type="sldNum" sz="quarter" idx="10"/>
          </p:nvPr>
        </p:nvSpPr>
        <p:spPr/>
        <p:txBody>
          <a:bodyPr/>
          <a:lstStyle/>
          <a:p>
            <a:fld id="{B60C02DD-6FDE-43B2-BE1F-44DF98A76ADE}" type="slidenum">
              <a:rPr lang="fr-FR" smtClean="0"/>
              <a:t>10</a:t>
            </a:fld>
            <a:endParaRPr lang="fr-FR"/>
          </a:p>
        </p:txBody>
      </p:sp>
    </p:spTree>
    <p:extLst>
      <p:ext uri="{BB962C8B-B14F-4D97-AF65-F5344CB8AC3E}">
        <p14:creationId xmlns:p14="http://schemas.microsoft.com/office/powerpoint/2010/main" val="306508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 C’est dans ce cadre que, dans la seconde moitié du 20e siècle, le statut confus de la restauration des monuments historiques se normalise par une série de Chartes internationales qui aboutissent à la définition et à la réglementation du travail de restauration. Dont on peut citer la charte de Venise, et les organisations comme ICCROM (Centre international d'études pour la conservation et la restauration des biens culturels), ICOM (conseil international des musées), ICOMOS (conseil international des monuments et des sites) et IFLA (fédération internationale des associations de bibliothécaires).</a:t>
            </a:r>
            <a:endParaRPr lang="fr-FR" dirty="0"/>
          </a:p>
        </p:txBody>
      </p:sp>
      <p:sp>
        <p:nvSpPr>
          <p:cNvPr id="4" name="Espace réservé du numéro de diapositive 3"/>
          <p:cNvSpPr>
            <a:spLocks noGrp="1"/>
          </p:cNvSpPr>
          <p:nvPr>
            <p:ph type="sldNum" sz="quarter" idx="10"/>
          </p:nvPr>
        </p:nvSpPr>
        <p:spPr/>
        <p:txBody>
          <a:bodyPr/>
          <a:lstStyle/>
          <a:p>
            <a:fld id="{B60C02DD-6FDE-43B2-BE1F-44DF98A76ADE}" type="slidenum">
              <a:rPr lang="fr-FR" smtClean="0"/>
              <a:t>11</a:t>
            </a:fld>
            <a:endParaRPr lang="fr-FR"/>
          </a:p>
        </p:txBody>
      </p:sp>
    </p:spTree>
    <p:extLst>
      <p:ext uri="{BB962C8B-B14F-4D97-AF65-F5344CB8AC3E}">
        <p14:creationId xmlns:p14="http://schemas.microsoft.com/office/powerpoint/2010/main" val="1583752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smtClean="0"/>
              <a:t>Click to edit Master title style</a:t>
            </a:r>
            <a:endParaRPr lang="en-US" noProof="0"/>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47206ADF-A394-4304-A5F8-A2D2B2C7C097}" type="datetime1">
              <a:rPr lang="en-US" noProof="0" smtClean="0"/>
              <a:t>4/21/2019</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‹N°›</a:t>
            </a:fld>
            <a:endParaRPr lang="en-US" noProof="0" dirty="0"/>
          </a:p>
        </p:txBody>
      </p:sp>
      <p:cxnSp>
        <p:nvCxnSpPr>
          <p:cNvPr id="8" name="Straight Connector 7">
            <a:extLst>
              <a:ext uri="{FF2B5EF4-FFF2-40B4-BE49-F238E27FC236}">
                <a16:creationId xmlns:a16="http://schemas.microsoft.com/office/drawing/2014/main" xmlns="" id="{328F7C25-BFB6-430F-87B6-7D0D2C7493D6}"/>
              </a:ext>
              <a:ext uri="{C183D7F6-B498-43B3-948B-1728B52AA6E4}">
                <adec:decorative xmlns:adec="http://schemas.microsoft.com/office/drawing/2017/decorative" xmlns=""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C37D4AD-D19F-4143-A8E0-81C6225F2B9C}" type="datetime1">
              <a:rPr lang="en-US" noProof="0" smtClean="0"/>
              <a:t>4/21/2019</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‹N°›</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27413723-041D-4F5C-AF1E-CCCF5E3685A3}" type="datetime1">
              <a:rPr lang="en-US" noProof="0" smtClean="0"/>
              <a:t>4/21/2019</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‹N°›</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E951AA1-B06E-4AF6-A9CA-C92D725DD29D}" type="datetime1">
              <a:rPr lang="en-US" noProof="0" smtClean="0"/>
              <a:t>4/21/2019</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‹N°›</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932558" y="5870575"/>
            <a:ext cx="1600200" cy="377825"/>
          </a:xfrm>
        </p:spPr>
        <p:txBody>
          <a:bodyPr/>
          <a:lstStyle/>
          <a:p>
            <a:fld id="{CD43F931-D930-4799-9327-0FBC725FC845}" type="datetime1">
              <a:rPr lang="en-US" noProof="0" smtClean="0"/>
              <a:t>4/21/2019</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‹N°›</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smtClean="0"/>
              <a:t>Click to edit Master title style</a:t>
            </a:r>
            <a:endParaRPr lang="en-US" noProof="0"/>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6011919-5A79-4672-A51B-8D31F420D419}" type="datetime1">
              <a:rPr lang="en-US" noProof="0" smtClean="0"/>
              <a:t>4/21/2019</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‹N°›</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xmlns=""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7" name="Date Placeholder 6"/>
          <p:cNvSpPr>
            <a:spLocks noGrp="1"/>
          </p:cNvSpPr>
          <p:nvPr>
            <p:ph type="dt" sz="half" idx="10"/>
          </p:nvPr>
        </p:nvSpPr>
        <p:spPr/>
        <p:txBody>
          <a:bodyPr/>
          <a:lstStyle/>
          <a:p>
            <a:fld id="{B307C6DB-7623-4EC9-87EE-5DB9AFFC0746}" type="datetime1">
              <a:rPr lang="en-US" noProof="0" smtClean="0"/>
              <a:t>4/21/2019</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xmlns=""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‹N°›</a:t>
            </a:fld>
            <a:endParaRPr lang="en-US" noProof="0" dirty="0"/>
          </a:p>
        </p:txBody>
      </p:sp>
      <p:sp>
        <p:nvSpPr>
          <p:cNvPr id="12" name="Text Placeholder 2">
            <a:extLst>
              <a:ext uri="{FF2B5EF4-FFF2-40B4-BE49-F238E27FC236}">
                <a16:creationId xmlns:a16="http://schemas.microsoft.com/office/drawing/2014/main" xmlns=""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Text Placeholder 5">
            <a:extLst>
              <a:ext uri="{FF2B5EF4-FFF2-40B4-BE49-F238E27FC236}">
                <a16:creationId xmlns:a16="http://schemas.microsoft.com/office/drawing/2014/main" xmlns=""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Click to edit Master text styles</a:t>
            </a:r>
          </a:p>
        </p:txBody>
      </p:sp>
      <p:sp>
        <p:nvSpPr>
          <p:cNvPr id="21" name="Text Placeholder 5">
            <a:extLst>
              <a:ext uri="{FF2B5EF4-FFF2-40B4-BE49-F238E27FC236}">
                <a16:creationId xmlns:a16="http://schemas.microsoft.com/office/drawing/2014/main" xmlns=""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Click to edit Master text styles</a:t>
            </a:r>
          </a:p>
        </p:txBody>
      </p:sp>
      <p:sp>
        <p:nvSpPr>
          <p:cNvPr id="19" name="Text Placeholder 5">
            <a:extLst>
              <a:ext uri="{FF2B5EF4-FFF2-40B4-BE49-F238E27FC236}">
                <a16:creationId xmlns:a16="http://schemas.microsoft.com/office/drawing/2014/main" xmlns=""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Click to edit Master text styles</a:t>
            </a:r>
          </a:p>
        </p:txBody>
      </p:sp>
      <p:sp>
        <p:nvSpPr>
          <p:cNvPr id="18" name="Text Placeholder 5">
            <a:extLst>
              <a:ext uri="{FF2B5EF4-FFF2-40B4-BE49-F238E27FC236}">
                <a16:creationId xmlns:a16="http://schemas.microsoft.com/office/drawing/2014/main" xmlns=""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Click to edit Master text styles</a:t>
            </a:r>
          </a:p>
        </p:txBody>
      </p:sp>
      <p:cxnSp>
        <p:nvCxnSpPr>
          <p:cNvPr id="14" name="Straight Connector 13">
            <a:extLst>
              <a:ext uri="{FF2B5EF4-FFF2-40B4-BE49-F238E27FC236}">
                <a16:creationId xmlns:a16="http://schemas.microsoft.com/office/drawing/2014/main" xmlns="" id="{CC5A0CF1-9FE7-4149-97DC-5221639144C8}"/>
              </a:ext>
              <a:ext uri="{C183D7F6-B498-43B3-948B-1728B52AA6E4}">
                <adec:decorative xmlns:adec="http://schemas.microsoft.com/office/drawing/2017/decorative" xmlns=""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smtClean="0"/>
              <a:t>Click to edit Master title style</a:t>
            </a:r>
            <a:endParaRPr lang="en-US" noProof="0"/>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dirty="0" smtClean="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A78D4C54-CC57-42B3-8646-25C90301A143}" type="datetime1">
              <a:rPr lang="en-US" noProof="0" smtClean="0"/>
              <a:t>4/21/2019</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‹N°›</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smtClean="0"/>
              <a:t>Click to edit Master title style</a:t>
            </a:r>
            <a:endParaRPr lang="en-US" noProof="0"/>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dirty="0" smtClean="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79F1CF6-CEEA-4563-8120-37F631117D54}" type="datetime1">
              <a:rPr lang="en-US" noProof="0" smtClean="0"/>
              <a:t>4/21/2019</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‹N°›</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smtClean="0"/>
              <a:t>Click to edit Master text styles</a:t>
            </a:r>
          </a:p>
        </p:txBody>
      </p:sp>
      <p:sp>
        <p:nvSpPr>
          <p:cNvPr id="7" name="Rectangle: Rounded Corners 6">
            <a:extLst>
              <a:ext uri="{FF2B5EF4-FFF2-40B4-BE49-F238E27FC236}">
                <a16:creationId xmlns:a16="http://schemas.microsoft.com/office/drawing/2014/main" xmlns=""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E40DFF45-50B8-461F-9A96-D48A4C9BAB21}" type="datetime1">
              <a:rPr lang="en-US" noProof="0" smtClean="0"/>
              <a:t>4/21/2019</a:t>
            </a:fld>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‹N°›</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xmlns=""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7C4DA6B7-C113-42C7-9598-782FBBD72004}" type="datetime1">
              <a:rPr lang="en-US" noProof="0" smtClean="0"/>
              <a:t>4/21/2019</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‹N°›</a:t>
            </a:fld>
            <a:endParaRPr lang="en-US" noProof="0" dirty="0"/>
          </a:p>
        </p:txBody>
      </p:sp>
      <p:cxnSp>
        <p:nvCxnSpPr>
          <p:cNvPr id="12" name="Straight Connector 11">
            <a:extLst>
              <a:ext uri="{FF2B5EF4-FFF2-40B4-BE49-F238E27FC236}">
                <a16:creationId xmlns:a16="http://schemas.microsoft.com/office/drawing/2014/main" xmlns="" id="{8031B0A9-3E16-4C5B-A6CE-045BCB91A008}"/>
              </a:ext>
              <a:ext uri="{C183D7F6-B498-43B3-948B-1728B52AA6E4}">
                <adec:decorative xmlns:adec="http://schemas.microsoft.com/office/drawing/2017/decorative" xmlns=""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smtClean="0"/>
              <a:t>Click to edit Master title style</a:t>
            </a:r>
            <a:endParaRPr lang="en-US" noProof="0"/>
          </a:p>
        </p:txBody>
      </p:sp>
      <p:sp>
        <p:nvSpPr>
          <p:cNvPr id="9" name="Rectangle: Rounded Corners 8">
            <a:extLst>
              <a:ext uri="{FF2B5EF4-FFF2-40B4-BE49-F238E27FC236}">
                <a16:creationId xmlns:a16="http://schemas.microsoft.com/office/drawing/2014/main" xmlns=""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956ADC21-BEAE-4755-976C-708DC10350E5}" type="datetime1">
              <a:rPr lang="en-US" noProof="0" smtClean="0"/>
              <a:t>4/21/2019</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‹N°›</a:t>
            </a:fld>
            <a:endParaRPr lang="en-US" noProof="0" dirty="0"/>
          </a:p>
        </p:txBody>
      </p:sp>
      <p:cxnSp>
        <p:nvCxnSpPr>
          <p:cNvPr id="10" name="Straight Connector 9">
            <a:extLst>
              <a:ext uri="{FF2B5EF4-FFF2-40B4-BE49-F238E27FC236}">
                <a16:creationId xmlns:a16="http://schemas.microsoft.com/office/drawing/2014/main" xmlns="" id="{E8539E0A-8009-4A6E-A7A1-5AEFA52206C3}"/>
              </a:ext>
              <a:ext uri="{C183D7F6-B498-43B3-948B-1728B52AA6E4}">
                <adec:decorative xmlns:adec="http://schemas.microsoft.com/office/drawing/2017/decorative" xmlns=""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E0C161-BB03-40F1-A20E-5F4E5108C2BE}" type="datetime1">
              <a:rPr lang="en-US" noProof="0" smtClean="0"/>
              <a:t>4/21/2019</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‹N°›</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5B398-1E7F-44AD-8356-8345134C958C}"/>
              </a:ext>
            </a:extLst>
          </p:cNvPr>
          <p:cNvSpPr>
            <a:spLocks noGrp="1"/>
          </p:cNvSpPr>
          <p:nvPr>
            <p:ph type="ctrTitle"/>
          </p:nvPr>
        </p:nvSpPr>
        <p:spPr>
          <a:xfrm>
            <a:off x="2128967" y="2587607"/>
            <a:ext cx="7516339" cy="997040"/>
          </a:xfrm>
        </p:spPr>
        <p:txBody>
          <a:bodyPr>
            <a:normAutofit fontScale="90000"/>
          </a:bodyPr>
          <a:lstStyle/>
          <a:p>
            <a:pPr algn="ctr"/>
            <a:r>
              <a:rPr lang="en-US" sz="3200" noProof="0" dirty="0" smtClean="0"/>
              <a:t>techniques de restauration des monuments archéologiques</a:t>
            </a:r>
            <a:endParaRPr lang="en-US" sz="3200" noProof="0" dirty="0"/>
          </a:p>
        </p:txBody>
      </p:sp>
      <p:pic>
        <p:nvPicPr>
          <p:cNvPr id="1028" name="Picture 4" descr="Image result for universitÃ© tunis el mana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0476" y="442351"/>
            <a:ext cx="1196707" cy="13150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65216" y="3913597"/>
            <a:ext cx="3164316" cy="1477328"/>
          </a:xfrm>
          <a:prstGeom prst="rect">
            <a:avLst/>
          </a:prstGeom>
          <a:noFill/>
        </p:spPr>
        <p:txBody>
          <a:bodyPr wrap="square" rtlCol="0">
            <a:spAutoFit/>
          </a:bodyPr>
          <a:lstStyle/>
          <a:p>
            <a:r>
              <a:rPr lang="fr-FR" dirty="0" smtClean="0"/>
              <a:t>Elaboré par :</a:t>
            </a:r>
            <a:br>
              <a:rPr lang="fr-FR" dirty="0" smtClean="0"/>
            </a:br>
            <a:r>
              <a:rPr lang="fr-FR" dirty="0" smtClean="0"/>
              <a:t>	Fares Frikha</a:t>
            </a:r>
            <a:br>
              <a:rPr lang="fr-FR" dirty="0" smtClean="0"/>
            </a:br>
            <a:r>
              <a:rPr lang="fr-FR" dirty="0" smtClean="0"/>
              <a:t>	Ahmed </a:t>
            </a:r>
            <a:r>
              <a:rPr lang="fr-FR" dirty="0" err="1" smtClean="0"/>
              <a:t>Barkallah</a:t>
            </a:r>
            <a:endParaRPr lang="fr-FR" dirty="0" smtClean="0"/>
          </a:p>
          <a:p>
            <a:r>
              <a:rPr lang="fr-FR" dirty="0" smtClean="0"/>
              <a:t>Encadré par:</a:t>
            </a:r>
          </a:p>
          <a:p>
            <a:r>
              <a:rPr lang="fr-FR" dirty="0"/>
              <a:t>	</a:t>
            </a:r>
            <a:r>
              <a:rPr lang="fr-FR" dirty="0" smtClean="0"/>
              <a:t>Mme Lamia </a:t>
            </a:r>
            <a:r>
              <a:rPr lang="fr-FR" dirty="0" err="1" smtClean="0"/>
              <a:t>Guellouz</a:t>
            </a:r>
            <a:endParaRPr lang="fr-FR" dirty="0"/>
          </a:p>
        </p:txBody>
      </p:sp>
      <p:sp>
        <p:nvSpPr>
          <p:cNvPr id="6" name="TextBox 5"/>
          <p:cNvSpPr txBox="1"/>
          <p:nvPr/>
        </p:nvSpPr>
        <p:spPr>
          <a:xfrm>
            <a:off x="4390675" y="6087698"/>
            <a:ext cx="3142445" cy="369332"/>
          </a:xfrm>
          <a:prstGeom prst="rect">
            <a:avLst/>
          </a:prstGeom>
          <a:noFill/>
        </p:spPr>
        <p:txBody>
          <a:bodyPr wrap="square" rtlCol="0">
            <a:spAutoFit/>
          </a:bodyPr>
          <a:lstStyle/>
          <a:p>
            <a:r>
              <a:rPr lang="fr-FR" dirty="0" smtClean="0"/>
              <a:t>Année universitaire 2018/2019</a:t>
            </a:r>
            <a:endParaRPr lang="fr-FR" dirty="0"/>
          </a:p>
        </p:txBody>
      </p:sp>
      <p:pic>
        <p:nvPicPr>
          <p:cNvPr id="5" name="Image 4"/>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666857" y="342304"/>
            <a:ext cx="1462110" cy="1535768"/>
          </a:xfrm>
          <a:prstGeom prst="rect">
            <a:avLst/>
          </a:prstGeom>
        </p:spPr>
      </p:pic>
      <p:sp>
        <p:nvSpPr>
          <p:cNvPr id="9" name="TextBox 5"/>
          <p:cNvSpPr txBox="1"/>
          <p:nvPr/>
        </p:nvSpPr>
        <p:spPr>
          <a:xfrm>
            <a:off x="6661170" y="4467595"/>
            <a:ext cx="3776792" cy="369332"/>
          </a:xfrm>
          <a:prstGeom prst="rect">
            <a:avLst/>
          </a:prstGeom>
          <a:noFill/>
        </p:spPr>
        <p:txBody>
          <a:bodyPr wrap="square" rtlCol="0">
            <a:spAutoFit/>
          </a:bodyPr>
          <a:lstStyle/>
          <a:p>
            <a:r>
              <a:rPr lang="fr-FR" dirty="0" smtClean="0"/>
              <a:t>Classe: 1ere année génie civile 2</a:t>
            </a:r>
            <a:endParaRPr lang="fr-FR" dirty="0"/>
          </a:p>
        </p:txBody>
      </p:sp>
      <p:sp>
        <p:nvSpPr>
          <p:cNvPr id="10" name="Title 1">
            <a:extLst>
              <a:ext uri="{FF2B5EF4-FFF2-40B4-BE49-F238E27FC236}">
                <a16:creationId xmlns:a16="http://schemas.microsoft.com/office/drawing/2014/main" xmlns="" id="{7635B398-1E7F-44AD-8356-8345134C958C}"/>
              </a:ext>
            </a:extLst>
          </p:cNvPr>
          <p:cNvSpPr txBox="1">
            <a:spLocks/>
          </p:cNvSpPr>
          <p:nvPr/>
        </p:nvSpPr>
        <p:spPr bwMode="white">
          <a:xfrm>
            <a:off x="2203727" y="1336836"/>
            <a:ext cx="7516339" cy="997040"/>
          </a:xfrm>
          <a:prstGeom prst="rect">
            <a:avLst/>
          </a:prstGeom>
          <a:effectLst/>
        </p:spPr>
        <p:txBody>
          <a:bodyPr vert="horz" lIns="91440" tIns="45720" rIns="91440" bIns="45720" rtlCol="0" anchor="b">
            <a:normAutofit fontScale="975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cap="none" dirty="0" err="1" smtClean="0"/>
              <a:t>Projet</a:t>
            </a:r>
            <a:r>
              <a:rPr lang="en-US" sz="3200" cap="none" dirty="0" smtClean="0"/>
              <a:t> de fin </a:t>
            </a:r>
            <a:r>
              <a:rPr lang="en-US" sz="3200" cap="none" dirty="0" err="1" smtClean="0"/>
              <a:t>d’année</a:t>
            </a:r>
            <a:r>
              <a:rPr lang="en-US" sz="3200" cap="none" dirty="0" smtClean="0"/>
              <a:t> 1</a:t>
            </a:r>
            <a:endParaRPr lang="en-US" sz="3200" cap="none" dirty="0"/>
          </a:p>
        </p:txBody>
      </p:sp>
      <p:sp>
        <p:nvSpPr>
          <p:cNvPr id="11" name="TextBox 5"/>
          <p:cNvSpPr txBox="1"/>
          <p:nvPr/>
        </p:nvSpPr>
        <p:spPr>
          <a:xfrm>
            <a:off x="4315913" y="618363"/>
            <a:ext cx="3142445" cy="369332"/>
          </a:xfrm>
          <a:prstGeom prst="rect">
            <a:avLst/>
          </a:prstGeom>
          <a:noFill/>
        </p:spPr>
        <p:txBody>
          <a:bodyPr wrap="square" rtlCol="0">
            <a:spAutoFit/>
          </a:bodyPr>
          <a:lstStyle/>
          <a:p>
            <a:pPr algn="ctr"/>
            <a:r>
              <a:rPr lang="fr-FR" dirty="0" smtClean="0"/>
              <a:t>Département de génie </a:t>
            </a:r>
            <a:r>
              <a:rPr lang="fr-FR" dirty="0" smtClean="0"/>
              <a:t>civil</a:t>
            </a:r>
            <a:endParaRPr lang="fr-FR" dirty="0"/>
          </a:p>
        </p:txBody>
      </p:sp>
      <p:sp>
        <p:nvSpPr>
          <p:cNvPr id="7" name="Espace réservé du numéro de diapositive 6"/>
          <p:cNvSpPr>
            <a:spLocks noGrp="1"/>
          </p:cNvSpPr>
          <p:nvPr>
            <p:ph type="sldNum" sz="quarter" idx="12"/>
          </p:nvPr>
        </p:nvSpPr>
        <p:spPr/>
        <p:txBody>
          <a:bodyPr/>
          <a:lstStyle/>
          <a:p>
            <a:fld id="{5D99DD2A-B520-4620-9B43-64B657BA2D42}" type="slidenum">
              <a:rPr lang="en-US" noProof="0" smtClean="0"/>
              <a:t>1</a:t>
            </a:fld>
            <a:endParaRPr lang="en-US" noProof="0" dirty="0"/>
          </a:p>
        </p:txBody>
      </p:sp>
    </p:spTree>
    <p:extLst>
      <p:ext uri="{BB962C8B-B14F-4D97-AF65-F5344CB8AC3E}">
        <p14:creationId xmlns:p14="http://schemas.microsoft.com/office/powerpoint/2010/main" val="23527490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4544" y="1145077"/>
            <a:ext cx="2844048" cy="584775"/>
          </a:xfrm>
          <a:prstGeom prst="rect">
            <a:avLst/>
          </a:prstGeom>
        </p:spPr>
        <p:txBody>
          <a:bodyPr wrap="none">
            <a:spAutoFit/>
          </a:bodyPr>
          <a:lstStyle/>
          <a:p>
            <a:r>
              <a:rPr lang="fr-FR" sz="3200" dirty="0" smtClean="0"/>
              <a:t>IV-Restauration</a:t>
            </a:r>
            <a:endParaRPr lang="fr-FR" sz="3200" dirty="0"/>
          </a:p>
        </p:txBody>
      </p:sp>
      <p:sp>
        <p:nvSpPr>
          <p:cNvPr id="4" name="TextBox 2"/>
          <p:cNvSpPr txBox="1"/>
          <p:nvPr/>
        </p:nvSpPr>
        <p:spPr>
          <a:xfrm>
            <a:off x="2753293" y="2636721"/>
            <a:ext cx="6297769" cy="923330"/>
          </a:xfrm>
          <a:prstGeom prst="rect">
            <a:avLst/>
          </a:prstGeom>
          <a:noFill/>
        </p:spPr>
        <p:txBody>
          <a:bodyPr wrap="square" rtlCol="0">
            <a:spAutoFit/>
          </a:bodyPr>
          <a:lstStyle/>
          <a:p>
            <a:r>
              <a:rPr lang="fr-FR" dirty="0" smtClean="0"/>
              <a:t>• Principes: </a:t>
            </a:r>
          </a:p>
          <a:p>
            <a:r>
              <a:rPr lang="fr-FR" dirty="0"/>
              <a:t>	</a:t>
            </a:r>
            <a:r>
              <a:rPr lang="fr-FR" dirty="0" smtClean="0"/>
              <a:t>	</a:t>
            </a:r>
            <a:r>
              <a:rPr lang="fr-FR" dirty="0"/>
              <a:t>le travail de la restauration s’étend sur plusieurs </a:t>
            </a:r>
            <a:r>
              <a:rPr lang="fr-FR" dirty="0" smtClean="0"/>
              <a:t>				principes </a:t>
            </a:r>
            <a:r>
              <a:rPr lang="fr-FR" dirty="0"/>
              <a:t>qui doivent toujours être présents </a:t>
            </a:r>
          </a:p>
        </p:txBody>
      </p:sp>
      <p:sp>
        <p:nvSpPr>
          <p:cNvPr id="3" name="Espace réservé du numéro de diapositive 2"/>
          <p:cNvSpPr>
            <a:spLocks noGrp="1"/>
          </p:cNvSpPr>
          <p:nvPr>
            <p:ph type="sldNum" sz="quarter" idx="12"/>
          </p:nvPr>
        </p:nvSpPr>
        <p:spPr/>
        <p:txBody>
          <a:bodyPr/>
          <a:lstStyle/>
          <a:p>
            <a:fld id="{5D99DD2A-B520-4620-9B43-64B657BA2D42}" type="slidenum">
              <a:rPr lang="en-US" noProof="0" smtClean="0"/>
              <a:t>10</a:t>
            </a:fld>
            <a:endParaRPr lang="en-US" noProof="0" dirty="0"/>
          </a:p>
        </p:txBody>
      </p:sp>
    </p:spTree>
    <p:extLst>
      <p:ext uri="{BB962C8B-B14F-4D97-AF65-F5344CB8AC3E}">
        <p14:creationId xmlns:p14="http://schemas.microsoft.com/office/powerpoint/2010/main" val="34363731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4544" y="1145077"/>
            <a:ext cx="2844048" cy="584775"/>
          </a:xfrm>
          <a:prstGeom prst="rect">
            <a:avLst/>
          </a:prstGeom>
        </p:spPr>
        <p:txBody>
          <a:bodyPr wrap="none">
            <a:spAutoFit/>
          </a:bodyPr>
          <a:lstStyle/>
          <a:p>
            <a:r>
              <a:rPr lang="fr-FR" sz="3200" dirty="0" smtClean="0"/>
              <a:t>IV-Restauration</a:t>
            </a:r>
            <a:endParaRPr lang="fr-FR" sz="3200" dirty="0"/>
          </a:p>
        </p:txBody>
      </p:sp>
      <p:sp>
        <p:nvSpPr>
          <p:cNvPr id="4" name="TextBox 2"/>
          <p:cNvSpPr txBox="1"/>
          <p:nvPr/>
        </p:nvSpPr>
        <p:spPr>
          <a:xfrm>
            <a:off x="2743332" y="2549969"/>
            <a:ext cx="6297769" cy="1477328"/>
          </a:xfrm>
          <a:prstGeom prst="rect">
            <a:avLst/>
          </a:prstGeom>
          <a:noFill/>
        </p:spPr>
        <p:txBody>
          <a:bodyPr wrap="square" rtlCol="0">
            <a:spAutoFit/>
          </a:bodyPr>
          <a:lstStyle/>
          <a:p>
            <a:r>
              <a:rPr lang="fr-FR" dirty="0" smtClean="0"/>
              <a:t>• Chartes internationales: </a:t>
            </a:r>
          </a:p>
          <a:p>
            <a:r>
              <a:rPr lang="fr-FR" dirty="0"/>
              <a:t>	</a:t>
            </a:r>
            <a:r>
              <a:rPr lang="fr-FR" dirty="0" smtClean="0"/>
              <a:t>	</a:t>
            </a:r>
            <a:r>
              <a:rPr lang="fr-FR" dirty="0"/>
              <a:t>D</a:t>
            </a:r>
            <a:r>
              <a:rPr lang="fr-FR" dirty="0" smtClean="0"/>
              <a:t>es </a:t>
            </a:r>
            <a:r>
              <a:rPr lang="fr-FR" dirty="0"/>
              <a:t>organismes internationaux </a:t>
            </a:r>
            <a:r>
              <a:rPr lang="fr-FR" dirty="0" smtClean="0"/>
              <a:t>qui ont </a:t>
            </a:r>
            <a:r>
              <a:rPr lang="fr-FR" dirty="0"/>
              <a:t>produit des </a:t>
            </a:r>
            <a:r>
              <a:rPr lang="fr-FR" dirty="0" smtClean="0"/>
              <a:t>			textes </a:t>
            </a:r>
            <a:r>
              <a:rPr lang="fr-FR" dirty="0"/>
              <a:t>relatifs aux principes d'interventions de </a:t>
            </a:r>
            <a:r>
              <a:rPr lang="fr-FR" dirty="0" smtClean="0"/>
              <a:t>				conservation et restauration </a:t>
            </a:r>
          </a:p>
          <a:p>
            <a:r>
              <a:rPr lang="fr-FR" dirty="0"/>
              <a:t>	E</a:t>
            </a:r>
            <a:r>
              <a:rPr lang="fr-FR" dirty="0" smtClean="0"/>
              <a:t>xemple: charte de </a:t>
            </a:r>
            <a:r>
              <a:rPr lang="fr-FR" dirty="0"/>
              <a:t>V</a:t>
            </a:r>
            <a:r>
              <a:rPr lang="fr-FR" dirty="0" smtClean="0"/>
              <a:t>enise</a:t>
            </a:r>
            <a:endParaRPr lang="fr-FR" dirty="0"/>
          </a:p>
        </p:txBody>
      </p:sp>
      <p:sp>
        <p:nvSpPr>
          <p:cNvPr id="3" name="AutoShape 2" descr="RÃ©sultat de recherche d'images pour &quot;iccrom&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28" name="Picture 4" descr="RÃ©sultat de recherche d'images pour &quot;iccrom&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4442603"/>
            <a:ext cx="2857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Ã©sultat de recherche d'images pour &quot;icom&quot;"/>
          <p:cNvPicPr>
            <a:picLocks noChangeAspect="1" noChangeArrowheads="1"/>
          </p:cNvPicPr>
          <p:nvPr/>
        </p:nvPicPr>
        <p:blipFill rotWithShape="1">
          <a:blip r:embed="rId4">
            <a:extLst>
              <a:ext uri="{28A0092B-C50C-407E-A947-70E740481C1C}">
                <a14:useLocalDpi xmlns:a14="http://schemas.microsoft.com/office/drawing/2010/main" val="0"/>
              </a:ext>
            </a:extLst>
          </a:blip>
          <a:srcRect l="10338" r="42003"/>
          <a:stretch/>
        </p:blipFill>
        <p:spPr bwMode="auto">
          <a:xfrm>
            <a:off x="3683477" y="4847415"/>
            <a:ext cx="2941607" cy="109537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Ã©sultat de recherche d'images pour &quot;icomo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6182" y="4352643"/>
            <a:ext cx="2084919" cy="208492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Ã©sultat de recherche d'images pour &quot;ifla&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23955" y="4484672"/>
            <a:ext cx="1820862" cy="1820862"/>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12"/>
          </p:nvPr>
        </p:nvSpPr>
        <p:spPr/>
        <p:txBody>
          <a:bodyPr/>
          <a:lstStyle/>
          <a:p>
            <a:fld id="{5D99DD2A-B520-4620-9B43-64B657BA2D42}" type="slidenum">
              <a:rPr lang="en-US" noProof="0" smtClean="0"/>
              <a:t>11</a:t>
            </a:fld>
            <a:endParaRPr lang="en-US" noProof="0" dirty="0"/>
          </a:p>
        </p:txBody>
      </p:sp>
    </p:spTree>
    <p:extLst>
      <p:ext uri="{BB962C8B-B14F-4D97-AF65-F5344CB8AC3E}">
        <p14:creationId xmlns:p14="http://schemas.microsoft.com/office/powerpoint/2010/main" val="39797651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wheel(1)">
                                      <p:cBhvr>
                                        <p:cTn id="14" dur="2000"/>
                                        <p:tgtEl>
                                          <p:spTgt spid="1028"/>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wheel(1)">
                                      <p:cBhvr>
                                        <p:cTn id="19" dur="2000"/>
                                        <p:tgtEl>
                                          <p:spTgt spid="1030"/>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1038"/>
                                        </p:tgtEl>
                                        <p:attrNameLst>
                                          <p:attrName>style.visibility</p:attrName>
                                        </p:attrNameLst>
                                      </p:cBhvr>
                                      <p:to>
                                        <p:strVal val="visible"/>
                                      </p:to>
                                    </p:set>
                                    <p:animEffect transition="in" filter="wheel(1)">
                                      <p:cBhvr>
                                        <p:cTn id="24" dur="2000"/>
                                        <p:tgtEl>
                                          <p:spTgt spid="1038"/>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1040"/>
                                        </p:tgtEl>
                                        <p:attrNameLst>
                                          <p:attrName>style.visibility</p:attrName>
                                        </p:attrNameLst>
                                      </p:cBhvr>
                                      <p:to>
                                        <p:strVal val="visible"/>
                                      </p:to>
                                    </p:set>
                                    <p:animEffect transition="in" filter="wheel(1)">
                                      <p:cBhvr>
                                        <p:cTn id="29" dur="2000"/>
                                        <p:tgtEl>
                                          <p:spTgt spid="1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4544" y="1145077"/>
            <a:ext cx="2533066" cy="584775"/>
          </a:xfrm>
          <a:prstGeom prst="rect">
            <a:avLst/>
          </a:prstGeom>
        </p:spPr>
        <p:txBody>
          <a:bodyPr wrap="none">
            <a:spAutoFit/>
          </a:bodyPr>
          <a:lstStyle/>
          <a:p>
            <a:r>
              <a:rPr lang="fr-FR" sz="3200" dirty="0" smtClean="0"/>
              <a:t>IV-Conclusion</a:t>
            </a:r>
            <a:endParaRPr lang="fr-FR" sz="3200" dirty="0"/>
          </a:p>
        </p:txBody>
      </p:sp>
      <p:sp>
        <p:nvSpPr>
          <p:cNvPr id="3" name="Espace réservé du numéro de diapositive 2"/>
          <p:cNvSpPr>
            <a:spLocks noGrp="1"/>
          </p:cNvSpPr>
          <p:nvPr>
            <p:ph type="sldNum" sz="quarter" idx="12"/>
          </p:nvPr>
        </p:nvSpPr>
        <p:spPr/>
        <p:txBody>
          <a:bodyPr/>
          <a:lstStyle/>
          <a:p>
            <a:fld id="{5D99DD2A-B520-4620-9B43-64B657BA2D42}" type="slidenum">
              <a:rPr lang="en-US" noProof="0" smtClean="0"/>
              <a:t>12</a:t>
            </a:fld>
            <a:endParaRPr lang="en-US" noProof="0" dirty="0"/>
          </a:p>
        </p:txBody>
      </p:sp>
      <p:sp>
        <p:nvSpPr>
          <p:cNvPr id="5" name="TextBox 2"/>
          <p:cNvSpPr txBox="1"/>
          <p:nvPr/>
        </p:nvSpPr>
        <p:spPr>
          <a:xfrm>
            <a:off x="2753293" y="2636721"/>
            <a:ext cx="6297769" cy="923330"/>
          </a:xfrm>
          <a:prstGeom prst="rect">
            <a:avLst/>
          </a:prstGeom>
          <a:noFill/>
        </p:spPr>
        <p:txBody>
          <a:bodyPr wrap="square" rtlCol="0">
            <a:spAutoFit/>
          </a:bodyPr>
          <a:lstStyle/>
          <a:p>
            <a:pPr algn="just"/>
            <a:r>
              <a:rPr lang="fr-FR" dirty="0" smtClean="0"/>
              <a:t>En guise de conclusion, on se renseigne sur l’utilité et l’importance de l’archéologie dans la conservation de la patrimoine culturel mondial.</a:t>
            </a:r>
            <a:endParaRPr lang="fr-FR" dirty="0"/>
          </a:p>
        </p:txBody>
      </p:sp>
    </p:spTree>
    <p:extLst>
      <p:ext uri="{BB962C8B-B14F-4D97-AF65-F5344CB8AC3E}">
        <p14:creationId xmlns:p14="http://schemas.microsoft.com/office/powerpoint/2010/main" val="308453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fltVal val="0"/>
                                          </p:val>
                                        </p:tav>
                                        <p:tav tm="100000">
                                          <p:val>
                                            <p:strVal val="#ppt_w"/>
                                          </p:val>
                                        </p:tav>
                                      </p:tavLst>
                                    </p:anim>
                                    <p:anim calcmode="lin" valueType="num">
                                      <p:cBhvr>
                                        <p:cTn id="11" dur="1000" fill="hold"/>
                                        <p:tgtEl>
                                          <p:spTgt spid="5"/>
                                        </p:tgtEl>
                                        <p:attrNameLst>
                                          <p:attrName>ppt_h</p:attrName>
                                        </p:attrNameLst>
                                      </p:cBhvr>
                                      <p:tavLst>
                                        <p:tav tm="0">
                                          <p:val>
                                            <p:fltVal val="0"/>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3672" y="2367171"/>
            <a:ext cx="3604656" cy="2123658"/>
          </a:xfrm>
          <a:prstGeom prst="rect">
            <a:avLst/>
          </a:prstGeom>
        </p:spPr>
        <p:txBody>
          <a:bodyPr wrap="square">
            <a:spAutoFit/>
          </a:bodyPr>
          <a:lstStyle/>
          <a:p>
            <a:pPr algn="ctr"/>
            <a:r>
              <a:rPr lang="fr-FR" sz="4400" dirty="0" smtClean="0"/>
              <a:t>MERCI POUR VOTRE ATTENTION</a:t>
            </a:r>
            <a:endParaRPr lang="fr-FR" sz="4400" dirty="0"/>
          </a:p>
        </p:txBody>
      </p:sp>
      <p:sp>
        <p:nvSpPr>
          <p:cNvPr id="3" name="Espace réservé du numéro de diapositive 2"/>
          <p:cNvSpPr>
            <a:spLocks noGrp="1"/>
          </p:cNvSpPr>
          <p:nvPr>
            <p:ph type="sldNum" sz="quarter" idx="12"/>
          </p:nvPr>
        </p:nvSpPr>
        <p:spPr/>
        <p:txBody>
          <a:bodyPr/>
          <a:lstStyle/>
          <a:p>
            <a:fld id="{5D99DD2A-B520-4620-9B43-64B657BA2D42}" type="slidenum">
              <a:rPr lang="en-US" noProof="0" smtClean="0"/>
              <a:t>13</a:t>
            </a:fld>
            <a:endParaRPr lang="en-US" noProof="0" dirty="0"/>
          </a:p>
        </p:txBody>
      </p:sp>
    </p:spTree>
    <p:extLst>
      <p:ext uri="{BB962C8B-B14F-4D97-AF65-F5344CB8AC3E}">
        <p14:creationId xmlns:p14="http://schemas.microsoft.com/office/powerpoint/2010/main" val="231660693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4552" y="1146219"/>
            <a:ext cx="8709045" cy="4001095"/>
          </a:xfrm>
          <a:prstGeom prst="rect">
            <a:avLst/>
          </a:prstGeom>
          <a:noFill/>
        </p:spPr>
        <p:txBody>
          <a:bodyPr wrap="square" rtlCol="0">
            <a:spAutoFit/>
          </a:bodyPr>
          <a:lstStyle/>
          <a:p>
            <a:r>
              <a:rPr lang="fr-FR" sz="3200" dirty="0" smtClean="0"/>
              <a:t>Introduction</a:t>
            </a:r>
          </a:p>
          <a:p>
            <a:endParaRPr lang="fr-FR" dirty="0"/>
          </a:p>
          <a:p>
            <a:endParaRPr lang="fr-FR" dirty="0" smtClean="0"/>
          </a:p>
          <a:p>
            <a:endParaRPr lang="fr-FR" dirty="0"/>
          </a:p>
          <a:p>
            <a:endParaRPr lang="fr-FR" dirty="0" smtClean="0"/>
          </a:p>
          <a:p>
            <a:pPr algn="just"/>
            <a:r>
              <a:rPr lang="fr-FR" sz="2500" dirty="0" smtClean="0"/>
              <a:t>Au cours de cette présentation, on va commencer par définir l’archéologie. Puis, on parlera dans le chapitre II, de l’évolution des matériaux de construction ainsi que ses méthodes. On parlera dans la suite de la dégradation des monuments archéologiques et on finira par leur restauration comme présenté dans le plan suivant : </a:t>
            </a:r>
            <a:endParaRPr lang="fr-FR" sz="2500" dirty="0"/>
          </a:p>
        </p:txBody>
      </p:sp>
      <p:pic>
        <p:nvPicPr>
          <p:cNvPr id="6" name="Picture 5" descr="pillar icon">
            <a:extLst>
              <a:ext uri="{FF2B5EF4-FFF2-40B4-BE49-F238E27FC236}">
                <a16:creationId xmlns:a16="http://schemas.microsoft.com/office/drawing/2014/main" xmlns="" id="{FC7E2CCC-C53E-454B-9DE0-F2484BA0FF9D}"/>
              </a:ext>
              <a:ext uri="{C183D7F6-B498-43B3-948B-1728B52AA6E4}">
                <adec:decorative xmlns:adec="http://schemas.microsoft.com/office/drawing/2017/decorative" xmlns="" val="1"/>
              </a:ext>
            </a:extLst>
          </p:cNvPr>
          <p:cNvPicPr>
            <a:picLocks/>
          </p:cNvPicPr>
          <p:nvPr/>
        </p:nvPicPr>
        <p:blipFill>
          <a:blip r:embed="rId2"/>
          <a:stretch>
            <a:fillRect/>
          </a:stretch>
        </p:blipFill>
        <p:spPr>
          <a:xfrm>
            <a:off x="8305109" y="1146219"/>
            <a:ext cx="1408488" cy="1184167"/>
          </a:xfrm>
          <a:prstGeom prst="rect">
            <a:avLst/>
          </a:prstGeom>
          <a:ln>
            <a:noFill/>
          </a:ln>
        </p:spPr>
      </p:pic>
      <p:sp>
        <p:nvSpPr>
          <p:cNvPr id="2" name="Espace réservé du numéro de diapositive 1"/>
          <p:cNvSpPr>
            <a:spLocks noGrp="1"/>
          </p:cNvSpPr>
          <p:nvPr>
            <p:ph type="sldNum" sz="quarter" idx="12"/>
          </p:nvPr>
        </p:nvSpPr>
        <p:spPr/>
        <p:txBody>
          <a:bodyPr/>
          <a:lstStyle/>
          <a:p>
            <a:fld id="{5D99DD2A-B520-4620-9B43-64B657BA2D42}" type="slidenum">
              <a:rPr lang="en-US" noProof="0" smtClean="0"/>
              <a:t>2</a:t>
            </a:fld>
            <a:endParaRPr lang="en-US" noProof="0" dirty="0"/>
          </a:p>
        </p:txBody>
      </p:sp>
    </p:spTree>
    <p:extLst>
      <p:ext uri="{BB962C8B-B14F-4D97-AF65-F5344CB8AC3E}">
        <p14:creationId xmlns:p14="http://schemas.microsoft.com/office/powerpoint/2010/main" val="23945982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p:cTn id="11"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2" dur="10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13"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3797" y="1352282"/>
            <a:ext cx="8796271" cy="3693319"/>
          </a:xfrm>
          <a:prstGeom prst="rect">
            <a:avLst/>
          </a:prstGeom>
          <a:noFill/>
        </p:spPr>
        <p:txBody>
          <a:bodyPr wrap="square" rtlCol="0">
            <a:spAutoFit/>
          </a:bodyPr>
          <a:lstStyle/>
          <a:p>
            <a:r>
              <a:rPr lang="fr-FR" sz="3600" dirty="0" smtClean="0"/>
              <a:t>Plan :</a:t>
            </a:r>
            <a:r>
              <a:rPr lang="fr-FR" dirty="0" smtClean="0"/>
              <a:t/>
            </a:r>
            <a:br>
              <a:rPr lang="fr-FR" dirty="0" smtClean="0"/>
            </a:br>
            <a:r>
              <a:rPr lang="fr-FR" dirty="0" smtClean="0"/>
              <a:t>	</a:t>
            </a:r>
          </a:p>
          <a:p>
            <a:endParaRPr lang="fr-FR" dirty="0" smtClean="0"/>
          </a:p>
          <a:p>
            <a:r>
              <a:rPr lang="fr-FR" dirty="0"/>
              <a:t>	</a:t>
            </a:r>
            <a:r>
              <a:rPr lang="fr-FR" dirty="0" smtClean="0"/>
              <a:t>I-Archéologie </a:t>
            </a:r>
          </a:p>
          <a:p>
            <a:r>
              <a:rPr lang="fr-FR" dirty="0"/>
              <a:t>	</a:t>
            </a:r>
            <a:r>
              <a:rPr lang="fr-FR" dirty="0" smtClean="0"/>
              <a:t/>
            </a:r>
            <a:br>
              <a:rPr lang="fr-FR" dirty="0" smtClean="0"/>
            </a:br>
            <a:r>
              <a:rPr lang="fr-FR" dirty="0" smtClean="0"/>
              <a:t>	II- Matériaux et méthodes de construction</a:t>
            </a:r>
            <a:br>
              <a:rPr lang="fr-FR" dirty="0" smtClean="0"/>
            </a:br>
            <a:r>
              <a:rPr lang="fr-FR" dirty="0" smtClean="0"/>
              <a:t/>
            </a:r>
            <a:br>
              <a:rPr lang="fr-FR" dirty="0" smtClean="0"/>
            </a:br>
            <a:r>
              <a:rPr lang="fr-FR" dirty="0" smtClean="0"/>
              <a:t>	III-Dégradation des monuments archéologiques </a:t>
            </a:r>
            <a:br>
              <a:rPr lang="fr-FR" dirty="0" smtClean="0"/>
            </a:br>
            <a:r>
              <a:rPr lang="fr-FR" dirty="0" smtClean="0"/>
              <a:t/>
            </a:r>
            <a:br>
              <a:rPr lang="fr-FR" dirty="0" smtClean="0"/>
            </a:br>
            <a:r>
              <a:rPr lang="fr-FR" dirty="0" smtClean="0"/>
              <a:t>	IV- Restauration des monuments archéologiques</a:t>
            </a:r>
            <a:br>
              <a:rPr lang="fr-FR" dirty="0" smtClean="0"/>
            </a:br>
            <a:r>
              <a:rPr lang="fr-FR" dirty="0" smtClean="0"/>
              <a:t/>
            </a:r>
            <a:br>
              <a:rPr lang="fr-FR" dirty="0" smtClean="0"/>
            </a:br>
            <a:r>
              <a:rPr lang="fr-FR" dirty="0" smtClean="0"/>
              <a:t>	V- Conclusion </a:t>
            </a:r>
            <a:endParaRPr lang="fr-FR" dirty="0"/>
          </a:p>
        </p:txBody>
      </p:sp>
      <p:sp>
        <p:nvSpPr>
          <p:cNvPr id="2" name="Espace réservé du numéro de diapositive 1"/>
          <p:cNvSpPr>
            <a:spLocks noGrp="1"/>
          </p:cNvSpPr>
          <p:nvPr>
            <p:ph type="sldNum" sz="quarter" idx="12"/>
          </p:nvPr>
        </p:nvSpPr>
        <p:spPr/>
        <p:txBody>
          <a:bodyPr/>
          <a:lstStyle/>
          <a:p>
            <a:fld id="{5D99DD2A-B520-4620-9B43-64B657BA2D42}" type="slidenum">
              <a:rPr lang="en-US" noProof="0" smtClean="0"/>
              <a:t>3</a:t>
            </a:fld>
            <a:endParaRPr lang="en-US" noProof="0" dirty="0"/>
          </a:p>
        </p:txBody>
      </p:sp>
    </p:spTree>
    <p:extLst>
      <p:ext uri="{BB962C8B-B14F-4D97-AF65-F5344CB8AC3E}">
        <p14:creationId xmlns:p14="http://schemas.microsoft.com/office/powerpoint/2010/main" val="11708134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2" dur="10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3" dur="1000"/>
                                        <p:tgtEl>
                                          <p:spTgt spid="3">
                                            <p:txEl>
                                              <p:pRg st="2" end="2"/>
                                            </p:txEl>
                                          </p:spTgt>
                                        </p:tgtEl>
                                      </p:cBhvr>
                                    </p:animEffect>
                                  </p:childTnLst>
                                </p:cTn>
                              </p:par>
                              <p:par>
                                <p:cTn id="14" presetID="53"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p:cTn id="16"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7" dur="10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1008" y="1148042"/>
            <a:ext cx="6181859" cy="584775"/>
          </a:xfrm>
          <a:prstGeom prst="rect">
            <a:avLst/>
          </a:prstGeom>
          <a:noFill/>
        </p:spPr>
        <p:txBody>
          <a:bodyPr wrap="square" rtlCol="0">
            <a:spAutoFit/>
          </a:bodyPr>
          <a:lstStyle/>
          <a:p>
            <a:r>
              <a:rPr lang="fr-FR" sz="3200" dirty="0" smtClean="0"/>
              <a:t>I – Archéologie </a:t>
            </a:r>
            <a:endParaRPr lang="fr-FR" sz="3200" dirty="0"/>
          </a:p>
        </p:txBody>
      </p:sp>
      <p:sp>
        <p:nvSpPr>
          <p:cNvPr id="3" name="TextBox 2"/>
          <p:cNvSpPr txBox="1"/>
          <p:nvPr/>
        </p:nvSpPr>
        <p:spPr>
          <a:xfrm>
            <a:off x="3293225" y="2680264"/>
            <a:ext cx="6297769" cy="1477328"/>
          </a:xfrm>
          <a:prstGeom prst="rect">
            <a:avLst/>
          </a:prstGeom>
          <a:noFill/>
        </p:spPr>
        <p:txBody>
          <a:bodyPr wrap="square" rtlCol="0">
            <a:spAutoFit/>
          </a:bodyPr>
          <a:lstStyle/>
          <a:p>
            <a:r>
              <a:rPr lang="fr-FR" dirty="0" smtClean="0"/>
              <a:t>• Science d’étude des civilisations humaines passées</a:t>
            </a:r>
          </a:p>
          <a:p>
            <a:r>
              <a:rPr lang="fr-FR" dirty="0" smtClean="0"/>
              <a:t> </a:t>
            </a:r>
          </a:p>
          <a:p>
            <a:r>
              <a:rPr lang="fr-FR" dirty="0" smtClean="0"/>
              <a:t>•Maintes types ( Préhistorique, Protohistorique, … )</a:t>
            </a:r>
          </a:p>
          <a:p>
            <a:r>
              <a:rPr lang="fr-FR" dirty="0" smtClean="0"/>
              <a:t>   </a:t>
            </a:r>
            <a:br>
              <a:rPr lang="fr-FR" dirty="0" smtClean="0"/>
            </a:br>
            <a:r>
              <a:rPr lang="fr-FR" dirty="0" smtClean="0"/>
              <a:t>•But : </a:t>
            </a:r>
            <a:r>
              <a:rPr lang="fr-FR" dirty="0"/>
              <a:t>la compréhension du passé </a:t>
            </a:r>
          </a:p>
        </p:txBody>
      </p:sp>
      <p:sp>
        <p:nvSpPr>
          <p:cNvPr id="4" name="Espace réservé du numéro de diapositive 3"/>
          <p:cNvSpPr>
            <a:spLocks noGrp="1"/>
          </p:cNvSpPr>
          <p:nvPr>
            <p:ph type="sldNum" sz="quarter" idx="12"/>
          </p:nvPr>
        </p:nvSpPr>
        <p:spPr/>
        <p:txBody>
          <a:bodyPr/>
          <a:lstStyle/>
          <a:p>
            <a:fld id="{5D99DD2A-B520-4620-9B43-64B657BA2D42}" type="slidenum">
              <a:rPr lang="en-US" noProof="0" smtClean="0"/>
              <a:t>4</a:t>
            </a:fld>
            <a:endParaRPr lang="en-US" noProof="0" dirty="0"/>
          </a:p>
        </p:txBody>
      </p:sp>
    </p:spTree>
    <p:extLst>
      <p:ext uri="{BB962C8B-B14F-4D97-AF65-F5344CB8AC3E}">
        <p14:creationId xmlns:p14="http://schemas.microsoft.com/office/powerpoint/2010/main" val="10203812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4028" y="753487"/>
            <a:ext cx="7260321" cy="584775"/>
          </a:xfrm>
          <a:prstGeom prst="rect">
            <a:avLst/>
          </a:prstGeom>
        </p:spPr>
        <p:txBody>
          <a:bodyPr wrap="none">
            <a:spAutoFit/>
          </a:bodyPr>
          <a:lstStyle/>
          <a:p>
            <a:r>
              <a:rPr lang="fr-FR" sz="3200" dirty="0"/>
              <a:t>II- Matériaux et méthodes de construction</a:t>
            </a:r>
          </a:p>
        </p:txBody>
      </p:sp>
      <p:sp>
        <p:nvSpPr>
          <p:cNvPr id="3" name="TextBox 2"/>
          <p:cNvSpPr txBox="1"/>
          <p:nvPr/>
        </p:nvSpPr>
        <p:spPr>
          <a:xfrm>
            <a:off x="830666" y="2042919"/>
            <a:ext cx="8185159" cy="369332"/>
          </a:xfrm>
          <a:prstGeom prst="rect">
            <a:avLst/>
          </a:prstGeom>
          <a:noFill/>
        </p:spPr>
        <p:txBody>
          <a:bodyPr wrap="square" rtlCol="0">
            <a:spAutoFit/>
          </a:bodyPr>
          <a:lstStyle/>
          <a:p>
            <a:r>
              <a:rPr lang="fr-FR" dirty="0" smtClean="0"/>
              <a:t>• Evolution des méthodes et des matériaux de construction: </a:t>
            </a:r>
            <a:endParaRPr lang="fr-FR" dirty="0"/>
          </a:p>
        </p:txBody>
      </p:sp>
      <p:sp>
        <p:nvSpPr>
          <p:cNvPr id="4" name="TextBox 3"/>
          <p:cNvSpPr txBox="1"/>
          <p:nvPr/>
        </p:nvSpPr>
        <p:spPr>
          <a:xfrm>
            <a:off x="1396723" y="2861767"/>
            <a:ext cx="4572000" cy="1200329"/>
          </a:xfrm>
          <a:prstGeom prst="rect">
            <a:avLst/>
          </a:prstGeom>
          <a:noFill/>
        </p:spPr>
        <p:txBody>
          <a:bodyPr wrap="square" rtlCol="0">
            <a:spAutoFit/>
          </a:bodyPr>
          <a:lstStyle/>
          <a:p>
            <a:r>
              <a:rPr lang="fr-FR" dirty="0"/>
              <a:t>◘Civilisation grecque (du XII au VII siècle) :</a:t>
            </a:r>
          </a:p>
          <a:p>
            <a:endParaRPr lang="fr-FR" dirty="0"/>
          </a:p>
          <a:p>
            <a:r>
              <a:rPr lang="fr-FR" dirty="0" smtClean="0"/>
              <a:t>	- Colonnes et linteaux</a:t>
            </a:r>
          </a:p>
          <a:p>
            <a:r>
              <a:rPr lang="fr-FR" dirty="0"/>
              <a:t>	</a:t>
            </a:r>
            <a:r>
              <a:rPr lang="fr-FR" dirty="0" smtClean="0"/>
              <a:t>-Entablement et fronton  </a:t>
            </a:r>
            <a:endParaRPr lang="fr-FR" dirty="0"/>
          </a:p>
        </p:txBody>
      </p:sp>
      <p:pic>
        <p:nvPicPr>
          <p:cNvPr id="205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4425" y="1837322"/>
            <a:ext cx="4332289" cy="3249217"/>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numéro de diapositive 4"/>
          <p:cNvSpPr>
            <a:spLocks noGrp="1"/>
          </p:cNvSpPr>
          <p:nvPr>
            <p:ph type="sldNum" sz="quarter" idx="12"/>
          </p:nvPr>
        </p:nvSpPr>
        <p:spPr/>
        <p:txBody>
          <a:bodyPr/>
          <a:lstStyle/>
          <a:p>
            <a:fld id="{5D99DD2A-B520-4620-9B43-64B657BA2D42}" type="slidenum">
              <a:rPr lang="en-US" noProof="0" smtClean="0"/>
              <a:t>5</a:t>
            </a:fld>
            <a:endParaRPr lang="en-US" noProof="0" dirty="0"/>
          </a:p>
        </p:txBody>
      </p:sp>
    </p:spTree>
    <p:extLst>
      <p:ext uri="{BB962C8B-B14F-4D97-AF65-F5344CB8AC3E}">
        <p14:creationId xmlns:p14="http://schemas.microsoft.com/office/powerpoint/2010/main" val="7591192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1000" fill="hold"/>
                                        <p:tgtEl>
                                          <p:spTgt spid="3"/>
                                        </p:tgtEl>
                                        <p:attrNameLst>
                                          <p:attrName>ppt_w</p:attrName>
                                        </p:attrNameLst>
                                      </p:cBhvr>
                                      <p:tavLst>
                                        <p:tav tm="0">
                                          <p:val>
                                            <p:fltVal val="0"/>
                                          </p:val>
                                        </p:tav>
                                        <p:tav tm="100000">
                                          <p:val>
                                            <p:strVal val="#ppt_w"/>
                                          </p:val>
                                        </p:tav>
                                      </p:tavLst>
                                    </p:anim>
                                    <p:anim calcmode="lin" valueType="num">
                                      <p:cBhvr>
                                        <p:cTn id="11" dur="1000" fill="hold"/>
                                        <p:tgtEl>
                                          <p:spTgt spid="3"/>
                                        </p:tgtEl>
                                        <p:attrNameLst>
                                          <p:attrName>ppt_h</p:attrName>
                                        </p:attrNameLst>
                                      </p:cBhvr>
                                      <p:tavLst>
                                        <p:tav tm="0">
                                          <p:val>
                                            <p:fltVal val="0"/>
                                          </p:val>
                                        </p:tav>
                                        <p:tav tm="100000">
                                          <p:val>
                                            <p:strVal val="#ppt_h"/>
                                          </p:val>
                                        </p:tav>
                                      </p:tavLst>
                                    </p:anim>
                                    <p:animEffect transition="in" filter="fade">
                                      <p:cBhvr>
                                        <p:cTn id="12" dur="1000"/>
                                        <p:tgtEl>
                                          <p:spTgt spid="3"/>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1000" fill="hold"/>
                                        <p:tgtEl>
                                          <p:spTgt spid="4"/>
                                        </p:tgtEl>
                                        <p:attrNameLst>
                                          <p:attrName>ppt_w</p:attrName>
                                        </p:attrNameLst>
                                      </p:cBhvr>
                                      <p:tavLst>
                                        <p:tav tm="0">
                                          <p:val>
                                            <p:fltVal val="0"/>
                                          </p:val>
                                        </p:tav>
                                        <p:tav tm="100000">
                                          <p:val>
                                            <p:strVal val="#ppt_w"/>
                                          </p:val>
                                        </p:tav>
                                      </p:tavLst>
                                    </p:anim>
                                    <p:anim calcmode="lin" valueType="num">
                                      <p:cBhvr>
                                        <p:cTn id="17" dur="1000" fill="hold"/>
                                        <p:tgtEl>
                                          <p:spTgt spid="4"/>
                                        </p:tgtEl>
                                        <p:attrNameLst>
                                          <p:attrName>ppt_h</p:attrName>
                                        </p:attrNameLst>
                                      </p:cBhvr>
                                      <p:tavLst>
                                        <p:tav tm="0">
                                          <p:val>
                                            <p:fltVal val="0"/>
                                          </p:val>
                                        </p:tav>
                                        <p:tav tm="100000">
                                          <p:val>
                                            <p:strVal val="#ppt_h"/>
                                          </p:val>
                                        </p:tav>
                                      </p:tavLst>
                                    </p:anim>
                                    <p:animEffect transition="in" filter="fade">
                                      <p:cBhvr>
                                        <p:cTn id="18" dur="1000"/>
                                        <p:tgtEl>
                                          <p:spTgt spid="4"/>
                                        </p:tgtEl>
                                      </p:cBhvr>
                                    </p:animEffect>
                                  </p:childTnLst>
                                </p:cTn>
                              </p:par>
                              <p:par>
                                <p:cTn id="19" presetID="21" presetClass="entr" presetSubtype="1"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wheel(1)">
                                      <p:cBhvr>
                                        <p:cTn id="21"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5852" y="1905392"/>
            <a:ext cx="6697014" cy="369332"/>
          </a:xfrm>
          <a:prstGeom prst="rect">
            <a:avLst/>
          </a:prstGeom>
          <a:noFill/>
        </p:spPr>
        <p:txBody>
          <a:bodyPr wrap="square" rtlCol="0">
            <a:spAutoFit/>
          </a:bodyPr>
          <a:lstStyle/>
          <a:p>
            <a:r>
              <a:rPr lang="fr-FR" dirty="0"/>
              <a:t>◘Civilisation romaine </a:t>
            </a:r>
            <a:r>
              <a:rPr lang="fr-FR" dirty="0" smtClean="0"/>
              <a:t>(du Ve </a:t>
            </a:r>
            <a:r>
              <a:rPr lang="fr-FR" dirty="0"/>
              <a:t>siècle av. J.-C. au IVe siècle apr. J.-C.):</a:t>
            </a:r>
          </a:p>
        </p:txBody>
      </p:sp>
      <p:sp>
        <p:nvSpPr>
          <p:cNvPr id="3" name="TextBox 2"/>
          <p:cNvSpPr txBox="1"/>
          <p:nvPr/>
        </p:nvSpPr>
        <p:spPr>
          <a:xfrm>
            <a:off x="1444968" y="2858889"/>
            <a:ext cx="7077930" cy="369332"/>
          </a:xfrm>
          <a:prstGeom prst="rect">
            <a:avLst/>
          </a:prstGeom>
          <a:noFill/>
        </p:spPr>
        <p:txBody>
          <a:bodyPr wrap="square" rtlCol="0">
            <a:spAutoFit/>
          </a:bodyPr>
          <a:lstStyle/>
          <a:p>
            <a:r>
              <a:rPr lang="fr-FR" dirty="0" smtClean="0"/>
              <a:t>-Utilisation de différents appareils ( polygonal, rectangulaire, en épi … )  </a:t>
            </a:r>
            <a:endParaRPr lang="fr-FR" dirty="0"/>
          </a:p>
        </p:txBody>
      </p:sp>
      <p:sp>
        <p:nvSpPr>
          <p:cNvPr id="4" name="Rectangle 3"/>
          <p:cNvSpPr/>
          <p:nvPr/>
        </p:nvSpPr>
        <p:spPr>
          <a:xfrm>
            <a:off x="1396723" y="951895"/>
            <a:ext cx="7260321" cy="584775"/>
          </a:xfrm>
          <a:prstGeom prst="rect">
            <a:avLst/>
          </a:prstGeom>
        </p:spPr>
        <p:txBody>
          <a:bodyPr wrap="none">
            <a:spAutoFit/>
          </a:bodyPr>
          <a:lstStyle/>
          <a:p>
            <a:r>
              <a:rPr lang="fr-FR" sz="3200" dirty="0"/>
              <a:t>II- Matériaux et méthodes de construction</a:t>
            </a:r>
          </a:p>
        </p:txBody>
      </p:sp>
      <p:pic>
        <p:nvPicPr>
          <p:cNvPr id="5" name="Picture 4"/>
          <p:cNvPicPr>
            <a:picLocks noChangeAspect="1"/>
          </p:cNvPicPr>
          <p:nvPr/>
        </p:nvPicPr>
        <p:blipFill>
          <a:blip r:embed="rId3"/>
          <a:stretch>
            <a:fillRect/>
          </a:stretch>
        </p:blipFill>
        <p:spPr>
          <a:xfrm>
            <a:off x="1105050" y="4046255"/>
            <a:ext cx="3045192" cy="2354036"/>
          </a:xfrm>
          <a:prstGeom prst="rect">
            <a:avLst/>
          </a:prstGeom>
        </p:spPr>
      </p:pic>
      <p:pic>
        <p:nvPicPr>
          <p:cNvPr id="4100" name="Picture 4" descr="Image result for opus quadrat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7080" y="4054881"/>
            <a:ext cx="2857500" cy="235403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appareil en Ã©pi roma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2865" y="4046255"/>
            <a:ext cx="3149191" cy="2354036"/>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12"/>
          </p:nvPr>
        </p:nvSpPr>
        <p:spPr/>
        <p:txBody>
          <a:bodyPr/>
          <a:lstStyle/>
          <a:p>
            <a:fld id="{5D99DD2A-B520-4620-9B43-64B657BA2D42}" type="slidenum">
              <a:rPr lang="en-US" noProof="0" smtClean="0"/>
              <a:t>6</a:t>
            </a:fld>
            <a:endParaRPr lang="en-US" noProof="0" dirty="0"/>
          </a:p>
        </p:txBody>
      </p:sp>
    </p:spTree>
    <p:extLst>
      <p:ext uri="{BB962C8B-B14F-4D97-AF65-F5344CB8AC3E}">
        <p14:creationId xmlns:p14="http://schemas.microsoft.com/office/powerpoint/2010/main" val="9035142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1)">
                                      <p:cBhvr>
                                        <p:cTn id="20" dur="2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4100"/>
                                        </p:tgtEl>
                                        <p:attrNameLst>
                                          <p:attrName>style.visibility</p:attrName>
                                        </p:attrNameLst>
                                      </p:cBhvr>
                                      <p:to>
                                        <p:strVal val="visible"/>
                                      </p:to>
                                    </p:set>
                                    <p:animEffect transition="in" filter="wheel(1)">
                                      <p:cBhvr>
                                        <p:cTn id="25" dur="2000"/>
                                        <p:tgtEl>
                                          <p:spTgt spid="4100"/>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4104"/>
                                        </p:tgtEl>
                                        <p:attrNameLst>
                                          <p:attrName>style.visibility</p:attrName>
                                        </p:attrNameLst>
                                      </p:cBhvr>
                                      <p:to>
                                        <p:strVal val="visible"/>
                                      </p:to>
                                    </p:set>
                                    <p:animEffect transition="in" filter="wheel(1)">
                                      <p:cBhvr>
                                        <p:cTn id="30" dur="2000"/>
                                        <p:tgtEl>
                                          <p:spTgt spid="4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9872" y="955296"/>
            <a:ext cx="8311891" cy="584775"/>
          </a:xfrm>
          <a:prstGeom prst="rect">
            <a:avLst/>
          </a:prstGeom>
        </p:spPr>
        <p:txBody>
          <a:bodyPr wrap="none">
            <a:spAutoFit/>
          </a:bodyPr>
          <a:lstStyle/>
          <a:p>
            <a:r>
              <a:rPr lang="fr-FR" sz="3200" dirty="0"/>
              <a:t>III-Dégradation des monuments archéologiques </a:t>
            </a:r>
          </a:p>
        </p:txBody>
      </p:sp>
      <p:sp>
        <p:nvSpPr>
          <p:cNvPr id="3" name="TextBox 2"/>
          <p:cNvSpPr txBox="1"/>
          <p:nvPr/>
        </p:nvSpPr>
        <p:spPr>
          <a:xfrm>
            <a:off x="1545466" y="2472744"/>
            <a:ext cx="6478073" cy="1200329"/>
          </a:xfrm>
          <a:prstGeom prst="rect">
            <a:avLst/>
          </a:prstGeom>
          <a:noFill/>
        </p:spPr>
        <p:txBody>
          <a:bodyPr wrap="square" rtlCol="0">
            <a:spAutoFit/>
          </a:bodyPr>
          <a:lstStyle/>
          <a:p>
            <a:r>
              <a:rPr lang="fr-FR" dirty="0"/>
              <a:t>◘</a:t>
            </a:r>
            <a:r>
              <a:rPr lang="fr-FR" dirty="0" smtClean="0"/>
              <a:t>Dégradation due à des facteurs naturels :</a:t>
            </a:r>
          </a:p>
          <a:p>
            <a:endParaRPr lang="fr-FR" dirty="0"/>
          </a:p>
          <a:p>
            <a:r>
              <a:rPr lang="fr-FR" dirty="0" smtClean="0"/>
              <a:t>	- Changement climatique </a:t>
            </a:r>
          </a:p>
          <a:p>
            <a:r>
              <a:rPr lang="fr-FR" dirty="0"/>
              <a:t>	</a:t>
            </a:r>
            <a:r>
              <a:rPr lang="fr-FR" dirty="0" smtClean="0"/>
              <a:t>- Catastrophes naturelles</a:t>
            </a:r>
            <a:endParaRPr lang="fr-FR" dirty="0"/>
          </a:p>
        </p:txBody>
      </p:sp>
      <p:pic>
        <p:nvPicPr>
          <p:cNvPr id="4" name="Picture 3" descr="Image result for ruines de pompei"/>
          <p:cNvPicPr/>
          <p:nvPr/>
        </p:nvPicPr>
        <p:blipFill>
          <a:blip r:embed="rId2">
            <a:extLst>
              <a:ext uri="{28A0092B-C50C-407E-A947-70E740481C1C}">
                <a14:useLocalDpi xmlns:a14="http://schemas.microsoft.com/office/drawing/2010/main" val="0"/>
              </a:ext>
            </a:extLst>
          </a:blip>
          <a:srcRect/>
          <a:stretch>
            <a:fillRect/>
          </a:stretch>
        </p:blipFill>
        <p:spPr bwMode="auto">
          <a:xfrm>
            <a:off x="5917438" y="2844111"/>
            <a:ext cx="5759450" cy="2879725"/>
          </a:xfrm>
          <a:prstGeom prst="rect">
            <a:avLst/>
          </a:prstGeom>
          <a:noFill/>
          <a:ln>
            <a:noFill/>
          </a:ln>
        </p:spPr>
      </p:pic>
      <p:sp>
        <p:nvSpPr>
          <p:cNvPr id="5" name="Espace réservé du numéro de diapositive 4"/>
          <p:cNvSpPr>
            <a:spLocks noGrp="1"/>
          </p:cNvSpPr>
          <p:nvPr>
            <p:ph type="sldNum" sz="quarter" idx="12"/>
          </p:nvPr>
        </p:nvSpPr>
        <p:spPr/>
        <p:txBody>
          <a:bodyPr/>
          <a:lstStyle/>
          <a:p>
            <a:fld id="{5D99DD2A-B520-4620-9B43-64B657BA2D42}" type="slidenum">
              <a:rPr lang="en-US" noProof="0" smtClean="0"/>
              <a:t>7</a:t>
            </a:fld>
            <a:endParaRPr lang="en-US" noProof="0" dirty="0"/>
          </a:p>
        </p:txBody>
      </p:sp>
    </p:spTree>
    <p:extLst>
      <p:ext uri="{BB962C8B-B14F-4D97-AF65-F5344CB8AC3E}">
        <p14:creationId xmlns:p14="http://schemas.microsoft.com/office/powerpoint/2010/main" val="39967066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par>
                                <p:cTn id="13" presetID="21" presetClass="entr" presetSubtype="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4544" y="2333120"/>
            <a:ext cx="7122017" cy="1200329"/>
          </a:xfrm>
          <a:prstGeom prst="rect">
            <a:avLst/>
          </a:prstGeom>
          <a:noFill/>
        </p:spPr>
        <p:txBody>
          <a:bodyPr wrap="square" rtlCol="0">
            <a:spAutoFit/>
          </a:bodyPr>
          <a:lstStyle/>
          <a:p>
            <a:r>
              <a:rPr lang="fr-FR" dirty="0"/>
              <a:t>◘</a:t>
            </a:r>
            <a:r>
              <a:rPr lang="fr-FR" dirty="0" smtClean="0"/>
              <a:t>Dégradation due à des facteurs anthropiques:</a:t>
            </a:r>
          </a:p>
          <a:p>
            <a:endParaRPr lang="fr-FR" dirty="0" smtClean="0"/>
          </a:p>
          <a:p>
            <a:r>
              <a:rPr lang="fr-FR" dirty="0" smtClean="0"/>
              <a:t>	-Guerres et conflits historiques</a:t>
            </a:r>
          </a:p>
          <a:p>
            <a:r>
              <a:rPr lang="fr-FR" dirty="0"/>
              <a:t>	</a:t>
            </a:r>
            <a:r>
              <a:rPr lang="fr-FR" dirty="0" smtClean="0"/>
              <a:t>-L’aspiration au développement</a:t>
            </a:r>
          </a:p>
        </p:txBody>
      </p:sp>
      <p:sp>
        <p:nvSpPr>
          <p:cNvPr id="3" name="Rectangle 2"/>
          <p:cNvSpPr/>
          <p:nvPr/>
        </p:nvSpPr>
        <p:spPr>
          <a:xfrm>
            <a:off x="1424544" y="1145077"/>
            <a:ext cx="8311891" cy="584775"/>
          </a:xfrm>
          <a:prstGeom prst="rect">
            <a:avLst/>
          </a:prstGeom>
        </p:spPr>
        <p:txBody>
          <a:bodyPr wrap="none">
            <a:spAutoFit/>
          </a:bodyPr>
          <a:lstStyle/>
          <a:p>
            <a:r>
              <a:rPr lang="fr-FR" sz="3200" dirty="0"/>
              <a:t>III-Dégradation des monuments archéologiques </a:t>
            </a:r>
          </a:p>
        </p:txBody>
      </p:sp>
      <p:pic>
        <p:nvPicPr>
          <p:cNvPr id="512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9704" y="2660586"/>
            <a:ext cx="4572000" cy="2571751"/>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5D99DD2A-B520-4620-9B43-64B657BA2D42}" type="slidenum">
              <a:rPr lang="en-US" noProof="0" smtClean="0"/>
              <a:t>8</a:t>
            </a:fld>
            <a:endParaRPr lang="en-US" noProof="0" dirty="0"/>
          </a:p>
        </p:txBody>
      </p:sp>
    </p:spTree>
    <p:extLst>
      <p:ext uri="{BB962C8B-B14F-4D97-AF65-F5344CB8AC3E}">
        <p14:creationId xmlns:p14="http://schemas.microsoft.com/office/powerpoint/2010/main" val="26220880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wheel(1)">
                                      <p:cBhvr>
                                        <p:cTn id="13"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4544" y="1145077"/>
            <a:ext cx="2844048" cy="584775"/>
          </a:xfrm>
          <a:prstGeom prst="rect">
            <a:avLst/>
          </a:prstGeom>
        </p:spPr>
        <p:txBody>
          <a:bodyPr wrap="none">
            <a:spAutoFit/>
          </a:bodyPr>
          <a:lstStyle/>
          <a:p>
            <a:r>
              <a:rPr lang="fr-FR" sz="3200" dirty="0" smtClean="0"/>
              <a:t>IV-Restauration</a:t>
            </a:r>
            <a:endParaRPr lang="fr-FR" sz="3200" dirty="0"/>
          </a:p>
        </p:txBody>
      </p:sp>
      <p:sp>
        <p:nvSpPr>
          <p:cNvPr id="4" name="TextBox 2"/>
          <p:cNvSpPr txBox="1"/>
          <p:nvPr/>
        </p:nvSpPr>
        <p:spPr>
          <a:xfrm>
            <a:off x="2753293" y="2636721"/>
            <a:ext cx="6297769" cy="1200329"/>
          </a:xfrm>
          <a:prstGeom prst="rect">
            <a:avLst/>
          </a:prstGeom>
          <a:noFill/>
        </p:spPr>
        <p:txBody>
          <a:bodyPr wrap="square" rtlCol="0">
            <a:spAutoFit/>
          </a:bodyPr>
          <a:lstStyle/>
          <a:p>
            <a:r>
              <a:rPr lang="fr-FR" dirty="0" smtClean="0"/>
              <a:t>• </a:t>
            </a:r>
            <a:r>
              <a:rPr lang="fr-FR" dirty="0"/>
              <a:t>C</a:t>
            </a:r>
            <a:r>
              <a:rPr lang="fr-FR" dirty="0" smtClean="0"/>
              <a:t>’est réserver un </a:t>
            </a:r>
            <a:r>
              <a:rPr lang="fr-FR" dirty="0"/>
              <a:t>traitement </a:t>
            </a:r>
            <a:r>
              <a:rPr lang="fr-FR" dirty="0" smtClean="0"/>
              <a:t>à </a:t>
            </a:r>
            <a:r>
              <a:rPr lang="fr-FR" dirty="0"/>
              <a:t>réalisations humaines </a:t>
            </a:r>
            <a:r>
              <a:rPr lang="fr-FR" dirty="0" smtClean="0"/>
              <a:t> </a:t>
            </a:r>
          </a:p>
          <a:p>
            <a:r>
              <a:rPr lang="fr-FR" dirty="0" smtClean="0"/>
              <a:t/>
            </a:r>
            <a:br>
              <a:rPr lang="fr-FR" dirty="0" smtClean="0"/>
            </a:br>
            <a:r>
              <a:rPr lang="fr-FR" dirty="0" smtClean="0"/>
              <a:t>•But : </a:t>
            </a:r>
            <a:r>
              <a:rPr lang="fr-FR" dirty="0"/>
              <a:t> apparaître différentes conceptions de ce que sont les monuments héritées du passé </a:t>
            </a:r>
          </a:p>
        </p:txBody>
      </p:sp>
      <p:sp>
        <p:nvSpPr>
          <p:cNvPr id="5" name="Espace réservé du numéro de diapositive 4"/>
          <p:cNvSpPr>
            <a:spLocks noGrp="1"/>
          </p:cNvSpPr>
          <p:nvPr>
            <p:ph type="sldNum" sz="quarter" idx="12"/>
          </p:nvPr>
        </p:nvSpPr>
        <p:spPr/>
        <p:txBody>
          <a:bodyPr/>
          <a:lstStyle/>
          <a:p>
            <a:fld id="{5D99DD2A-B520-4620-9B43-64B657BA2D42}" type="slidenum">
              <a:rPr lang="en-US" noProof="0" smtClean="0"/>
              <a:t>9</a:t>
            </a:fld>
            <a:endParaRPr lang="en-US" noProof="0" dirty="0"/>
          </a:p>
        </p:txBody>
      </p:sp>
    </p:spTree>
    <p:extLst>
      <p:ext uri="{BB962C8B-B14F-4D97-AF65-F5344CB8AC3E}">
        <p14:creationId xmlns:p14="http://schemas.microsoft.com/office/powerpoint/2010/main" val="20663969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fltVal val="0"/>
                                          </p:val>
                                        </p:tav>
                                        <p:tav tm="100000">
                                          <p:val>
                                            <p:strVal val="#ppt_w"/>
                                          </p:val>
                                        </p:tav>
                                      </p:tavLst>
                                    </p:anim>
                                    <p:anim calcmode="lin" valueType="num">
                                      <p:cBhvr>
                                        <p:cTn id="11" dur="1000" fill="hold"/>
                                        <p:tgtEl>
                                          <p:spTgt spid="4"/>
                                        </p:tgtEl>
                                        <p:attrNameLst>
                                          <p:attrName>ppt_h</p:attrName>
                                        </p:attrNameLst>
                                      </p:cBhvr>
                                      <p:tavLst>
                                        <p:tav tm="0">
                                          <p:val>
                                            <p:fltVal val="0"/>
                                          </p:val>
                                        </p:tav>
                                        <p:tav tm="100000">
                                          <p:val>
                                            <p:strVal val="#ppt_h"/>
                                          </p:val>
                                        </p:tav>
                                      </p:tavLst>
                                    </p:anim>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_event_in_history_presentation_cr - v3" id="{18B504E5-A36C-4C57-B52C-539FDE0B9807}" vid="{935EDB30-4153-413B-8ABC-CA1C8B43558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110999-E988-4177-B3CB-BBDAFCC006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A9A302-F8F2-4541-85A8-441CAF70EB1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D542BB4-0CE4-4F1C-9742-BE0ECD4F50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694</Words>
  <Application>Microsoft Office PowerPoint</Application>
  <PresentationFormat>Grand écran</PresentationFormat>
  <Paragraphs>81</Paragraphs>
  <Slides>13</Slides>
  <Notes>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Corbel</vt:lpstr>
      <vt:lpstr>Celestial</vt:lpstr>
      <vt:lpstr>techniques de restauration des monuments archéologiques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2019-04-09T08:47:51Z</dcterms:created>
  <dcterms:modified xsi:type="dcterms:W3CDTF">2019-04-21T09:10:41Z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