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eg"/>
  <Override PartName="/ppt/media/image6.jpg" ContentType="image/jpe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1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07" r:id="rId14"/>
    <p:sldId id="268" r:id="rId15"/>
    <p:sldId id="269" r:id="rId16"/>
    <p:sldId id="270" r:id="rId17"/>
    <p:sldId id="272" r:id="rId18"/>
    <p:sldId id="282" r:id="rId19"/>
    <p:sldId id="284" r:id="rId20"/>
    <p:sldId id="285" r:id="rId21"/>
    <p:sldId id="286" r:id="rId22"/>
    <p:sldId id="296" r:id="rId23"/>
    <p:sldId id="299" r:id="rId24"/>
    <p:sldId id="305" r:id="rId25"/>
    <p:sldId id="311" r:id="rId26"/>
    <p:sldId id="306" r:id="rId27"/>
  </p:sldIdLst>
  <p:sldSz cx="10160000" cy="5715000"/>
  <p:notesSz cx="10160000" cy="5715000"/>
  <p:defaultTextStyle>
    <a:defPPr>
      <a:defRPr lang="ar-M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88" d="100"/>
          <a:sy n="88" d="100"/>
        </p:scale>
        <p:origin x="61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54688" y="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24B8E560-9041-46E1-B2C3-EF9F7EEF05F9}" type="datetimeFigureOut">
              <a:rPr lang="ar-MA" smtClean="0"/>
              <a:t>01-02-1444</a:t>
            </a:fld>
            <a:endParaRPr lang="ar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65500" y="714375"/>
            <a:ext cx="3429000" cy="1928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16000" y="2751138"/>
            <a:ext cx="8128000" cy="2249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42925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54688" y="542925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01C88D4D-5CBD-4EE4-AAE3-D56FB2A60440}" type="slidenum">
              <a:rPr lang="ar-MA" smtClean="0"/>
              <a:t>‹N°›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261479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7A6833-FE27-4674-B83F-248858E0938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17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5591" y="5375147"/>
            <a:ext cx="787908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60703"/>
            <a:ext cx="10159365" cy="4130040"/>
          </a:xfrm>
          <a:custGeom>
            <a:avLst/>
            <a:gdLst/>
            <a:ahLst/>
            <a:cxnLst/>
            <a:rect l="l" t="t" r="r" b="b"/>
            <a:pathLst>
              <a:path w="10159365" h="4130040">
                <a:moveTo>
                  <a:pt x="10158984" y="0"/>
                </a:moveTo>
                <a:lnTo>
                  <a:pt x="0" y="0"/>
                </a:lnTo>
                <a:lnTo>
                  <a:pt x="0" y="4130040"/>
                </a:lnTo>
                <a:lnTo>
                  <a:pt x="10158984" y="4130040"/>
                </a:lnTo>
                <a:lnTo>
                  <a:pt x="10158984" y="0"/>
                </a:lnTo>
                <a:close/>
              </a:path>
            </a:pathLst>
          </a:custGeom>
          <a:solidFill>
            <a:srgbClr val="E7E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7405" y="506730"/>
            <a:ext cx="9105188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24000" y="3200400"/>
            <a:ext cx="7112000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F572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3C3D3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F572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5591" y="5375147"/>
            <a:ext cx="787908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80516"/>
            <a:ext cx="10159365" cy="4091940"/>
          </a:xfrm>
          <a:custGeom>
            <a:avLst/>
            <a:gdLst/>
            <a:ahLst/>
            <a:cxnLst/>
            <a:rect l="l" t="t" r="r" b="b"/>
            <a:pathLst>
              <a:path w="10159365" h="4091940">
                <a:moveTo>
                  <a:pt x="10158984" y="0"/>
                </a:moveTo>
                <a:lnTo>
                  <a:pt x="0" y="0"/>
                </a:lnTo>
                <a:lnTo>
                  <a:pt x="0" y="4091939"/>
                </a:lnTo>
                <a:lnTo>
                  <a:pt x="10158984" y="4091939"/>
                </a:lnTo>
                <a:lnTo>
                  <a:pt x="10158984" y="0"/>
                </a:lnTo>
                <a:close/>
              </a:path>
            </a:pathLst>
          </a:custGeom>
          <a:solidFill>
            <a:srgbClr val="176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3C3D3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8845" y="1361313"/>
            <a:ext cx="3697604" cy="352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90742" y="1361313"/>
            <a:ext cx="3648075" cy="3783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F572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2874" y="1080516"/>
            <a:ext cx="9073515" cy="4091940"/>
          </a:xfrm>
          <a:custGeom>
            <a:avLst/>
            <a:gdLst/>
            <a:ahLst/>
            <a:cxnLst/>
            <a:rect l="l" t="t" r="r" b="b"/>
            <a:pathLst>
              <a:path w="9073515" h="4091940">
                <a:moveTo>
                  <a:pt x="0" y="4091939"/>
                </a:moveTo>
                <a:lnTo>
                  <a:pt x="9073184" y="4091939"/>
                </a:lnTo>
                <a:lnTo>
                  <a:pt x="9073184" y="0"/>
                </a:lnTo>
                <a:lnTo>
                  <a:pt x="0" y="0"/>
                </a:lnTo>
                <a:lnTo>
                  <a:pt x="0" y="4091939"/>
                </a:lnTo>
                <a:close/>
              </a:path>
            </a:pathLst>
          </a:custGeom>
          <a:solidFill>
            <a:srgbClr val="1F22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5591" y="5375147"/>
            <a:ext cx="787908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52400"/>
            <a:ext cx="10158983" cy="5398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172709"/>
            <a:ext cx="10159365" cy="542290"/>
          </a:xfrm>
          <a:custGeom>
            <a:avLst/>
            <a:gdLst/>
            <a:ahLst/>
            <a:cxnLst/>
            <a:rect l="l" t="t" r="r" b="b"/>
            <a:pathLst>
              <a:path w="10159365" h="542289">
                <a:moveTo>
                  <a:pt x="0" y="542289"/>
                </a:moveTo>
                <a:lnTo>
                  <a:pt x="10158984" y="542289"/>
                </a:lnTo>
                <a:lnTo>
                  <a:pt x="10158984" y="0"/>
                </a:lnTo>
                <a:lnTo>
                  <a:pt x="0" y="0"/>
                </a:lnTo>
                <a:lnTo>
                  <a:pt x="0" y="542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0159365" cy="5172710"/>
          </a:xfrm>
          <a:custGeom>
            <a:avLst/>
            <a:gdLst/>
            <a:ahLst/>
            <a:cxnLst/>
            <a:rect l="l" t="t" r="r" b="b"/>
            <a:pathLst>
              <a:path w="10159365" h="5172710">
                <a:moveTo>
                  <a:pt x="10158984" y="0"/>
                </a:moveTo>
                <a:lnTo>
                  <a:pt x="0" y="0"/>
                </a:lnTo>
                <a:lnTo>
                  <a:pt x="0" y="543560"/>
                </a:lnTo>
                <a:lnTo>
                  <a:pt x="0" y="5172710"/>
                </a:lnTo>
                <a:lnTo>
                  <a:pt x="542874" y="5172710"/>
                </a:lnTo>
                <a:lnTo>
                  <a:pt x="542874" y="543560"/>
                </a:lnTo>
                <a:lnTo>
                  <a:pt x="9616059" y="543560"/>
                </a:lnTo>
                <a:lnTo>
                  <a:pt x="9616059" y="5172126"/>
                </a:lnTo>
                <a:lnTo>
                  <a:pt x="10158984" y="5172138"/>
                </a:lnTo>
                <a:lnTo>
                  <a:pt x="10158984" y="543560"/>
                </a:lnTo>
                <a:lnTo>
                  <a:pt x="10158984" y="542925"/>
                </a:lnTo>
                <a:lnTo>
                  <a:pt x="10158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5591" y="5375147"/>
            <a:ext cx="787908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3C3D3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F572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F572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EE5A-45E0-4FC3-9CA6-63700C7CF31E}" type="datetime1">
              <a:rPr lang="fr-FR" smtClean="0"/>
              <a:t>28/08/2022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481693" y="5369922"/>
            <a:ext cx="204470" cy="138499"/>
          </a:xfrm>
        </p:spPr>
        <p:txBody>
          <a:bodyPr/>
          <a:lstStyle/>
          <a:p>
            <a:fld id="{E00CEF6C-4C03-4B9C-9FCF-77E9620223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5591" y="5375147"/>
            <a:ext cx="787908" cy="1188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405" y="506730"/>
            <a:ext cx="9105188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3C3D3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9224" y="1305813"/>
            <a:ext cx="9261551" cy="3615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54400" y="5314950"/>
            <a:ext cx="325120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8000" y="5314950"/>
            <a:ext cx="233680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81693" y="5369922"/>
            <a:ext cx="2044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F572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91" y="5375147"/>
            <a:ext cx="787908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83801" y="5384611"/>
            <a:ext cx="62865" cy="126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sz="850" spc="20" dirty="0">
                <a:solidFill>
                  <a:srgbClr val="2F572D"/>
                </a:solid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-38100"/>
            <a:ext cx="10158984" cy="5714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41400" y="1928679"/>
            <a:ext cx="76200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3200" b="1" spc="-5" dirty="0">
                <a:solidFill>
                  <a:srgbClr val="FFFFFF"/>
                </a:solidFill>
              </a:rPr>
              <a:t>Développement d'une </a:t>
            </a:r>
            <a:r>
              <a:rPr lang="fr-FR" sz="3200" b="1" spc="-5" dirty="0" err="1">
                <a:solidFill>
                  <a:srgbClr val="FFFFFF"/>
                </a:solidFill>
              </a:rPr>
              <a:t>chatbot</a:t>
            </a:r>
            <a:r>
              <a:rPr lang="fr-FR" sz="3200" b="1" spc="-5" dirty="0">
                <a:solidFill>
                  <a:srgbClr val="FFFFFF"/>
                </a:solidFill>
              </a:rPr>
              <a:t> sous Android, on utilisant </a:t>
            </a:r>
            <a:r>
              <a:rPr lang="fr-FR" sz="3200" b="1" spc="-5" dirty="0" err="1">
                <a:solidFill>
                  <a:srgbClr val="FFFFFF"/>
                </a:solidFill>
              </a:rPr>
              <a:t>Deep</a:t>
            </a:r>
            <a:r>
              <a:rPr lang="fr-FR" sz="3200" b="1" spc="-5" dirty="0">
                <a:solidFill>
                  <a:srgbClr val="FFFFFF"/>
                </a:solidFill>
              </a:rPr>
              <a:t> Learning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8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0" y="281915"/>
            <a:ext cx="1286122" cy="9720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03400" y="2140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0747"/>
            <a:r>
              <a:rPr lang="fr-FR" dirty="0">
                <a:solidFill>
                  <a:schemeClr val="bg1"/>
                </a:solidFill>
              </a:rPr>
              <a:t>Université Mohammed V de Rabat </a:t>
            </a:r>
          </a:p>
          <a:p>
            <a:pPr algn="ctr" defTabSz="1160747"/>
            <a:r>
              <a:rPr lang="fr-FR" dirty="0">
                <a:solidFill>
                  <a:schemeClr val="bg1"/>
                </a:solidFill>
              </a:rPr>
              <a:t>École Nationale Supérieure d’informatique et d’Analyse </a:t>
            </a:r>
          </a:p>
          <a:p>
            <a:pPr algn="ctr" defTabSz="1160747"/>
            <a:r>
              <a:rPr lang="fr-FR" dirty="0">
                <a:solidFill>
                  <a:schemeClr val="bg1"/>
                </a:solidFill>
              </a:rPr>
              <a:t>des Systèmes -ENSIAS Rabat</a:t>
            </a:r>
            <a:endParaRPr lang="fr-FR" dirty="0">
              <a:solidFill>
                <a:schemeClr val="bg1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22"/>
          <p:cNvSpPr txBox="1"/>
          <p:nvPr/>
        </p:nvSpPr>
        <p:spPr>
          <a:xfrm>
            <a:off x="545591" y="3925951"/>
            <a:ext cx="1665777" cy="973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2000" b="1" i="1" dirty="0">
                <a:solidFill>
                  <a:schemeClr val="bg1"/>
                </a:solidFill>
                <a:latin typeface="Bell MT" panose="02020503060305020303" pitchFamily="18" charset="0"/>
              </a:rPr>
              <a:t>Soutenu par :</a:t>
            </a:r>
          </a:p>
          <a:p>
            <a:pPr>
              <a:lnSpc>
                <a:spcPct val="150000"/>
              </a:lnSpc>
            </a:pPr>
            <a:r>
              <a:rPr lang="fr-FR" sz="2000" i="1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fr-FR" sz="2000" i="1" dirty="0" err="1">
                <a:solidFill>
                  <a:schemeClr val="bg1"/>
                </a:solidFill>
                <a:latin typeface="Bell MT" panose="02020503060305020303" pitchFamily="18" charset="0"/>
              </a:rPr>
              <a:t>M.Fares</a:t>
            </a:r>
            <a:r>
              <a:rPr lang="fr-FR" sz="2000" i="1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fr-FR" sz="2000" i="1" dirty="0" err="1">
                <a:solidFill>
                  <a:schemeClr val="bg1"/>
                </a:solidFill>
                <a:latin typeface="Bell MT" panose="02020503060305020303" pitchFamily="18" charset="0"/>
              </a:rPr>
              <a:t>siassi</a:t>
            </a:r>
            <a:endParaRPr lang="fr-FR" sz="2000" i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1" name="ZoneTexte 23"/>
          <p:cNvSpPr txBox="1"/>
          <p:nvPr/>
        </p:nvSpPr>
        <p:spPr>
          <a:xfrm>
            <a:off x="6634566" y="3925951"/>
            <a:ext cx="2634183" cy="973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2000" b="1" i="1" dirty="0">
                <a:solidFill>
                  <a:schemeClr val="bg1"/>
                </a:solidFill>
                <a:latin typeface="Bell MT" panose="02020503060305020303" pitchFamily="18" charset="0"/>
              </a:rPr>
              <a:t>Sous la direction de :</a:t>
            </a:r>
          </a:p>
          <a:p>
            <a:pPr>
              <a:lnSpc>
                <a:spcPct val="150000"/>
              </a:lnSpc>
            </a:pPr>
            <a:r>
              <a:rPr lang="fr-FR" sz="2000" i="1" dirty="0">
                <a:solidFill>
                  <a:schemeClr val="bg1"/>
                </a:solidFill>
                <a:latin typeface="Bell MT" panose="02020503060305020303" pitchFamily="18" charset="0"/>
              </a:rPr>
              <a:t>Dr. </a:t>
            </a:r>
            <a:r>
              <a:rPr lang="fr-FR" sz="2000" i="1" dirty="0" err="1">
                <a:solidFill>
                  <a:schemeClr val="bg1"/>
                </a:solidFill>
                <a:latin typeface="Bell MT" panose="02020503060305020303" pitchFamily="18" charset="0"/>
              </a:rPr>
              <a:t>Abderahman</a:t>
            </a:r>
            <a:r>
              <a:rPr lang="fr-FR" sz="2000" i="1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fr-FR" sz="2000" i="1" dirty="0" err="1">
                <a:solidFill>
                  <a:schemeClr val="bg1"/>
                </a:solidFill>
                <a:latin typeface="Bell MT" panose="02020503060305020303" pitchFamily="18" charset="0"/>
              </a:rPr>
              <a:t>Kriouile</a:t>
            </a:r>
            <a:endParaRPr lang="fr-FR" sz="2000" i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431" y="281915"/>
            <a:ext cx="1512369" cy="972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806" y="2655189"/>
            <a:ext cx="3722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 err="1">
                <a:solidFill>
                  <a:srgbClr val="0CDFC2"/>
                </a:solidFill>
              </a:rPr>
              <a:t>pourquoi</a:t>
            </a:r>
            <a:r>
              <a:rPr sz="2400" spc="-5" dirty="0">
                <a:solidFill>
                  <a:srgbClr val="0CDFC2"/>
                </a:solidFill>
              </a:rPr>
              <a:t> </a:t>
            </a:r>
            <a:r>
              <a:rPr sz="2400" dirty="0">
                <a:solidFill>
                  <a:srgbClr val="0CDFC2"/>
                </a:solidFill>
              </a:rPr>
              <a:t>cette </a:t>
            </a:r>
            <a:r>
              <a:rPr sz="2400" spc="-5" dirty="0">
                <a:solidFill>
                  <a:srgbClr val="0CDFC2"/>
                </a:solidFill>
              </a:rPr>
              <a:t>tendance ?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9582277" y="5382622"/>
            <a:ext cx="6413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5" dirty="0">
                <a:solidFill>
                  <a:srgbClr val="2F572D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9577" y="5369922"/>
            <a:ext cx="895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2F572D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485"/>
            <a:ext cx="1512369" cy="5105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80516"/>
            <a:ext cx="10159365" cy="4091940"/>
          </a:xfrm>
          <a:custGeom>
            <a:avLst/>
            <a:gdLst/>
            <a:ahLst/>
            <a:cxnLst/>
            <a:rect l="l" t="t" r="r" b="b"/>
            <a:pathLst>
              <a:path w="10159365" h="4091940">
                <a:moveTo>
                  <a:pt x="10158984" y="0"/>
                </a:moveTo>
                <a:lnTo>
                  <a:pt x="0" y="0"/>
                </a:lnTo>
                <a:lnTo>
                  <a:pt x="0" y="4091939"/>
                </a:lnTo>
                <a:lnTo>
                  <a:pt x="10158984" y="4091939"/>
                </a:lnTo>
                <a:lnTo>
                  <a:pt x="10158984" y="0"/>
                </a:lnTo>
                <a:close/>
              </a:path>
            </a:pathLst>
          </a:custGeom>
          <a:solidFill>
            <a:srgbClr val="176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405" y="506730"/>
            <a:ext cx="44011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 err="1"/>
              <a:t>une</a:t>
            </a:r>
            <a:r>
              <a:rPr spc="-5" dirty="0"/>
              <a:t> interface plus</a:t>
            </a:r>
            <a:r>
              <a:rPr spc="-15" dirty="0"/>
              <a:t> </a:t>
            </a:r>
            <a:r>
              <a:rPr dirty="0"/>
              <a:t>“naturelle”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7405" y="2740914"/>
            <a:ext cx="4139565" cy="80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_une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interface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est conversationnelle par 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définition,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c’est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un échange de messages  entre deux entités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l’humain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et la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machine.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3609" y="2378201"/>
            <a:ext cx="4358640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“First,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2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tell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Uber that 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you need a ride.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Then, it </a:t>
            </a:r>
            <a:r>
              <a:rPr sz="12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asks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you 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are, 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and once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it has found 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a driver,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200" i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tells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you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time estimate.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the ride is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over, it </a:t>
            </a:r>
            <a:r>
              <a:rPr sz="12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asks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you how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it went.  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And you </a:t>
            </a:r>
            <a:r>
              <a:rPr sz="12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tell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it your 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opinion by clicking on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 stars 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and rating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ride.”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3609" y="3667759"/>
            <a:ext cx="923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uxdesign.cc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79491" y="1380744"/>
            <a:ext cx="0" cy="3363595"/>
          </a:xfrm>
          <a:custGeom>
            <a:avLst/>
            <a:gdLst/>
            <a:ahLst/>
            <a:cxnLst/>
            <a:rect l="l" t="t" r="r" b="b"/>
            <a:pathLst>
              <a:path h="3363595">
                <a:moveTo>
                  <a:pt x="0" y="0"/>
                </a:moveTo>
                <a:lnTo>
                  <a:pt x="0" y="3362998"/>
                </a:lnTo>
              </a:path>
            </a:pathLst>
          </a:custGeom>
          <a:ln w="9144">
            <a:solidFill>
              <a:srgbClr val="FFFF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485"/>
            <a:ext cx="1512369" cy="5105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80516"/>
            <a:ext cx="10159365" cy="4091940"/>
          </a:xfrm>
          <a:custGeom>
            <a:avLst/>
            <a:gdLst/>
            <a:ahLst/>
            <a:cxnLst/>
            <a:rect l="l" t="t" r="r" b="b"/>
            <a:pathLst>
              <a:path w="10159365" h="4091940">
                <a:moveTo>
                  <a:pt x="10158984" y="0"/>
                </a:moveTo>
                <a:lnTo>
                  <a:pt x="0" y="0"/>
                </a:lnTo>
                <a:lnTo>
                  <a:pt x="0" y="4091939"/>
                </a:lnTo>
                <a:lnTo>
                  <a:pt x="10158984" y="4091939"/>
                </a:lnTo>
                <a:lnTo>
                  <a:pt x="10158984" y="0"/>
                </a:lnTo>
                <a:close/>
              </a:path>
            </a:pathLst>
          </a:custGeom>
          <a:solidFill>
            <a:srgbClr val="176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405" y="506730"/>
            <a:ext cx="43637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les usages mobiles</a:t>
            </a:r>
            <a:r>
              <a:rPr spc="-70" dirty="0"/>
              <a:t> </a:t>
            </a:r>
            <a:r>
              <a:rPr dirty="0"/>
              <a:t>évoluent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1499" y="2908173"/>
            <a:ext cx="101091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début 2015</a:t>
            </a:r>
            <a:r>
              <a:rPr sz="1400" u="heavy" spc="-1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499" y="3304413"/>
            <a:ext cx="3272154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FFFFFF"/>
                </a:solidFill>
                <a:latin typeface="Arial"/>
                <a:cs typeface="Arial"/>
              </a:rPr>
              <a:t>Facebook, Twitter, Instagram, 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Google+</a:t>
            </a:r>
            <a:r>
              <a:rPr sz="14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CDFC2"/>
                </a:solidFill>
                <a:latin typeface="Arial"/>
                <a:cs typeface="Arial"/>
              </a:rPr>
              <a:t>~ </a:t>
            </a:r>
            <a:r>
              <a:rPr sz="1400" dirty="0">
                <a:solidFill>
                  <a:srgbClr val="0CDFC2"/>
                </a:solidFill>
                <a:latin typeface="Arial"/>
                <a:cs typeface="Arial"/>
              </a:rPr>
              <a:t>2,2 millions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d’utilisateurs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actifs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par</a:t>
            </a:r>
            <a:r>
              <a:rPr sz="1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mois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499" y="3944873"/>
            <a:ext cx="32708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WeChat, WhatsApp, Messenger, Viber</a:t>
            </a:r>
            <a:r>
              <a:rPr sz="1400" i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CDFC2"/>
                </a:solidFill>
                <a:latin typeface="Arial"/>
                <a:cs typeface="Arial"/>
              </a:rPr>
              <a:t>~ </a:t>
            </a:r>
            <a:r>
              <a:rPr sz="1400" dirty="0">
                <a:solidFill>
                  <a:srgbClr val="0CDFC2"/>
                </a:solidFill>
                <a:latin typeface="Arial"/>
                <a:cs typeface="Arial"/>
              </a:rPr>
              <a:t>2,2 millions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d’utilisateurs actifs par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mois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6540" y="2908173"/>
            <a:ext cx="7550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fin 2015</a:t>
            </a:r>
            <a:r>
              <a:rPr sz="14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6540" y="3304413"/>
            <a:ext cx="329374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FFFFFF"/>
                </a:solidFill>
                <a:latin typeface="Arial"/>
                <a:cs typeface="Arial"/>
              </a:rPr>
              <a:t>Facebook, Twitter, Instagram, 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Google+</a:t>
            </a:r>
            <a:r>
              <a:rPr sz="14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CDFC2"/>
                </a:solidFill>
                <a:latin typeface="Arial"/>
                <a:cs typeface="Arial"/>
              </a:rPr>
              <a:t>~ 2,3 millions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d’utilisateurs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actifs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par</a:t>
            </a:r>
            <a:r>
              <a:rPr sz="1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mois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6540" y="3944873"/>
            <a:ext cx="32924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WeChat, WhatsApp, Messenger, Viber</a:t>
            </a:r>
            <a:r>
              <a:rPr sz="1400" i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CDFC2"/>
                </a:solidFill>
                <a:latin typeface="Arial"/>
                <a:cs typeface="Arial"/>
              </a:rPr>
              <a:t>~ 2,8 millions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d’utilisateurs actifs par</a:t>
            </a:r>
            <a:r>
              <a:rPr sz="14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mois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96198" y="4557471"/>
            <a:ext cx="14351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FFFFFF"/>
                </a:solidFill>
                <a:latin typeface="Arial"/>
                <a:cs typeface="Arial"/>
              </a:rPr>
              <a:t>source : Business</a:t>
            </a:r>
            <a:r>
              <a:rPr sz="10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FFFFFF"/>
                </a:solidFill>
                <a:latin typeface="Arial"/>
                <a:cs typeface="Arial"/>
              </a:rPr>
              <a:t>Insider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11267" y="2811779"/>
            <a:ext cx="0" cy="1866900"/>
          </a:xfrm>
          <a:custGeom>
            <a:avLst/>
            <a:gdLst/>
            <a:ahLst/>
            <a:cxnLst/>
            <a:rect l="l" t="t" r="r" b="b"/>
            <a:pathLst>
              <a:path h="1866900">
                <a:moveTo>
                  <a:pt x="0" y="0"/>
                </a:moveTo>
                <a:lnTo>
                  <a:pt x="0" y="1866900"/>
                </a:lnTo>
              </a:path>
            </a:pathLst>
          </a:custGeom>
          <a:ln w="9144">
            <a:solidFill>
              <a:srgbClr val="FFFF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6739" y="1590294"/>
            <a:ext cx="7413625" cy="803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_une personne a en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moyenne </a:t>
            </a:r>
            <a:r>
              <a:rPr sz="1700" dirty="0">
                <a:solidFill>
                  <a:srgbClr val="0CDFC2"/>
                </a:solidFill>
                <a:latin typeface="Arial"/>
                <a:cs typeface="Arial"/>
              </a:rPr>
              <a:t>27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apps sur son</a:t>
            </a:r>
            <a:r>
              <a:rPr sz="14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smartphone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_seules </a:t>
            </a:r>
            <a:r>
              <a:rPr sz="1700" dirty="0">
                <a:solidFill>
                  <a:srgbClr val="0CDFC2"/>
                </a:solidFill>
                <a:latin typeface="Arial"/>
                <a:cs typeface="Arial"/>
              </a:rPr>
              <a:t>4 à 6</a:t>
            </a:r>
            <a:r>
              <a:rPr sz="1700" spc="-310" dirty="0">
                <a:solidFill>
                  <a:srgbClr val="0CDFC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de ces applications sont utilisées tous les jours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_au bout de 30 jours, seul </a:t>
            </a:r>
            <a:r>
              <a:rPr sz="1700" dirty="0">
                <a:solidFill>
                  <a:srgbClr val="0CDFC2"/>
                </a:solidFill>
                <a:latin typeface="Arial"/>
                <a:cs typeface="Arial"/>
              </a:rPr>
              <a:t>3%</a:t>
            </a:r>
            <a:r>
              <a:rPr sz="1700" spc="-325" dirty="0">
                <a:solidFill>
                  <a:srgbClr val="0CDFC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de ces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apps continuent d’être utilisées par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un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nouvel utilisateur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485"/>
            <a:ext cx="1512369" cy="5105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405" y="506730"/>
            <a:ext cx="70542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err="1"/>
              <a:t>plugger</a:t>
            </a:r>
            <a:r>
              <a:rPr dirty="0"/>
              <a:t> un chatbot sur une app de messagerie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100" y="2073656"/>
            <a:ext cx="378142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Avantages 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côté entreprises</a:t>
            </a:r>
            <a:r>
              <a:rPr sz="1400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 marR="24257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_les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entreprises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utilisent déjà Facebook</a:t>
            </a:r>
            <a:r>
              <a:rPr sz="1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pour  communiquer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avec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leurs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_en investissant les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messageries instantanées,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elles ont plus de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visibilité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car elles sont là où</a:t>
            </a:r>
            <a:r>
              <a:rPr sz="1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les  clients sont le plus</a:t>
            </a:r>
            <a:r>
              <a:rPr sz="1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actifs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7332" y="2073656"/>
            <a:ext cx="375856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Avantages 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côté utilisateurs</a:t>
            </a:r>
            <a:r>
              <a:rPr sz="1400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 marR="5334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_simplicité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pas besoin d’installer une nouvelle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app pour utiliser un</a:t>
            </a:r>
            <a:r>
              <a:rPr sz="1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chatbot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_ils restent dans un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environnement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connu :</a:t>
            </a:r>
            <a:r>
              <a:rPr sz="1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une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application qu’ils connaissent bien. Les codes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restent les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mêmes.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9491" y="1380744"/>
            <a:ext cx="0" cy="3363595"/>
          </a:xfrm>
          <a:custGeom>
            <a:avLst/>
            <a:gdLst/>
            <a:ahLst/>
            <a:cxnLst/>
            <a:rect l="l" t="t" r="r" b="b"/>
            <a:pathLst>
              <a:path h="3363595">
                <a:moveTo>
                  <a:pt x="0" y="0"/>
                </a:moveTo>
                <a:lnTo>
                  <a:pt x="0" y="3362998"/>
                </a:lnTo>
              </a:path>
            </a:pathLst>
          </a:custGeom>
          <a:ln w="9144">
            <a:solidFill>
              <a:srgbClr val="FFFF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485"/>
            <a:ext cx="1512369" cy="51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806" y="2655189"/>
            <a:ext cx="3210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CDFC2"/>
                </a:solidFill>
              </a:rPr>
              <a:t>comment ça marche</a:t>
            </a:r>
            <a:r>
              <a:rPr sz="2400" spc="-15" dirty="0">
                <a:solidFill>
                  <a:srgbClr val="0CDFC2"/>
                </a:solidFill>
              </a:rPr>
              <a:t> </a:t>
            </a:r>
            <a:r>
              <a:rPr sz="2400" spc="-5" dirty="0">
                <a:solidFill>
                  <a:srgbClr val="0CDFC2"/>
                </a:solidFill>
              </a:rPr>
              <a:t>?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9518268" y="5382622"/>
            <a:ext cx="12827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5" dirty="0">
                <a:solidFill>
                  <a:srgbClr val="2F572D"/>
                </a:solidFill>
                <a:latin typeface="Arial"/>
                <a:cs typeface="Arial"/>
              </a:rPr>
              <a:t>13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05568" y="5369922"/>
            <a:ext cx="153670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2F572D"/>
                </a:solidFill>
                <a:latin typeface="Arial"/>
                <a:cs typeface="Arial"/>
              </a:rPr>
              <a:t>13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485"/>
            <a:ext cx="1512369" cy="5105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0703"/>
            <a:ext cx="10159365" cy="4130040"/>
          </a:xfrm>
          <a:custGeom>
            <a:avLst/>
            <a:gdLst/>
            <a:ahLst/>
            <a:cxnLst/>
            <a:rect l="l" t="t" r="r" b="b"/>
            <a:pathLst>
              <a:path w="10159365" h="4130040">
                <a:moveTo>
                  <a:pt x="10158984" y="0"/>
                </a:moveTo>
                <a:lnTo>
                  <a:pt x="0" y="0"/>
                </a:lnTo>
                <a:lnTo>
                  <a:pt x="0" y="4130040"/>
                </a:lnTo>
                <a:lnTo>
                  <a:pt x="10158984" y="4130040"/>
                </a:lnTo>
                <a:lnTo>
                  <a:pt x="10158984" y="0"/>
                </a:lnTo>
                <a:close/>
              </a:path>
            </a:pathLst>
          </a:custGeom>
          <a:solidFill>
            <a:srgbClr val="E7E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405" y="506730"/>
            <a:ext cx="32061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comment ça</a:t>
            </a:r>
            <a:r>
              <a:rPr spc="-70" dirty="0"/>
              <a:t> </a:t>
            </a:r>
            <a:r>
              <a:rPr dirty="0"/>
              <a:t>marche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7405" y="1305813"/>
            <a:ext cx="895350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Arial"/>
                <a:cs typeface="Arial"/>
              </a:rPr>
              <a:t>_principe de base d’un </a:t>
            </a:r>
            <a:r>
              <a:rPr sz="1700" dirty="0">
                <a:latin typeface="Arial"/>
                <a:cs typeface="Arial"/>
              </a:rPr>
              <a:t>chatbot : recevoir </a:t>
            </a:r>
            <a:r>
              <a:rPr sz="1700" spc="-5" dirty="0">
                <a:latin typeface="Arial"/>
                <a:cs typeface="Arial"/>
              </a:rPr>
              <a:t>un “message” et </a:t>
            </a:r>
            <a:r>
              <a:rPr sz="1700" dirty="0">
                <a:latin typeface="Arial"/>
                <a:cs typeface="Arial"/>
              </a:rPr>
              <a:t>y répondre </a:t>
            </a:r>
            <a:r>
              <a:rPr sz="1700" spc="-5" dirty="0">
                <a:latin typeface="Arial"/>
                <a:cs typeface="Arial"/>
              </a:rPr>
              <a:t>par un autre</a:t>
            </a:r>
            <a:r>
              <a:rPr sz="1700" spc="17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“message”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84832" y="2523744"/>
            <a:ext cx="6094730" cy="1427480"/>
            <a:chOff x="2084832" y="2523744"/>
            <a:chExt cx="6094730" cy="1427480"/>
          </a:xfrm>
        </p:grpSpPr>
        <p:sp>
          <p:nvSpPr>
            <p:cNvPr id="6" name="object 6"/>
            <p:cNvSpPr/>
            <p:nvPr/>
          </p:nvSpPr>
          <p:spPr>
            <a:xfrm>
              <a:off x="7141464" y="2523744"/>
              <a:ext cx="1037844" cy="14203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4832" y="2570988"/>
              <a:ext cx="1290828" cy="1325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26536" y="2618739"/>
              <a:ext cx="3342004" cy="1332865"/>
            </a:xfrm>
            <a:custGeom>
              <a:avLst/>
              <a:gdLst/>
              <a:ahLst/>
              <a:cxnLst/>
              <a:rect l="l" t="t" r="r" b="b"/>
              <a:pathLst>
                <a:path w="3342004" h="1332864">
                  <a:moveTo>
                    <a:pt x="3342005" y="1262634"/>
                  </a:moveTo>
                  <a:lnTo>
                    <a:pt x="127000" y="1262634"/>
                  </a:lnTo>
                  <a:lnTo>
                    <a:pt x="127000" y="1205484"/>
                  </a:lnTo>
                  <a:lnTo>
                    <a:pt x="0" y="1268984"/>
                  </a:lnTo>
                  <a:lnTo>
                    <a:pt x="127000" y="1332484"/>
                  </a:lnTo>
                  <a:lnTo>
                    <a:pt x="127000" y="1275334"/>
                  </a:lnTo>
                  <a:lnTo>
                    <a:pt x="3342005" y="1275334"/>
                  </a:lnTo>
                  <a:lnTo>
                    <a:pt x="3342005" y="1262634"/>
                  </a:lnTo>
                  <a:close/>
                </a:path>
                <a:path w="3342004" h="1332864">
                  <a:moveTo>
                    <a:pt x="3342005" y="892556"/>
                  </a:moveTo>
                  <a:lnTo>
                    <a:pt x="3329305" y="886206"/>
                  </a:lnTo>
                  <a:lnTo>
                    <a:pt x="3215005" y="829056"/>
                  </a:lnTo>
                  <a:lnTo>
                    <a:pt x="3215005" y="886206"/>
                  </a:lnTo>
                  <a:lnTo>
                    <a:pt x="0" y="886206"/>
                  </a:lnTo>
                  <a:lnTo>
                    <a:pt x="0" y="898906"/>
                  </a:lnTo>
                  <a:lnTo>
                    <a:pt x="3215005" y="898906"/>
                  </a:lnTo>
                  <a:lnTo>
                    <a:pt x="3215005" y="956056"/>
                  </a:lnTo>
                  <a:lnTo>
                    <a:pt x="3329305" y="898906"/>
                  </a:lnTo>
                  <a:lnTo>
                    <a:pt x="3342005" y="892556"/>
                  </a:lnTo>
                  <a:close/>
                </a:path>
                <a:path w="3342004" h="1332864">
                  <a:moveTo>
                    <a:pt x="3342005" y="435102"/>
                  </a:moveTo>
                  <a:lnTo>
                    <a:pt x="127000" y="435102"/>
                  </a:lnTo>
                  <a:lnTo>
                    <a:pt x="127000" y="377952"/>
                  </a:lnTo>
                  <a:lnTo>
                    <a:pt x="0" y="441452"/>
                  </a:lnTo>
                  <a:lnTo>
                    <a:pt x="127000" y="504952"/>
                  </a:lnTo>
                  <a:lnTo>
                    <a:pt x="127000" y="447802"/>
                  </a:lnTo>
                  <a:lnTo>
                    <a:pt x="3342005" y="447802"/>
                  </a:lnTo>
                  <a:lnTo>
                    <a:pt x="3342005" y="435102"/>
                  </a:lnTo>
                  <a:close/>
                </a:path>
                <a:path w="3342004" h="1332864">
                  <a:moveTo>
                    <a:pt x="3342005" y="63500"/>
                  </a:moveTo>
                  <a:lnTo>
                    <a:pt x="3329305" y="57150"/>
                  </a:lnTo>
                  <a:lnTo>
                    <a:pt x="3215005" y="0"/>
                  </a:lnTo>
                  <a:lnTo>
                    <a:pt x="3215005" y="57150"/>
                  </a:lnTo>
                  <a:lnTo>
                    <a:pt x="0" y="57150"/>
                  </a:lnTo>
                  <a:lnTo>
                    <a:pt x="0" y="69850"/>
                  </a:lnTo>
                  <a:lnTo>
                    <a:pt x="3215005" y="69850"/>
                  </a:lnTo>
                  <a:lnTo>
                    <a:pt x="3215005" y="127000"/>
                  </a:lnTo>
                  <a:lnTo>
                    <a:pt x="3329305" y="69850"/>
                  </a:lnTo>
                  <a:lnTo>
                    <a:pt x="3342005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04028" y="2456764"/>
            <a:ext cx="785495" cy="141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message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message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message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message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89377" y="3896105"/>
            <a:ext cx="679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utilisateur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0670" y="3972305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cha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485"/>
            <a:ext cx="1512369" cy="5105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405" y="506730"/>
            <a:ext cx="32061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3C3D3D"/>
                </a:solidFill>
                <a:latin typeface="Arial"/>
                <a:cs typeface="Arial"/>
              </a:rPr>
              <a:t>comment ça</a:t>
            </a:r>
            <a:r>
              <a:rPr sz="2600" spc="-70" dirty="0">
                <a:solidFill>
                  <a:srgbClr val="3C3D3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C3D3D"/>
                </a:solidFill>
                <a:latin typeface="Arial"/>
                <a:cs typeface="Arial"/>
              </a:rPr>
              <a:t>marche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405" y="1305813"/>
            <a:ext cx="439166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Arial"/>
                <a:cs typeface="Arial"/>
              </a:rPr>
              <a:t>_un “message” peut être de plusieurs</a:t>
            </a:r>
            <a:r>
              <a:rPr sz="1700" spc="4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natures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84832" y="2523744"/>
            <a:ext cx="6094730" cy="1420495"/>
            <a:chOff x="2084832" y="2523744"/>
            <a:chExt cx="6094730" cy="1420495"/>
          </a:xfrm>
        </p:grpSpPr>
        <p:sp>
          <p:nvSpPr>
            <p:cNvPr id="5" name="object 5"/>
            <p:cNvSpPr/>
            <p:nvPr/>
          </p:nvSpPr>
          <p:spPr>
            <a:xfrm>
              <a:off x="7141464" y="2523744"/>
              <a:ext cx="1037844" cy="14203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84832" y="2570988"/>
              <a:ext cx="1290828" cy="1325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89377" y="3896105"/>
            <a:ext cx="679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utilisateur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0670" y="3972305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cha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65169" y="2647950"/>
            <a:ext cx="3245485" cy="1266825"/>
            <a:chOff x="3765169" y="2647950"/>
            <a:chExt cx="3245485" cy="1266825"/>
          </a:xfrm>
        </p:grpSpPr>
        <p:sp>
          <p:nvSpPr>
            <p:cNvPr id="10" name="object 10"/>
            <p:cNvSpPr/>
            <p:nvPr/>
          </p:nvSpPr>
          <p:spPr>
            <a:xfrm>
              <a:off x="3765169" y="2697225"/>
              <a:ext cx="3245485" cy="1217295"/>
            </a:xfrm>
            <a:custGeom>
              <a:avLst/>
              <a:gdLst/>
              <a:ahLst/>
              <a:cxnLst/>
              <a:rect l="l" t="t" r="r" b="b"/>
              <a:pathLst>
                <a:path w="3245484" h="1217295">
                  <a:moveTo>
                    <a:pt x="3042920" y="983234"/>
                  </a:moveTo>
                  <a:lnTo>
                    <a:pt x="2911475" y="929513"/>
                  </a:lnTo>
                  <a:lnTo>
                    <a:pt x="2915805" y="986485"/>
                  </a:lnTo>
                  <a:lnTo>
                    <a:pt x="39751" y="1204595"/>
                  </a:lnTo>
                  <a:lnTo>
                    <a:pt x="40767" y="1217295"/>
                  </a:lnTo>
                  <a:lnTo>
                    <a:pt x="2916783" y="999185"/>
                  </a:lnTo>
                  <a:lnTo>
                    <a:pt x="2921127" y="1056132"/>
                  </a:lnTo>
                  <a:lnTo>
                    <a:pt x="3039097" y="985520"/>
                  </a:lnTo>
                  <a:lnTo>
                    <a:pt x="3042920" y="983234"/>
                  </a:lnTo>
                  <a:close/>
                </a:path>
                <a:path w="3245484" h="1217295">
                  <a:moveTo>
                    <a:pt x="3221063" y="657860"/>
                  </a:moveTo>
                  <a:lnTo>
                    <a:pt x="3115437" y="657860"/>
                  </a:lnTo>
                  <a:lnTo>
                    <a:pt x="3102800" y="657860"/>
                  </a:lnTo>
                  <a:lnTo>
                    <a:pt x="3101721" y="714756"/>
                  </a:lnTo>
                  <a:lnTo>
                    <a:pt x="3221063" y="657860"/>
                  </a:lnTo>
                  <a:close/>
                </a:path>
                <a:path w="3245484" h="1217295">
                  <a:moveTo>
                    <a:pt x="3229864" y="653669"/>
                  </a:moveTo>
                  <a:lnTo>
                    <a:pt x="3104134" y="587756"/>
                  </a:lnTo>
                  <a:lnTo>
                    <a:pt x="3103041" y="644918"/>
                  </a:lnTo>
                  <a:lnTo>
                    <a:pt x="78486" y="586740"/>
                  </a:lnTo>
                  <a:lnTo>
                    <a:pt x="78232" y="599440"/>
                  </a:lnTo>
                  <a:lnTo>
                    <a:pt x="3102800" y="657618"/>
                  </a:lnTo>
                  <a:lnTo>
                    <a:pt x="3115437" y="657618"/>
                  </a:lnTo>
                  <a:lnTo>
                    <a:pt x="3221571" y="657618"/>
                  </a:lnTo>
                  <a:lnTo>
                    <a:pt x="3229864" y="653669"/>
                  </a:lnTo>
                  <a:close/>
                </a:path>
                <a:path w="3245484" h="1217295">
                  <a:moveTo>
                    <a:pt x="3245485" y="352552"/>
                  </a:moveTo>
                  <a:lnTo>
                    <a:pt x="3236353" y="346710"/>
                  </a:lnTo>
                  <a:lnTo>
                    <a:pt x="3125851" y="275971"/>
                  </a:lnTo>
                  <a:lnTo>
                    <a:pt x="3119780" y="332790"/>
                  </a:lnTo>
                  <a:lnTo>
                    <a:pt x="1270" y="0"/>
                  </a:lnTo>
                  <a:lnTo>
                    <a:pt x="0" y="12700"/>
                  </a:lnTo>
                  <a:lnTo>
                    <a:pt x="3118447" y="345376"/>
                  </a:lnTo>
                  <a:lnTo>
                    <a:pt x="3112389" y="402209"/>
                  </a:lnTo>
                  <a:lnTo>
                    <a:pt x="3245485" y="352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84394" y="2647950"/>
              <a:ext cx="1283186" cy="2580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42713" y="3121914"/>
            <a:ext cx="509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Phrase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71088" y="2470404"/>
            <a:ext cx="3755390" cy="1727200"/>
            <a:chOff x="3371088" y="2470404"/>
            <a:chExt cx="3755390" cy="1727200"/>
          </a:xfrm>
        </p:grpSpPr>
        <p:sp>
          <p:nvSpPr>
            <p:cNvPr id="14" name="object 14"/>
            <p:cNvSpPr/>
            <p:nvPr/>
          </p:nvSpPr>
          <p:spPr>
            <a:xfrm>
              <a:off x="5023230" y="3661029"/>
              <a:ext cx="302260" cy="120650"/>
            </a:xfrm>
            <a:custGeom>
              <a:avLst/>
              <a:gdLst/>
              <a:ahLst/>
              <a:cxnLst/>
              <a:rect l="l" t="t" r="r" b="b"/>
              <a:pathLst>
                <a:path w="302260" h="120650">
                  <a:moveTo>
                    <a:pt x="15621" y="13335"/>
                  </a:moveTo>
                  <a:lnTo>
                    <a:pt x="0" y="14351"/>
                  </a:lnTo>
                  <a:lnTo>
                    <a:pt x="49657" y="120396"/>
                  </a:lnTo>
                  <a:lnTo>
                    <a:pt x="64389" y="119380"/>
                  </a:lnTo>
                  <a:lnTo>
                    <a:pt x="67986" y="107950"/>
                  </a:lnTo>
                  <a:lnTo>
                    <a:pt x="56261" y="107950"/>
                  </a:lnTo>
                  <a:lnTo>
                    <a:pt x="54356" y="102489"/>
                  </a:lnTo>
                  <a:lnTo>
                    <a:pt x="52070" y="96647"/>
                  </a:lnTo>
                  <a:lnTo>
                    <a:pt x="49276" y="90424"/>
                  </a:lnTo>
                  <a:lnTo>
                    <a:pt x="15621" y="13335"/>
                  </a:lnTo>
                  <a:close/>
                </a:path>
                <a:path w="302260" h="120650">
                  <a:moveTo>
                    <a:pt x="99568" y="7620"/>
                  </a:moveTo>
                  <a:lnTo>
                    <a:pt x="60833" y="89662"/>
                  </a:lnTo>
                  <a:lnTo>
                    <a:pt x="56261" y="107950"/>
                  </a:lnTo>
                  <a:lnTo>
                    <a:pt x="67986" y="107950"/>
                  </a:lnTo>
                  <a:lnTo>
                    <a:pt x="99568" y="7620"/>
                  </a:lnTo>
                  <a:close/>
                </a:path>
                <a:path w="302260" h="120650">
                  <a:moveTo>
                    <a:pt x="145161" y="32766"/>
                  </a:moveTo>
                  <a:lnTo>
                    <a:pt x="112712" y="57277"/>
                  </a:lnTo>
                  <a:lnTo>
                    <a:pt x="110998" y="76581"/>
                  </a:lnTo>
                  <a:lnTo>
                    <a:pt x="112279" y="85887"/>
                  </a:lnTo>
                  <a:lnTo>
                    <a:pt x="142873" y="115069"/>
                  </a:lnTo>
                  <a:lnTo>
                    <a:pt x="150749" y="115189"/>
                  </a:lnTo>
                  <a:lnTo>
                    <a:pt x="157734" y="114681"/>
                  </a:lnTo>
                  <a:lnTo>
                    <a:pt x="163957" y="112649"/>
                  </a:lnTo>
                  <a:lnTo>
                    <a:pt x="169545" y="109093"/>
                  </a:lnTo>
                  <a:lnTo>
                    <a:pt x="175133" y="105410"/>
                  </a:lnTo>
                  <a:lnTo>
                    <a:pt x="175774" y="104648"/>
                  </a:lnTo>
                  <a:lnTo>
                    <a:pt x="143383" y="104648"/>
                  </a:lnTo>
                  <a:lnTo>
                    <a:pt x="137668" y="102489"/>
                  </a:lnTo>
                  <a:lnTo>
                    <a:pt x="132969" y="97790"/>
                  </a:lnTo>
                  <a:lnTo>
                    <a:pt x="128143" y="93091"/>
                  </a:lnTo>
                  <a:lnTo>
                    <a:pt x="125476" y="85725"/>
                  </a:lnTo>
                  <a:lnTo>
                    <a:pt x="124714" y="75565"/>
                  </a:lnTo>
                  <a:lnTo>
                    <a:pt x="124079" y="65532"/>
                  </a:lnTo>
                  <a:lnTo>
                    <a:pt x="125730" y="57785"/>
                  </a:lnTo>
                  <a:lnTo>
                    <a:pt x="152527" y="43434"/>
                  </a:lnTo>
                  <a:lnTo>
                    <a:pt x="174051" y="43434"/>
                  </a:lnTo>
                  <a:lnTo>
                    <a:pt x="172466" y="41656"/>
                  </a:lnTo>
                  <a:lnTo>
                    <a:pt x="166610" y="37373"/>
                  </a:lnTo>
                  <a:lnTo>
                    <a:pt x="160099" y="34448"/>
                  </a:lnTo>
                  <a:lnTo>
                    <a:pt x="152945" y="32904"/>
                  </a:lnTo>
                  <a:lnTo>
                    <a:pt x="145161" y="32766"/>
                  </a:lnTo>
                  <a:close/>
                </a:path>
                <a:path w="302260" h="120650">
                  <a:moveTo>
                    <a:pt x="174051" y="43434"/>
                  </a:moveTo>
                  <a:lnTo>
                    <a:pt x="152527" y="43434"/>
                  </a:lnTo>
                  <a:lnTo>
                    <a:pt x="158242" y="45593"/>
                  </a:lnTo>
                  <a:lnTo>
                    <a:pt x="162941" y="50292"/>
                  </a:lnTo>
                  <a:lnTo>
                    <a:pt x="167767" y="54991"/>
                  </a:lnTo>
                  <a:lnTo>
                    <a:pt x="170434" y="62230"/>
                  </a:lnTo>
                  <a:lnTo>
                    <a:pt x="171069" y="72009"/>
                  </a:lnTo>
                  <a:lnTo>
                    <a:pt x="171831" y="82296"/>
                  </a:lnTo>
                  <a:lnTo>
                    <a:pt x="143383" y="104648"/>
                  </a:lnTo>
                  <a:lnTo>
                    <a:pt x="175774" y="104648"/>
                  </a:lnTo>
                  <a:lnTo>
                    <a:pt x="179197" y="100584"/>
                  </a:lnTo>
                  <a:lnTo>
                    <a:pt x="184531" y="88646"/>
                  </a:lnTo>
                  <a:lnTo>
                    <a:pt x="185547" y="80518"/>
                  </a:lnTo>
                  <a:lnTo>
                    <a:pt x="184785" y="70358"/>
                  </a:lnTo>
                  <a:lnTo>
                    <a:pt x="183520" y="61497"/>
                  </a:lnTo>
                  <a:lnTo>
                    <a:pt x="181054" y="53768"/>
                  </a:lnTo>
                  <a:lnTo>
                    <a:pt x="177373" y="47158"/>
                  </a:lnTo>
                  <a:lnTo>
                    <a:pt x="174051" y="43434"/>
                  </a:lnTo>
                  <a:close/>
                </a:path>
                <a:path w="302260" h="120650">
                  <a:moveTo>
                    <a:pt x="209804" y="0"/>
                  </a:moveTo>
                  <a:lnTo>
                    <a:pt x="196469" y="889"/>
                  </a:lnTo>
                  <a:lnTo>
                    <a:pt x="197485" y="16256"/>
                  </a:lnTo>
                  <a:lnTo>
                    <a:pt x="210820" y="15367"/>
                  </a:lnTo>
                  <a:lnTo>
                    <a:pt x="209804" y="0"/>
                  </a:lnTo>
                  <a:close/>
                </a:path>
                <a:path w="302260" h="120650">
                  <a:moveTo>
                    <a:pt x="211836" y="29972"/>
                  </a:moveTo>
                  <a:lnTo>
                    <a:pt x="198501" y="30988"/>
                  </a:lnTo>
                  <a:lnTo>
                    <a:pt x="203962" y="109728"/>
                  </a:lnTo>
                  <a:lnTo>
                    <a:pt x="217297" y="108839"/>
                  </a:lnTo>
                  <a:lnTo>
                    <a:pt x="211836" y="29972"/>
                  </a:lnTo>
                  <a:close/>
                </a:path>
                <a:path w="302260" h="120650">
                  <a:moveTo>
                    <a:pt x="241808" y="27940"/>
                  </a:moveTo>
                  <a:lnTo>
                    <a:pt x="225171" y="29083"/>
                  </a:lnTo>
                  <a:lnTo>
                    <a:pt x="254381" y="65151"/>
                  </a:lnTo>
                  <a:lnTo>
                    <a:pt x="228346" y="108077"/>
                  </a:lnTo>
                  <a:lnTo>
                    <a:pt x="244602" y="106934"/>
                  </a:lnTo>
                  <a:lnTo>
                    <a:pt x="263144" y="74422"/>
                  </a:lnTo>
                  <a:lnTo>
                    <a:pt x="278961" y="74422"/>
                  </a:lnTo>
                  <a:lnTo>
                    <a:pt x="270002" y="63373"/>
                  </a:lnTo>
                  <a:lnTo>
                    <a:pt x="275860" y="54102"/>
                  </a:lnTo>
                  <a:lnTo>
                    <a:pt x="261239" y="54102"/>
                  </a:lnTo>
                  <a:lnTo>
                    <a:pt x="259715" y="51816"/>
                  </a:lnTo>
                  <a:lnTo>
                    <a:pt x="257683" y="49022"/>
                  </a:lnTo>
                  <a:lnTo>
                    <a:pt x="255143" y="45593"/>
                  </a:lnTo>
                  <a:lnTo>
                    <a:pt x="241808" y="27940"/>
                  </a:lnTo>
                  <a:close/>
                </a:path>
                <a:path w="302260" h="120650">
                  <a:moveTo>
                    <a:pt x="278961" y="74422"/>
                  </a:moveTo>
                  <a:lnTo>
                    <a:pt x="263144" y="74422"/>
                  </a:lnTo>
                  <a:lnTo>
                    <a:pt x="267843" y="80772"/>
                  </a:lnTo>
                  <a:lnTo>
                    <a:pt x="285750" y="104140"/>
                  </a:lnTo>
                  <a:lnTo>
                    <a:pt x="302133" y="102997"/>
                  </a:lnTo>
                  <a:lnTo>
                    <a:pt x="278961" y="74422"/>
                  </a:lnTo>
                  <a:close/>
                </a:path>
                <a:path w="302260" h="120650">
                  <a:moveTo>
                    <a:pt x="294640" y="24384"/>
                  </a:moveTo>
                  <a:lnTo>
                    <a:pt x="278765" y="25400"/>
                  </a:lnTo>
                  <a:lnTo>
                    <a:pt x="265049" y="47625"/>
                  </a:lnTo>
                  <a:lnTo>
                    <a:pt x="263271" y="50673"/>
                  </a:lnTo>
                  <a:lnTo>
                    <a:pt x="261239" y="54102"/>
                  </a:lnTo>
                  <a:lnTo>
                    <a:pt x="275860" y="54102"/>
                  </a:lnTo>
                  <a:lnTo>
                    <a:pt x="294640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07664" y="3617976"/>
              <a:ext cx="397763" cy="579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71088" y="3072384"/>
              <a:ext cx="472439" cy="4343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47288" y="2470404"/>
              <a:ext cx="318515" cy="4663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07708" y="3489960"/>
              <a:ext cx="318516" cy="3794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485"/>
            <a:ext cx="1512369" cy="5105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0703"/>
            <a:ext cx="10159365" cy="4130040"/>
          </a:xfrm>
          <a:custGeom>
            <a:avLst/>
            <a:gdLst/>
            <a:ahLst/>
            <a:cxnLst/>
            <a:rect l="l" t="t" r="r" b="b"/>
            <a:pathLst>
              <a:path w="10159365" h="4130040">
                <a:moveTo>
                  <a:pt x="10158984" y="0"/>
                </a:moveTo>
                <a:lnTo>
                  <a:pt x="0" y="0"/>
                </a:lnTo>
                <a:lnTo>
                  <a:pt x="0" y="4130040"/>
                </a:lnTo>
                <a:lnTo>
                  <a:pt x="10158984" y="4130040"/>
                </a:lnTo>
                <a:lnTo>
                  <a:pt x="10158984" y="0"/>
                </a:lnTo>
                <a:close/>
              </a:path>
            </a:pathLst>
          </a:custGeom>
          <a:solidFill>
            <a:srgbClr val="E7E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405" y="506730"/>
            <a:ext cx="32061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comment ça</a:t>
            </a:r>
            <a:r>
              <a:rPr spc="-70" dirty="0"/>
              <a:t> </a:t>
            </a:r>
            <a:r>
              <a:rPr dirty="0"/>
              <a:t>marche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7405" y="1305813"/>
            <a:ext cx="6567805" cy="54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Arial"/>
                <a:cs typeface="Arial"/>
              </a:rPr>
              <a:t>_l’envoi des “messages” </a:t>
            </a:r>
            <a:r>
              <a:rPr sz="1700" dirty="0">
                <a:latin typeface="Arial"/>
                <a:cs typeface="Arial"/>
              </a:rPr>
              <a:t>se </a:t>
            </a:r>
            <a:r>
              <a:rPr sz="1700" spc="-5" dirty="0">
                <a:latin typeface="Arial"/>
                <a:cs typeface="Arial"/>
              </a:rPr>
              <a:t>fait </a:t>
            </a:r>
            <a:r>
              <a:rPr sz="1700" dirty="0">
                <a:latin typeface="Arial"/>
                <a:cs typeface="Arial"/>
              </a:rPr>
              <a:t>via </a:t>
            </a:r>
            <a:r>
              <a:rPr sz="1700" spc="-5" dirty="0">
                <a:latin typeface="Arial"/>
                <a:cs typeface="Arial"/>
              </a:rPr>
              <a:t>une interface </a:t>
            </a:r>
            <a:r>
              <a:rPr sz="1700" dirty="0">
                <a:latin typeface="Arial"/>
                <a:cs typeface="Arial"/>
              </a:rPr>
              <a:t>(connue </a:t>
            </a:r>
            <a:r>
              <a:rPr sz="1700" spc="-5" dirty="0">
                <a:latin typeface="Arial"/>
                <a:cs typeface="Arial"/>
              </a:rPr>
              <a:t>ou</a:t>
            </a:r>
            <a:r>
              <a:rPr sz="1700" spc="5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non)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_mais en </a:t>
            </a:r>
            <a:r>
              <a:rPr sz="1700" dirty="0">
                <a:latin typeface="Arial"/>
                <a:cs typeface="Arial"/>
              </a:rPr>
              <a:t>réalité </a:t>
            </a:r>
            <a:r>
              <a:rPr sz="1700" spc="-5" dirty="0">
                <a:latin typeface="Arial"/>
                <a:cs typeface="Arial"/>
              </a:rPr>
              <a:t>l’interface ne fait que relayer </a:t>
            </a:r>
            <a:r>
              <a:rPr sz="1700" dirty="0">
                <a:latin typeface="Arial"/>
                <a:cs typeface="Arial"/>
              </a:rPr>
              <a:t>le message </a:t>
            </a:r>
            <a:r>
              <a:rPr sz="1700" spc="-5" dirty="0">
                <a:latin typeface="Arial"/>
                <a:cs typeface="Arial"/>
              </a:rPr>
              <a:t>au</a:t>
            </a:r>
            <a:r>
              <a:rPr sz="1700" spc="9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chatbot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84832" y="2371344"/>
            <a:ext cx="7847330" cy="2345690"/>
            <a:chOff x="2084832" y="2371344"/>
            <a:chExt cx="7847330" cy="2345690"/>
          </a:xfrm>
        </p:grpSpPr>
        <p:sp>
          <p:nvSpPr>
            <p:cNvPr id="6" name="object 6"/>
            <p:cNvSpPr/>
            <p:nvPr/>
          </p:nvSpPr>
          <p:spPr>
            <a:xfrm>
              <a:off x="8894063" y="2371344"/>
              <a:ext cx="1037844" cy="14203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4832" y="3390900"/>
              <a:ext cx="1290828" cy="1325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89377" y="4715967"/>
            <a:ext cx="679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utilisateur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53525" y="3819905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cha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75659" y="2525267"/>
            <a:ext cx="5442585" cy="1568450"/>
            <a:chOff x="3375659" y="2525267"/>
            <a:chExt cx="5442585" cy="1568450"/>
          </a:xfrm>
        </p:grpSpPr>
        <p:sp>
          <p:nvSpPr>
            <p:cNvPr id="11" name="object 11"/>
            <p:cNvSpPr/>
            <p:nvPr/>
          </p:nvSpPr>
          <p:spPr>
            <a:xfrm>
              <a:off x="3375659" y="3349878"/>
              <a:ext cx="3609975" cy="744220"/>
            </a:xfrm>
            <a:custGeom>
              <a:avLst/>
              <a:gdLst/>
              <a:ahLst/>
              <a:cxnLst/>
              <a:rect l="l" t="t" r="r" b="b"/>
              <a:pathLst>
                <a:path w="3609975" h="744220">
                  <a:moveTo>
                    <a:pt x="113411" y="618871"/>
                  </a:moveTo>
                  <a:lnTo>
                    <a:pt x="0" y="704342"/>
                  </a:lnTo>
                  <a:lnTo>
                    <a:pt x="136398" y="743712"/>
                  </a:lnTo>
                  <a:lnTo>
                    <a:pt x="126482" y="689864"/>
                  </a:lnTo>
                  <a:lnTo>
                    <a:pt x="113537" y="689864"/>
                  </a:lnTo>
                  <a:lnTo>
                    <a:pt x="111251" y="677291"/>
                  </a:lnTo>
                  <a:lnTo>
                    <a:pt x="123744" y="674990"/>
                  </a:lnTo>
                  <a:lnTo>
                    <a:pt x="113411" y="618871"/>
                  </a:lnTo>
                  <a:close/>
                </a:path>
                <a:path w="3609975" h="744220">
                  <a:moveTo>
                    <a:pt x="123744" y="674990"/>
                  </a:moveTo>
                  <a:lnTo>
                    <a:pt x="111251" y="677291"/>
                  </a:lnTo>
                  <a:lnTo>
                    <a:pt x="113537" y="689864"/>
                  </a:lnTo>
                  <a:lnTo>
                    <a:pt x="126058" y="687558"/>
                  </a:lnTo>
                  <a:lnTo>
                    <a:pt x="123744" y="674990"/>
                  </a:lnTo>
                  <a:close/>
                </a:path>
                <a:path w="3609975" h="744220">
                  <a:moveTo>
                    <a:pt x="126058" y="687558"/>
                  </a:moveTo>
                  <a:lnTo>
                    <a:pt x="113537" y="689864"/>
                  </a:lnTo>
                  <a:lnTo>
                    <a:pt x="126482" y="689864"/>
                  </a:lnTo>
                  <a:lnTo>
                    <a:pt x="126058" y="687558"/>
                  </a:lnTo>
                  <a:close/>
                </a:path>
                <a:path w="3609975" h="744220">
                  <a:moveTo>
                    <a:pt x="3483801" y="56278"/>
                  </a:moveTo>
                  <a:lnTo>
                    <a:pt x="123744" y="674990"/>
                  </a:lnTo>
                  <a:lnTo>
                    <a:pt x="126058" y="687558"/>
                  </a:lnTo>
                  <a:lnTo>
                    <a:pt x="3486091" y="68724"/>
                  </a:lnTo>
                  <a:lnTo>
                    <a:pt x="3483801" y="56278"/>
                  </a:lnTo>
                  <a:close/>
                </a:path>
                <a:path w="3609975" h="744220">
                  <a:moveTo>
                    <a:pt x="3590637" y="53975"/>
                  </a:moveTo>
                  <a:lnTo>
                    <a:pt x="3496310" y="53975"/>
                  </a:lnTo>
                  <a:lnTo>
                    <a:pt x="3498595" y="66421"/>
                  </a:lnTo>
                  <a:lnTo>
                    <a:pt x="3486091" y="68724"/>
                  </a:lnTo>
                  <a:lnTo>
                    <a:pt x="3496437" y="124968"/>
                  </a:lnTo>
                  <a:lnTo>
                    <a:pt x="3590637" y="53975"/>
                  </a:lnTo>
                  <a:close/>
                </a:path>
                <a:path w="3609975" h="744220">
                  <a:moveTo>
                    <a:pt x="3496310" y="53975"/>
                  </a:moveTo>
                  <a:lnTo>
                    <a:pt x="3483801" y="56278"/>
                  </a:lnTo>
                  <a:lnTo>
                    <a:pt x="3486091" y="68724"/>
                  </a:lnTo>
                  <a:lnTo>
                    <a:pt x="3498595" y="66421"/>
                  </a:lnTo>
                  <a:lnTo>
                    <a:pt x="3496310" y="53975"/>
                  </a:lnTo>
                  <a:close/>
                </a:path>
                <a:path w="3609975" h="744220">
                  <a:moveTo>
                    <a:pt x="3473449" y="0"/>
                  </a:moveTo>
                  <a:lnTo>
                    <a:pt x="3483801" y="56278"/>
                  </a:lnTo>
                  <a:lnTo>
                    <a:pt x="3496310" y="53975"/>
                  </a:lnTo>
                  <a:lnTo>
                    <a:pt x="3590637" y="53975"/>
                  </a:lnTo>
                  <a:lnTo>
                    <a:pt x="3609847" y="39497"/>
                  </a:lnTo>
                  <a:lnTo>
                    <a:pt x="34734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48771" y="3505707"/>
              <a:ext cx="983678" cy="2691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86015" y="2526791"/>
              <a:ext cx="659892" cy="6614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08391" y="2525267"/>
              <a:ext cx="661416" cy="6644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10400" y="3332987"/>
              <a:ext cx="611124" cy="611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45907" y="3332987"/>
              <a:ext cx="611124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16467" y="3257295"/>
              <a:ext cx="501650" cy="127000"/>
            </a:xfrm>
            <a:custGeom>
              <a:avLst/>
              <a:gdLst/>
              <a:ahLst/>
              <a:cxnLst/>
              <a:rect l="l" t="t" r="r" b="b"/>
              <a:pathLst>
                <a:path w="501650" h="127000">
                  <a:moveTo>
                    <a:pt x="127000" y="0"/>
                  </a:moveTo>
                  <a:lnTo>
                    <a:pt x="0" y="63499"/>
                  </a:lnTo>
                  <a:lnTo>
                    <a:pt x="127000" y="126999"/>
                  </a:lnTo>
                  <a:lnTo>
                    <a:pt x="127000" y="69849"/>
                  </a:lnTo>
                  <a:lnTo>
                    <a:pt x="114300" y="69849"/>
                  </a:lnTo>
                  <a:lnTo>
                    <a:pt x="114300" y="57149"/>
                  </a:lnTo>
                  <a:lnTo>
                    <a:pt x="127000" y="57149"/>
                  </a:lnTo>
                  <a:lnTo>
                    <a:pt x="127000" y="0"/>
                  </a:lnTo>
                  <a:close/>
                </a:path>
                <a:path w="501650" h="127000">
                  <a:moveTo>
                    <a:pt x="374268" y="0"/>
                  </a:moveTo>
                  <a:lnTo>
                    <a:pt x="374268" y="126999"/>
                  </a:lnTo>
                  <a:lnTo>
                    <a:pt x="488568" y="69849"/>
                  </a:lnTo>
                  <a:lnTo>
                    <a:pt x="386968" y="69849"/>
                  </a:lnTo>
                  <a:lnTo>
                    <a:pt x="386968" y="57149"/>
                  </a:lnTo>
                  <a:lnTo>
                    <a:pt x="488568" y="57149"/>
                  </a:lnTo>
                  <a:lnTo>
                    <a:pt x="374268" y="0"/>
                  </a:lnTo>
                  <a:close/>
                </a:path>
                <a:path w="501650" h="127000">
                  <a:moveTo>
                    <a:pt x="127000" y="57149"/>
                  </a:moveTo>
                  <a:lnTo>
                    <a:pt x="114300" y="57149"/>
                  </a:lnTo>
                  <a:lnTo>
                    <a:pt x="114300" y="69849"/>
                  </a:lnTo>
                  <a:lnTo>
                    <a:pt x="127000" y="69849"/>
                  </a:lnTo>
                  <a:lnTo>
                    <a:pt x="127000" y="57149"/>
                  </a:lnTo>
                  <a:close/>
                </a:path>
                <a:path w="501650" h="127000">
                  <a:moveTo>
                    <a:pt x="374268" y="57149"/>
                  </a:moveTo>
                  <a:lnTo>
                    <a:pt x="127000" y="57149"/>
                  </a:lnTo>
                  <a:lnTo>
                    <a:pt x="127000" y="69849"/>
                  </a:lnTo>
                  <a:lnTo>
                    <a:pt x="374268" y="69849"/>
                  </a:lnTo>
                  <a:lnTo>
                    <a:pt x="374268" y="57149"/>
                  </a:lnTo>
                  <a:close/>
                </a:path>
                <a:path w="501650" h="127000">
                  <a:moveTo>
                    <a:pt x="488568" y="57149"/>
                  </a:moveTo>
                  <a:lnTo>
                    <a:pt x="386968" y="57149"/>
                  </a:lnTo>
                  <a:lnTo>
                    <a:pt x="386968" y="69849"/>
                  </a:lnTo>
                  <a:lnTo>
                    <a:pt x="488568" y="69849"/>
                  </a:lnTo>
                  <a:lnTo>
                    <a:pt x="501268" y="63499"/>
                  </a:lnTo>
                  <a:lnTo>
                    <a:pt x="488568" y="57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485"/>
            <a:ext cx="1512369" cy="5105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0703"/>
            <a:ext cx="10159365" cy="4130040"/>
          </a:xfrm>
          <a:custGeom>
            <a:avLst/>
            <a:gdLst/>
            <a:ahLst/>
            <a:cxnLst/>
            <a:rect l="l" t="t" r="r" b="b"/>
            <a:pathLst>
              <a:path w="10159365" h="4130040">
                <a:moveTo>
                  <a:pt x="10158984" y="0"/>
                </a:moveTo>
                <a:lnTo>
                  <a:pt x="0" y="0"/>
                </a:lnTo>
                <a:lnTo>
                  <a:pt x="0" y="4130040"/>
                </a:lnTo>
                <a:lnTo>
                  <a:pt x="10158984" y="4130040"/>
                </a:lnTo>
                <a:lnTo>
                  <a:pt x="10158984" y="0"/>
                </a:lnTo>
                <a:close/>
              </a:path>
            </a:pathLst>
          </a:custGeom>
          <a:solidFill>
            <a:srgbClr val="E7E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405" y="506730"/>
            <a:ext cx="32061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_comment ça</a:t>
            </a:r>
            <a:r>
              <a:rPr spc="-70" dirty="0"/>
              <a:t> </a:t>
            </a:r>
            <a:r>
              <a:rPr dirty="0"/>
              <a:t>marche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7405" y="1305813"/>
            <a:ext cx="7611109" cy="142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Arial"/>
                <a:cs typeface="Arial"/>
              </a:rPr>
              <a:t>_les types </a:t>
            </a:r>
            <a:r>
              <a:rPr sz="1700" b="1" dirty="0">
                <a:latin typeface="Arial"/>
                <a:cs typeface="Arial"/>
              </a:rPr>
              <a:t>de chatbots </a:t>
            </a:r>
            <a:r>
              <a:rPr sz="1700" dirty="0">
                <a:latin typeface="Arial"/>
                <a:cs typeface="Arial"/>
              </a:rPr>
              <a:t>- </a:t>
            </a:r>
            <a:r>
              <a:rPr sz="1200" dirty="0">
                <a:latin typeface="Arial"/>
                <a:cs typeface="Arial"/>
              </a:rPr>
              <a:t>du </a:t>
            </a:r>
            <a:r>
              <a:rPr sz="1200" spc="-5" dirty="0">
                <a:latin typeface="Arial"/>
                <a:cs typeface="Arial"/>
              </a:rPr>
              <a:t>plus simple </a:t>
            </a:r>
            <a:r>
              <a:rPr sz="1200" dirty="0">
                <a:latin typeface="Arial"/>
                <a:cs typeface="Arial"/>
              </a:rPr>
              <a:t>au </a:t>
            </a:r>
            <a:r>
              <a:rPr sz="1200" spc="-5" dirty="0">
                <a:latin typeface="Arial"/>
                <a:cs typeface="Arial"/>
              </a:rPr>
              <a:t>plus complexe </a:t>
            </a:r>
            <a:r>
              <a:rPr sz="1200" dirty="0">
                <a:latin typeface="Arial"/>
                <a:cs typeface="Arial"/>
              </a:rPr>
              <a:t>→ du </a:t>
            </a:r>
            <a:r>
              <a:rPr sz="1200" spc="-5" dirty="0">
                <a:latin typeface="Arial"/>
                <a:cs typeface="Arial"/>
              </a:rPr>
              <a:t>plus générique </a:t>
            </a:r>
            <a:r>
              <a:rPr sz="1200" dirty="0">
                <a:latin typeface="Arial"/>
                <a:cs typeface="Arial"/>
              </a:rPr>
              <a:t>au </a:t>
            </a:r>
            <a:r>
              <a:rPr sz="1200" spc="-5" dirty="0">
                <a:latin typeface="Arial"/>
                <a:cs typeface="Arial"/>
              </a:rPr>
              <a:t>plus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personnalisé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Arial"/>
                <a:cs typeface="Arial"/>
              </a:rPr>
              <a:t>→ 1/ </a:t>
            </a:r>
            <a:r>
              <a:rPr sz="1500" spc="-5" dirty="0">
                <a:latin typeface="Arial"/>
                <a:cs typeface="Arial"/>
              </a:rPr>
              <a:t>Conversation </a:t>
            </a:r>
            <a:r>
              <a:rPr sz="1500" dirty="0">
                <a:latin typeface="Arial"/>
                <a:cs typeface="Arial"/>
              </a:rPr>
              <a:t>à </a:t>
            </a:r>
            <a:r>
              <a:rPr sz="1500" spc="-5" dirty="0">
                <a:latin typeface="Arial"/>
                <a:cs typeface="Arial"/>
              </a:rPr>
              <a:t>choix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fermés</a:t>
            </a: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→ 2/ </a:t>
            </a:r>
            <a:r>
              <a:rPr sz="1500" spc="-5" dirty="0">
                <a:latin typeface="Arial"/>
                <a:cs typeface="Arial"/>
              </a:rPr>
              <a:t>Conversation </a:t>
            </a:r>
            <a:r>
              <a:rPr sz="1500" dirty="0">
                <a:latin typeface="Arial"/>
                <a:cs typeface="Arial"/>
              </a:rPr>
              <a:t>en langage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naturelle</a:t>
            </a: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→ 3/ </a:t>
            </a:r>
            <a:r>
              <a:rPr sz="1500" spc="-5" dirty="0">
                <a:latin typeface="Arial"/>
                <a:cs typeface="Arial"/>
              </a:rPr>
              <a:t>Conversation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hybride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Arial"/>
                <a:cs typeface="Arial"/>
              </a:rPr>
              <a:t>→ 4/ </a:t>
            </a:r>
            <a:r>
              <a:rPr sz="1500" spc="-5" dirty="0">
                <a:latin typeface="Arial"/>
                <a:cs typeface="Arial"/>
              </a:rPr>
              <a:t>Conversation avec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apprentissage</a:t>
            </a: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→ 5/ Conversation avec redirection vers un humain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084832" y="2523744"/>
            <a:ext cx="6094730" cy="2193290"/>
            <a:chOff x="2084832" y="2523744"/>
            <a:chExt cx="6094730" cy="2193290"/>
          </a:xfrm>
        </p:grpSpPr>
        <p:sp>
          <p:nvSpPr>
            <p:cNvPr id="6" name="object 6"/>
            <p:cNvSpPr/>
            <p:nvPr/>
          </p:nvSpPr>
          <p:spPr>
            <a:xfrm>
              <a:off x="7141464" y="2523744"/>
              <a:ext cx="1037844" cy="14203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4832" y="3390900"/>
              <a:ext cx="1290828" cy="1325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89377" y="4715967"/>
            <a:ext cx="679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utilisateur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0670" y="3972305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cha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75659" y="1821179"/>
            <a:ext cx="6311265" cy="3319779"/>
            <a:chOff x="3375659" y="1821179"/>
            <a:chExt cx="6311265" cy="3319779"/>
          </a:xfrm>
        </p:grpSpPr>
        <p:sp>
          <p:nvSpPr>
            <p:cNvPr id="11" name="object 11"/>
            <p:cNvSpPr/>
            <p:nvPr/>
          </p:nvSpPr>
          <p:spPr>
            <a:xfrm>
              <a:off x="8939783" y="3570731"/>
              <a:ext cx="598931" cy="7025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59011" y="2702051"/>
              <a:ext cx="760476" cy="7604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90431" y="4379975"/>
              <a:ext cx="896112" cy="7604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94063" y="1821179"/>
              <a:ext cx="690372" cy="7025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75659" y="3349878"/>
              <a:ext cx="3609975" cy="744220"/>
            </a:xfrm>
            <a:custGeom>
              <a:avLst/>
              <a:gdLst/>
              <a:ahLst/>
              <a:cxnLst/>
              <a:rect l="l" t="t" r="r" b="b"/>
              <a:pathLst>
                <a:path w="3609975" h="744220">
                  <a:moveTo>
                    <a:pt x="113411" y="618871"/>
                  </a:moveTo>
                  <a:lnTo>
                    <a:pt x="0" y="704342"/>
                  </a:lnTo>
                  <a:lnTo>
                    <a:pt x="136398" y="743712"/>
                  </a:lnTo>
                  <a:lnTo>
                    <a:pt x="126482" y="689864"/>
                  </a:lnTo>
                  <a:lnTo>
                    <a:pt x="113537" y="689864"/>
                  </a:lnTo>
                  <a:lnTo>
                    <a:pt x="111251" y="677291"/>
                  </a:lnTo>
                  <a:lnTo>
                    <a:pt x="123744" y="674990"/>
                  </a:lnTo>
                  <a:lnTo>
                    <a:pt x="113411" y="618871"/>
                  </a:lnTo>
                  <a:close/>
                </a:path>
                <a:path w="3609975" h="744220">
                  <a:moveTo>
                    <a:pt x="123744" y="674990"/>
                  </a:moveTo>
                  <a:lnTo>
                    <a:pt x="111251" y="677291"/>
                  </a:lnTo>
                  <a:lnTo>
                    <a:pt x="113537" y="689864"/>
                  </a:lnTo>
                  <a:lnTo>
                    <a:pt x="126058" y="687558"/>
                  </a:lnTo>
                  <a:lnTo>
                    <a:pt x="123744" y="674990"/>
                  </a:lnTo>
                  <a:close/>
                </a:path>
                <a:path w="3609975" h="744220">
                  <a:moveTo>
                    <a:pt x="126058" y="687558"/>
                  </a:moveTo>
                  <a:lnTo>
                    <a:pt x="113537" y="689864"/>
                  </a:lnTo>
                  <a:lnTo>
                    <a:pt x="126482" y="689864"/>
                  </a:lnTo>
                  <a:lnTo>
                    <a:pt x="126058" y="687558"/>
                  </a:lnTo>
                  <a:close/>
                </a:path>
                <a:path w="3609975" h="744220">
                  <a:moveTo>
                    <a:pt x="3483801" y="56278"/>
                  </a:moveTo>
                  <a:lnTo>
                    <a:pt x="123744" y="674990"/>
                  </a:lnTo>
                  <a:lnTo>
                    <a:pt x="126058" y="687558"/>
                  </a:lnTo>
                  <a:lnTo>
                    <a:pt x="3486091" y="68724"/>
                  </a:lnTo>
                  <a:lnTo>
                    <a:pt x="3483801" y="56278"/>
                  </a:lnTo>
                  <a:close/>
                </a:path>
                <a:path w="3609975" h="744220">
                  <a:moveTo>
                    <a:pt x="3590637" y="53975"/>
                  </a:moveTo>
                  <a:lnTo>
                    <a:pt x="3496310" y="53975"/>
                  </a:lnTo>
                  <a:lnTo>
                    <a:pt x="3498595" y="66421"/>
                  </a:lnTo>
                  <a:lnTo>
                    <a:pt x="3486091" y="68724"/>
                  </a:lnTo>
                  <a:lnTo>
                    <a:pt x="3496437" y="124968"/>
                  </a:lnTo>
                  <a:lnTo>
                    <a:pt x="3590637" y="53975"/>
                  </a:lnTo>
                  <a:close/>
                </a:path>
                <a:path w="3609975" h="744220">
                  <a:moveTo>
                    <a:pt x="3496310" y="53975"/>
                  </a:moveTo>
                  <a:lnTo>
                    <a:pt x="3483801" y="56278"/>
                  </a:lnTo>
                  <a:lnTo>
                    <a:pt x="3486091" y="68724"/>
                  </a:lnTo>
                  <a:lnTo>
                    <a:pt x="3498595" y="66421"/>
                  </a:lnTo>
                  <a:lnTo>
                    <a:pt x="3496310" y="53975"/>
                  </a:lnTo>
                  <a:close/>
                </a:path>
                <a:path w="3609975" h="744220">
                  <a:moveTo>
                    <a:pt x="3473449" y="0"/>
                  </a:moveTo>
                  <a:lnTo>
                    <a:pt x="3483801" y="56278"/>
                  </a:lnTo>
                  <a:lnTo>
                    <a:pt x="3496310" y="53975"/>
                  </a:lnTo>
                  <a:lnTo>
                    <a:pt x="3590637" y="53975"/>
                  </a:lnTo>
                  <a:lnTo>
                    <a:pt x="3609847" y="39497"/>
                  </a:lnTo>
                  <a:lnTo>
                    <a:pt x="34734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48771" y="3505707"/>
              <a:ext cx="983678" cy="26912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47888" y="2473451"/>
              <a:ext cx="484505" cy="780415"/>
            </a:xfrm>
            <a:custGeom>
              <a:avLst/>
              <a:gdLst/>
              <a:ahLst/>
              <a:cxnLst/>
              <a:rect l="l" t="t" r="r" b="b"/>
              <a:pathLst>
                <a:path w="484504" h="780414">
                  <a:moveTo>
                    <a:pt x="466217" y="682752"/>
                  </a:moveTo>
                  <a:lnTo>
                    <a:pt x="331597" y="637413"/>
                  </a:lnTo>
                  <a:lnTo>
                    <a:pt x="339534" y="694029"/>
                  </a:lnTo>
                  <a:lnTo>
                    <a:pt x="219392" y="710831"/>
                  </a:lnTo>
                  <a:lnTo>
                    <a:pt x="211455" y="654177"/>
                  </a:lnTo>
                  <a:lnTo>
                    <a:pt x="94488" y="734695"/>
                  </a:lnTo>
                  <a:lnTo>
                    <a:pt x="229108" y="780034"/>
                  </a:lnTo>
                  <a:lnTo>
                    <a:pt x="221411" y="725170"/>
                  </a:lnTo>
                  <a:lnTo>
                    <a:pt x="221157" y="723404"/>
                  </a:lnTo>
                  <a:lnTo>
                    <a:pt x="341299" y="706602"/>
                  </a:lnTo>
                  <a:lnTo>
                    <a:pt x="349250" y="763143"/>
                  </a:lnTo>
                  <a:lnTo>
                    <a:pt x="452348" y="692277"/>
                  </a:lnTo>
                  <a:lnTo>
                    <a:pt x="466217" y="682752"/>
                  </a:lnTo>
                  <a:close/>
                </a:path>
                <a:path w="484504" h="780414">
                  <a:moveTo>
                    <a:pt x="484251" y="0"/>
                  </a:moveTo>
                  <a:lnTo>
                    <a:pt x="344551" y="25400"/>
                  </a:lnTo>
                  <a:lnTo>
                    <a:pt x="378752" y="71094"/>
                  </a:lnTo>
                  <a:lnTo>
                    <a:pt x="97790" y="281698"/>
                  </a:lnTo>
                  <a:lnTo>
                    <a:pt x="63500" y="235966"/>
                  </a:lnTo>
                  <a:lnTo>
                    <a:pt x="0" y="362966"/>
                  </a:lnTo>
                  <a:lnTo>
                    <a:pt x="139700" y="337566"/>
                  </a:lnTo>
                  <a:lnTo>
                    <a:pt x="111125" y="299466"/>
                  </a:lnTo>
                  <a:lnTo>
                    <a:pt x="105410" y="291858"/>
                  </a:lnTo>
                  <a:lnTo>
                    <a:pt x="386359" y="81254"/>
                  </a:lnTo>
                  <a:lnTo>
                    <a:pt x="420624" y="127000"/>
                  </a:lnTo>
                  <a:lnTo>
                    <a:pt x="452437" y="63500"/>
                  </a:lnTo>
                  <a:lnTo>
                    <a:pt x="4842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74379" y="3741419"/>
              <a:ext cx="436245" cy="207645"/>
            </a:xfrm>
            <a:custGeom>
              <a:avLst/>
              <a:gdLst/>
              <a:ahLst/>
              <a:cxnLst/>
              <a:rect l="l" t="t" r="r" b="b"/>
              <a:pathLst>
                <a:path w="436245" h="207645">
                  <a:moveTo>
                    <a:pt x="317347" y="155087"/>
                  </a:moveTo>
                  <a:lnTo>
                    <a:pt x="294004" y="207136"/>
                  </a:lnTo>
                  <a:lnTo>
                    <a:pt x="435864" y="201040"/>
                  </a:lnTo>
                  <a:lnTo>
                    <a:pt x="402457" y="160273"/>
                  </a:lnTo>
                  <a:lnTo>
                    <a:pt x="328929" y="160273"/>
                  </a:lnTo>
                  <a:lnTo>
                    <a:pt x="317347" y="155087"/>
                  </a:lnTo>
                  <a:close/>
                </a:path>
                <a:path w="436245" h="207645">
                  <a:moveTo>
                    <a:pt x="322579" y="143421"/>
                  </a:moveTo>
                  <a:lnTo>
                    <a:pt x="317347" y="155087"/>
                  </a:lnTo>
                  <a:lnTo>
                    <a:pt x="328929" y="160273"/>
                  </a:lnTo>
                  <a:lnTo>
                    <a:pt x="334137" y="148589"/>
                  </a:lnTo>
                  <a:lnTo>
                    <a:pt x="322579" y="143421"/>
                  </a:lnTo>
                  <a:close/>
                </a:path>
                <a:path w="436245" h="207645">
                  <a:moveTo>
                    <a:pt x="345948" y="91312"/>
                  </a:moveTo>
                  <a:lnTo>
                    <a:pt x="322579" y="143421"/>
                  </a:lnTo>
                  <a:lnTo>
                    <a:pt x="334137" y="148589"/>
                  </a:lnTo>
                  <a:lnTo>
                    <a:pt x="328929" y="160273"/>
                  </a:lnTo>
                  <a:lnTo>
                    <a:pt x="402457" y="160273"/>
                  </a:lnTo>
                  <a:lnTo>
                    <a:pt x="345948" y="91312"/>
                  </a:lnTo>
                  <a:close/>
                </a:path>
                <a:path w="436245" h="207645">
                  <a:moveTo>
                    <a:pt x="118540" y="52180"/>
                  </a:moveTo>
                  <a:lnTo>
                    <a:pt x="113366" y="63758"/>
                  </a:lnTo>
                  <a:lnTo>
                    <a:pt x="317347" y="155087"/>
                  </a:lnTo>
                  <a:lnTo>
                    <a:pt x="322579" y="143421"/>
                  </a:lnTo>
                  <a:lnTo>
                    <a:pt x="118540" y="52180"/>
                  </a:lnTo>
                  <a:close/>
                </a:path>
                <a:path w="436245" h="207645">
                  <a:moveTo>
                    <a:pt x="141859" y="0"/>
                  </a:moveTo>
                  <a:lnTo>
                    <a:pt x="0" y="6095"/>
                  </a:lnTo>
                  <a:lnTo>
                    <a:pt x="90043" y="115950"/>
                  </a:lnTo>
                  <a:lnTo>
                    <a:pt x="113366" y="63758"/>
                  </a:lnTo>
                  <a:lnTo>
                    <a:pt x="101726" y="58546"/>
                  </a:lnTo>
                  <a:lnTo>
                    <a:pt x="106934" y="46989"/>
                  </a:lnTo>
                  <a:lnTo>
                    <a:pt x="120860" y="46989"/>
                  </a:lnTo>
                  <a:lnTo>
                    <a:pt x="141859" y="0"/>
                  </a:lnTo>
                  <a:close/>
                </a:path>
                <a:path w="436245" h="207645">
                  <a:moveTo>
                    <a:pt x="106934" y="46989"/>
                  </a:moveTo>
                  <a:lnTo>
                    <a:pt x="101726" y="58546"/>
                  </a:lnTo>
                  <a:lnTo>
                    <a:pt x="113366" y="63758"/>
                  </a:lnTo>
                  <a:lnTo>
                    <a:pt x="118540" y="52180"/>
                  </a:lnTo>
                  <a:lnTo>
                    <a:pt x="106934" y="46989"/>
                  </a:lnTo>
                  <a:close/>
                </a:path>
                <a:path w="436245" h="207645">
                  <a:moveTo>
                    <a:pt x="120860" y="46989"/>
                  </a:moveTo>
                  <a:lnTo>
                    <a:pt x="106934" y="46989"/>
                  </a:lnTo>
                  <a:lnTo>
                    <a:pt x="118540" y="52180"/>
                  </a:lnTo>
                  <a:lnTo>
                    <a:pt x="120860" y="4698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68208" y="2567939"/>
              <a:ext cx="1137920" cy="1979295"/>
            </a:xfrm>
            <a:custGeom>
              <a:avLst/>
              <a:gdLst/>
              <a:ahLst/>
              <a:cxnLst/>
              <a:rect l="l" t="t" r="r" b="b"/>
              <a:pathLst>
                <a:path w="1137920" h="1979295">
                  <a:moveTo>
                    <a:pt x="524510" y="1979002"/>
                  </a:moveTo>
                  <a:lnTo>
                    <a:pt x="494182" y="1911845"/>
                  </a:lnTo>
                  <a:lnTo>
                    <a:pt x="466090" y="1849628"/>
                  </a:lnTo>
                  <a:lnTo>
                    <a:pt x="429983" y="1894027"/>
                  </a:lnTo>
                  <a:lnTo>
                    <a:pt x="8128" y="1551051"/>
                  </a:lnTo>
                  <a:lnTo>
                    <a:pt x="0" y="1560957"/>
                  </a:lnTo>
                  <a:lnTo>
                    <a:pt x="421982" y="1903869"/>
                  </a:lnTo>
                  <a:lnTo>
                    <a:pt x="385953" y="1948180"/>
                  </a:lnTo>
                  <a:lnTo>
                    <a:pt x="524510" y="1979002"/>
                  </a:lnTo>
                  <a:close/>
                </a:path>
                <a:path w="1137920" h="1979295">
                  <a:moveTo>
                    <a:pt x="1137539" y="234950"/>
                  </a:moveTo>
                  <a:lnTo>
                    <a:pt x="1080427" y="236499"/>
                  </a:lnTo>
                  <a:lnTo>
                    <a:pt x="1077544" y="126771"/>
                  </a:lnTo>
                  <a:lnTo>
                    <a:pt x="1134618" y="125222"/>
                  </a:lnTo>
                  <a:lnTo>
                    <a:pt x="1128649" y="114046"/>
                  </a:lnTo>
                  <a:lnTo>
                    <a:pt x="1067816" y="0"/>
                  </a:lnTo>
                  <a:lnTo>
                    <a:pt x="1007745" y="128651"/>
                  </a:lnTo>
                  <a:lnTo>
                    <a:pt x="1064844" y="127114"/>
                  </a:lnTo>
                  <a:lnTo>
                    <a:pt x="1067727" y="236842"/>
                  </a:lnTo>
                  <a:lnTo>
                    <a:pt x="1010539" y="238379"/>
                  </a:lnTo>
                  <a:lnTo>
                    <a:pt x="1077468" y="363601"/>
                  </a:lnTo>
                  <a:lnTo>
                    <a:pt x="1130719" y="249555"/>
                  </a:lnTo>
                  <a:lnTo>
                    <a:pt x="1137539" y="234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485"/>
            <a:ext cx="1512369" cy="5105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806" y="2655189"/>
            <a:ext cx="37841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400" spc="-5" dirty="0">
                <a:solidFill>
                  <a:srgbClr val="0CDFC2"/>
                </a:solidFill>
              </a:rPr>
              <a:t>concevoir notre </a:t>
            </a:r>
            <a:r>
              <a:rPr lang="fr-FR" sz="2400" spc="-5" dirty="0" err="1">
                <a:solidFill>
                  <a:srgbClr val="0CDFC2"/>
                </a:solidFill>
              </a:rPr>
              <a:t>chatbot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9518268" y="5382622"/>
            <a:ext cx="12827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5" dirty="0">
                <a:solidFill>
                  <a:srgbClr val="2F572D"/>
                </a:solidFill>
                <a:latin typeface="Arial"/>
                <a:cs typeface="Arial"/>
              </a:rPr>
              <a:t>29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05568" y="5369922"/>
            <a:ext cx="153670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2F572D"/>
                </a:solidFill>
                <a:latin typeface="Arial"/>
                <a:cs typeface="Arial"/>
              </a:rPr>
              <a:t>29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485"/>
            <a:ext cx="1512369" cy="510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F6C-4C03-4B9C-9FCF-77E962022359}" type="slidenum">
              <a:rPr lang="fr-FR" smtClean="0"/>
              <a:t>2</a:t>
            </a:fld>
            <a:endParaRPr lang="fr-FR"/>
          </a:p>
        </p:txBody>
      </p:sp>
      <p:sp>
        <p:nvSpPr>
          <p:cNvPr id="27" name="AutoShape 4" descr="Résultat de recherche d'images pour &quot;ensias logo&quot;"/>
          <p:cNvSpPr>
            <a:spLocks noChangeAspect="1" noChangeArrowheads="1"/>
          </p:cNvSpPr>
          <p:nvPr/>
        </p:nvSpPr>
        <p:spPr bwMode="auto">
          <a:xfrm>
            <a:off x="770168" y="685789"/>
            <a:ext cx="2540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fr-FR" sz="1500"/>
          </a:p>
        </p:txBody>
      </p:sp>
      <p:sp>
        <p:nvSpPr>
          <p:cNvPr id="28" name="TextBox 1"/>
          <p:cNvSpPr txBox="1"/>
          <p:nvPr/>
        </p:nvSpPr>
        <p:spPr>
          <a:xfrm>
            <a:off x="1572687" y="217532"/>
            <a:ext cx="6480720" cy="535974"/>
          </a:xfrm>
          <a:prstGeom prst="rect">
            <a:avLst/>
          </a:prstGeom>
          <a:noFill/>
        </p:spPr>
        <p:txBody>
          <a:bodyPr wrap="square" lIns="101589" tIns="50794" rIns="101589" bIns="50794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defTabSz="1015822">
              <a:defRPr/>
            </a:pPr>
            <a:r>
              <a:rPr lang="fr-FR" sz="3333" b="1" dirty="0">
                <a:solidFill>
                  <a:srgbClr val="00B050"/>
                </a:solidFill>
                <a:latin typeface="Bell MT" panose="02020503060305020303" pitchFamily="18" charset="0"/>
              </a:rPr>
              <a:t>Plan</a:t>
            </a:r>
            <a:r>
              <a:rPr lang="fr-FR" sz="3333" b="1" dirty="0">
                <a:solidFill>
                  <a:srgbClr val="D60093"/>
                </a:solidFill>
                <a:latin typeface="Bell MT" panose="02020503060305020303" pitchFamily="18" charset="0"/>
              </a:rPr>
              <a:t> </a:t>
            </a:r>
          </a:p>
        </p:txBody>
      </p:sp>
      <p:cxnSp>
        <p:nvCxnSpPr>
          <p:cNvPr id="29" name="Connecteur droit 28"/>
          <p:cNvCxnSpPr/>
          <p:nvPr/>
        </p:nvCxnSpPr>
        <p:spPr>
          <a:xfrm>
            <a:off x="501449" y="939789"/>
            <a:ext cx="913488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2204813" y="2309776"/>
            <a:ext cx="0" cy="34893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2204813" y="2667763"/>
            <a:ext cx="0" cy="53643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32"/>
          <p:cNvSpPr/>
          <p:nvPr/>
        </p:nvSpPr>
        <p:spPr>
          <a:xfrm>
            <a:off x="2129813" y="2667761"/>
            <a:ext cx="150000" cy="15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cxnSp>
        <p:nvCxnSpPr>
          <p:cNvPr id="34" name="Connecteur droit 33"/>
          <p:cNvCxnSpPr/>
          <p:nvPr/>
        </p:nvCxnSpPr>
        <p:spPr>
          <a:xfrm>
            <a:off x="2204813" y="3728956"/>
            <a:ext cx="0" cy="53643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2129813" y="3728954"/>
            <a:ext cx="150000" cy="15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sp>
        <p:nvSpPr>
          <p:cNvPr id="36" name="Rectangle à coins arrondis 35"/>
          <p:cNvSpPr/>
          <p:nvPr/>
        </p:nvSpPr>
        <p:spPr>
          <a:xfrm>
            <a:off x="2129813" y="4265385"/>
            <a:ext cx="150000" cy="15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sp>
        <p:nvSpPr>
          <p:cNvPr id="37" name="ZoneTexte 36"/>
          <p:cNvSpPr txBox="1"/>
          <p:nvPr/>
        </p:nvSpPr>
        <p:spPr>
          <a:xfrm>
            <a:off x="2322455" y="1993824"/>
            <a:ext cx="2679966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33" b="1" spc="-4" dirty="0">
                <a:solidFill>
                  <a:schemeClr val="bg2">
                    <a:lumMod val="50000"/>
                  </a:schemeClr>
                </a:solidFill>
              </a:rPr>
              <a:t>1.Introduction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2309833" y="2490637"/>
            <a:ext cx="4598967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33" b="1" spc="-4" dirty="0">
                <a:solidFill>
                  <a:schemeClr val="bg2">
                    <a:lumMod val="50000"/>
                  </a:schemeClr>
                </a:solidFill>
              </a:rPr>
              <a:t>2.Pourquoi cette tendance. 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2309833" y="4827810"/>
            <a:ext cx="362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bg1">
                    <a:lumMod val="50000"/>
                  </a:schemeClr>
                </a:solidFill>
                <a:latin typeface="Bell MT" panose="02020503060305020303" pitchFamily="18" charset="0"/>
                <a:cs typeface="Times New Roman" pitchFamily="18" charset="0"/>
              </a:defRPr>
            </a:lvl1pPr>
          </a:lstStyle>
          <a:p>
            <a:r>
              <a:rPr lang="fr-FR" sz="2333" b="1" spc="-4" dirty="0">
                <a:solidFill>
                  <a:schemeClr val="bg2">
                    <a:lumMod val="50000"/>
                  </a:schemeClr>
                </a:solidFill>
                <a:latin typeface="+mn-lt"/>
                <a:cs typeface="+mn-cs"/>
              </a:rPr>
              <a:t>6.conclusion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2322455" y="3045638"/>
            <a:ext cx="5272146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bg1">
                    <a:lumMod val="50000"/>
                  </a:schemeClr>
                </a:solidFill>
                <a:latin typeface="Bell MT" panose="02020503060305020303" pitchFamily="18" charset="0"/>
                <a:cs typeface="Times New Roman" pitchFamily="18" charset="0"/>
              </a:defRPr>
            </a:lvl1pPr>
          </a:lstStyle>
          <a:p>
            <a:r>
              <a:rPr lang="fr-FR" sz="2333" b="1" spc="-4" dirty="0">
                <a:solidFill>
                  <a:schemeClr val="bg2">
                    <a:lumMod val="50000"/>
                  </a:schemeClr>
                </a:solidFill>
                <a:latin typeface="+mn-lt"/>
                <a:cs typeface="+mn-cs"/>
              </a:rPr>
              <a:t>3.Comment ça marche. </a:t>
            </a:r>
          </a:p>
        </p:txBody>
      </p:sp>
      <p:cxnSp>
        <p:nvCxnSpPr>
          <p:cNvPr id="41" name="Connecteur droit 40"/>
          <p:cNvCxnSpPr>
            <a:endCxn id="35" idx="0"/>
          </p:cNvCxnSpPr>
          <p:nvPr/>
        </p:nvCxnSpPr>
        <p:spPr>
          <a:xfrm>
            <a:off x="2204813" y="3207822"/>
            <a:ext cx="0" cy="5211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à coins arrondis 41"/>
          <p:cNvSpPr/>
          <p:nvPr/>
        </p:nvSpPr>
        <p:spPr>
          <a:xfrm>
            <a:off x="2129813" y="3207821"/>
            <a:ext cx="150000" cy="15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sp>
        <p:nvSpPr>
          <p:cNvPr id="43" name="ZoneTexte 42"/>
          <p:cNvSpPr txBox="1"/>
          <p:nvPr/>
        </p:nvSpPr>
        <p:spPr>
          <a:xfrm>
            <a:off x="2309832" y="3555769"/>
            <a:ext cx="4480132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bg1">
                    <a:lumMod val="50000"/>
                  </a:schemeClr>
                </a:solidFill>
                <a:latin typeface="Bell MT" panose="02020503060305020303" pitchFamily="18" charset="0"/>
                <a:cs typeface="Times New Roman" pitchFamily="18" charset="0"/>
              </a:defRPr>
            </a:lvl1pPr>
          </a:lstStyle>
          <a:p>
            <a:r>
              <a:rPr lang="fr-FR" sz="2333" b="1" spc="-4" dirty="0">
                <a:solidFill>
                  <a:schemeClr val="bg2">
                    <a:lumMod val="50000"/>
                  </a:schemeClr>
                </a:solidFill>
                <a:latin typeface="+mn-lt"/>
                <a:cs typeface="+mn-cs"/>
              </a:rPr>
              <a:t>4.Concevoir notre </a:t>
            </a:r>
            <a:r>
              <a:rPr lang="fr-FR" sz="2333" b="1" spc="-4" dirty="0" err="1">
                <a:solidFill>
                  <a:schemeClr val="bg2">
                    <a:lumMod val="50000"/>
                  </a:schemeClr>
                </a:solidFill>
                <a:latin typeface="+mn-lt"/>
                <a:cs typeface="+mn-cs"/>
              </a:rPr>
              <a:t>chatbot</a:t>
            </a:r>
            <a:r>
              <a:rPr lang="fr-FR" sz="2333" b="1" spc="-4" dirty="0">
                <a:solidFill>
                  <a:schemeClr val="bg2">
                    <a:lumMod val="50000"/>
                  </a:schemeClr>
                </a:solidFill>
                <a:latin typeface="+mn-lt"/>
                <a:cs typeface="+mn-cs"/>
              </a:rPr>
              <a:t>.</a:t>
            </a:r>
          </a:p>
        </p:txBody>
      </p:sp>
      <p:sp>
        <p:nvSpPr>
          <p:cNvPr id="25" name="Rectangle à coins arrondis 32"/>
          <p:cNvSpPr/>
          <p:nvPr/>
        </p:nvSpPr>
        <p:spPr>
          <a:xfrm>
            <a:off x="2129813" y="2665706"/>
            <a:ext cx="150000" cy="15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sp>
        <p:nvSpPr>
          <p:cNvPr id="44" name="Rectangle à coins arrondis 32"/>
          <p:cNvSpPr/>
          <p:nvPr/>
        </p:nvSpPr>
        <p:spPr>
          <a:xfrm>
            <a:off x="2129813" y="2182403"/>
            <a:ext cx="150000" cy="15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cxnSp>
        <p:nvCxnSpPr>
          <p:cNvPr id="21" name="Connecteur droit 33"/>
          <p:cNvCxnSpPr/>
          <p:nvPr/>
        </p:nvCxnSpPr>
        <p:spPr>
          <a:xfrm>
            <a:off x="2204813" y="4415385"/>
            <a:ext cx="0" cy="53643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à coins arrondis 35"/>
          <p:cNvSpPr/>
          <p:nvPr/>
        </p:nvSpPr>
        <p:spPr>
          <a:xfrm>
            <a:off x="2140873" y="4912003"/>
            <a:ext cx="150000" cy="15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sp>
        <p:nvSpPr>
          <p:cNvPr id="23" name="ZoneTexte 38"/>
          <p:cNvSpPr txBox="1"/>
          <p:nvPr/>
        </p:nvSpPr>
        <p:spPr>
          <a:xfrm>
            <a:off x="2322455" y="4224585"/>
            <a:ext cx="3610059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bg1">
                    <a:lumMod val="50000"/>
                  </a:schemeClr>
                </a:solidFill>
                <a:latin typeface="Bell MT" panose="02020503060305020303" pitchFamily="18" charset="0"/>
                <a:cs typeface="Times New Roman" pitchFamily="18" charset="0"/>
              </a:defRPr>
            </a:lvl1pPr>
          </a:lstStyle>
          <a:p>
            <a:r>
              <a:rPr lang="fr-FR" sz="2333" b="1" spc="-4" dirty="0">
                <a:solidFill>
                  <a:schemeClr val="bg2">
                    <a:lumMod val="50000"/>
                  </a:schemeClr>
                </a:solidFill>
                <a:latin typeface="+mn-lt"/>
                <a:cs typeface="+mn-cs"/>
              </a:rPr>
              <a:t>5.Réalisation de </a:t>
            </a:r>
            <a:r>
              <a:rPr lang="fr-FR" sz="2333" b="1" spc="-4" dirty="0" err="1">
                <a:solidFill>
                  <a:schemeClr val="bg2">
                    <a:lumMod val="50000"/>
                  </a:schemeClr>
                </a:solidFill>
                <a:latin typeface="+mn-lt"/>
                <a:cs typeface="+mn-cs"/>
              </a:rPr>
              <a:t>chatbot</a:t>
            </a:r>
            <a:endParaRPr lang="fr-FR" sz="2333" b="1" spc="-4" dirty="0">
              <a:solidFill>
                <a:schemeClr val="bg2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485"/>
            <a:ext cx="1512369" cy="51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3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91" y="5375147"/>
            <a:ext cx="787908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845" y="552450"/>
            <a:ext cx="811593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dirty="0"/>
              <a:t>Diagramme des exigences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1257300"/>
            <a:ext cx="9383434" cy="3787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485"/>
            <a:ext cx="1512369" cy="5105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405" y="506730"/>
            <a:ext cx="69386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dirty="0"/>
              <a:t>Diagrammes de cas d’utilisation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280160"/>
            <a:ext cx="10159365" cy="9525"/>
          </a:xfrm>
          <a:custGeom>
            <a:avLst/>
            <a:gdLst/>
            <a:ahLst/>
            <a:cxnLst/>
            <a:rect l="l" t="t" r="r" b="b"/>
            <a:pathLst>
              <a:path w="10159365" h="9525">
                <a:moveTo>
                  <a:pt x="0" y="0"/>
                </a:moveTo>
                <a:lnTo>
                  <a:pt x="0" y="9144"/>
                </a:lnTo>
                <a:lnTo>
                  <a:pt x="10158983" y="9144"/>
                </a:lnTo>
                <a:lnTo>
                  <a:pt x="1015898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103749"/>
            <a:ext cx="5477639" cy="42661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485"/>
            <a:ext cx="1512369" cy="5105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10159365" cy="9525"/>
          </a:xfrm>
          <a:custGeom>
            <a:avLst/>
            <a:gdLst/>
            <a:ahLst/>
            <a:cxnLst/>
            <a:rect l="l" t="t" r="r" b="b"/>
            <a:pathLst>
              <a:path w="10159365" h="9525">
                <a:moveTo>
                  <a:pt x="0" y="0"/>
                </a:moveTo>
                <a:lnTo>
                  <a:pt x="0" y="9144"/>
                </a:lnTo>
                <a:lnTo>
                  <a:pt x="10158983" y="9144"/>
                </a:lnTo>
                <a:lnTo>
                  <a:pt x="1015898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845" y="552450"/>
            <a:ext cx="61995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dirty="0"/>
              <a:t>Entreprises ciblées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485"/>
            <a:ext cx="1512369" cy="510515"/>
          </a:xfrm>
          <a:prstGeom prst="rect">
            <a:avLst/>
          </a:prstGeom>
        </p:spPr>
      </p:pic>
      <p:pic>
        <p:nvPicPr>
          <p:cNvPr id="1026" name="Picture 2" descr="Belgique: dire adieu aux voitures de société grâce au &quot;budget mobilité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22" y="1957717"/>
            <a:ext cx="3080361" cy="194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uto Hall: Groupe automobile marocain – Vente de véhicules au Maro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287" y="1957717"/>
            <a:ext cx="2811113" cy="203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to Hall ouvrira une filiale en Mauritanie en 2014 | Challenge.m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97" y="1957717"/>
            <a:ext cx="2885403" cy="194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806" y="2655189"/>
            <a:ext cx="35555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400" spc="-5" dirty="0">
                <a:solidFill>
                  <a:srgbClr val="0CDFC2"/>
                </a:solidFill>
              </a:rPr>
              <a:t>Réalisation de </a:t>
            </a:r>
            <a:r>
              <a:rPr lang="fr-FR" sz="2400" spc="-5" dirty="0" err="1">
                <a:solidFill>
                  <a:srgbClr val="0CDFC2"/>
                </a:solidFill>
              </a:rPr>
              <a:t>ChatBot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9518268" y="5382622"/>
            <a:ext cx="12827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5" dirty="0">
                <a:solidFill>
                  <a:srgbClr val="2F572D"/>
                </a:solidFill>
                <a:latin typeface="Arial"/>
                <a:cs typeface="Arial"/>
              </a:rPr>
              <a:t>44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05568" y="5369922"/>
            <a:ext cx="153670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2F572D"/>
                </a:solidFill>
                <a:latin typeface="Arial"/>
                <a:cs typeface="Arial"/>
              </a:rPr>
              <a:t>44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485"/>
            <a:ext cx="1512369" cy="5105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405" y="506730"/>
            <a:ext cx="46970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err="1"/>
              <a:t>testez</a:t>
            </a:r>
            <a:r>
              <a:rPr dirty="0"/>
              <a:t> notre bot : Lunch</a:t>
            </a:r>
            <a:r>
              <a:rPr spc="-50" dirty="0"/>
              <a:t> </a:t>
            </a:r>
            <a:r>
              <a:rPr dirty="0"/>
              <a:t>Finder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485"/>
            <a:ext cx="1512369" cy="51051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A835F32-EAAE-4CA1-9DC1-7A7B92E3A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5" y="954462"/>
            <a:ext cx="2852987" cy="477686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DD25692-A9CE-4DC0-8079-AF91ABF2A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862" y="929005"/>
            <a:ext cx="2724392" cy="47768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E83FFA7-978F-44B3-9826-88C1CDECB6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283" y="901791"/>
            <a:ext cx="2412299" cy="473087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17B2BE8-CF24-4CE9-866D-734BC5B13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43" y="901791"/>
            <a:ext cx="2432843" cy="481320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86DEB-01E2-4E2F-AA00-1B687B5B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05" y="506730"/>
            <a:ext cx="9105188" cy="400110"/>
          </a:xfrm>
        </p:spPr>
        <p:txBody>
          <a:bodyPr/>
          <a:lstStyle/>
          <a:p>
            <a:r>
              <a:rPr lang="fr-FR" dirty="0"/>
              <a:t>testez notre bot : Lunch</a:t>
            </a:r>
            <a:r>
              <a:rPr lang="fr-FR" spc="-50" dirty="0"/>
              <a:t> </a:t>
            </a:r>
            <a:r>
              <a:rPr lang="fr-FR" dirty="0"/>
              <a:t>Finder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0AA8AE-DD21-4C47-B31E-FFA11AC6E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ACB605-6C6F-45E3-8E33-41B9B1EFA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34" y="934054"/>
            <a:ext cx="3347896" cy="46863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861B252-6F83-4ECF-A932-D64F73A9D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939784"/>
            <a:ext cx="3496163" cy="477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03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80516"/>
            <a:ext cx="10159365" cy="4091940"/>
          </a:xfrm>
          <a:custGeom>
            <a:avLst/>
            <a:gdLst/>
            <a:ahLst/>
            <a:cxnLst/>
            <a:rect l="l" t="t" r="r" b="b"/>
            <a:pathLst>
              <a:path w="10159365" h="4091940">
                <a:moveTo>
                  <a:pt x="10158984" y="0"/>
                </a:moveTo>
                <a:lnTo>
                  <a:pt x="0" y="0"/>
                </a:lnTo>
                <a:lnTo>
                  <a:pt x="0" y="4091939"/>
                </a:lnTo>
                <a:lnTo>
                  <a:pt x="10158984" y="4091939"/>
                </a:lnTo>
                <a:lnTo>
                  <a:pt x="10158984" y="0"/>
                </a:lnTo>
                <a:close/>
              </a:path>
            </a:pathLst>
          </a:custGeom>
          <a:solidFill>
            <a:srgbClr val="176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405" y="506730"/>
            <a:ext cx="17748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27405" y="2611374"/>
            <a:ext cx="8509635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_un chatbot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doit d’abord </a:t>
            </a:r>
            <a:r>
              <a:rPr sz="17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rendre un</a:t>
            </a:r>
            <a:r>
              <a:rPr sz="1700" b="1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service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_fort </a:t>
            </a:r>
            <a:r>
              <a:rPr sz="17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enjeu UX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dans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le choix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des composants d’interface et du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7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conversation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_fort </a:t>
            </a:r>
            <a:r>
              <a:rPr sz="17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enjeu technologique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dans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le choix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de(s) (l’)interface(s) d’accès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et des</a:t>
            </a:r>
            <a:r>
              <a:rPr sz="17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plateformes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_encadrer au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maximum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les questions/réponses pour </a:t>
            </a:r>
            <a:r>
              <a:rPr sz="17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éviter </a:t>
            </a:r>
            <a:r>
              <a:rPr sz="17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les</a:t>
            </a:r>
            <a:r>
              <a:rPr sz="1700" b="1" u="heavy" spc="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incompréhensions</a:t>
            </a:r>
            <a:endParaRPr sz="17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485"/>
            <a:ext cx="1512369" cy="5105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80516"/>
            <a:ext cx="10159365" cy="4091940"/>
          </a:xfrm>
          <a:custGeom>
            <a:avLst/>
            <a:gdLst/>
            <a:ahLst/>
            <a:cxnLst/>
            <a:rect l="l" t="t" r="r" b="b"/>
            <a:pathLst>
              <a:path w="10159365" h="4091940">
                <a:moveTo>
                  <a:pt x="10158984" y="0"/>
                </a:moveTo>
                <a:lnTo>
                  <a:pt x="0" y="0"/>
                </a:lnTo>
                <a:lnTo>
                  <a:pt x="0" y="4091939"/>
                </a:lnTo>
                <a:lnTo>
                  <a:pt x="10158984" y="4091939"/>
                </a:lnTo>
                <a:lnTo>
                  <a:pt x="10158984" y="0"/>
                </a:lnTo>
                <a:close/>
              </a:path>
            </a:pathLst>
          </a:custGeom>
          <a:solidFill>
            <a:srgbClr val="176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405" y="506730"/>
            <a:ext cx="192023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dirty="0"/>
              <a:t>I</a:t>
            </a:r>
            <a:r>
              <a:rPr dirty="0" err="1"/>
              <a:t>ntrod</a:t>
            </a:r>
            <a:r>
              <a:rPr spc="10" dirty="0" err="1"/>
              <a:t>u</a:t>
            </a:r>
            <a:r>
              <a:rPr dirty="0" err="1"/>
              <a:t>ction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545701" y="5369922"/>
            <a:ext cx="1403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z="900" spc="-5" dirty="0">
                <a:solidFill>
                  <a:srgbClr val="2F572D"/>
                </a:solidFill>
                <a:latin typeface="Arial"/>
                <a:cs typeface="Arial"/>
              </a:rPr>
              <a:t>3</a:t>
            </a:fld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405" y="1962988"/>
            <a:ext cx="8995410" cy="2359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_les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chatbots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(ou agents conversationnels) ne sont pas nouveaux et vous en connaissez</a:t>
            </a:r>
            <a:r>
              <a:rPr sz="17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déjà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7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_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assistants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personnels (Siri, Google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Now,</a:t>
            </a:r>
            <a:r>
              <a:rPr sz="17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etc…)</a:t>
            </a:r>
            <a:endParaRPr sz="17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_ chats d’aide accessible sur les site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7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(zendesk)</a:t>
            </a:r>
            <a:endParaRPr sz="17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_ serveurs</a:t>
            </a:r>
            <a:r>
              <a:rPr sz="17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vocaux</a:t>
            </a:r>
            <a:endParaRPr sz="17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_ jeux concours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SMS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12700" marR="806450">
              <a:lnSpc>
                <a:spcPct val="100000"/>
              </a:lnSpc>
              <a:spcBef>
                <a:spcPts val="5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_mais aujourd’hui, lorsque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l’on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parle de chatbots, on pense principalement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à ces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bots 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amusants sur 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FB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 Messenger.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485"/>
            <a:ext cx="1512369" cy="5105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80516"/>
            <a:ext cx="10159365" cy="4091940"/>
          </a:xfrm>
          <a:custGeom>
            <a:avLst/>
            <a:gdLst/>
            <a:ahLst/>
            <a:cxnLst/>
            <a:rect l="l" t="t" r="r" b="b"/>
            <a:pathLst>
              <a:path w="10159365" h="4091940">
                <a:moveTo>
                  <a:pt x="10158984" y="0"/>
                </a:moveTo>
                <a:lnTo>
                  <a:pt x="0" y="0"/>
                </a:lnTo>
                <a:lnTo>
                  <a:pt x="0" y="4091939"/>
                </a:lnTo>
                <a:lnTo>
                  <a:pt x="10158984" y="4091939"/>
                </a:lnTo>
                <a:lnTo>
                  <a:pt x="10158984" y="0"/>
                </a:lnTo>
                <a:close/>
              </a:path>
            </a:pathLst>
          </a:custGeom>
          <a:solidFill>
            <a:srgbClr val="176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845" y="1917573"/>
            <a:ext cx="8560435" cy="2449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2585" algn="ctr">
              <a:lnSpc>
                <a:spcPct val="100000"/>
              </a:lnSpc>
              <a:spcBef>
                <a:spcPts val="105"/>
              </a:spcBef>
            </a:pPr>
            <a:r>
              <a:rPr sz="1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 chatbot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 = </a:t>
            </a:r>
            <a:r>
              <a:rPr sz="1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 service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 accessible via </a:t>
            </a:r>
            <a:r>
              <a:rPr sz="1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r>
              <a:rPr sz="17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7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interface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_il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existe différents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de services rendus par les chatbots : planification de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voyage, </a:t>
            </a:r>
            <a:r>
              <a:rPr sz="1700" spc="15" dirty="0">
                <a:solidFill>
                  <a:srgbClr val="FFFFFF"/>
                </a:solidFill>
                <a:latin typeface="Arial"/>
                <a:cs typeface="Arial"/>
              </a:rPr>
              <a:t>e- 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commerce,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médias,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météo,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SAV, …</a:t>
            </a:r>
            <a:endParaRPr sz="1700">
              <a:latin typeface="Arial"/>
              <a:cs typeface="Arial"/>
            </a:endParaRPr>
          </a:p>
          <a:p>
            <a:pPr marL="12700" marR="23495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_et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il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existe différents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d’interface d’accès aux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chatbots : FB Messenger, WhatsApp,  Slack, SMS,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“from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scratch”,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_statistiques d’usage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sur les chatbots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encore difficile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17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trouver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45701" y="5369922"/>
            <a:ext cx="1403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z="900" spc="-5" dirty="0">
                <a:solidFill>
                  <a:srgbClr val="2F572D"/>
                </a:solidFill>
                <a:latin typeface="Arial"/>
                <a:cs typeface="Arial"/>
              </a:rPr>
              <a:t>4</a:t>
            </a:fld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7405" y="506730"/>
            <a:ext cx="192023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dirty="0"/>
              <a:t>I</a:t>
            </a:r>
            <a:r>
              <a:rPr dirty="0" err="1"/>
              <a:t>ntrod</a:t>
            </a:r>
            <a:r>
              <a:rPr spc="10" dirty="0" err="1"/>
              <a:t>u</a:t>
            </a:r>
            <a:r>
              <a:rPr dirty="0" err="1"/>
              <a:t>ction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485"/>
            <a:ext cx="1512369" cy="510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80516"/>
            <a:ext cx="10159365" cy="4091940"/>
          </a:xfrm>
          <a:custGeom>
            <a:avLst/>
            <a:gdLst/>
            <a:ahLst/>
            <a:cxnLst/>
            <a:rect l="l" t="t" r="r" b="b"/>
            <a:pathLst>
              <a:path w="10159365" h="4091940">
                <a:moveTo>
                  <a:pt x="10158984" y="0"/>
                </a:moveTo>
                <a:lnTo>
                  <a:pt x="0" y="0"/>
                </a:lnTo>
                <a:lnTo>
                  <a:pt x="0" y="4091939"/>
                </a:lnTo>
                <a:lnTo>
                  <a:pt x="10158984" y="4091939"/>
                </a:lnTo>
                <a:lnTo>
                  <a:pt x="10158984" y="0"/>
                </a:lnTo>
                <a:close/>
              </a:path>
            </a:pathLst>
          </a:custGeom>
          <a:solidFill>
            <a:srgbClr val="176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405" y="506730"/>
            <a:ext cx="33369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dirty="0"/>
              <a:t>T</a:t>
            </a:r>
            <a:r>
              <a:rPr dirty="0" err="1"/>
              <a:t>ypologie</a:t>
            </a:r>
            <a:r>
              <a:rPr dirty="0"/>
              <a:t> de</a:t>
            </a:r>
            <a:r>
              <a:rPr spc="-60" dirty="0"/>
              <a:t> </a:t>
            </a:r>
            <a:r>
              <a:rPr dirty="0"/>
              <a:t>chatbots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9805" y="3223641"/>
            <a:ext cx="179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Service existant déjà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sous  une autre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forme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(site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web,  application…)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7523" y="3223641"/>
            <a:ext cx="1776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Services créés  uniquement sous la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forme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d’un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chatbot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805" y="2597023"/>
            <a:ext cx="1402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Moyen d’accès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à</a:t>
            </a:r>
            <a:r>
              <a:rPr sz="1200" u="sng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un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service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déjà</a:t>
            </a:r>
            <a:r>
              <a:rPr sz="1200" u="sng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existant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7523" y="2597023"/>
            <a:ext cx="1531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Le bot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est </a:t>
            </a:r>
            <a:r>
              <a:rPr sz="1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un</a:t>
            </a:r>
            <a:r>
              <a:rPr sz="1200" u="sng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nouveau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service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1269" y="3252342"/>
            <a:ext cx="17595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Messenger,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WhatsApp,  Viber, Kik, WeChat,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Skype,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Telegram,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Slack...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88960" y="3223641"/>
            <a:ext cx="1772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Bot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créé sous la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forme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d’une nouvelle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1269" y="2625293"/>
            <a:ext cx="169037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Pluggé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à une</a:t>
            </a:r>
            <a:r>
              <a:rPr sz="1200" u="sng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application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de</a:t>
            </a:r>
            <a:r>
              <a:rPr sz="1200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messagerie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88960" y="2597023"/>
            <a:ext cx="1597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Le bot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est </a:t>
            </a:r>
            <a:r>
              <a:rPr sz="1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une</a:t>
            </a:r>
            <a:r>
              <a:rPr sz="1200" u="sng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nouvelle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application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79491" y="1380744"/>
            <a:ext cx="0" cy="3363595"/>
          </a:xfrm>
          <a:custGeom>
            <a:avLst/>
            <a:gdLst/>
            <a:ahLst/>
            <a:cxnLst/>
            <a:rect l="l" t="t" r="r" b="b"/>
            <a:pathLst>
              <a:path h="3363595">
                <a:moveTo>
                  <a:pt x="0" y="0"/>
                </a:moveTo>
                <a:lnTo>
                  <a:pt x="0" y="3362998"/>
                </a:lnTo>
              </a:path>
            </a:pathLst>
          </a:custGeom>
          <a:ln w="9144">
            <a:solidFill>
              <a:srgbClr val="FFFF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545701" y="5369922"/>
            <a:ext cx="1403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z="900" spc="-5" dirty="0">
                <a:solidFill>
                  <a:srgbClr val="2F572D"/>
                </a:solidFill>
                <a:latin typeface="Arial"/>
                <a:cs typeface="Arial"/>
              </a:rPr>
              <a:t>5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485"/>
            <a:ext cx="1512369" cy="510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80516"/>
            <a:ext cx="10159365" cy="4091940"/>
          </a:xfrm>
          <a:custGeom>
            <a:avLst/>
            <a:gdLst/>
            <a:ahLst/>
            <a:cxnLst/>
            <a:rect l="l" t="t" r="r" b="b"/>
            <a:pathLst>
              <a:path w="10159365" h="4091940">
                <a:moveTo>
                  <a:pt x="10158984" y="0"/>
                </a:moveTo>
                <a:lnTo>
                  <a:pt x="0" y="0"/>
                </a:lnTo>
                <a:lnTo>
                  <a:pt x="0" y="4091939"/>
                </a:lnTo>
                <a:lnTo>
                  <a:pt x="10158984" y="4091939"/>
                </a:lnTo>
                <a:lnTo>
                  <a:pt x="10158984" y="0"/>
                </a:lnTo>
                <a:close/>
              </a:path>
            </a:pathLst>
          </a:custGeom>
          <a:solidFill>
            <a:srgbClr val="176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405" y="506730"/>
            <a:ext cx="42157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dirty="0"/>
              <a:t>Q</a:t>
            </a:r>
            <a:r>
              <a:rPr dirty="0" err="1"/>
              <a:t>uels</a:t>
            </a:r>
            <a:r>
              <a:rPr dirty="0"/>
              <a:t> services rendent-ils</a:t>
            </a:r>
            <a:r>
              <a:rPr spc="-85" dirty="0"/>
              <a:t> </a:t>
            </a:r>
            <a:r>
              <a:rPr dirty="0"/>
              <a:t>?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545701" y="5369922"/>
            <a:ext cx="1403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z="900" spc="-5" dirty="0">
                <a:solidFill>
                  <a:srgbClr val="2F572D"/>
                </a:solidFill>
                <a:latin typeface="Arial"/>
                <a:cs typeface="Arial"/>
              </a:rPr>
              <a:t>6</a:t>
            </a:fld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698" y="1746631"/>
            <a:ext cx="6280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Vo</a:t>
            </a:r>
            <a:r>
              <a:rPr sz="14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y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698" y="2173046"/>
            <a:ext cx="95631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Hipmunk  Sk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scanner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Expedia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1620" y="1746631"/>
            <a:ext cx="10356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E-commerce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1620" y="2173046"/>
            <a:ext cx="128016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8547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H&amp;M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Sephora  eBay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Urban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Outfitters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1569" y="1746631"/>
            <a:ext cx="86804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Assuran</a:t>
            </a:r>
            <a:r>
              <a:rPr sz="1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71569" y="2173046"/>
            <a:ext cx="8674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1516" y="1746631"/>
            <a:ext cx="11633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Enseignement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1516" y="2173046"/>
            <a:ext cx="7480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Andy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Bot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11210" y="1746631"/>
            <a:ext cx="876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Transports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11210" y="2173046"/>
            <a:ext cx="83629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Bus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Uncle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698" y="3520566"/>
            <a:ext cx="8001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Actualités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698" y="3947541"/>
            <a:ext cx="106299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People’s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Eagle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Quartz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1620" y="3520566"/>
            <a:ext cx="5213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étéo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01620" y="3947541"/>
            <a:ext cx="8483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Hi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Poncho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71569" y="3520566"/>
            <a:ext cx="541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Loisirs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71569" y="3947541"/>
            <a:ext cx="6407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Jam 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itsuku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41516" y="3520566"/>
            <a:ext cx="80772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Assistant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personn</a:t>
            </a:r>
            <a:r>
              <a:rPr sz="14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41516" y="4160901"/>
            <a:ext cx="7073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Hi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Jarvis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11210" y="3520566"/>
            <a:ext cx="491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Santé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11210" y="3947541"/>
            <a:ext cx="6184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brate  Forksy  Joy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485"/>
            <a:ext cx="1512369" cy="5105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80516"/>
            <a:ext cx="10159365" cy="4091940"/>
          </a:xfrm>
          <a:custGeom>
            <a:avLst/>
            <a:gdLst/>
            <a:ahLst/>
            <a:cxnLst/>
            <a:rect l="l" t="t" r="r" b="b"/>
            <a:pathLst>
              <a:path w="10159365" h="4091940">
                <a:moveTo>
                  <a:pt x="10158984" y="0"/>
                </a:moveTo>
                <a:lnTo>
                  <a:pt x="0" y="0"/>
                </a:lnTo>
                <a:lnTo>
                  <a:pt x="0" y="4091939"/>
                </a:lnTo>
                <a:lnTo>
                  <a:pt x="10158984" y="4091939"/>
                </a:lnTo>
                <a:lnTo>
                  <a:pt x="10158984" y="0"/>
                </a:lnTo>
                <a:close/>
              </a:path>
            </a:pathLst>
          </a:custGeom>
          <a:solidFill>
            <a:srgbClr val="176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405" y="506730"/>
            <a:ext cx="87191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pc="-5" dirty="0"/>
              <a:t>L</a:t>
            </a:r>
            <a:r>
              <a:rPr spc="-5" dirty="0" err="1"/>
              <a:t>esquels</a:t>
            </a:r>
            <a:r>
              <a:rPr spc="-5" dirty="0"/>
              <a:t> existent </a:t>
            </a:r>
            <a:r>
              <a:rPr dirty="0"/>
              <a:t>uniquement sous </a:t>
            </a:r>
            <a:r>
              <a:rPr spc="-5" dirty="0"/>
              <a:t>la </a:t>
            </a:r>
            <a:r>
              <a:rPr dirty="0"/>
              <a:t>forme </a:t>
            </a:r>
            <a:r>
              <a:rPr spc="-5" dirty="0"/>
              <a:t>d’un </a:t>
            </a:r>
            <a:r>
              <a:rPr dirty="0"/>
              <a:t>chatbot</a:t>
            </a:r>
            <a:r>
              <a:rPr spc="-25" dirty="0"/>
              <a:t> </a:t>
            </a:r>
            <a:r>
              <a:rPr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1698" y="1746631"/>
            <a:ext cx="6280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</a:rPr>
              <a:t>Vo</a:t>
            </a:r>
            <a:r>
              <a:rPr sz="1400" u="heavy" spc="-2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</a:rPr>
              <a:t>y</a:t>
            </a:r>
            <a:r>
              <a:rPr sz="1400" u="heavy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</a:rPr>
              <a:t>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698" y="2173046"/>
            <a:ext cx="95631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999999"/>
                </a:solidFill>
                <a:latin typeface="Arial"/>
                <a:cs typeface="Arial"/>
              </a:rPr>
              <a:t>Hipmunk  Sk</a:t>
            </a:r>
            <a:r>
              <a:rPr sz="1400" spc="-20" dirty="0">
                <a:solidFill>
                  <a:srgbClr val="999999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999999"/>
                </a:solidFill>
                <a:latin typeface="Arial"/>
                <a:cs typeface="Arial"/>
              </a:rPr>
              <a:t>scanner  </a:t>
            </a:r>
            <a:r>
              <a:rPr sz="1400" spc="-5" dirty="0">
                <a:solidFill>
                  <a:srgbClr val="999999"/>
                </a:solidFill>
                <a:latin typeface="Arial"/>
                <a:cs typeface="Arial"/>
              </a:rPr>
              <a:t>Expedia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1620" y="1746631"/>
            <a:ext cx="10356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spc="-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</a:rPr>
              <a:t>E-commerce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1620" y="2173046"/>
            <a:ext cx="128016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8547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999999"/>
                </a:solidFill>
                <a:latin typeface="Arial"/>
                <a:cs typeface="Arial"/>
              </a:rPr>
              <a:t>H&amp;M  </a:t>
            </a:r>
            <a:r>
              <a:rPr sz="1400" spc="-5" dirty="0">
                <a:solidFill>
                  <a:srgbClr val="999999"/>
                </a:solidFill>
                <a:latin typeface="Arial"/>
                <a:cs typeface="Arial"/>
              </a:rPr>
              <a:t>Sephora  eBay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999999"/>
                </a:solidFill>
                <a:latin typeface="Arial"/>
                <a:cs typeface="Arial"/>
              </a:rPr>
              <a:t>Urban</a:t>
            </a:r>
            <a:r>
              <a:rPr sz="1400" spc="-6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999999"/>
                </a:solidFill>
                <a:latin typeface="Arial"/>
                <a:cs typeface="Arial"/>
              </a:rPr>
              <a:t>Outfitters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1569" y="1746631"/>
            <a:ext cx="86804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</a:rPr>
              <a:t>Assuran</a:t>
            </a:r>
            <a:r>
              <a:rPr sz="1400" u="heavy" spc="-1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</a:rPr>
              <a:t>c</a:t>
            </a:r>
            <a:r>
              <a:rPr sz="1400" u="heavy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71569" y="2173046"/>
            <a:ext cx="8674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999999"/>
                </a:solidFill>
                <a:latin typeface="Arial"/>
                <a:cs typeface="Arial"/>
              </a:rPr>
              <a:t>Le</a:t>
            </a:r>
            <a:r>
              <a:rPr sz="1400" spc="-10" dirty="0">
                <a:solidFill>
                  <a:srgbClr val="999999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999999"/>
                </a:solidFill>
                <a:latin typeface="Arial"/>
                <a:cs typeface="Arial"/>
              </a:rPr>
              <a:t>on</a:t>
            </a:r>
            <a:r>
              <a:rPr sz="1400" spc="-10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999999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1516" y="1746631"/>
            <a:ext cx="11633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Enseignement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1516" y="2173046"/>
            <a:ext cx="7480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Andy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Bot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11210" y="1746631"/>
            <a:ext cx="876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Transports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11210" y="2173046"/>
            <a:ext cx="83629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Bus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Uncle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698" y="3520566"/>
            <a:ext cx="8001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Actualités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698" y="3947541"/>
            <a:ext cx="106299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999999"/>
                </a:solidFill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People’s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Eagle  </a:t>
            </a:r>
            <a:r>
              <a:rPr sz="1400" dirty="0">
                <a:solidFill>
                  <a:srgbClr val="999999"/>
                </a:solidFill>
                <a:latin typeface="Arial"/>
                <a:cs typeface="Arial"/>
              </a:rPr>
              <a:t>Quartz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1620" y="3520566"/>
            <a:ext cx="5213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1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</a:rPr>
              <a:t>M</a:t>
            </a:r>
            <a:r>
              <a:rPr sz="1400" u="heavy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</a:rPr>
              <a:t>étéo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01620" y="3947541"/>
            <a:ext cx="8483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999999"/>
                </a:solidFill>
                <a:latin typeface="Arial"/>
                <a:cs typeface="Arial"/>
              </a:rPr>
              <a:t>Hi</a:t>
            </a:r>
            <a:r>
              <a:rPr sz="1400" spc="-6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999999"/>
                </a:solidFill>
                <a:latin typeface="Arial"/>
                <a:cs typeface="Arial"/>
              </a:rPr>
              <a:t>Poncho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71569" y="3520566"/>
            <a:ext cx="541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Loisirs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71569" y="3947541"/>
            <a:ext cx="6407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Jam 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itsuku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403080" y="4218432"/>
            <a:ext cx="565403" cy="774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41516" y="3520566"/>
            <a:ext cx="80772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Assistant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personn</a:t>
            </a:r>
            <a:r>
              <a:rPr sz="14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45701" y="5369922"/>
            <a:ext cx="1403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z="900" spc="-5" dirty="0">
                <a:solidFill>
                  <a:srgbClr val="2F572D"/>
                </a:solidFill>
                <a:latin typeface="Arial"/>
                <a:cs typeface="Arial"/>
              </a:rPr>
              <a:t>7</a:t>
            </a:fld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41516" y="4160901"/>
            <a:ext cx="7073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Hi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Jarvis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11210" y="3520566"/>
            <a:ext cx="491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Santé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11210" y="3947541"/>
            <a:ext cx="6184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999999"/>
                </a:solidFill>
                <a:latin typeface="Arial"/>
                <a:cs typeface="Arial"/>
              </a:rPr>
              <a:t>L</a:t>
            </a:r>
            <a:r>
              <a:rPr sz="1400" spc="-20" dirty="0">
                <a:solidFill>
                  <a:srgbClr val="999999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999999"/>
                </a:solidFill>
                <a:latin typeface="Arial"/>
                <a:cs typeface="Arial"/>
              </a:rPr>
              <a:t>brate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Forksy  Joy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485"/>
            <a:ext cx="1512369" cy="5105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80516"/>
            <a:ext cx="10159365" cy="4091940"/>
          </a:xfrm>
          <a:custGeom>
            <a:avLst/>
            <a:gdLst/>
            <a:ahLst/>
            <a:cxnLst/>
            <a:rect l="l" t="t" r="r" b="b"/>
            <a:pathLst>
              <a:path w="10159365" h="4091940">
                <a:moveTo>
                  <a:pt x="10158984" y="0"/>
                </a:moveTo>
                <a:lnTo>
                  <a:pt x="0" y="0"/>
                </a:lnTo>
                <a:lnTo>
                  <a:pt x="0" y="4091939"/>
                </a:lnTo>
                <a:lnTo>
                  <a:pt x="10158984" y="4091939"/>
                </a:lnTo>
                <a:lnTo>
                  <a:pt x="10158984" y="0"/>
                </a:lnTo>
                <a:close/>
              </a:path>
            </a:pathLst>
          </a:custGeom>
          <a:solidFill>
            <a:srgbClr val="176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405" y="506730"/>
            <a:ext cx="62045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dirty="0"/>
              <a:t>B</a:t>
            </a:r>
            <a:r>
              <a:rPr dirty="0" err="1"/>
              <a:t>eaucoup</a:t>
            </a:r>
            <a:r>
              <a:rPr dirty="0"/>
              <a:t> sont sur Facebook</a:t>
            </a:r>
            <a:r>
              <a:rPr spc="-35" dirty="0"/>
              <a:t> </a:t>
            </a:r>
            <a:r>
              <a:rPr dirty="0"/>
              <a:t>Messenger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1698" y="1746631"/>
            <a:ext cx="6280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Vo</a:t>
            </a:r>
            <a:r>
              <a:rPr sz="14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y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698" y="2173046"/>
            <a:ext cx="95631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Hipmunk  Sk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scanner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Expedia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1620" y="1746631"/>
            <a:ext cx="10356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E-commerce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1620" y="2173046"/>
            <a:ext cx="128016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8547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999999"/>
                </a:solidFill>
                <a:latin typeface="Arial"/>
                <a:cs typeface="Arial"/>
              </a:rPr>
              <a:t>H&amp;M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Sephora  eBay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Urban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Outfitters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1569" y="1746631"/>
            <a:ext cx="86804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</a:rPr>
              <a:t>Assuran</a:t>
            </a:r>
            <a:r>
              <a:rPr sz="1400" u="heavy" spc="-1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</a:rPr>
              <a:t>c</a:t>
            </a:r>
            <a:r>
              <a:rPr sz="1400" u="heavy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71569" y="2173046"/>
            <a:ext cx="8674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999999"/>
                </a:solidFill>
                <a:latin typeface="Arial"/>
                <a:cs typeface="Arial"/>
              </a:rPr>
              <a:t>Le</a:t>
            </a:r>
            <a:r>
              <a:rPr sz="1400" spc="-10" dirty="0">
                <a:solidFill>
                  <a:srgbClr val="999999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999999"/>
                </a:solidFill>
                <a:latin typeface="Arial"/>
                <a:cs typeface="Arial"/>
              </a:rPr>
              <a:t>on</a:t>
            </a:r>
            <a:r>
              <a:rPr sz="1400" spc="-10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999999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1516" y="1746631"/>
            <a:ext cx="11633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spc="-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</a:rPr>
              <a:t>Enseignement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1516" y="2173046"/>
            <a:ext cx="7480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999999"/>
                </a:solidFill>
                <a:latin typeface="Arial"/>
                <a:cs typeface="Arial"/>
              </a:rPr>
              <a:t>Andy</a:t>
            </a:r>
            <a:r>
              <a:rPr sz="1400" spc="-8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999999"/>
                </a:solidFill>
                <a:latin typeface="Arial"/>
                <a:cs typeface="Arial"/>
              </a:rPr>
              <a:t>Bot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11210" y="1746631"/>
            <a:ext cx="876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Transports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11210" y="2173046"/>
            <a:ext cx="83629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Bus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Uncle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698" y="3520566"/>
            <a:ext cx="8001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Actualités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698" y="3947541"/>
            <a:ext cx="106299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People’s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Eagle  </a:t>
            </a:r>
            <a:r>
              <a:rPr sz="1400" dirty="0">
                <a:solidFill>
                  <a:srgbClr val="999999"/>
                </a:solidFill>
                <a:latin typeface="Arial"/>
                <a:cs typeface="Arial"/>
              </a:rPr>
              <a:t>Quartz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1620" y="3520566"/>
            <a:ext cx="5213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étéo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01620" y="3947541"/>
            <a:ext cx="8483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Hi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Poncho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71569" y="3520566"/>
            <a:ext cx="541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Loisirs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71569" y="3947541"/>
            <a:ext cx="6407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Jam 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itsuku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433559" y="4460747"/>
            <a:ext cx="576072" cy="576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41516" y="3520566"/>
            <a:ext cx="80772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Assistant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personn</a:t>
            </a:r>
            <a:r>
              <a:rPr sz="14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45701" y="5369922"/>
            <a:ext cx="1403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z="900" spc="-5" dirty="0">
                <a:solidFill>
                  <a:srgbClr val="2F572D"/>
                </a:solidFill>
                <a:latin typeface="Arial"/>
                <a:cs typeface="Arial"/>
              </a:rPr>
              <a:t>8</a:t>
            </a:fld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41516" y="4160901"/>
            <a:ext cx="7073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Hi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Jarvis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11210" y="3520566"/>
            <a:ext cx="491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Santé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11210" y="3947541"/>
            <a:ext cx="6184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brate  Forksy  Joy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485"/>
            <a:ext cx="1512369" cy="510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80516"/>
            <a:ext cx="10159365" cy="4091940"/>
          </a:xfrm>
          <a:custGeom>
            <a:avLst/>
            <a:gdLst/>
            <a:ahLst/>
            <a:cxnLst/>
            <a:rect l="l" t="t" r="r" b="b"/>
            <a:pathLst>
              <a:path w="10159365" h="4091940">
                <a:moveTo>
                  <a:pt x="10158984" y="0"/>
                </a:moveTo>
                <a:lnTo>
                  <a:pt x="0" y="0"/>
                </a:lnTo>
                <a:lnTo>
                  <a:pt x="0" y="4091939"/>
                </a:lnTo>
                <a:lnTo>
                  <a:pt x="10158984" y="4091939"/>
                </a:lnTo>
                <a:lnTo>
                  <a:pt x="10158984" y="0"/>
                </a:lnTo>
                <a:close/>
              </a:path>
            </a:pathLst>
          </a:custGeom>
          <a:solidFill>
            <a:srgbClr val="176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405" y="506730"/>
            <a:ext cx="47345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dirty="0"/>
              <a:t>C</a:t>
            </a:r>
            <a:r>
              <a:rPr dirty="0" err="1"/>
              <a:t>hatbots</a:t>
            </a:r>
            <a:r>
              <a:rPr dirty="0"/>
              <a:t> Facebook</a:t>
            </a:r>
            <a:r>
              <a:rPr spc="-35" dirty="0"/>
              <a:t> </a:t>
            </a:r>
            <a:r>
              <a:rPr dirty="0"/>
              <a:t>Messenger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45701" y="5369922"/>
            <a:ext cx="1403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z="900" spc="-5" dirty="0">
                <a:solidFill>
                  <a:srgbClr val="2F572D"/>
                </a:solidFill>
                <a:latin typeface="Arial"/>
                <a:cs typeface="Arial"/>
              </a:rPr>
              <a:t>9</a:t>
            </a:fld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405" y="2527554"/>
            <a:ext cx="604139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_30 000 chatbots présents sur Messenger en décembre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_200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pays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qui utilisent des bots Messenger en décembre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4714" y="4083811"/>
            <a:ext cx="18878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source : Expanded</a:t>
            </a:r>
            <a:r>
              <a:rPr sz="1100" i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Ramblings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485"/>
            <a:ext cx="1512369" cy="510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1025</Words>
  <Application>Microsoft Office PowerPoint</Application>
  <PresentationFormat>Personnalisé</PresentationFormat>
  <Paragraphs>222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Bell MT</vt:lpstr>
      <vt:lpstr>Calibri</vt:lpstr>
      <vt:lpstr>Office Theme</vt:lpstr>
      <vt:lpstr>Développement d'une chatbot sous Android, on utilisant Deep Learning</vt:lpstr>
      <vt:lpstr>Présentation PowerPoint</vt:lpstr>
      <vt:lpstr>Introduction</vt:lpstr>
      <vt:lpstr>Introduction</vt:lpstr>
      <vt:lpstr>Typologie de chatbots</vt:lpstr>
      <vt:lpstr>Quels services rendent-ils ?</vt:lpstr>
      <vt:lpstr>Lesquels existent uniquement sous la forme d’un chatbot ?</vt:lpstr>
      <vt:lpstr>Beaucoup sont sur Facebook Messenger</vt:lpstr>
      <vt:lpstr>Chatbots Facebook Messenger</vt:lpstr>
      <vt:lpstr>pourquoi cette tendance ?</vt:lpstr>
      <vt:lpstr>une interface plus “naturelle”</vt:lpstr>
      <vt:lpstr>les usages mobiles évoluent</vt:lpstr>
      <vt:lpstr>plugger un chatbot sur une app de messagerie</vt:lpstr>
      <vt:lpstr>comment ça marche ?</vt:lpstr>
      <vt:lpstr>comment ça marche</vt:lpstr>
      <vt:lpstr>Présentation PowerPoint</vt:lpstr>
      <vt:lpstr>comment ça marche</vt:lpstr>
      <vt:lpstr>_comment ça marche</vt:lpstr>
      <vt:lpstr>concevoir notre chatbot</vt:lpstr>
      <vt:lpstr>Diagramme des exigences</vt:lpstr>
      <vt:lpstr>Diagrammes de cas d’utilisation</vt:lpstr>
      <vt:lpstr>Entreprises ciblées</vt:lpstr>
      <vt:lpstr>Réalisation de ChatBot</vt:lpstr>
      <vt:lpstr>testez notre bot : Lunch Finder</vt:lpstr>
      <vt:lpstr>testez notre bot : Lunch Finder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C’est quoi un chatbot ?</dc:title>
  <dc:creator>Redouan</dc:creator>
  <cp:lastModifiedBy>SIASSI FARES</cp:lastModifiedBy>
  <cp:revision>18</cp:revision>
  <dcterms:created xsi:type="dcterms:W3CDTF">2021-01-29T02:42:11Z</dcterms:created>
  <dcterms:modified xsi:type="dcterms:W3CDTF">2022-08-28T22:53:39Z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2021-01-29T00:00:00Z</vt:filetime>
  </property>
</Properties>
</file>