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410" r:id="rId5"/>
    <p:sldId id="383" r:id="rId6"/>
    <p:sldId id="406" r:id="rId7"/>
    <p:sldId id="391" r:id="rId8"/>
    <p:sldId id="408" r:id="rId9"/>
    <p:sldId id="411" r:id="rId10"/>
    <p:sldId id="412" r:id="rId11"/>
    <p:sldId id="413" r:id="rId12"/>
    <p:sldId id="398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74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E7829D4B-412A-499A-8D4F-B904ADB5D0BE}" type="datetime1">
              <a:rPr lang="fr-FR" smtClean="0"/>
              <a:t>08/01/2025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2C230DF-5933-439D-898F-38E9AC9BA688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8" name="Espace réservé de l’en-têt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CE360E1-1F2F-4ECC-8A8D-37670FD54F5F}" type="datetime1">
              <a:rPr lang="fr-FR" smtClean="0"/>
              <a:t>08/01/2025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A89C7E07-3C67-C64C-8DA0-0404F630397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806F4-0FA6-C800-EA6F-410013C56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75B432AA-B600-40A5-7498-F23C01C51E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4A5D01B-D4BF-E2CD-B575-5FDEB65A1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562748-101F-4352-2720-B522EE7DC8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153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21168-0D45-E661-C48D-C24A08C53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2B8B0B7C-B371-CF65-5144-0DB92115B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B10BA00A-2EBB-1F90-9822-5F90CDCC22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47086A-9763-B7A0-2425-DB2B277BA4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0789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33CDC-AF13-480E-F757-0235E217E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53F26139-7ED0-6234-C872-9265B57441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B679D270-5170-21B7-44D3-230F39B89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F9AD7B-6EFE-E21A-CDD5-4460BA43CC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6110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e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" name="Forme libre 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457200" indent="0">
              <a:spcBef>
                <a:spcPts val="1800"/>
              </a:spcBef>
              <a:buNone/>
              <a:defRPr lang="fr-FR" sz="2000"/>
            </a:lvl2pPr>
            <a:lvl3pPr marL="914400" indent="0">
              <a:spcBef>
                <a:spcPts val="1800"/>
              </a:spcBef>
              <a:buNone/>
              <a:defRPr lang="fr-FR" sz="2000"/>
            </a:lvl3pPr>
            <a:lvl4pPr marL="1371600" indent="0">
              <a:spcBef>
                <a:spcPts val="1800"/>
              </a:spcBef>
              <a:buNone/>
              <a:defRPr lang="fr-FR" sz="2000"/>
            </a:lvl4pPr>
            <a:lvl5pPr marL="1828800" indent="0">
              <a:spcBef>
                <a:spcPts val="1800"/>
              </a:spcBef>
              <a:buNone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 rtl="0"/>
              <a:t>‹#›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>
              <a:spcBef>
                <a:spcPts val="18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 rtl="0"/>
              <a:t>‹#›</a:t>
            </a:fld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 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fr-FR"/>
            </a:lvl1pPr>
          </a:lstStyle>
          <a:p>
            <a:pPr rtl="0"/>
            <a:r>
              <a:rPr lang="en-US"/>
              <a:t>Click icon to add table</a:t>
            </a:r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 rtl="0"/>
              <a:t>‹#›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 spc="50" baseline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3" name="Espace réservé du numéro de diapositiv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 rtl="0"/>
              <a:t>‹#›</a:t>
            </a:fld>
            <a:endParaRPr lang="fr-FR" dirty="0">
              <a:latin typeface="+mn-lt"/>
            </a:endParaRPr>
          </a:p>
        </p:txBody>
      </p:sp>
      <p:sp>
        <p:nvSpPr>
          <p:cNvPr id="42" name="Espace réservé de la date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sec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fr-F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fr-FR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 dirty="0"/>
              <a:t>Cliquez sur l’icône pour ajouter une image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e libre 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 rtl="0"/>
              <a:t>‹#›</a:t>
            </a:fld>
            <a:endParaRPr lang="fr-FR" dirty="0">
              <a:latin typeface="+mn-lt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9436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 rtl="0"/>
              <a:t>‹#›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e automatiqu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" name="Forme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" name="Forme libre 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fr-F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fr-F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fr-F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fr-F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endParaRPr lang="fr-FR" dirty="0"/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 rtl="0"/>
              <a:t>‹#›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 rtl="0"/>
              <a:t>‹#›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 rtl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fr-F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fr-FR">
          <a:solidFill>
            <a:schemeClr val="tx2"/>
          </a:solidFill>
        </a:defRPr>
      </a:lvl2pPr>
      <a:lvl3pPr eaLnBrk="1" hangingPunct="1">
        <a:defRPr lang="fr-FR">
          <a:solidFill>
            <a:schemeClr val="tx2"/>
          </a:solidFill>
        </a:defRPr>
      </a:lvl3pPr>
      <a:lvl4pPr eaLnBrk="1" hangingPunct="1">
        <a:defRPr lang="fr-FR">
          <a:solidFill>
            <a:schemeClr val="tx2"/>
          </a:solidFill>
        </a:defRPr>
      </a:lvl4pPr>
      <a:lvl5pPr eaLnBrk="1" hangingPunct="1">
        <a:defRPr lang="fr-FR">
          <a:solidFill>
            <a:schemeClr val="tx2"/>
          </a:solidFill>
        </a:defRPr>
      </a:lvl5pPr>
      <a:lvl6pPr eaLnBrk="1" hangingPunct="1">
        <a:defRPr lang="fr-FR">
          <a:solidFill>
            <a:schemeClr val="tx2"/>
          </a:solidFill>
        </a:defRPr>
      </a:lvl6pPr>
      <a:lvl7pPr eaLnBrk="1" hangingPunct="1">
        <a:defRPr lang="fr-FR">
          <a:solidFill>
            <a:schemeClr val="tx2"/>
          </a:solidFill>
        </a:defRPr>
      </a:lvl7pPr>
      <a:lvl8pPr eaLnBrk="1" hangingPunct="1">
        <a:defRPr lang="fr-FR">
          <a:solidFill>
            <a:schemeClr val="tx2"/>
          </a:solidFill>
        </a:defRPr>
      </a:lvl8pPr>
      <a:lvl9pPr eaLnBrk="1" hangingPunct="1">
        <a:defRPr lang="fr-F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Another_Airplane!_(4676723312)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1657" y="411479"/>
            <a:ext cx="8334647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Présentation du Projet – Analyse d’Avis des Compagnies Aériennes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B8D4B-C2C8-E629-390F-EB9146A30F66}"/>
              </a:ext>
            </a:extLst>
          </p:cNvPr>
          <p:cNvSpPr txBox="1"/>
          <p:nvPr/>
        </p:nvSpPr>
        <p:spPr>
          <a:xfrm>
            <a:off x="9771561" y="6077189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Par: Fares SOLTANI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Programme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fr-FR"/>
            </a:defPPr>
          </a:lstStyle>
          <a:p>
            <a:pPr rtl="0"/>
            <a:r>
              <a:rPr lang="fr-FR" dirty="0"/>
              <a:t>Introduction</a:t>
            </a:r>
          </a:p>
          <a:p>
            <a:pPr rtl="0"/>
            <a:r>
              <a:rPr lang="fr-FR" dirty="0"/>
              <a:t>Aperçu des données</a:t>
            </a:r>
          </a:p>
          <a:p>
            <a:pPr rtl="0"/>
            <a:r>
              <a:rPr lang="fr-FR" dirty="0"/>
              <a:t>Analyse et ingénierie des caractéristiques</a:t>
            </a:r>
          </a:p>
          <a:p>
            <a:pPr rtl="0"/>
            <a:r>
              <a:rPr lang="fr-FR" dirty="0"/>
              <a:t>Analyse des Sentiments et Prédictions</a:t>
            </a:r>
          </a:p>
          <a:p>
            <a:pPr rtl="0"/>
            <a:r>
              <a:rPr lang="fr-FR" dirty="0"/>
              <a:t>Perspectives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Introduction</a:t>
            </a:r>
          </a:p>
        </p:txBody>
      </p:sp>
      <p:pic>
        <p:nvPicPr>
          <p:cNvPr id="13" name="Picture 12" descr="A plane flying in the sky&#10;&#10;Description automatically generated">
            <a:extLst>
              <a:ext uri="{FF2B5EF4-FFF2-40B4-BE49-F238E27FC236}">
                <a16:creationId xmlns:a16="http://schemas.microsoft.com/office/drawing/2014/main" id="{CB6B01AE-52E5-8F1E-0A47-181785C37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7347" r="25307" b="1"/>
          <a:stretch/>
        </p:blipFill>
        <p:spPr>
          <a:xfrm>
            <a:off x="20" y="-11113"/>
            <a:ext cx="5791180" cy="6880226"/>
          </a:xfrm>
          <a:prstGeom prst="rect">
            <a:avLst/>
          </a:prstGeom>
          <a:noFill/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990818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Objectif du projet :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Analyser les avis des passagers pour comprendre leur satisfaction et prédire leurs retours.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Technologies utilisées :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PySpark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Streamlit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Étapes clés :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Analyse des données, extraction de sentiments, et création d'un modèle prédictif du score global. </a:t>
            </a:r>
          </a:p>
          <a:p>
            <a:pPr rtl="0"/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C760B8-5C85-A99B-13ED-8817597F2789}"/>
              </a:ext>
            </a:extLst>
          </p:cNvPr>
          <p:cNvSpPr txBox="1"/>
          <p:nvPr/>
        </p:nvSpPr>
        <p:spPr>
          <a:xfrm>
            <a:off x="3429656" y="6669058"/>
            <a:ext cx="23615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700">
                <a:solidFill>
                  <a:srgbClr val="FFFFFF"/>
                </a:solidFill>
                <a:hlinkClick r:id="rId4" tooltip="https://commons.wikimedia.org/wiki/File:Another_Airplane!_(4676723312)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fr-FR" sz="700">
                <a:solidFill>
                  <a:srgbClr val="FFFFFF"/>
                </a:solidFill>
              </a:rPr>
              <a:t> by Unknown Author is licensed under </a:t>
            </a:r>
            <a:r>
              <a:rPr lang="fr-FR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fr-F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Aperçu des données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57ED3960-1531-8BB8-4BA3-D7813F3F6246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3657600" y="3115807"/>
            <a:ext cx="776340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Source des données :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Avis des passagers d’une compagnie aérienne.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Colonnes principales (17 colonnes):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Avis : Texte des retours clients.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Note globale : Score sur 10.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z="1800" dirty="0">
                <a:latin typeface="Arial" panose="020B0604020202020204" pitchFamily="34" charset="0"/>
              </a:rPr>
              <a:t>Notes spécifiques: Score sur 5.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Compagnie Aérienne.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Taille des données :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lang="fr-FR" altLang="fr-FR" sz="1800" dirty="0">
                <a:latin typeface="Arial" panose="020B0604020202020204" pitchFamily="34" charset="0"/>
              </a:rPr>
              <a:t>8100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lignes.</a:t>
            </a: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Analyse et ingénierie des caractéristiques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b="1" dirty="0"/>
              <a:t>Analyse des données:</a:t>
            </a:r>
            <a:r>
              <a:rPr lang="fr-FR" dirty="0"/>
              <a:t> Analyser la répartition des avis afin de:</a:t>
            </a:r>
          </a:p>
          <a:p>
            <a:pPr marL="342900" indent="-342900" rtl="0">
              <a:buFontTx/>
              <a:buChar char="-"/>
            </a:pPr>
            <a:r>
              <a:rPr lang="fr-FR" dirty="0"/>
              <a:t>Identifier les meilleures compagnies.</a:t>
            </a:r>
          </a:p>
          <a:p>
            <a:pPr marL="342900" indent="-342900" rtl="0">
              <a:buFontTx/>
              <a:buChar char="-"/>
            </a:pPr>
            <a:r>
              <a:rPr lang="fr-FR" dirty="0"/>
              <a:t>Identifier les notes moyennes par compagnie.</a:t>
            </a:r>
            <a:endParaRPr lang="en-US" dirty="0"/>
          </a:p>
          <a:p>
            <a:pPr marL="342900" indent="-342900" rtl="0">
              <a:buFontTx/>
              <a:buChar char="-"/>
            </a:pPr>
            <a:r>
              <a:rPr lang="en-US" dirty="0" err="1"/>
              <a:t>Etudier</a:t>
            </a:r>
            <a:r>
              <a:rPr lang="en-US" dirty="0"/>
              <a:t> la distribution des scores.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b="1" dirty="0"/>
              <a:t>Analyse des tendances :</a:t>
            </a:r>
          </a:p>
          <a:p>
            <a:pPr marL="342900" indent="-342900" rtl="0">
              <a:buFontTx/>
              <a:buChar char="-"/>
            </a:pPr>
            <a:r>
              <a:rPr lang="fr-FR" dirty="0"/>
              <a:t>Identification des corrélations entre services et notes globales.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08243-E803-946E-9B18-1C022CB95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FE98FBB5-6DBF-D310-42B4-F035A23D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Analyse des Sentiments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A7ED705E-D9C1-AA4F-2AE1-6874BD457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9CCABE8D-FBBF-16FE-31B7-CF88F0C59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07A6BF74-6E6B-CF46-2AB8-D3EC8F569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63336F65-8A1D-7E2E-3319-546E52AFD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44303108-F063-EDE2-944B-50205225E1B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3657600" y="3115809"/>
            <a:ext cx="654075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z="1800" b="1" dirty="0">
                <a:latin typeface="Arial" panose="020B0604020202020204" pitchFamily="34" charset="0"/>
              </a:rPr>
              <a:t>Enlever les stop </a:t>
            </a:r>
            <a:r>
              <a:rPr lang="fr-FR" altLang="fr-FR" sz="1800" b="1" dirty="0" err="1">
                <a:latin typeface="Arial" panose="020B0604020202020204" pitchFamily="34" charset="0"/>
              </a:rPr>
              <a:t>words</a:t>
            </a:r>
            <a:r>
              <a:rPr lang="fr-FR" altLang="fr-FR" sz="1800" b="1" dirty="0">
                <a:latin typeface="Arial" panose="020B0604020202020204" pitchFamily="34" charset="0"/>
              </a:rPr>
              <a:t>.</a:t>
            </a:r>
            <a:endParaRPr kumimoji="0" lang="fr-FR" altLang="fr-FR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Tokenisation: 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TF-IDF du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MLLib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Pyspark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Création d’un P</a:t>
            </a:r>
            <a:r>
              <a:rPr lang="fr-FR" altLang="fr-FR" sz="1800" b="1" dirty="0">
                <a:latin typeface="Arial" panose="020B0604020202020204" pitchFamily="34" charset="0"/>
              </a:rPr>
              <a:t>ipeline de classification.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z="1800" b="1" dirty="0">
                <a:latin typeface="Arial" panose="020B0604020202020204" pitchFamily="34" charset="0"/>
              </a:rPr>
              <a:t>Trouver le meilleur modèle de détection de sentiment: </a:t>
            </a:r>
            <a:r>
              <a:rPr lang="fr-FR" altLang="fr-FR" sz="1800" dirty="0">
                <a:latin typeface="Arial" panose="020B0604020202020204" pitchFamily="34" charset="0"/>
              </a:rPr>
              <a:t>Modèles testés (</a:t>
            </a:r>
            <a:r>
              <a:rPr lang="fr-FR" altLang="fr-FR" sz="1800" dirty="0" err="1">
                <a:latin typeface="Arial" panose="020B0604020202020204" pitchFamily="34" charset="0"/>
              </a:rPr>
              <a:t>Logistic</a:t>
            </a:r>
            <a:r>
              <a:rPr lang="fr-FR" altLang="fr-FR" sz="1800" dirty="0">
                <a:latin typeface="Arial" panose="020B0604020202020204" pitchFamily="34" charset="0"/>
              </a:rPr>
              <a:t> </a:t>
            </a:r>
            <a:r>
              <a:rPr lang="fr-FR" altLang="fr-FR" sz="1800" dirty="0" err="1">
                <a:latin typeface="Arial" panose="020B0604020202020204" pitchFamily="34" charset="0"/>
              </a:rPr>
              <a:t>Regression</a:t>
            </a:r>
            <a:r>
              <a:rPr lang="fr-FR" altLang="fr-FR" sz="1800" dirty="0">
                <a:latin typeface="Arial" panose="020B0604020202020204" pitchFamily="34" charset="0"/>
              </a:rPr>
              <a:t>, SVM, </a:t>
            </a:r>
            <a:r>
              <a:rPr lang="fr-FR" altLang="fr-FR" sz="1800" dirty="0" err="1">
                <a:latin typeface="Arial" panose="020B0604020202020204" pitchFamily="34" charset="0"/>
              </a:rPr>
              <a:t>Linear</a:t>
            </a:r>
            <a:r>
              <a:rPr lang="fr-FR" altLang="fr-FR" sz="1800" dirty="0">
                <a:latin typeface="Arial" panose="020B0604020202020204" pitchFamily="34" charset="0"/>
              </a:rPr>
              <a:t> </a:t>
            </a:r>
            <a:r>
              <a:rPr lang="fr-FR" altLang="fr-FR" sz="1800" dirty="0" err="1">
                <a:latin typeface="Arial" panose="020B0604020202020204" pitchFamily="34" charset="0"/>
              </a:rPr>
              <a:t>Regression</a:t>
            </a:r>
            <a:r>
              <a:rPr lang="fr-FR" altLang="fr-FR" sz="1800" dirty="0">
                <a:latin typeface="Arial" panose="020B0604020202020204" pitchFamily="34" charset="0"/>
              </a:rPr>
              <a:t>): Le meilleure été le LR avec 89% d’</a:t>
            </a:r>
            <a:r>
              <a:rPr lang="fr-FR" altLang="fr-FR" sz="1800" dirty="0" err="1">
                <a:latin typeface="Arial" panose="020B0604020202020204" pitchFamily="34" charset="0"/>
              </a:rPr>
              <a:t>accuracy</a:t>
            </a:r>
            <a:r>
              <a:rPr lang="fr-FR" altLang="fr-FR" sz="1800" dirty="0">
                <a:latin typeface="Arial" panose="020B0604020202020204" pitchFamily="34" charset="0"/>
              </a:rPr>
              <a:t>.</a:t>
            </a:r>
            <a:endParaRPr kumimoji="0" lang="fr-FR" altLang="fr-FR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fr-FR" altLang="fr-F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42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85D3C-A123-1377-FD39-AEB6FEBB5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93D29-0B99-3D70-8651-E6C216E63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Prédiction du </a:t>
            </a:r>
            <a:r>
              <a:rPr lang="fr-FR" dirty="0" err="1"/>
              <a:t>Recommendation</a:t>
            </a:r>
            <a:endParaRPr lang="fr-FR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8CBEF2F-ED21-BDC3-9FC2-E50B3825E678}"/>
              </a:ext>
            </a:extLst>
          </p:cNvPr>
          <p:cNvSpPr>
            <a:spLocks noGrp="1" noChangeArrowheads="1"/>
          </p:cNvSpPr>
          <p:nvPr>
            <p:ph sz="quarter" idx="15"/>
          </p:nvPr>
        </p:nvSpPr>
        <p:spPr bwMode="auto">
          <a:xfrm>
            <a:off x="509750" y="2274840"/>
            <a:ext cx="816771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Modèle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: Régression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Forest.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Évaluation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: Calcul du RMSE pour évaluer la performance des prédictions.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Constatations:</a:t>
            </a:r>
          </a:p>
          <a:p>
            <a:pPr marL="569214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On arrive</a:t>
            </a:r>
            <a:r>
              <a:rPr lang="fr-FR" altLang="fr-FR" sz="1800" dirty="0">
                <a:latin typeface="Arial" panose="020B0604020202020204" pitchFamily="34" charset="0"/>
              </a:rPr>
              <a:t>, à partir du sentiment de l’avis, la compagnie, ainsi que les scores mis à estimer le score global mis par le client afin d’être utilisé comme un index de satisfaction client. Cela servira dans le cas où les gens ne mettent pas un score.</a:t>
            </a:r>
            <a:endParaRPr kumimoji="0" lang="fr-FR" altLang="fr-FR" sz="1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4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9EFD3-B0DA-12F7-6E9E-194F7EEF7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46621-A976-4D65-31ED-A12BDE38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Perspectives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8A95A5-3708-2091-FD05-3261F289BDF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b="1" dirty="0"/>
              <a:t>Améliorations futures</a:t>
            </a:r>
            <a:r>
              <a:rPr lang="fr-FR" dirty="0"/>
              <a:t>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Intégrer des modèles plus avancés (ex. : Word2Vec pour les sentiments).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Permettre l'export des analyses et prédictions.</a:t>
            </a:r>
          </a:p>
          <a:p>
            <a:pPr rtl="0"/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10EA14-94F3-E460-DCAA-11FDF086BD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b="1" dirty="0"/>
              <a:t>Applications potentielles: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Identifier les points faibles d’un service client.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Optimiser les services en fonction des retours des clients.</a:t>
            </a:r>
          </a:p>
        </p:txBody>
      </p:sp>
    </p:spTree>
    <p:extLst>
      <p:ext uri="{BB962C8B-B14F-4D97-AF65-F5344CB8AC3E}">
        <p14:creationId xmlns:p14="http://schemas.microsoft.com/office/powerpoint/2010/main" val="462188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2_TF78853419_Win32" id="{E939D1AD-245E-4113-B88E-E20D599B2C52}" vid="{B269D645-ADA9-4C84-B6E4-2BDC65D07C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{793C472B-ECF0-4D91-AE7C-A403BAEC71C8}tf78853419_win32</Template>
  <TotalTime>334</TotalTime>
  <Words>367</Words>
  <Application>Microsoft Office PowerPoint</Application>
  <PresentationFormat>Widescreen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Personnalisé</vt:lpstr>
      <vt:lpstr>Présentation du Projet – Analyse d’Avis des Compagnies Aériennes</vt:lpstr>
      <vt:lpstr>Programme</vt:lpstr>
      <vt:lpstr>Introduction</vt:lpstr>
      <vt:lpstr>Aperçu des données</vt:lpstr>
      <vt:lpstr>Analyse et ingénierie des caractéristiques</vt:lpstr>
      <vt:lpstr>Analyse des Sentiments</vt:lpstr>
      <vt:lpstr>Prédiction du Recommendation</vt:lpstr>
      <vt:lpstr>Perspectives</vt:lpstr>
      <vt:lpstr>Merci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Fares Soltani</dc:creator>
  <cp:lastModifiedBy>Fares Soltani</cp:lastModifiedBy>
  <cp:revision>1</cp:revision>
  <dcterms:created xsi:type="dcterms:W3CDTF">2025-01-08T09:29:05Z</dcterms:created>
  <dcterms:modified xsi:type="dcterms:W3CDTF">2025-01-08T15:03:13Z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