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307" r:id="rId3"/>
    <p:sldId id="356" r:id="rId4"/>
    <p:sldId id="383" r:id="rId5"/>
    <p:sldId id="355" r:id="rId6"/>
    <p:sldId id="349" r:id="rId7"/>
    <p:sldId id="352" r:id="rId8"/>
    <p:sldId id="354" r:id="rId9"/>
    <p:sldId id="351" r:id="rId10"/>
    <p:sldId id="340" r:id="rId11"/>
    <p:sldId id="360" r:id="rId12"/>
    <p:sldId id="385" r:id="rId13"/>
    <p:sldId id="361" r:id="rId14"/>
    <p:sldId id="362" r:id="rId15"/>
    <p:sldId id="387" r:id="rId16"/>
    <p:sldId id="366" r:id="rId17"/>
    <p:sldId id="363" r:id="rId18"/>
    <p:sldId id="370" r:id="rId19"/>
    <p:sldId id="371" r:id="rId20"/>
    <p:sldId id="388" r:id="rId21"/>
    <p:sldId id="372" r:id="rId22"/>
    <p:sldId id="396" r:id="rId23"/>
    <p:sldId id="382" r:id="rId24"/>
    <p:sldId id="389" r:id="rId25"/>
    <p:sldId id="380" r:id="rId26"/>
    <p:sldId id="390" r:id="rId27"/>
    <p:sldId id="379" r:id="rId28"/>
    <p:sldId id="391" r:id="rId29"/>
    <p:sldId id="374" r:id="rId30"/>
    <p:sldId id="393" r:id="rId31"/>
    <p:sldId id="397" r:id="rId32"/>
    <p:sldId id="378" r:id="rId33"/>
    <p:sldId id="395" r:id="rId3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55DBE89F-9C7F-4E47-BABF-A69F83C74C79}">
          <p14:sldIdLst>
            <p14:sldId id="256"/>
            <p14:sldId id="307"/>
            <p14:sldId id="356"/>
            <p14:sldId id="383"/>
            <p14:sldId id="355"/>
            <p14:sldId id="349"/>
            <p14:sldId id="352"/>
            <p14:sldId id="354"/>
            <p14:sldId id="351"/>
            <p14:sldId id="340"/>
            <p14:sldId id="360"/>
            <p14:sldId id="385"/>
            <p14:sldId id="361"/>
            <p14:sldId id="362"/>
            <p14:sldId id="387"/>
            <p14:sldId id="366"/>
            <p14:sldId id="363"/>
            <p14:sldId id="370"/>
            <p14:sldId id="371"/>
            <p14:sldId id="388"/>
            <p14:sldId id="372"/>
            <p14:sldId id="396"/>
            <p14:sldId id="382"/>
            <p14:sldId id="389"/>
            <p14:sldId id="380"/>
            <p14:sldId id="390"/>
            <p14:sldId id="379"/>
            <p14:sldId id="391"/>
            <p14:sldId id="374"/>
            <p14:sldId id="393"/>
            <p14:sldId id="397"/>
            <p14:sldId id="378"/>
            <p14:sldId id="3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F742E20-1A89-47E5-B719-62C2F98BA80D}">
  <a:tblStyle styleId="{CF742E20-1A89-47E5-B719-62C2F98BA80D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7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76448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gif"/><Relationship Id="rId5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231120"/>
            <a:ext cx="7772400" cy="24263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/>
            <a:r>
              <a:rPr lang="en" dirty="0"/>
              <a:t>Abusing File Processing in Malware Detectors for Fun and Proﬁt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5695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Suman Jana and Vitaly Shmatikov</a:t>
            </a:r>
          </a:p>
          <a:p>
            <a:endParaRPr lang="en" dirty="0"/>
          </a:p>
          <a:p>
            <a:pPr>
              <a:buNone/>
            </a:pPr>
            <a:r>
              <a:rPr lang="en" sz="2400" dirty="0"/>
              <a:t>The University of Texas at Austin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File-type inference and parsing</a:t>
            </a:r>
            <a:br>
              <a:rPr lang="en-US" dirty="0" smtClean="0"/>
            </a:br>
            <a:r>
              <a:rPr lang="en-US" dirty="0" smtClean="0"/>
              <a:t>take place in </a:t>
            </a:r>
            <a:r>
              <a:rPr lang="en-US" dirty="0" smtClean="0">
                <a:solidFill>
                  <a:srgbClr val="FF6600"/>
                </a:solidFill>
              </a:rPr>
              <a:t>two different places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30" name="Picture 29" descr="folder-with-file-icon-m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24" y="3216555"/>
            <a:ext cx="537554" cy="413917"/>
          </a:xfrm>
          <a:prstGeom prst="rect">
            <a:avLst/>
          </a:prstGeom>
        </p:spPr>
      </p:pic>
      <p:pic>
        <p:nvPicPr>
          <p:cNvPr id="21" name="Picture 20" descr="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4" y="2875018"/>
            <a:ext cx="2063750" cy="1079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96358" y="3240090"/>
            <a:ext cx="123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internet</a:t>
            </a:r>
            <a:endParaRPr lang="en-US" sz="2000" dirty="0"/>
          </a:p>
        </p:txBody>
      </p:sp>
      <p:pic>
        <p:nvPicPr>
          <p:cNvPr id="23" name="Picture 22" descr="computer-user carto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10" y="4977817"/>
            <a:ext cx="1535237" cy="6978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695075" y="2021007"/>
            <a:ext cx="1560658" cy="36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250px-Terminator-2-judgement-da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92" y="4509922"/>
            <a:ext cx="856832" cy="10727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878688" y="2714774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nfer file type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78689" y="3600465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parse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4460108" y="3387952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4460109" y="4273643"/>
            <a:ext cx="1" cy="260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60111" y="5660352"/>
            <a:ext cx="0" cy="337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48621" y="5997407"/>
            <a:ext cx="14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</a:t>
            </a:r>
            <a:r>
              <a:rPr lang="en-US" sz="1800" dirty="0" smtClean="0"/>
              <a:t>f uninfected</a:t>
            </a:r>
            <a:endParaRPr lang="en-US" sz="1800" dirty="0"/>
          </a:p>
        </p:txBody>
      </p:sp>
      <p:sp>
        <p:nvSpPr>
          <p:cNvPr id="36" name="TextBox 35"/>
          <p:cNvSpPr txBox="1"/>
          <p:nvPr/>
        </p:nvSpPr>
        <p:spPr>
          <a:xfrm>
            <a:off x="3480866" y="1620897"/>
            <a:ext cx="221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alware detector 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6613110" y="2021007"/>
            <a:ext cx="1550538" cy="2844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80825" y="1620897"/>
            <a:ext cx="2509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dirty="0" smtClean="0"/>
              <a:t>ser application/OS </a:t>
            </a:r>
            <a:endParaRPr lang="en-US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6831896" y="3630472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parse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435470" y="3430107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435469" y="4314866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-Right Arrow 3"/>
          <p:cNvSpPr/>
          <p:nvPr/>
        </p:nvSpPr>
        <p:spPr>
          <a:xfrm>
            <a:off x="5176163" y="2875018"/>
            <a:ext cx="1571581" cy="3586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171573" y="3775192"/>
            <a:ext cx="1571581" cy="3586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10369" y="4081550"/>
            <a:ext cx="1571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 difference =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potential</a:t>
            </a:r>
            <a:endParaRPr lang="en-US" sz="1800" dirty="0">
              <a:solidFill>
                <a:srgbClr val="FF0000"/>
              </a:solidFill>
            </a:endParaRP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evasion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854049" y="2712366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nfer file type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479E-6 -0.00023 L 0.17057 -0.15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0" y="-78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57 -0.15703 L 0.48169 -0.15703 " pathEditMode="relative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27" grpId="0" animBg="1"/>
      <p:bldP spid="26" grpId="0"/>
      <p:bldP spid="36" grpId="0"/>
      <p:bldP spid="44" grpId="0" animBg="1"/>
      <p:bldP spid="45" grpId="0"/>
      <p:bldP spid="47" grpId="0" animBg="1"/>
      <p:bldP spid="4" grpId="0" animBg="1"/>
      <p:bldP spid="28" grpId="0" animBg="1"/>
      <p:bldP spid="5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Exhibit A (CVE-2012-1419)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 files: </a:t>
            </a:r>
            <a:r>
              <a:rPr lang="en-US" dirty="0" err="1" smtClean="0">
                <a:solidFill>
                  <a:srgbClr val="800000"/>
                </a:solidFill>
              </a:rPr>
              <a:t>ustar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at offset 257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irc.ini</a:t>
            </a:r>
            <a:r>
              <a:rPr lang="en-US" dirty="0" smtClean="0"/>
              <a:t> files: </a:t>
            </a:r>
            <a:r>
              <a:rPr lang="en-US" dirty="0" smtClean="0">
                <a:solidFill>
                  <a:srgbClr val="800000"/>
                </a:solidFill>
              </a:rPr>
              <a:t>[</a:t>
            </a:r>
            <a:r>
              <a:rPr lang="en-US" dirty="0">
                <a:solidFill>
                  <a:srgbClr val="800000"/>
                </a:solidFill>
              </a:rPr>
              <a:t>aliases</a:t>
            </a:r>
            <a:r>
              <a:rPr lang="en-US" dirty="0" smtClean="0">
                <a:solidFill>
                  <a:srgbClr val="800000"/>
                </a:solidFill>
              </a:rPr>
              <a:t>]</a:t>
            </a:r>
            <a:r>
              <a:rPr lang="en-US" dirty="0" smtClean="0"/>
              <a:t> at offset 0  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53557" y="2914166"/>
            <a:ext cx="15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 archive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796087" y="5163308"/>
            <a:ext cx="2506238" cy="7649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3664489" y="4125355"/>
            <a:ext cx="142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eicar.com</a:t>
            </a:r>
            <a:r>
              <a:rPr lang="en-US" sz="1800" dirty="0" smtClean="0"/>
              <a:t>\0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29515" y="3482832"/>
            <a:ext cx="918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82484" y="3947269"/>
            <a:ext cx="21286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nitial 100 bytes contains the name of first file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0224" y="3482565"/>
            <a:ext cx="3427336" cy="2744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teDev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39" y="5232877"/>
            <a:ext cx="626351" cy="62635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320223" y="4714924"/>
            <a:ext cx="344262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33887" y="4079459"/>
            <a:ext cx="1422952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39353" y="4079459"/>
            <a:ext cx="963936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ustar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14" idx="1"/>
          </p:cNvCxnSpPr>
          <p:nvPr/>
        </p:nvCxnSpPr>
        <p:spPr>
          <a:xfrm flipV="1">
            <a:off x="2723501" y="4316601"/>
            <a:ext cx="910386" cy="131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01550" y="5358246"/>
            <a:ext cx="19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e</a:t>
            </a:r>
            <a:r>
              <a:rPr lang="en-US" sz="1800" dirty="0" err="1" smtClean="0">
                <a:solidFill>
                  <a:schemeClr val="bg1"/>
                </a:solidFill>
              </a:rPr>
              <a:t>icar.com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4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 files: </a:t>
            </a:r>
            <a:r>
              <a:rPr lang="en-US" dirty="0" err="1" smtClean="0">
                <a:solidFill>
                  <a:srgbClr val="800000"/>
                </a:solidFill>
              </a:rPr>
              <a:t>ustar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at offset 257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irc.ini</a:t>
            </a:r>
            <a:r>
              <a:rPr lang="en-US" dirty="0" smtClean="0"/>
              <a:t> files: </a:t>
            </a:r>
            <a:r>
              <a:rPr lang="en-US" dirty="0" smtClean="0">
                <a:solidFill>
                  <a:srgbClr val="800000"/>
                </a:solidFill>
              </a:rPr>
              <a:t>[</a:t>
            </a:r>
            <a:r>
              <a:rPr lang="en-US" dirty="0">
                <a:solidFill>
                  <a:srgbClr val="800000"/>
                </a:solidFill>
              </a:rPr>
              <a:t>aliases</a:t>
            </a:r>
            <a:r>
              <a:rPr lang="en-US" dirty="0" smtClean="0">
                <a:solidFill>
                  <a:srgbClr val="800000"/>
                </a:solidFill>
              </a:rPr>
              <a:t>]</a:t>
            </a:r>
            <a:r>
              <a:rPr lang="en-US" dirty="0" smtClean="0"/>
              <a:t> at offset 0  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53557" y="2914166"/>
            <a:ext cx="1575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 archive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34433" y="4125355"/>
            <a:ext cx="184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[aliases]</a:t>
            </a:r>
            <a:r>
              <a:rPr lang="en-US" sz="1800" dirty="0" smtClean="0"/>
              <a:t>.com\0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29515" y="3482832"/>
            <a:ext cx="918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78512" y="3901372"/>
            <a:ext cx="212860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f</a:t>
            </a:r>
            <a:r>
              <a:rPr lang="en-US" sz="1800" b="1" dirty="0" smtClean="0">
                <a:solidFill>
                  <a:srgbClr val="FF0000"/>
                </a:solidFill>
              </a:rPr>
              <a:t>ilename changes but the content is 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unmodified 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0224" y="3482565"/>
            <a:ext cx="3427336" cy="2744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20223" y="4714924"/>
            <a:ext cx="3442627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72682" y="4079459"/>
            <a:ext cx="1715382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46460" y="4079459"/>
            <a:ext cx="963936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ustar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5" idx="3"/>
            <a:endCxn id="14" idx="1"/>
          </p:cNvCxnSpPr>
          <p:nvPr/>
        </p:nvCxnSpPr>
        <p:spPr>
          <a:xfrm flipV="1">
            <a:off x="2907113" y="4316601"/>
            <a:ext cx="665569" cy="464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Exhibit A (CVE-2012-1419)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96087" y="5163308"/>
            <a:ext cx="2506238" cy="7649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8" name="Picture 17" descr="CuteDevil.jp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39" y="5232877"/>
            <a:ext cx="626351" cy="6263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01550" y="5358246"/>
            <a:ext cx="19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e</a:t>
            </a:r>
            <a:r>
              <a:rPr lang="en-US" sz="1800" dirty="0" err="1" smtClean="0">
                <a:solidFill>
                  <a:schemeClr val="bg1"/>
                </a:solidFill>
              </a:rPr>
              <a:t>icar.com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06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Vulnerable detectors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ampleattack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19" y="2749409"/>
            <a:ext cx="3004144" cy="13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Exhibit B (CVE-2012-1463)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7109" y="1641627"/>
            <a:ext cx="341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Executable and Linkable Format </a:t>
            </a:r>
            <a:r>
              <a:rPr lang="en-US" sz="1800" dirty="0" smtClean="0"/>
              <a:t> (ELF)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6563943" y="2779242"/>
            <a:ext cx="16830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u="sng" dirty="0" smtClean="0">
                <a:solidFill>
                  <a:schemeClr val="tx1"/>
                </a:solidFill>
              </a:rPr>
              <a:t>offset 5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 : little-endian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 : big-endian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1" idx="3"/>
          </p:cNvCxnSpPr>
          <p:nvPr/>
        </p:nvCxnSpPr>
        <p:spPr>
          <a:xfrm>
            <a:off x="5079788" y="3171071"/>
            <a:ext cx="1468854" cy="69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07109" y="2626156"/>
            <a:ext cx="3427336" cy="2744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1095" y="2626156"/>
            <a:ext cx="918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07109" y="3625981"/>
            <a:ext cx="342733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77055" y="2916933"/>
            <a:ext cx="902733" cy="50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5" name="Picture 24" descr="CuteDev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52" y="4013827"/>
            <a:ext cx="1042385" cy="10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Exhibit B (CVE-2012-1463)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63943" y="2779242"/>
            <a:ext cx="168306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      </a:t>
            </a:r>
            <a:r>
              <a:rPr lang="en-US" sz="1800" u="sng" dirty="0" smtClean="0">
                <a:solidFill>
                  <a:schemeClr val="tx1"/>
                </a:solidFill>
              </a:rPr>
              <a:t>offset 5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 : little-endian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2 : big-endian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1" idx="3"/>
          </p:cNvCxnSpPr>
          <p:nvPr/>
        </p:nvCxnSpPr>
        <p:spPr>
          <a:xfrm>
            <a:off x="5079788" y="3171071"/>
            <a:ext cx="1468854" cy="69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07109" y="2626156"/>
            <a:ext cx="3427336" cy="2744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1095" y="2626156"/>
            <a:ext cx="918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header</a:t>
            </a:r>
            <a:endParaRPr lang="en-US" sz="16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07109" y="3625981"/>
            <a:ext cx="3427336" cy="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77055" y="2916933"/>
            <a:ext cx="902733" cy="508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1" name="Picture 10" descr="transpdev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53" y="4013827"/>
            <a:ext cx="1082902" cy="1042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400" y="2626156"/>
            <a:ext cx="2430701" cy="16312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Linux ELF loader does not use this byte but most malware detectors do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07109" y="1641627"/>
            <a:ext cx="341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Executable and Linkable Format </a:t>
            </a:r>
            <a:r>
              <a:rPr lang="en-US" sz="1800" dirty="0" smtClean="0"/>
              <a:t> (ELF)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126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Vulnerable detectors</a:t>
            </a:r>
          </a:p>
        </p:txBody>
      </p:sp>
      <p:pic>
        <p:nvPicPr>
          <p:cNvPr id="4" name="Picture 3" descr="sample_attack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2" y="2237998"/>
            <a:ext cx="5714405" cy="38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Exhibit C (CVE-2012-1461)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3882" y="2463219"/>
            <a:ext cx="2210930" cy="141015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6910" y="3480638"/>
            <a:ext cx="1559599" cy="119336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0000"/>
                </a:solidFill>
              </a:rPr>
              <a:t>g</a:t>
            </a:r>
            <a:r>
              <a:rPr lang="en-US" sz="2000" dirty="0" err="1" smtClean="0">
                <a:solidFill>
                  <a:srgbClr val="000000"/>
                </a:solidFill>
              </a:rPr>
              <a:t>zip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347" y="1925414"/>
            <a:ext cx="125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</a:t>
            </a:r>
            <a:r>
              <a:rPr lang="en-US" sz="2000" dirty="0" err="1" smtClean="0"/>
              <a:t>icar.tar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6007" y="6195701"/>
            <a:ext cx="146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eicar.tar.1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3042" y="6195701"/>
            <a:ext cx="146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eicar.tar.2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40250" y="2340824"/>
            <a:ext cx="171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eicar.tar.gz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1695619" y="4172936"/>
            <a:ext cx="413086" cy="221852"/>
          </a:xfrm>
          <a:prstGeom prst="rightArrow">
            <a:avLst>
              <a:gd name="adj1" fmla="val 50000"/>
              <a:gd name="adj2" fmla="val 699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uteDev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80" y="2491801"/>
            <a:ext cx="1381573" cy="1381573"/>
          </a:xfrm>
          <a:prstGeom prst="rect">
            <a:avLst/>
          </a:prstGeom>
        </p:spPr>
      </p:pic>
      <p:pic>
        <p:nvPicPr>
          <p:cNvPr id="10" name="Picture 9" descr="cute_daemon_half1.pn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91" y="4742375"/>
            <a:ext cx="644567" cy="138121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pic>
        <p:nvPicPr>
          <p:cNvPr id="15" name="Picture 14" descr="CuteDevilHalf2.png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752" y="4742375"/>
            <a:ext cx="745856" cy="138121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</p:pic>
      <p:sp>
        <p:nvSpPr>
          <p:cNvPr id="16" name="Rectangle 15"/>
          <p:cNvSpPr/>
          <p:nvPr/>
        </p:nvSpPr>
        <p:spPr>
          <a:xfrm>
            <a:off x="675781" y="4726606"/>
            <a:ext cx="1099456" cy="141015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50261" y="4727076"/>
            <a:ext cx="1132260" cy="141015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563851">
            <a:off x="3569975" y="4899982"/>
            <a:ext cx="413086" cy="221852"/>
          </a:xfrm>
          <a:prstGeom prst="rightArrow">
            <a:avLst>
              <a:gd name="adj1" fmla="val 50000"/>
              <a:gd name="adj2" fmla="val 699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910355" y="3928465"/>
            <a:ext cx="413086" cy="221852"/>
          </a:xfrm>
          <a:prstGeom prst="rightArrow">
            <a:avLst>
              <a:gd name="adj1" fmla="val 50000"/>
              <a:gd name="adj2" fmla="val 699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6640250" y="2922218"/>
            <a:ext cx="1770945" cy="115511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ute_daemon_half1.png"/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4477" y="2937982"/>
            <a:ext cx="644567" cy="1381215"/>
          </a:xfrm>
          <a:prstGeom prst="rect">
            <a:avLst/>
          </a:prstGeom>
          <a:ln>
            <a:noFill/>
            <a:prstDash val="sysDash"/>
          </a:ln>
        </p:spPr>
      </p:pic>
      <p:sp>
        <p:nvSpPr>
          <p:cNvPr id="30" name="Cube 29"/>
          <p:cNvSpPr/>
          <p:nvPr/>
        </p:nvSpPr>
        <p:spPr>
          <a:xfrm>
            <a:off x="6640250" y="3782343"/>
            <a:ext cx="1770945" cy="115511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uteDevilHalf2.png"/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19133" y="3797886"/>
            <a:ext cx="745856" cy="1381215"/>
          </a:xfrm>
          <a:prstGeom prst="rect">
            <a:avLst/>
          </a:prstGeom>
          <a:ln>
            <a:noFill/>
            <a:prstDash val="sysDash"/>
          </a:ln>
        </p:spPr>
      </p:pic>
      <p:sp>
        <p:nvSpPr>
          <p:cNvPr id="32" name="TextBox 31"/>
          <p:cNvSpPr txBox="1"/>
          <p:nvPr/>
        </p:nvSpPr>
        <p:spPr>
          <a:xfrm>
            <a:off x="6266154" y="5214993"/>
            <a:ext cx="2378478" cy="132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</a:t>
            </a:r>
            <a:r>
              <a:rPr lang="en-US" sz="2000" dirty="0" smtClean="0">
                <a:solidFill>
                  <a:schemeClr val="bg1"/>
                </a:solidFill>
              </a:rPr>
              <a:t>ost detectors cannot parse such files correctly but </a:t>
            </a:r>
            <a:r>
              <a:rPr lang="en-US" sz="2000" dirty="0" err="1" smtClean="0">
                <a:solidFill>
                  <a:schemeClr val="bg1"/>
                </a:solidFill>
              </a:rPr>
              <a:t>gunzip</a:t>
            </a:r>
            <a:r>
              <a:rPr lang="en-US" sz="2000" dirty="0" smtClean="0">
                <a:solidFill>
                  <a:schemeClr val="bg1"/>
                </a:solidFill>
              </a:rPr>
              <a:t> does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6" name="Picture 35" descr="CuteDev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01453" y="3421998"/>
            <a:ext cx="1381573" cy="13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Vulnerable detectors</a:t>
            </a:r>
            <a:endParaRPr lang="en-US" dirty="0"/>
          </a:p>
        </p:txBody>
      </p:sp>
      <p:pic>
        <p:nvPicPr>
          <p:cNvPr id="5" name="Picture 4" descr="sampleattack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18" y="2018502"/>
            <a:ext cx="5438208" cy="37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Exhibit D (CVE-2012-1459)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0604" y="1866560"/>
            <a:ext cx="2845906" cy="21724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835" y="1881839"/>
            <a:ext cx="180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TAR archive layout 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441538" y="3289367"/>
            <a:ext cx="2031048" cy="10403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ost detectors ignore  checksum field 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830604" y="4039054"/>
            <a:ext cx="2845906" cy="21724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2830604" y="2952807"/>
            <a:ext cx="284590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0604" y="5108851"/>
            <a:ext cx="284590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06565" y="2335313"/>
            <a:ext cx="963936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length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6071" y="1889666"/>
            <a:ext cx="10404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dirty="0" smtClean="0"/>
              <a:t>eader 1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36071" y="4061586"/>
            <a:ext cx="10404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dirty="0" smtClean="0"/>
              <a:t>eader 2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006565" y="3289367"/>
            <a:ext cx="25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</a:t>
            </a:r>
            <a:r>
              <a:rPr lang="en-US" sz="1800" dirty="0" smtClean="0"/>
              <a:t>ninfected file</a:t>
            </a:r>
            <a:endParaRPr lang="en-US" sz="1800" dirty="0"/>
          </a:p>
        </p:txBody>
      </p:sp>
      <p:cxnSp>
        <p:nvCxnSpPr>
          <p:cNvPr id="36" name="Straight Connector 35"/>
          <p:cNvCxnSpPr>
            <a:stCxn id="17" idx="1"/>
          </p:cNvCxnSpPr>
          <p:nvPr/>
        </p:nvCxnSpPr>
        <p:spPr>
          <a:xfrm flipH="1">
            <a:off x="2539894" y="2572455"/>
            <a:ext cx="4666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9894" y="2572455"/>
            <a:ext cx="0" cy="14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206455" y="2263708"/>
            <a:ext cx="1301747" cy="617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checksum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539894" y="4039054"/>
            <a:ext cx="290710" cy="225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CuteDev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46" y="5215944"/>
            <a:ext cx="949751" cy="9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about sophisticated detection and evasion techniques</a:t>
            </a:r>
          </a:p>
          <a:p>
            <a:pPr lvl="1"/>
            <a:r>
              <a:rPr lang="en-US" dirty="0" smtClean="0"/>
              <a:t>Polymorphism, metamorphism, obfuscation…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Modern malware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5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Exhibit D (CVE-2012-1459)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0604" y="1866560"/>
            <a:ext cx="2845906" cy="21724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835" y="1881839"/>
            <a:ext cx="180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TAR archive layout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830604" y="4039054"/>
            <a:ext cx="2845906" cy="217249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1"/>
            <a:endCxn id="4" idx="3"/>
          </p:cNvCxnSpPr>
          <p:nvPr/>
        </p:nvCxnSpPr>
        <p:spPr>
          <a:xfrm>
            <a:off x="2830604" y="2952807"/>
            <a:ext cx="284590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0604" y="5108851"/>
            <a:ext cx="284590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06565" y="2335313"/>
            <a:ext cx="963936" cy="47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length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6071" y="1889666"/>
            <a:ext cx="10404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dirty="0" smtClean="0"/>
              <a:t>eader 1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206455" y="2263708"/>
            <a:ext cx="1301747" cy="617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wrong </a:t>
            </a:r>
            <a:r>
              <a:rPr lang="en-US" sz="1800" dirty="0" smtClean="0">
                <a:solidFill>
                  <a:schemeClr val="tx1"/>
                </a:solidFill>
              </a:rPr>
              <a:t>checksum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6071" y="4061586"/>
            <a:ext cx="104043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dirty="0" smtClean="0"/>
              <a:t>eader 2</a:t>
            </a:r>
            <a:endParaRPr lang="en-US" sz="1600" dirty="0"/>
          </a:p>
        </p:txBody>
      </p:sp>
      <p:pic>
        <p:nvPicPr>
          <p:cNvPr id="22" name="Picture 21" descr="transpdev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190" y="5196866"/>
            <a:ext cx="1022335" cy="9840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06565" y="3289367"/>
            <a:ext cx="250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u</a:t>
            </a:r>
            <a:r>
              <a:rPr lang="en-US" sz="1800" dirty="0" smtClean="0"/>
              <a:t>ninfected file</a:t>
            </a:r>
            <a:endParaRPr lang="en-US" sz="1800" dirty="0"/>
          </a:p>
        </p:txBody>
      </p:sp>
      <p:cxnSp>
        <p:nvCxnSpPr>
          <p:cNvPr id="36" name="Straight Connector 35"/>
          <p:cNvCxnSpPr>
            <a:stCxn id="17" idx="1"/>
          </p:cNvCxnSpPr>
          <p:nvPr/>
        </p:nvCxnSpPr>
        <p:spPr>
          <a:xfrm flipH="1">
            <a:off x="2539894" y="2572455"/>
            <a:ext cx="4666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9894" y="2572455"/>
            <a:ext cx="0" cy="19867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39894" y="4559250"/>
            <a:ext cx="29071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uteDevi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44" y="5215944"/>
            <a:ext cx="949751" cy="94975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41538" y="3289367"/>
            <a:ext cx="2031048" cy="104036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ost detectors ignore checksum field  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135526" y="3014014"/>
            <a:ext cx="2444170" cy="154523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GNU tar ignores header with wrong checksum, extracts malware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056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 Vulnerable detectors</a:t>
            </a:r>
          </a:p>
        </p:txBody>
      </p:sp>
      <p:pic>
        <p:nvPicPr>
          <p:cNvPr id="4" name="Picture 3" descr="sampleattack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10" y="2032832"/>
            <a:ext cx="5714405" cy="41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Many more attacks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45 different CVE reports </a:t>
            </a:r>
            <a:r>
              <a:rPr lang="en-US" dirty="0" smtClean="0"/>
              <a:t>for previously unknown evasion exploits</a:t>
            </a:r>
          </a:p>
          <a:p>
            <a:r>
              <a:rPr lang="en-US" dirty="0" smtClean="0"/>
              <a:t>9 file formats</a:t>
            </a:r>
          </a:p>
          <a:p>
            <a:r>
              <a:rPr lang="en-US" dirty="0" smtClean="0"/>
              <a:t>13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2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06" y="274637"/>
            <a:ext cx="8518494" cy="1143000"/>
          </a:xfrm>
        </p:spPr>
        <p:txBody>
          <a:bodyPr anchor="ctr"/>
          <a:lstStyle/>
          <a:p>
            <a:pPr algn="ctr"/>
            <a:r>
              <a:rPr lang="en-US" dirty="0" smtClean="0"/>
              <a:t>36 tested detectors –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vulnerable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v-l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83820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You might be thinking…</a:t>
            </a:r>
            <a:endParaRPr lang="en-US" dirty="0"/>
          </a:p>
        </p:txBody>
      </p:sp>
      <p:pic>
        <p:nvPicPr>
          <p:cNvPr id="4" name="Picture 3" descr="smug_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20" y="3617055"/>
            <a:ext cx="2601181" cy="178366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274320" y="1774742"/>
            <a:ext cx="3763939" cy="1453451"/>
          </a:xfrm>
          <a:prstGeom prst="wedgeEllipseCallout">
            <a:avLst>
              <a:gd name="adj1" fmla="val -13475"/>
              <a:gd name="adj2" fmla="val 72923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0525" y="2090667"/>
            <a:ext cx="2643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Aren’t these </a:t>
            </a:r>
          </a:p>
          <a:p>
            <a:pPr algn="ctr"/>
            <a:r>
              <a:rPr lang="en-US" sz="2400" dirty="0"/>
              <a:t>w</a:t>
            </a:r>
            <a:r>
              <a:rPr lang="en-US" sz="2400" dirty="0" smtClean="0"/>
              <a:t>ell-known bugs?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97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Response from AV vendors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OMG! These exploits completely bypass our detection engines</a:t>
            </a:r>
          </a:p>
          <a:p>
            <a:pPr lvl="1"/>
            <a:r>
              <a:rPr lang="en-US" dirty="0" smtClean="0"/>
              <a:t>Patches are being pushed out</a:t>
            </a:r>
            <a:endParaRPr lang="en-US" dirty="0"/>
          </a:p>
        </p:txBody>
      </p:sp>
      <p:pic>
        <p:nvPicPr>
          <p:cNvPr id="5" name="Picture 4" descr="av_conta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1" y="3419437"/>
            <a:ext cx="5862708" cy="23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You might be thinking…</a:t>
            </a:r>
            <a:endParaRPr lang="en-US" dirty="0"/>
          </a:p>
        </p:txBody>
      </p:sp>
      <p:pic>
        <p:nvPicPr>
          <p:cNvPr id="4" name="Picture 3" descr="smug_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1" y="3892437"/>
            <a:ext cx="2601181" cy="178366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89074" y="1647122"/>
            <a:ext cx="5278694" cy="1789894"/>
          </a:xfrm>
          <a:prstGeom prst="wedgeEllipseCallout">
            <a:avLst>
              <a:gd name="adj1" fmla="val -8637"/>
              <a:gd name="adj2" fmla="val 7029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31213" y="1991593"/>
            <a:ext cx="4639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Aren’t these the same as browser content-sniffing bugs?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778148" y="3725429"/>
            <a:ext cx="1656382" cy="110921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23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Content-sniffing bugs in browsers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MIME content sniffing in Web browsers can be exploited for XSS attacks </a:t>
            </a:r>
          </a:p>
          <a:p>
            <a:pPr lvl="1"/>
            <a:r>
              <a:rPr lang="en-US" dirty="0" smtClean="0"/>
              <a:t>First reported by </a:t>
            </a:r>
            <a:r>
              <a:rPr lang="en-US" dirty="0" err="1"/>
              <a:t>Palant</a:t>
            </a:r>
            <a:r>
              <a:rPr lang="en-US" dirty="0"/>
              <a:t> (2007</a:t>
            </a:r>
            <a:r>
              <a:rPr lang="en-US" dirty="0" smtClean="0"/>
              <a:t>) and </a:t>
            </a:r>
            <a:r>
              <a:rPr lang="en-US" dirty="0" err="1" smtClean="0"/>
              <a:t>Nazario</a:t>
            </a:r>
            <a:r>
              <a:rPr lang="en-US" dirty="0" smtClean="0"/>
              <a:t> (2009)</a:t>
            </a:r>
          </a:p>
          <a:p>
            <a:r>
              <a:rPr lang="en-US" dirty="0" smtClean="0"/>
              <a:t>Defense for browsers [Barth et al.]:         prefix-disjoint signatures… does </a:t>
            </a:r>
            <a:r>
              <a:rPr lang="en-US" u="sng" dirty="0" smtClean="0"/>
              <a:t>not</a:t>
            </a:r>
            <a:r>
              <a:rPr lang="en-US" dirty="0" smtClean="0"/>
              <a:t> work for malware detectors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ignatures for many formats that detectors must deal with are </a:t>
            </a:r>
            <a:r>
              <a:rPr lang="en-US" u="sng" dirty="0" smtClean="0">
                <a:solidFill>
                  <a:srgbClr val="FF0000"/>
                </a:solidFill>
              </a:rPr>
              <a:t>not prefix-disjoint</a:t>
            </a:r>
          </a:p>
        </p:txBody>
      </p:sp>
    </p:spTree>
    <p:extLst>
      <p:ext uri="{BB962C8B-B14F-4D97-AF65-F5344CB8AC3E}">
        <p14:creationId xmlns:p14="http://schemas.microsoft.com/office/powerpoint/2010/main" val="106750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You might be thinking…</a:t>
            </a:r>
            <a:endParaRPr lang="en-US" dirty="0"/>
          </a:p>
        </p:txBody>
      </p:sp>
      <p:pic>
        <p:nvPicPr>
          <p:cNvPr id="4" name="Picture 3" descr="smug_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1" y="3892437"/>
            <a:ext cx="2601181" cy="178366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89074" y="1647122"/>
            <a:ext cx="5278694" cy="1789894"/>
          </a:xfrm>
          <a:prstGeom prst="wedgeEllipseCallout">
            <a:avLst>
              <a:gd name="adj1" fmla="val -8637"/>
              <a:gd name="adj2" fmla="val 7029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0493" y="2143807"/>
            <a:ext cx="420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These attacks </a:t>
            </a:r>
            <a:r>
              <a:rPr lang="en-US" sz="2400" dirty="0" smtClean="0"/>
              <a:t>affect only archive </a:t>
            </a:r>
            <a:r>
              <a:rPr lang="en-US" sz="2400" dirty="0" smtClean="0"/>
              <a:t>formats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231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Does </a:t>
            </a:r>
            <a:r>
              <a:rPr lang="en-US" smtClean="0"/>
              <a:t>this affect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only archive formats?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we have attacks against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ELF, PE, MS CHM, MS Word,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is an archive format anyway?</a:t>
            </a:r>
          </a:p>
          <a:p>
            <a:pPr lvl="1"/>
            <a:r>
              <a:rPr lang="en-US" dirty="0" smtClean="0"/>
              <a:t>Many modern formats (e.g. PDF, MS Word) allow embedding different types of content</a:t>
            </a:r>
          </a:p>
        </p:txBody>
      </p:sp>
    </p:spTree>
    <p:extLst>
      <p:ext uri="{BB962C8B-B14F-4D97-AF65-F5344CB8AC3E}">
        <p14:creationId xmlns:p14="http://schemas.microsoft.com/office/powerpoint/2010/main" val="267846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trike="sngStrike" dirty="0" smtClean="0"/>
              <a:t>All about sophisticated detection and evasion techniques</a:t>
            </a:r>
          </a:p>
          <a:p>
            <a:pPr lvl="1"/>
            <a:r>
              <a:rPr lang="en-US" strike="sngStrike" dirty="0" smtClean="0"/>
              <a:t>Polymorphism, metamorphism, obfuscation..   </a:t>
            </a:r>
          </a:p>
        </p:txBody>
      </p:sp>
      <p:pic>
        <p:nvPicPr>
          <p:cNvPr id="4" name="Picture 3" descr="250px-Terminator-2-judgement-d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7" y="3330565"/>
            <a:ext cx="1853486" cy="2320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536" y="5651130"/>
            <a:ext cx="2800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6600"/>
                </a:solidFill>
              </a:rPr>
              <a:t>t</a:t>
            </a:r>
            <a:r>
              <a:rPr lang="en-US" sz="2400" dirty="0" smtClean="0">
                <a:solidFill>
                  <a:srgbClr val="FF6600"/>
                </a:solidFill>
              </a:rPr>
              <a:t>he world’s best malware detector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0711" y="5651130"/>
            <a:ext cx="2187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6600"/>
                </a:solidFill>
              </a:rPr>
              <a:t>t</a:t>
            </a:r>
            <a:r>
              <a:rPr lang="en-US" sz="2400" dirty="0" smtClean="0">
                <a:solidFill>
                  <a:srgbClr val="FF6600"/>
                </a:solidFill>
              </a:rPr>
              <a:t>he world’s simplest virus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28968" y="2766162"/>
            <a:ext cx="1560660" cy="112880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</a:t>
            </a:r>
            <a:r>
              <a:rPr lang="en-US" sz="1800" dirty="0" smtClean="0"/>
              <a:t>o changes to virus content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222956" y="4421555"/>
            <a:ext cx="1342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against</a:t>
            </a:r>
            <a:endParaRPr lang="en-US" sz="2800" dirty="0"/>
          </a:p>
        </p:txBody>
      </p:sp>
      <p:pic>
        <p:nvPicPr>
          <p:cNvPr id="11" name="Picture 10" descr="transpdevi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23" y="3940865"/>
            <a:ext cx="1792105" cy="1725053"/>
          </a:xfrm>
          <a:prstGeom prst="rect">
            <a:avLst/>
          </a:prstGeom>
        </p:spPr>
      </p:pic>
      <p:pic>
        <p:nvPicPr>
          <p:cNvPr id="7" name="Picture 6" descr="CuteDevi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28" y="3960823"/>
            <a:ext cx="1689796" cy="168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Topic of this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4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You might be thinking…</a:t>
            </a:r>
            <a:endParaRPr lang="en-US" dirty="0"/>
          </a:p>
        </p:txBody>
      </p:sp>
      <p:pic>
        <p:nvPicPr>
          <p:cNvPr id="4" name="Picture 3" descr="smug_fa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21" y="3892437"/>
            <a:ext cx="2601181" cy="178366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989074" y="1647122"/>
            <a:ext cx="5278694" cy="1789894"/>
          </a:xfrm>
          <a:prstGeom prst="wedgeEllipseCallout">
            <a:avLst>
              <a:gd name="adj1" fmla="val -8637"/>
              <a:gd name="adj2" fmla="val 7029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70493" y="2113209"/>
            <a:ext cx="420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Behavioral detection will </a:t>
            </a:r>
          </a:p>
          <a:p>
            <a:pPr algn="ctr"/>
            <a:r>
              <a:rPr lang="en-US" sz="2400" dirty="0" smtClean="0"/>
              <a:t>save 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09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No, behavioral detection </a:t>
            </a:r>
            <a:br>
              <a:rPr lang="en-US" dirty="0"/>
            </a:br>
            <a:r>
              <a:rPr lang="en-US" dirty="0"/>
              <a:t>will not save you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23" name="Picture 22" descr="computer-user carto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567" y="4977817"/>
            <a:ext cx="1535237" cy="69783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2055221" y="2021007"/>
            <a:ext cx="1560658" cy="365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250px-Terminator-2-judgement-da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838" y="4509922"/>
            <a:ext cx="856832" cy="10727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238834" y="2714774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nfer file type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238835" y="3600465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parse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2820254" y="3387952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2820255" y="4273643"/>
            <a:ext cx="1" cy="260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2396" y="1620897"/>
            <a:ext cx="221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alware detector 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5664567" y="2021007"/>
            <a:ext cx="1550538" cy="2844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67974" y="1620897"/>
            <a:ext cx="2509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  <a:r>
              <a:rPr lang="en-US" sz="2000" dirty="0" smtClean="0"/>
              <a:t>ser application/OS </a:t>
            </a:r>
            <a:endParaRPr lang="en-US" sz="2000" dirty="0"/>
          </a:p>
        </p:txBody>
      </p:sp>
      <p:sp>
        <p:nvSpPr>
          <p:cNvPr id="47" name="Rounded Rectangle 46"/>
          <p:cNvSpPr/>
          <p:nvPr/>
        </p:nvSpPr>
        <p:spPr>
          <a:xfrm>
            <a:off x="5883353" y="3630472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parse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486927" y="3430107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86926" y="4314866"/>
            <a:ext cx="1" cy="21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-Right Arrow 3"/>
          <p:cNvSpPr/>
          <p:nvPr/>
        </p:nvSpPr>
        <p:spPr>
          <a:xfrm>
            <a:off x="3401675" y="2875018"/>
            <a:ext cx="2470951" cy="3586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3401675" y="3775192"/>
            <a:ext cx="2481677" cy="358651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1717" y="3194482"/>
            <a:ext cx="193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 they must be exactly the </a:t>
            </a:r>
            <a:r>
              <a:rPr lang="en-US" sz="1800" u="sng" dirty="0" smtClean="0">
                <a:solidFill>
                  <a:srgbClr val="FF0000"/>
                </a:solidFill>
              </a:rPr>
              <a:t>same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5913" y="5161250"/>
            <a:ext cx="739386" cy="27210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0290" y="5433353"/>
            <a:ext cx="204383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For behavioral detection to work here ….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883353" y="2712366"/>
            <a:ext cx="1162840" cy="6731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 smtClean="0">
                <a:solidFill>
                  <a:schemeClr val="tx1"/>
                </a:solidFill>
              </a:rPr>
              <a:t>nfer file type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4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better parsers </a:t>
            </a:r>
          </a:p>
          <a:p>
            <a:r>
              <a:rPr lang="en-US" dirty="0" smtClean="0"/>
              <a:t>On-access scanning </a:t>
            </a:r>
          </a:p>
          <a:p>
            <a:pPr lvl="1"/>
            <a:r>
              <a:rPr lang="en-US" dirty="0" smtClean="0"/>
              <a:t>Does not work in network/cloud detectors</a:t>
            </a:r>
          </a:p>
          <a:p>
            <a:r>
              <a:rPr lang="en-US" dirty="0" smtClean="0"/>
              <a:t>Better integration of malware detectors with applications</a:t>
            </a:r>
          </a:p>
          <a:p>
            <a:pPr lvl="1"/>
            <a:r>
              <a:rPr lang="en-US" dirty="0" smtClean="0"/>
              <a:t>Applications can </a:t>
            </a:r>
            <a:r>
              <a:rPr lang="en-US" dirty="0"/>
              <a:t>s</a:t>
            </a:r>
            <a:r>
              <a:rPr lang="en-US" dirty="0" smtClean="0"/>
              <a:t>hare intermediate state after parsing with cloud/network detectors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8482" y="1712200"/>
            <a:ext cx="180545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onstarter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98364" y="1988929"/>
            <a:ext cx="306022" cy="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4384" y="2235600"/>
            <a:ext cx="38518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nly works for archive files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98364" y="2523810"/>
            <a:ext cx="306022" cy="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3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 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19" y="1422854"/>
            <a:ext cx="23241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08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Malware researcher’s view of malware detection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375" y="2764469"/>
            <a:ext cx="1790166" cy="212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06018" y="3468246"/>
            <a:ext cx="1499456" cy="142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250px-Terminator-2-judgement-da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71" y="3577665"/>
            <a:ext cx="956937" cy="1198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6012" y="4911135"/>
            <a:ext cx="1683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alware detector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065579" y="5094729"/>
            <a:ext cx="168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honeypot</a:t>
            </a:r>
            <a:endParaRPr lang="en-US" sz="2000" dirty="0"/>
          </a:p>
        </p:txBody>
      </p:sp>
      <p:sp>
        <p:nvSpPr>
          <p:cNvPr id="9" name="Right Arrow 8"/>
          <p:cNvSpPr/>
          <p:nvPr/>
        </p:nvSpPr>
        <p:spPr>
          <a:xfrm>
            <a:off x="4590173" y="3888377"/>
            <a:ext cx="498975" cy="438428"/>
          </a:xfrm>
          <a:prstGeom prst="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53562" y="3377610"/>
            <a:ext cx="119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malware</a:t>
            </a:r>
            <a:endParaRPr lang="en-US" sz="2000" dirty="0"/>
          </a:p>
        </p:txBody>
      </p:sp>
      <p:pic>
        <p:nvPicPr>
          <p:cNvPr id="11" name="Picture 10" descr="honeypot3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9" y="2966780"/>
            <a:ext cx="1688895" cy="16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1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 Arrow 2"/>
          <p:cNvSpPr/>
          <p:nvPr/>
        </p:nvSpPr>
        <p:spPr>
          <a:xfrm rot="5400000">
            <a:off x="4523370" y="1228038"/>
            <a:ext cx="1044509" cy="4603875"/>
          </a:xfrm>
          <a:prstGeom prst="upArrow">
            <a:avLst/>
          </a:prstGeom>
          <a:noFill/>
          <a:ln>
            <a:solidFill>
              <a:schemeClr val="accent1">
                <a:shade val="95000"/>
                <a:satMod val="105000"/>
                <a:alpha val="6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201565" y="5463571"/>
            <a:ext cx="498975" cy="438428"/>
          </a:xfrm>
          <a:prstGeom prst="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5836084" y="1880777"/>
            <a:ext cx="2974312" cy="300602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70928" y="5463571"/>
            <a:ext cx="498975" cy="438428"/>
          </a:xfrm>
          <a:prstGeom prst="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3062" y="3957140"/>
            <a:ext cx="10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users</a:t>
            </a:r>
            <a:endParaRPr lang="en-US" sz="2000" dirty="0"/>
          </a:p>
        </p:txBody>
      </p:sp>
      <p:pic>
        <p:nvPicPr>
          <p:cNvPr id="15" name="Picture 14" descr="computer-user carto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28" y="2597332"/>
            <a:ext cx="1079682" cy="490764"/>
          </a:xfrm>
          <a:prstGeom prst="rect">
            <a:avLst/>
          </a:prstGeom>
        </p:spPr>
      </p:pic>
      <p:pic>
        <p:nvPicPr>
          <p:cNvPr id="28" name="Picture 27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52" y="3995408"/>
            <a:ext cx="477660" cy="367798"/>
          </a:xfrm>
          <a:prstGeom prst="rect">
            <a:avLst/>
          </a:prstGeom>
        </p:spPr>
      </p:pic>
      <p:pic>
        <p:nvPicPr>
          <p:cNvPr id="29" name="Picture 28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6" y="3691083"/>
            <a:ext cx="477660" cy="367798"/>
          </a:xfrm>
          <a:prstGeom prst="rect">
            <a:avLst/>
          </a:prstGeom>
        </p:spPr>
      </p:pic>
      <p:pic>
        <p:nvPicPr>
          <p:cNvPr id="30" name="Picture 29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21" y="3453844"/>
            <a:ext cx="477660" cy="367798"/>
          </a:xfrm>
          <a:prstGeom prst="rect">
            <a:avLst/>
          </a:prstGeom>
        </p:spPr>
      </p:pic>
      <p:pic>
        <p:nvPicPr>
          <p:cNvPr id="31" name="Picture 30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3836065"/>
            <a:ext cx="477660" cy="367798"/>
          </a:xfrm>
          <a:prstGeom prst="rect">
            <a:avLst/>
          </a:prstGeom>
        </p:spPr>
      </p:pic>
      <p:pic>
        <p:nvPicPr>
          <p:cNvPr id="32" name="Picture 31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90" y="3108355"/>
            <a:ext cx="477660" cy="367798"/>
          </a:xfrm>
          <a:prstGeom prst="rect">
            <a:avLst/>
          </a:prstGeom>
        </p:spPr>
      </p:pic>
      <p:pic>
        <p:nvPicPr>
          <p:cNvPr id="34" name="Picture 33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908381"/>
            <a:ext cx="477660" cy="367798"/>
          </a:xfrm>
          <a:prstGeom prst="rect">
            <a:avLst/>
          </a:prstGeom>
        </p:spPr>
      </p:pic>
      <p:pic>
        <p:nvPicPr>
          <p:cNvPr id="37" name="Picture 36" descr="computer-user carto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28" y="3432073"/>
            <a:ext cx="1079682" cy="4907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71624" y="2229534"/>
            <a:ext cx="2184715" cy="2436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70681" y="1693793"/>
            <a:ext cx="22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internet gateway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5485138" y="3432073"/>
            <a:ext cx="979237" cy="875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250px-Terminator-2-judgement-da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44" y="3520282"/>
            <a:ext cx="569740" cy="71331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26266" y="2677202"/>
            <a:ext cx="114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alware detector</a:t>
            </a:r>
            <a:endParaRPr lang="en-US" sz="20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193445" y="4307107"/>
            <a:ext cx="4291693" cy="711128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64375" y="4299630"/>
            <a:ext cx="1813231" cy="71860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872746" y="5283641"/>
            <a:ext cx="1332118" cy="872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arse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743688" y="5283641"/>
            <a:ext cx="1332118" cy="872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nfer file type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1" name="Picture 50" descr="250px-Terminator-2-judgement-da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56" y="5050182"/>
            <a:ext cx="883011" cy="1105531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3445" y="5018235"/>
            <a:ext cx="7084161" cy="125455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2120407" y="5463571"/>
            <a:ext cx="498975" cy="438428"/>
          </a:xfrm>
          <a:prstGeom prst="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server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39" y="2885692"/>
            <a:ext cx="693292" cy="1068826"/>
          </a:xfrm>
          <a:prstGeom prst="rect">
            <a:avLst/>
          </a:prstGeom>
        </p:spPr>
      </p:pic>
      <p:pic>
        <p:nvPicPr>
          <p:cNvPr id="42" name="Picture 41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79" y="3841902"/>
            <a:ext cx="477660" cy="367798"/>
          </a:xfrm>
          <a:prstGeom prst="rect">
            <a:avLst/>
          </a:prstGeom>
        </p:spPr>
      </p:pic>
      <p:pic>
        <p:nvPicPr>
          <p:cNvPr id="48" name="Picture 47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17" y="5463571"/>
            <a:ext cx="477660" cy="367798"/>
          </a:xfrm>
          <a:prstGeom prst="rect">
            <a:avLst/>
          </a:prstGeom>
        </p:spPr>
      </p:pic>
      <p:pic>
        <p:nvPicPr>
          <p:cNvPr id="41" name="Picture 40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57" y="2413433"/>
            <a:ext cx="477660" cy="367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How malware detectors work </a:t>
            </a:r>
            <a:br>
              <a:rPr lang="en-US" dirty="0" smtClean="0"/>
            </a:br>
            <a:r>
              <a:rPr lang="en-US" dirty="0" smtClean="0"/>
              <a:t>in practice</a:t>
            </a:r>
            <a:endParaRPr lang="en-US" dirty="0"/>
          </a:p>
        </p:txBody>
      </p:sp>
      <p:pic>
        <p:nvPicPr>
          <p:cNvPr id="8" name="Picture 7" descr="clou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5018"/>
            <a:ext cx="2063750" cy="1079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1061" y="3270688"/>
            <a:ext cx="123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internet</a:t>
            </a:r>
            <a:endParaRPr lang="en-US" sz="2000" dirty="0"/>
          </a:p>
        </p:txBody>
      </p:sp>
      <p:pic>
        <p:nvPicPr>
          <p:cNvPr id="33" name="Picture 32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86" y="2538888"/>
            <a:ext cx="477660" cy="367798"/>
          </a:xfrm>
          <a:prstGeom prst="rect">
            <a:avLst/>
          </a:prstGeom>
        </p:spPr>
      </p:pic>
      <p:pic>
        <p:nvPicPr>
          <p:cNvPr id="35" name="Picture 34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21" y="2499473"/>
            <a:ext cx="477660" cy="367798"/>
          </a:xfrm>
          <a:prstGeom prst="rect">
            <a:avLst/>
          </a:prstGeom>
        </p:spPr>
      </p:pic>
      <p:pic>
        <p:nvPicPr>
          <p:cNvPr id="36" name="Picture 35" descr="folder-with-file-icon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52" y="2229534"/>
            <a:ext cx="477660" cy="36779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591440" y="1394407"/>
            <a:ext cx="22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</a:t>
            </a:r>
            <a:r>
              <a:rPr lang="en-US" sz="2000" dirty="0" smtClean="0"/>
              <a:t>ntranet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570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9" grpId="0" animBg="1"/>
      <p:bldP spid="50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840"/>
            <a:ext cx="8229600" cy="4967574"/>
          </a:xfrm>
        </p:spPr>
        <p:txBody>
          <a:bodyPr/>
          <a:lstStyle/>
          <a:p>
            <a:r>
              <a:rPr lang="en-US" dirty="0"/>
              <a:t>Detection algorithms are type-</a:t>
            </a:r>
            <a:r>
              <a:rPr lang="en-US" dirty="0" smtClean="0"/>
              <a:t>specific</a:t>
            </a:r>
          </a:p>
          <a:p>
            <a:r>
              <a:rPr lang="en-US" dirty="0" smtClean="0"/>
              <a:t>Parsing depends on file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Detectors may skip less</a:t>
            </a:r>
            <a:r>
              <a:rPr lang="en-US" dirty="0"/>
              <a:t> </a:t>
            </a:r>
            <a:r>
              <a:rPr lang="en-US" dirty="0" smtClean="0"/>
              <a:t>vulnerable types </a:t>
            </a:r>
            <a:r>
              <a:rPr lang="en-US" dirty="0"/>
              <a:t>like MPEG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921435" y="4577728"/>
            <a:ext cx="1935399" cy="771029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52037" y="4742248"/>
            <a:ext cx="1843480" cy="461665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fficiency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must malware detectors </a:t>
            </a:r>
            <a:br>
              <a:rPr lang="en-US" dirty="0" smtClean="0"/>
            </a:br>
            <a:r>
              <a:rPr lang="en-US" dirty="0" smtClean="0"/>
              <a:t>infer file types?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13779" y="2489132"/>
            <a:ext cx="1935399" cy="771029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correctness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6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ell-script-icone-9299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403" y="2705005"/>
            <a:ext cx="1321220" cy="132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Parsing in malware detectors </a:t>
            </a:r>
            <a:endParaRPr lang="en-US" dirty="0"/>
          </a:p>
        </p:txBody>
      </p:sp>
      <p:pic>
        <p:nvPicPr>
          <p:cNvPr id="8" name="Picture 7" descr="word-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" y="4044953"/>
            <a:ext cx="2006390" cy="2006390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1427556" y="2705005"/>
            <a:ext cx="1021931" cy="1172136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macros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Picture 10" descr="HTM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2" y="4186951"/>
            <a:ext cx="1737768" cy="1741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66916" y="3337809"/>
            <a:ext cx="2516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&lt;a&gt;   foo  &lt;\a&gt;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3901" y="2390112"/>
            <a:ext cx="2102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&lt;a&gt;foo&lt;\a&gt;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501189" y="6051343"/>
            <a:ext cx="203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Archive files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4128" y="6051343"/>
            <a:ext cx="2032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HTML files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6051343"/>
            <a:ext cx="268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Word documents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74928" y="2897220"/>
            <a:ext cx="0" cy="44058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966916" y="2390112"/>
            <a:ext cx="2516637" cy="52322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67699" y="1693240"/>
            <a:ext cx="186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ind macros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2995" y="1693240"/>
            <a:ext cx="186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</a:t>
            </a:r>
            <a:r>
              <a:rPr lang="en-US" sz="2400" dirty="0" smtClean="0">
                <a:solidFill>
                  <a:schemeClr val="tx1"/>
                </a:solidFill>
              </a:rPr>
              <a:t>xtract files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3889" y="1480605"/>
            <a:ext cx="300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emove whitespace characters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application-x-compressed-ta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32" y="4428391"/>
            <a:ext cx="880542" cy="880542"/>
          </a:xfrm>
          <a:prstGeom prst="rect">
            <a:avLst/>
          </a:prstGeom>
        </p:spPr>
      </p:pic>
      <p:pic>
        <p:nvPicPr>
          <p:cNvPr id="18" name="Picture 17" descr="winzip-logo-s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36" y="5308933"/>
            <a:ext cx="1269945" cy="627133"/>
          </a:xfrm>
          <a:prstGeom prst="rect">
            <a:avLst/>
          </a:prstGeom>
        </p:spPr>
      </p:pic>
      <p:pic>
        <p:nvPicPr>
          <p:cNvPr id="19" name="Picture 18" descr="winrar.es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819" y="4672353"/>
            <a:ext cx="1370070" cy="49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23" grpId="0" animBg="1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Parsing</a:t>
            </a:r>
            <a:r>
              <a:rPr lang="en-US" dirty="0"/>
              <a:t> </a:t>
            </a:r>
            <a:r>
              <a:rPr lang="en-US" dirty="0" smtClean="0"/>
              <a:t>in malware detectors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190" y="2096031"/>
            <a:ext cx="142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MS CAB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26782" y="2710095"/>
            <a:ext cx="169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MS CHM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0980" y="2710095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JavaScript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13524" y="4884856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PDF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01190" y="4654024"/>
            <a:ext cx="20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 EXE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77291" y="3332198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ELF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25093" y="4522879"/>
            <a:ext cx="21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Adobe Flash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56816" y="3864257"/>
            <a:ext cx="169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RTF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66070" y="3633425"/>
            <a:ext cx="191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MS PPT(X)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4134" y="2169998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COFF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07266" y="3171760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</a:rPr>
              <a:t>zip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2096031"/>
            <a:ext cx="209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9819" y="5577354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MS DLL</a:t>
            </a:r>
            <a:endParaRPr lang="en-US" sz="2400" b="1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85808" y="5626380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7-zip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93734" y="5626380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JAR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212425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GIF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7200" y="5115689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MP3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7200" y="3332198"/>
            <a:ext cx="178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JPEG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6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must malware detectors</a:t>
            </a:r>
            <a:br>
              <a:rPr lang="en-US" dirty="0" smtClean="0"/>
            </a:br>
            <a:r>
              <a:rPr lang="en-US" dirty="0" smtClean="0"/>
              <a:t> parse </a:t>
            </a:r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detection?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1840"/>
            <a:ext cx="8481814" cy="4967574"/>
          </a:xfrm>
        </p:spPr>
        <p:txBody>
          <a:bodyPr/>
          <a:lstStyle/>
          <a:p>
            <a:r>
              <a:rPr lang="en-US" dirty="0" smtClean="0"/>
              <a:t>Identify executable content</a:t>
            </a:r>
          </a:p>
          <a:p>
            <a:pPr lvl="1"/>
            <a:r>
              <a:rPr lang="en-US" dirty="0" smtClean="0"/>
              <a:t>Macros in Word files</a:t>
            </a:r>
          </a:p>
          <a:p>
            <a:pPr lvl="1"/>
            <a:r>
              <a:rPr lang="en-US" dirty="0" smtClean="0"/>
              <a:t>Code segments in PE, ELF</a:t>
            </a:r>
          </a:p>
          <a:p>
            <a:pPr lvl="1"/>
            <a:r>
              <a:rPr lang="en-US" dirty="0" smtClean="0"/>
              <a:t>JavaScript in CHM </a:t>
            </a:r>
          </a:p>
          <a:p>
            <a:r>
              <a:rPr lang="en-US" dirty="0" smtClean="0"/>
              <a:t>Normalize input to a form suitable for detection</a:t>
            </a:r>
          </a:p>
          <a:p>
            <a:pPr lvl="1"/>
            <a:r>
              <a:rPr lang="en-US" dirty="0" smtClean="0"/>
              <a:t>Decompress</a:t>
            </a:r>
          </a:p>
          <a:p>
            <a:pPr lvl="1"/>
            <a:r>
              <a:rPr lang="en-US" dirty="0" smtClean="0"/>
              <a:t>Preprocess HTML</a:t>
            </a:r>
          </a:p>
          <a:p>
            <a:r>
              <a:rPr lang="en-US" dirty="0" smtClean="0"/>
              <a:t>Separate metadata from content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95931" y="2054083"/>
            <a:ext cx="2557085" cy="1224569"/>
          </a:xfrm>
          <a:prstGeom prst="roundRect">
            <a:avLst/>
          </a:prstGeom>
          <a:solidFill>
            <a:srgbClr val="FF0000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detectors must parse lots of file formats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948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804</Words>
  <Application>Microsoft Macintosh PowerPoint</Application>
  <PresentationFormat>On-screen Show (4:3)</PresentationFormat>
  <Paragraphs>193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/>
      <vt:lpstr>Abusing File Processing in Malware Detectors for Fun and Proﬁt</vt:lpstr>
      <vt:lpstr>Modern malware research</vt:lpstr>
      <vt:lpstr>Topic of this talk</vt:lpstr>
      <vt:lpstr>Malware researcher’s view of malware detection</vt:lpstr>
      <vt:lpstr>How malware detectors work  in practice</vt:lpstr>
      <vt:lpstr>Why must malware detectors  infer file types?</vt:lpstr>
      <vt:lpstr>Parsing in malware detectors </vt:lpstr>
      <vt:lpstr>Parsing in malware detectors </vt:lpstr>
      <vt:lpstr>Why must malware detectors  parse before detection?</vt:lpstr>
      <vt:lpstr>File-type inference and parsing take place in two different places</vt:lpstr>
      <vt:lpstr> Exhibit A (CVE-2012-1419)</vt:lpstr>
      <vt:lpstr> Exhibit A (CVE-2012-1419)</vt:lpstr>
      <vt:lpstr> Vulnerable detectors</vt:lpstr>
      <vt:lpstr>Exhibit B (CVE-2012-1463)</vt:lpstr>
      <vt:lpstr>Exhibit B (CVE-2012-1463)</vt:lpstr>
      <vt:lpstr> Vulnerable detectors</vt:lpstr>
      <vt:lpstr> Exhibit C (CVE-2012-1461)</vt:lpstr>
      <vt:lpstr> Vulnerable detectors</vt:lpstr>
      <vt:lpstr> Exhibit D (CVE-2012-1459)</vt:lpstr>
      <vt:lpstr> Exhibit D (CVE-2012-1459)</vt:lpstr>
      <vt:lpstr> Vulnerable detectors</vt:lpstr>
      <vt:lpstr>Many more attacks</vt:lpstr>
      <vt:lpstr>36 tested detectors – ALL vulnerable</vt:lpstr>
      <vt:lpstr>You might be thinking…</vt:lpstr>
      <vt:lpstr>Response from AV vendors</vt:lpstr>
      <vt:lpstr>You might be thinking…</vt:lpstr>
      <vt:lpstr>Content-sniffing bugs in browsers</vt:lpstr>
      <vt:lpstr>You might be thinking…</vt:lpstr>
      <vt:lpstr>Does this affect  only archive formats?</vt:lpstr>
      <vt:lpstr>You might be thinking…</vt:lpstr>
      <vt:lpstr>No, behavioral detection  will not save you</vt:lpstr>
      <vt:lpstr>Possible solutions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Memento:  Learning Secrets from Process Footprints</dc:title>
  <cp:lastModifiedBy>utcs</cp:lastModifiedBy>
  <cp:revision>313</cp:revision>
  <dcterms:modified xsi:type="dcterms:W3CDTF">2012-05-21T06:44:10Z</dcterms:modified>
</cp:coreProperties>
</file>