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DA9A9"/>
    <a:srgbClr val="FCC4ED"/>
    <a:srgbClr val="FA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13CD-6788-4690-AA42-DEBEA7E4611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9B4D-DDC2-4BA5-8674-8DD3B374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27" y="307819"/>
            <a:ext cx="11310259" cy="6147302"/>
          </a:xfrm>
        </p:spPr>
        <p:txBody>
          <a:bodyPr>
            <a:normAutofit lnSpcReduction="10000"/>
          </a:bodyPr>
          <a:lstStyle/>
          <a:p>
            <a:pPr algn="r"/>
            <a:endParaRPr lang="fa-IR" dirty="0" smtClean="0">
              <a:cs typeface="B Zar" panose="00000400000000000000" pitchFamily="2" charset="-78"/>
            </a:endParaRPr>
          </a:p>
          <a:p>
            <a:pPr algn="r"/>
            <a:endParaRPr lang="fa-IR" dirty="0">
              <a:cs typeface="B Zar" panose="00000400000000000000" pitchFamily="2" charset="-78"/>
            </a:endParaRPr>
          </a:p>
          <a:p>
            <a:pPr algn="r"/>
            <a:r>
              <a:rPr lang="fa-IR" sz="2000" b="1" u="sng" dirty="0" smtClean="0">
                <a:cs typeface="B Zar" panose="00000400000000000000" pitchFamily="2" charset="-78"/>
              </a:rPr>
              <a:t>شرایط دوربین هنگام </a:t>
            </a:r>
            <a:r>
              <a:rPr lang="fa-IR" sz="2000" b="1" u="sng" dirty="0" smtClean="0">
                <a:cs typeface="B Zar" panose="00000400000000000000" pitchFamily="2" charset="-78"/>
              </a:rPr>
              <a:t>عکس </a:t>
            </a:r>
            <a:r>
              <a:rPr lang="fa-IR" sz="2000" b="1" u="sng" dirty="0" smtClean="0">
                <a:cs typeface="B Zar" panose="00000400000000000000" pitchFamily="2" charset="-78"/>
              </a:rPr>
              <a:t>گرفتن:</a:t>
            </a:r>
            <a:endParaRPr lang="en-US" sz="2000" b="1" u="sng" dirty="0" smtClean="0">
              <a:cs typeface="B Zar" panose="00000400000000000000" pitchFamily="2" charset="-78"/>
            </a:endParaRPr>
          </a:p>
          <a:p>
            <a:pPr algn="r"/>
            <a:endParaRPr lang="en-US" dirty="0" smtClean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1-در محور </a:t>
            </a:r>
            <a:r>
              <a:rPr lang="en-US" dirty="0" smtClean="0">
                <a:cs typeface="B Zar" panose="00000400000000000000" pitchFamily="2" charset="-78"/>
              </a:rPr>
              <a:t>z</a:t>
            </a:r>
            <a:r>
              <a:rPr lang="fa-IR" dirty="0" smtClean="0">
                <a:cs typeface="B Zar" panose="00000400000000000000" pitchFamily="2" charset="-78"/>
              </a:rPr>
              <a:t> موازی با زمین باشد.</a:t>
            </a: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endParaRPr lang="fa-IR" dirty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2-در محور </a:t>
            </a:r>
            <a:r>
              <a:rPr lang="en-US" dirty="0" smtClean="0">
                <a:cs typeface="B Zar" panose="00000400000000000000" pitchFamily="2" charset="-78"/>
              </a:rPr>
              <a:t>y</a:t>
            </a:r>
            <a:r>
              <a:rPr lang="fa-IR" dirty="0" smtClean="0">
                <a:cs typeface="B Zar" panose="00000400000000000000" pitchFamily="2" charset="-78"/>
              </a:rPr>
              <a:t> عمود بر زمین باشد.</a:t>
            </a: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endParaRPr lang="fa-IR" dirty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3-مرکز ماشین با مرکز تصویر نزدیک به هم باشند(</a:t>
            </a:r>
            <a:r>
              <a:rPr lang="en-US" dirty="0" smtClean="0">
                <a:cs typeface="B Zar" panose="00000400000000000000" pitchFamily="2" charset="-78"/>
              </a:rPr>
              <a:t>car-detection model</a:t>
            </a:r>
            <a:r>
              <a:rPr lang="fa-IR" dirty="0" smtClean="0">
                <a:cs typeface="B Zar" panose="00000400000000000000" pitchFamily="2" charset="-78"/>
              </a:rPr>
              <a:t>).(اگر در </a:t>
            </a:r>
            <a:r>
              <a:rPr lang="en-US" dirty="0" err="1" smtClean="0">
                <a:cs typeface="B Zar" panose="00000400000000000000" pitchFamily="2" charset="-78"/>
              </a:rPr>
              <a:t>ui</a:t>
            </a:r>
            <a:r>
              <a:rPr lang="fa-IR" dirty="0">
                <a:cs typeface="B Zar" panose="00000400000000000000" pitchFamily="2" charset="-78"/>
              </a:rPr>
              <a:t> </a:t>
            </a:r>
            <a:r>
              <a:rPr lang="fa-IR" dirty="0" smtClean="0">
                <a:cs typeface="B Zar" panose="00000400000000000000" pitchFamily="2" charset="-78"/>
              </a:rPr>
              <a:t>اشاره نشده؛ در پس زمینه محاسبه میشود و تذکر داده میشود).</a:t>
            </a:r>
            <a:endParaRPr lang="en-US" dirty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2" y="307819"/>
            <a:ext cx="3460904" cy="27181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96" y="1553388"/>
            <a:ext cx="3150722" cy="1472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557" y="3381470"/>
            <a:ext cx="3252799" cy="14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27" y="307819"/>
            <a:ext cx="11310259" cy="6147302"/>
          </a:xfrm>
        </p:spPr>
        <p:txBody>
          <a:bodyPr>
            <a:normAutofit/>
          </a:bodyPr>
          <a:lstStyle/>
          <a:p>
            <a:pPr algn="r"/>
            <a:endParaRPr lang="fa-IR" dirty="0" smtClean="0">
              <a:cs typeface="B Zar" panose="00000400000000000000" pitchFamily="2" charset="-78"/>
            </a:endParaRPr>
          </a:p>
          <a:p>
            <a:pPr algn="r"/>
            <a:endParaRPr lang="fa-IR" dirty="0">
              <a:cs typeface="B Zar" panose="00000400000000000000" pitchFamily="2" charset="-78"/>
            </a:endParaRPr>
          </a:p>
          <a:p>
            <a:pPr algn="r" rtl="1"/>
            <a:r>
              <a:rPr lang="fa-IR" sz="2000" b="1" u="sng" dirty="0" smtClean="0">
                <a:cs typeface="B Zar" panose="00000400000000000000" pitchFamily="2" charset="-78"/>
              </a:rPr>
              <a:t>استاندارد دیتای ژیروسکوپ(ارسالی به </a:t>
            </a:r>
            <a:r>
              <a:rPr lang="en-US" sz="2000" b="1" u="sng" dirty="0" smtClean="0">
                <a:cs typeface="B Zar" panose="00000400000000000000" pitchFamily="2" charset="-78"/>
              </a:rPr>
              <a:t>back-end</a:t>
            </a:r>
            <a:r>
              <a:rPr lang="fa-IR" sz="2000" b="1" u="sng" dirty="0" smtClean="0">
                <a:cs typeface="B Zar" panose="00000400000000000000" pitchFamily="2" charset="-78"/>
              </a:rPr>
              <a:t>)</a:t>
            </a:r>
            <a:r>
              <a:rPr lang="fa-IR" sz="2000" b="1" u="sng" dirty="0" smtClean="0">
                <a:cs typeface="B Zar" panose="00000400000000000000" pitchFamily="2" charset="-78"/>
              </a:rPr>
              <a:t>:</a:t>
            </a:r>
            <a:endParaRPr lang="en-US" sz="2000" b="1" u="sng" dirty="0" smtClean="0">
              <a:cs typeface="B Zar" panose="00000400000000000000" pitchFamily="2" charset="-78"/>
            </a:endParaRPr>
          </a:p>
          <a:p>
            <a:pPr algn="r"/>
            <a:endParaRPr lang="en-US" dirty="0" smtClean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به ازای هر تصویر گرفته شده، دیتای ژیروسکوپ در دومحور </a:t>
            </a:r>
            <a:r>
              <a:rPr lang="en-US" dirty="0" smtClean="0">
                <a:cs typeface="B Zar" panose="00000400000000000000" pitchFamily="2" charset="-78"/>
              </a:rPr>
              <a:t>x , z</a:t>
            </a:r>
            <a:r>
              <a:rPr lang="fa-IR" dirty="0" smtClean="0">
                <a:cs typeface="B Zar" panose="00000400000000000000" pitchFamily="2" charset="-78"/>
              </a:rPr>
              <a:t> باید ارسال شود.</a:t>
            </a: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Zar" panose="00000400000000000000" pitchFamily="2" charset="-78"/>
              </a:rPr>
              <a:t>استاندارد در محور </a:t>
            </a:r>
            <a:r>
              <a:rPr lang="en-US" sz="2000" b="1" dirty="0" smtClean="0">
                <a:cs typeface="B Zar" panose="00000400000000000000" pitchFamily="2" charset="-78"/>
              </a:rPr>
              <a:t>z</a:t>
            </a:r>
            <a:r>
              <a:rPr lang="fa-IR" sz="2000" b="1" dirty="0" smtClean="0">
                <a:cs typeface="B Zar" panose="00000400000000000000" pitchFamily="2" charset="-78"/>
              </a:rPr>
              <a:t>:</a:t>
            </a:r>
          </a:p>
          <a:p>
            <a:pPr algn="r" rtl="1"/>
            <a:endParaRPr lang="fa-IR" dirty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5" y="162964"/>
            <a:ext cx="3377476" cy="265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9" y="3702870"/>
            <a:ext cx="3283388" cy="1846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143" y="3702870"/>
            <a:ext cx="3283389" cy="18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3702870"/>
            <a:ext cx="3283389" cy="184690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12752" y="5875699"/>
            <a:ext cx="2172832" cy="579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Zar" panose="00000400000000000000" pitchFamily="2" charset="-78"/>
              </a:rPr>
              <a:t>15- درجه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09440" y="5875699"/>
            <a:ext cx="2172832" cy="579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Zar" panose="00000400000000000000" pitchFamily="2" charset="-78"/>
              </a:rPr>
              <a:t>0 درجه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90229" y="5875699"/>
            <a:ext cx="2172832" cy="579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Zar" panose="00000400000000000000" pitchFamily="2" charset="-78"/>
              </a:rPr>
              <a:t>15+ درجه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77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27" y="307819"/>
            <a:ext cx="11310259" cy="6147302"/>
          </a:xfrm>
        </p:spPr>
        <p:txBody>
          <a:bodyPr>
            <a:normAutofit/>
          </a:bodyPr>
          <a:lstStyle/>
          <a:p>
            <a:pPr algn="r"/>
            <a:endParaRPr lang="fa-IR" dirty="0" smtClean="0">
              <a:cs typeface="B Zar" panose="00000400000000000000" pitchFamily="2" charset="-78"/>
            </a:endParaRPr>
          </a:p>
          <a:p>
            <a:pPr algn="r"/>
            <a:endParaRPr lang="fa-IR" dirty="0">
              <a:cs typeface="B Zar" panose="00000400000000000000" pitchFamily="2" charset="-78"/>
            </a:endParaRPr>
          </a:p>
          <a:p>
            <a:pPr algn="r" rtl="1"/>
            <a:r>
              <a:rPr lang="fa-IR" sz="2000" b="1" u="sng" dirty="0" smtClean="0">
                <a:cs typeface="B Zar" panose="00000400000000000000" pitchFamily="2" charset="-78"/>
              </a:rPr>
              <a:t>استاندارد دیتای ژیروسکوپ(ارسالی به </a:t>
            </a:r>
            <a:r>
              <a:rPr lang="en-US" sz="2000" b="1" u="sng" dirty="0" smtClean="0">
                <a:cs typeface="B Zar" panose="00000400000000000000" pitchFamily="2" charset="-78"/>
              </a:rPr>
              <a:t>back-end</a:t>
            </a:r>
            <a:r>
              <a:rPr lang="fa-IR" sz="2000" b="1" u="sng" dirty="0" smtClean="0">
                <a:cs typeface="B Zar" panose="00000400000000000000" pitchFamily="2" charset="-78"/>
              </a:rPr>
              <a:t>)</a:t>
            </a:r>
            <a:r>
              <a:rPr lang="fa-IR" sz="2000" b="1" u="sng" dirty="0" smtClean="0">
                <a:cs typeface="B Zar" panose="00000400000000000000" pitchFamily="2" charset="-78"/>
              </a:rPr>
              <a:t>:</a:t>
            </a:r>
            <a:endParaRPr lang="en-US" sz="2000" b="1" u="sng" dirty="0" smtClean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Zar" panose="00000400000000000000" pitchFamily="2" charset="-78"/>
              </a:rPr>
              <a:t>استاندارد در محور </a:t>
            </a:r>
            <a:r>
              <a:rPr lang="en-US" sz="2000" b="1" dirty="0" smtClean="0">
                <a:cs typeface="B Zar" panose="00000400000000000000" pitchFamily="2" charset="-78"/>
              </a:rPr>
              <a:t>x</a:t>
            </a:r>
            <a:r>
              <a:rPr lang="fa-IR" sz="2000" b="1" dirty="0" smtClean="0">
                <a:cs typeface="B Zar" panose="00000400000000000000" pitchFamily="2" charset="-78"/>
              </a:rPr>
              <a:t>:</a:t>
            </a:r>
          </a:p>
          <a:p>
            <a:pPr algn="r" rtl="1"/>
            <a:endParaRPr lang="fa-IR" dirty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5" y="162964"/>
            <a:ext cx="3377476" cy="26526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0199">
            <a:off x="6693341" y="3544055"/>
            <a:ext cx="1625446" cy="9102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111830" y="2692180"/>
            <a:ext cx="2788467" cy="2614000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464174" y="4879483"/>
            <a:ext cx="132212" cy="144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82485" y="4836858"/>
            <a:ext cx="363378" cy="3749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947310" y="5066963"/>
            <a:ext cx="2582969" cy="12342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1600" dirty="0" smtClean="0">
                <a:cs typeface="B Zar" panose="00000400000000000000" pitchFamily="2" charset="-78"/>
              </a:rPr>
              <a:t>مرحله مقداردهی اولیه</a:t>
            </a:r>
          </a:p>
          <a:p>
            <a:pPr algn="r"/>
            <a:r>
              <a:rPr lang="fa-IR" sz="1600" dirty="0" smtClean="0">
                <a:cs typeface="B Zar" panose="00000400000000000000" pitchFamily="2" charset="-78"/>
              </a:rPr>
              <a:t>شرایط تصویر برداری چک شود.</a:t>
            </a:r>
          </a:p>
          <a:p>
            <a:pPr algn="r"/>
            <a:r>
              <a:rPr lang="fa-IR" sz="1600" dirty="0" smtClean="0">
                <a:cs typeface="B Zar" panose="00000400000000000000" pitchFamily="2" charset="-78"/>
              </a:rPr>
              <a:t>مقدار ژیروسکوپ مثلا 137درجه. </a:t>
            </a:r>
          </a:p>
          <a:p>
            <a:pPr algn="r"/>
            <a:r>
              <a:rPr lang="fa-IR" sz="1600" dirty="0" smtClean="0">
                <a:cs typeface="B Zar" panose="00000400000000000000" pitchFamily="2" charset="-78"/>
              </a:rPr>
              <a:t>عدد صفر ارسال میشود.</a:t>
            </a:r>
          </a:p>
          <a:p>
            <a:pPr algn="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6383154" y="3107539"/>
            <a:ext cx="112562" cy="769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240944" y="2876238"/>
            <a:ext cx="289335" cy="4127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089539" y="1888138"/>
            <a:ext cx="2227772" cy="11382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1400" dirty="0">
                <a:cs typeface="B Zar" panose="00000400000000000000" pitchFamily="2" charset="-78"/>
              </a:rPr>
              <a:t>شرایط تصویر برداری چک </a:t>
            </a:r>
            <a:r>
              <a:rPr lang="fa-IR" sz="1400" dirty="0" smtClean="0">
                <a:cs typeface="B Zar" panose="00000400000000000000" pitchFamily="2" charset="-78"/>
              </a:rPr>
              <a:t>شود.</a:t>
            </a:r>
            <a:endParaRPr lang="fa-IR" sz="1400" dirty="0">
              <a:cs typeface="B Zar" panose="00000400000000000000" pitchFamily="2" charset="-78"/>
            </a:endParaRPr>
          </a:p>
          <a:p>
            <a:pPr algn="r"/>
            <a:r>
              <a:rPr lang="fa-IR" sz="1400" dirty="0" smtClean="0">
                <a:cs typeface="B Zar" panose="00000400000000000000" pitchFamily="2" charset="-78"/>
              </a:rPr>
              <a:t>مقدار ژیروسکوپ 230 میباشد.</a:t>
            </a:r>
          </a:p>
          <a:p>
            <a:pPr algn="r"/>
            <a:r>
              <a:rPr lang="en-US" sz="1400" dirty="0" smtClean="0">
                <a:cs typeface="B Zar" panose="00000400000000000000" pitchFamily="2" charset="-78"/>
              </a:rPr>
              <a:t>230 – 137 = 93</a:t>
            </a:r>
          </a:p>
          <a:p>
            <a:pPr algn="r"/>
            <a:r>
              <a:rPr lang="fa-IR" sz="1400" dirty="0" smtClean="0">
                <a:cs typeface="B Zar" panose="00000400000000000000" pitchFamily="2" charset="-78"/>
              </a:rPr>
              <a:t>مقدار 93 ارسال میشود. </a:t>
            </a:r>
          </a:p>
          <a:p>
            <a:pPr algn="r"/>
            <a:endParaRPr lang="en-US" sz="14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671753" y="4331097"/>
            <a:ext cx="570372" cy="309794"/>
          </a:xfrm>
          <a:prstGeom prst="curvedConnector3">
            <a:avLst>
              <a:gd name="adj1" fmla="val -793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998331" y="2692182"/>
            <a:ext cx="45265" cy="151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759780" y="2619673"/>
            <a:ext cx="477102" cy="1450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917903" y="2692180"/>
            <a:ext cx="31411" cy="123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6047715" y="3811509"/>
            <a:ext cx="148141" cy="189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097941" y="2791141"/>
            <a:ext cx="82989" cy="115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769679" y="4327557"/>
            <a:ext cx="131349" cy="45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7910975" y="5195385"/>
            <a:ext cx="45265" cy="151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046984" y="3595882"/>
            <a:ext cx="12599" cy="45022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866799" y="4104413"/>
            <a:ext cx="97613" cy="49155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728568" y="5299147"/>
            <a:ext cx="441491" cy="1131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0407" y="2698129"/>
            <a:ext cx="248771" cy="1626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820320" y="2668790"/>
            <a:ext cx="276890" cy="608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461015" y="2168100"/>
            <a:ext cx="1162003" cy="379226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250 – 137 = </a:t>
            </a:r>
            <a:r>
              <a:rPr lang="fa-IR" sz="1100" dirty="0" smtClean="0">
                <a:cs typeface="B Zar" panose="00000400000000000000" pitchFamily="2" charset="-78"/>
              </a:rPr>
              <a:t> </a:t>
            </a:r>
            <a:r>
              <a:rPr lang="en-US" sz="1100" dirty="0" smtClean="0">
                <a:cs typeface="B Zar" panose="00000400000000000000" pitchFamily="2" charset="-78"/>
              </a:rPr>
              <a:t>113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7663854" y="2168101"/>
            <a:ext cx="506205" cy="377346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158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 rot="2546358">
            <a:off x="8239604" y="2336315"/>
            <a:ext cx="476584" cy="368928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164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 rot="6385602">
            <a:off x="9015942" y="4245946"/>
            <a:ext cx="476584" cy="368928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253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  <p:sp>
        <p:nvSpPr>
          <p:cNvPr id="102" name="Rounded Rectangle 101"/>
          <p:cNvSpPr/>
          <p:nvPr/>
        </p:nvSpPr>
        <p:spPr>
          <a:xfrm rot="9752834">
            <a:off x="7785827" y="5430662"/>
            <a:ext cx="476584" cy="368928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290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 rot="16200000">
            <a:off x="5509333" y="3625004"/>
            <a:ext cx="476584" cy="368928"/>
          </a:xfrm>
          <a:prstGeom prst="roundRect">
            <a:avLst/>
          </a:prstGeom>
          <a:solidFill>
            <a:srgbClr val="FDA9A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cs typeface="B Zar" panose="00000400000000000000" pitchFamily="2" charset="-78"/>
              </a:rPr>
              <a:t>64</a:t>
            </a:r>
            <a:endParaRPr lang="fa-IR" sz="1100" dirty="0" smtClean="0">
              <a:cs typeface="B Zar" panose="00000400000000000000" pitchFamily="2" charset="-78"/>
            </a:endParaRP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69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8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27" y="307819"/>
            <a:ext cx="11310259" cy="6147302"/>
          </a:xfrm>
        </p:spPr>
        <p:txBody>
          <a:bodyPr>
            <a:normAutofit/>
          </a:bodyPr>
          <a:lstStyle/>
          <a:p>
            <a:pPr algn="r"/>
            <a:endParaRPr lang="fa-IR" dirty="0" smtClean="0">
              <a:cs typeface="B Zar" panose="00000400000000000000" pitchFamily="2" charset="-78"/>
            </a:endParaRPr>
          </a:p>
          <a:p>
            <a:pPr algn="r"/>
            <a:endParaRPr lang="fa-IR" dirty="0">
              <a:cs typeface="B Zar" panose="00000400000000000000" pitchFamily="2" charset="-78"/>
            </a:endParaRPr>
          </a:p>
          <a:p>
            <a:pPr algn="r"/>
            <a:r>
              <a:rPr lang="fa-IR" sz="2000" b="1" u="sng" dirty="0" smtClean="0">
                <a:cs typeface="B Zar" panose="00000400000000000000" pitchFamily="2" charset="-78"/>
              </a:rPr>
              <a:t>تعداد تصاویر و زمانبندی:</a:t>
            </a:r>
            <a:endParaRPr lang="en-US" sz="2000" b="1" u="sng" dirty="0" smtClean="0">
              <a:cs typeface="B Zar" panose="00000400000000000000" pitchFamily="2" charset="-78"/>
            </a:endParaRPr>
          </a:p>
          <a:p>
            <a:pPr algn="r"/>
            <a:endParaRPr lang="en-US" dirty="0" smtClean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در هر ثانیه 5 تصویر، با رعایت شرایط گفته شده،گرفته میشود (با توجه به سرعت مدل </a:t>
            </a:r>
            <a:r>
              <a:rPr lang="en-US" dirty="0" smtClean="0">
                <a:cs typeface="B Zar" panose="00000400000000000000" pitchFamily="2" charset="-78"/>
              </a:rPr>
              <a:t>car detection</a:t>
            </a:r>
            <a:r>
              <a:rPr lang="fa-IR" dirty="0">
                <a:cs typeface="B Zar" panose="00000400000000000000" pitchFamily="2" charset="-78"/>
              </a:rPr>
              <a:t> </a:t>
            </a:r>
            <a:r>
              <a:rPr lang="fa-IR" dirty="0" smtClean="0">
                <a:cs typeface="B Zar" panose="00000400000000000000" pitchFamily="2" charset="-78"/>
              </a:rPr>
              <a:t>ممکن است تغییر کند). </a:t>
            </a: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اگر بطور میانگین هر کاربر 100 ثانیه دور ماشین حرکت کند؛ حدود 500 تصویر باید به سمت سرور ارسال شود. این کار عملا غیر ممکن است. </a:t>
            </a:r>
          </a:p>
          <a:p>
            <a:pPr algn="r" rtl="1"/>
            <a:r>
              <a:rPr lang="fa-IR" dirty="0" smtClean="0">
                <a:cs typeface="B Zar" panose="00000400000000000000" pitchFamily="2" charset="-78"/>
              </a:rPr>
              <a:t>راه حل: </a:t>
            </a:r>
          </a:p>
          <a:p>
            <a:pPr algn="r" rtl="1"/>
            <a:r>
              <a:rPr lang="fa-IR" dirty="0">
                <a:cs typeface="B Zar" panose="00000400000000000000" pitchFamily="2" charset="-78"/>
              </a:rPr>
              <a:t>	</a:t>
            </a:r>
            <a:r>
              <a:rPr lang="fa-IR" dirty="0" smtClean="0">
                <a:cs typeface="B Zar" panose="00000400000000000000" pitchFamily="2" charset="-78"/>
              </a:rPr>
              <a:t>تمام این 500 تصویر به یک ویدئو تبدیل و ارسال شوند.</a:t>
            </a: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endParaRPr lang="fa-IR" dirty="0" smtClean="0">
              <a:cs typeface="B Zar" panose="00000400000000000000" pitchFamily="2" charset="-78"/>
            </a:endParaRPr>
          </a:p>
          <a:p>
            <a:pPr algn="r" rtl="1"/>
            <a:endParaRPr lang="fa-IR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00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 Zar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2023-07-20T04:51:35Z</dcterms:created>
  <dcterms:modified xsi:type="dcterms:W3CDTF">2023-07-20T08:38:49Z</dcterms:modified>
</cp:coreProperties>
</file>