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1" r:id="rId5"/>
    <p:sldId id="262" r:id="rId6"/>
    <p:sldId id="263" r:id="rId7"/>
    <p:sldId id="264"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2168CF-D328-4148-8E5B-C2A2664C2D3A}" type="datetimeFigureOut">
              <a:rPr lang="en-IN" smtClean="0"/>
              <a:t>28-06-2020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514D7-E498-482C-997A-8E4418DFC9C8}" type="slidenum">
              <a:rPr lang="en-IN" smtClean="0"/>
              <a:t>‹#›</a:t>
            </a:fld>
            <a:endParaRPr lang="en-IN"/>
          </a:p>
        </p:txBody>
      </p:sp>
    </p:spTree>
    <p:extLst>
      <p:ext uri="{BB962C8B-B14F-4D97-AF65-F5344CB8AC3E}">
        <p14:creationId xmlns:p14="http://schemas.microsoft.com/office/powerpoint/2010/main" val="3833803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2168CF-D328-4148-8E5B-C2A2664C2D3A}" type="datetimeFigureOut">
              <a:rPr lang="en-IN" smtClean="0"/>
              <a:t>28-06-2020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514D7-E498-482C-997A-8E4418DFC9C8}" type="slidenum">
              <a:rPr lang="en-IN" smtClean="0"/>
              <a:t>‹#›</a:t>
            </a:fld>
            <a:endParaRPr lang="en-IN"/>
          </a:p>
        </p:txBody>
      </p:sp>
    </p:spTree>
    <p:extLst>
      <p:ext uri="{BB962C8B-B14F-4D97-AF65-F5344CB8AC3E}">
        <p14:creationId xmlns:p14="http://schemas.microsoft.com/office/powerpoint/2010/main" val="302692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2168CF-D328-4148-8E5B-C2A2664C2D3A}" type="datetimeFigureOut">
              <a:rPr lang="en-IN" smtClean="0"/>
              <a:t>28-06-2020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514D7-E498-482C-997A-8E4418DFC9C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63861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2168CF-D328-4148-8E5B-C2A2664C2D3A}" type="datetimeFigureOut">
              <a:rPr lang="en-IN" smtClean="0"/>
              <a:t>28-06-2020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514D7-E498-482C-997A-8E4418DFC9C8}" type="slidenum">
              <a:rPr lang="en-IN" smtClean="0"/>
              <a:t>‹#›</a:t>
            </a:fld>
            <a:endParaRPr lang="en-IN"/>
          </a:p>
        </p:txBody>
      </p:sp>
    </p:spTree>
    <p:extLst>
      <p:ext uri="{BB962C8B-B14F-4D97-AF65-F5344CB8AC3E}">
        <p14:creationId xmlns:p14="http://schemas.microsoft.com/office/powerpoint/2010/main" val="2317209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2168CF-D328-4148-8E5B-C2A2664C2D3A}" type="datetimeFigureOut">
              <a:rPr lang="en-IN" smtClean="0"/>
              <a:t>28-06-2020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514D7-E498-482C-997A-8E4418DFC9C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330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2168CF-D328-4148-8E5B-C2A2664C2D3A}" type="datetimeFigureOut">
              <a:rPr lang="en-IN" smtClean="0"/>
              <a:t>28-06-2020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514D7-E498-482C-997A-8E4418DFC9C8}" type="slidenum">
              <a:rPr lang="en-IN" smtClean="0"/>
              <a:t>‹#›</a:t>
            </a:fld>
            <a:endParaRPr lang="en-IN"/>
          </a:p>
        </p:txBody>
      </p:sp>
    </p:spTree>
    <p:extLst>
      <p:ext uri="{BB962C8B-B14F-4D97-AF65-F5344CB8AC3E}">
        <p14:creationId xmlns:p14="http://schemas.microsoft.com/office/powerpoint/2010/main" val="2706436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2168CF-D328-4148-8E5B-C2A2664C2D3A}" type="datetimeFigureOut">
              <a:rPr lang="en-IN" smtClean="0"/>
              <a:t>28-06-2020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514D7-E498-482C-997A-8E4418DFC9C8}" type="slidenum">
              <a:rPr lang="en-IN" smtClean="0"/>
              <a:t>‹#›</a:t>
            </a:fld>
            <a:endParaRPr lang="en-IN"/>
          </a:p>
        </p:txBody>
      </p:sp>
    </p:spTree>
    <p:extLst>
      <p:ext uri="{BB962C8B-B14F-4D97-AF65-F5344CB8AC3E}">
        <p14:creationId xmlns:p14="http://schemas.microsoft.com/office/powerpoint/2010/main" val="1794247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2168CF-D328-4148-8E5B-C2A2664C2D3A}" type="datetimeFigureOut">
              <a:rPr lang="en-IN" smtClean="0"/>
              <a:t>28-06-2020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514D7-E498-482C-997A-8E4418DFC9C8}" type="slidenum">
              <a:rPr lang="en-IN" smtClean="0"/>
              <a:t>‹#›</a:t>
            </a:fld>
            <a:endParaRPr lang="en-IN"/>
          </a:p>
        </p:txBody>
      </p:sp>
    </p:spTree>
    <p:extLst>
      <p:ext uri="{BB962C8B-B14F-4D97-AF65-F5344CB8AC3E}">
        <p14:creationId xmlns:p14="http://schemas.microsoft.com/office/powerpoint/2010/main" val="3998186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2168CF-D328-4148-8E5B-C2A2664C2D3A}" type="datetimeFigureOut">
              <a:rPr lang="en-IN" smtClean="0"/>
              <a:t>28-06-2020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514D7-E498-482C-997A-8E4418DFC9C8}" type="slidenum">
              <a:rPr lang="en-IN" smtClean="0"/>
              <a:t>‹#›</a:t>
            </a:fld>
            <a:endParaRPr lang="en-IN"/>
          </a:p>
        </p:txBody>
      </p:sp>
    </p:spTree>
    <p:extLst>
      <p:ext uri="{BB962C8B-B14F-4D97-AF65-F5344CB8AC3E}">
        <p14:creationId xmlns:p14="http://schemas.microsoft.com/office/powerpoint/2010/main" val="309956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2168CF-D328-4148-8E5B-C2A2664C2D3A}" type="datetimeFigureOut">
              <a:rPr lang="en-IN" smtClean="0"/>
              <a:t>28-06-2020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514D7-E498-482C-997A-8E4418DFC9C8}" type="slidenum">
              <a:rPr lang="en-IN" smtClean="0"/>
              <a:t>‹#›</a:t>
            </a:fld>
            <a:endParaRPr lang="en-IN"/>
          </a:p>
        </p:txBody>
      </p:sp>
    </p:spTree>
    <p:extLst>
      <p:ext uri="{BB962C8B-B14F-4D97-AF65-F5344CB8AC3E}">
        <p14:creationId xmlns:p14="http://schemas.microsoft.com/office/powerpoint/2010/main" val="297938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2168CF-D328-4148-8E5B-C2A2664C2D3A}" type="datetimeFigureOut">
              <a:rPr lang="en-IN" smtClean="0"/>
              <a:t>28-06-2020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514D7-E498-482C-997A-8E4418DFC9C8}" type="slidenum">
              <a:rPr lang="en-IN" smtClean="0"/>
              <a:t>‹#›</a:t>
            </a:fld>
            <a:endParaRPr lang="en-IN"/>
          </a:p>
        </p:txBody>
      </p:sp>
    </p:spTree>
    <p:extLst>
      <p:ext uri="{BB962C8B-B14F-4D97-AF65-F5344CB8AC3E}">
        <p14:creationId xmlns:p14="http://schemas.microsoft.com/office/powerpoint/2010/main" val="4235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2168CF-D328-4148-8E5B-C2A2664C2D3A}" type="datetimeFigureOut">
              <a:rPr lang="en-IN" smtClean="0"/>
              <a:t>28-06-2020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1514D7-E498-482C-997A-8E4418DFC9C8}" type="slidenum">
              <a:rPr lang="en-IN" smtClean="0"/>
              <a:t>‹#›</a:t>
            </a:fld>
            <a:endParaRPr lang="en-IN"/>
          </a:p>
        </p:txBody>
      </p:sp>
    </p:spTree>
    <p:extLst>
      <p:ext uri="{BB962C8B-B14F-4D97-AF65-F5344CB8AC3E}">
        <p14:creationId xmlns:p14="http://schemas.microsoft.com/office/powerpoint/2010/main" val="3603236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2168CF-D328-4148-8E5B-C2A2664C2D3A}" type="datetimeFigureOut">
              <a:rPr lang="en-IN" smtClean="0"/>
              <a:t>28-06-2020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1514D7-E498-482C-997A-8E4418DFC9C8}" type="slidenum">
              <a:rPr lang="en-IN" smtClean="0"/>
              <a:t>‹#›</a:t>
            </a:fld>
            <a:endParaRPr lang="en-IN"/>
          </a:p>
        </p:txBody>
      </p:sp>
    </p:spTree>
    <p:extLst>
      <p:ext uri="{BB962C8B-B14F-4D97-AF65-F5344CB8AC3E}">
        <p14:creationId xmlns:p14="http://schemas.microsoft.com/office/powerpoint/2010/main" val="64347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168CF-D328-4148-8E5B-C2A2664C2D3A}" type="datetimeFigureOut">
              <a:rPr lang="en-IN" smtClean="0"/>
              <a:t>28-06-2020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1514D7-E498-482C-997A-8E4418DFC9C8}" type="slidenum">
              <a:rPr lang="en-IN" smtClean="0"/>
              <a:t>‹#›</a:t>
            </a:fld>
            <a:endParaRPr lang="en-IN"/>
          </a:p>
        </p:txBody>
      </p:sp>
    </p:spTree>
    <p:extLst>
      <p:ext uri="{BB962C8B-B14F-4D97-AF65-F5344CB8AC3E}">
        <p14:creationId xmlns:p14="http://schemas.microsoft.com/office/powerpoint/2010/main" val="399845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2168CF-D328-4148-8E5B-C2A2664C2D3A}" type="datetimeFigureOut">
              <a:rPr lang="en-IN" smtClean="0"/>
              <a:t>28-06-2020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514D7-E498-482C-997A-8E4418DFC9C8}" type="slidenum">
              <a:rPr lang="en-IN" smtClean="0"/>
              <a:t>‹#›</a:t>
            </a:fld>
            <a:endParaRPr lang="en-IN"/>
          </a:p>
        </p:txBody>
      </p:sp>
    </p:spTree>
    <p:extLst>
      <p:ext uri="{BB962C8B-B14F-4D97-AF65-F5344CB8AC3E}">
        <p14:creationId xmlns:p14="http://schemas.microsoft.com/office/powerpoint/2010/main" val="254146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2168CF-D328-4148-8E5B-C2A2664C2D3A}" type="datetimeFigureOut">
              <a:rPr lang="en-IN" smtClean="0"/>
              <a:t>28-06-2020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514D7-E498-482C-997A-8E4418DFC9C8}" type="slidenum">
              <a:rPr lang="en-IN" smtClean="0"/>
              <a:t>‹#›</a:t>
            </a:fld>
            <a:endParaRPr lang="en-IN"/>
          </a:p>
        </p:txBody>
      </p:sp>
    </p:spTree>
    <p:extLst>
      <p:ext uri="{BB962C8B-B14F-4D97-AF65-F5344CB8AC3E}">
        <p14:creationId xmlns:p14="http://schemas.microsoft.com/office/powerpoint/2010/main" val="234270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2168CF-D328-4148-8E5B-C2A2664C2D3A}" type="datetimeFigureOut">
              <a:rPr lang="en-IN" smtClean="0"/>
              <a:t>28-06-2020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1514D7-E498-482C-997A-8E4418DFC9C8}" type="slidenum">
              <a:rPr lang="en-IN" smtClean="0"/>
              <a:t>‹#›</a:t>
            </a:fld>
            <a:endParaRPr lang="en-IN"/>
          </a:p>
        </p:txBody>
      </p:sp>
    </p:spTree>
    <p:extLst>
      <p:ext uri="{BB962C8B-B14F-4D97-AF65-F5344CB8AC3E}">
        <p14:creationId xmlns:p14="http://schemas.microsoft.com/office/powerpoint/2010/main" val="389013023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472E-0F8B-42A3-B5AF-F7BF57D09580}"/>
              </a:ext>
            </a:extLst>
          </p:cNvPr>
          <p:cNvSpPr>
            <a:spLocks noGrp="1"/>
          </p:cNvSpPr>
          <p:nvPr>
            <p:ph type="ctrTitle"/>
          </p:nvPr>
        </p:nvSpPr>
        <p:spPr>
          <a:xfrm>
            <a:off x="678207" y="-719091"/>
            <a:ext cx="10140170" cy="2725444"/>
          </a:xfrm>
        </p:spPr>
        <p:txBody>
          <a:bodyPr/>
          <a:lstStyle/>
          <a:p>
            <a:pPr algn="ctr"/>
            <a:r>
              <a:rPr lang="en-US" sz="3200" dirty="0">
                <a:latin typeface="Arial" panose="020B0604020202020204" pitchFamily="34" charset="0"/>
                <a:cs typeface="Arial" panose="020B0604020202020204" pitchFamily="34" charset="0"/>
              </a:rPr>
              <a:t>Capstone Project – The Battle of Neighborhoods | Finding a Better Place in Scarborough, Toronto</a:t>
            </a:r>
            <a:br>
              <a:rPr lang="en-US" dirty="0"/>
            </a:br>
            <a:endParaRPr lang="en-IN" dirty="0"/>
          </a:p>
        </p:txBody>
      </p:sp>
      <p:pic>
        <p:nvPicPr>
          <p:cNvPr id="4" name="Picture 3">
            <a:extLst>
              <a:ext uri="{FF2B5EF4-FFF2-40B4-BE49-F238E27FC236}">
                <a16:creationId xmlns:a16="http://schemas.microsoft.com/office/drawing/2014/main" id="{CD09D22B-0D63-43C1-A80C-F35FB9ECC0F8}"/>
              </a:ext>
            </a:extLst>
          </p:cNvPr>
          <p:cNvPicPr>
            <a:picLocks noChangeAspect="1"/>
          </p:cNvPicPr>
          <p:nvPr/>
        </p:nvPicPr>
        <p:blipFill>
          <a:blip r:embed="rId2"/>
          <a:stretch>
            <a:fillRect/>
          </a:stretch>
        </p:blipFill>
        <p:spPr>
          <a:xfrm>
            <a:off x="1015014" y="1615736"/>
            <a:ext cx="7418772" cy="4247523"/>
          </a:xfrm>
          <a:prstGeom prst="rect">
            <a:avLst/>
          </a:prstGeom>
        </p:spPr>
      </p:pic>
      <p:sp>
        <p:nvSpPr>
          <p:cNvPr id="3" name="Subtitle 2">
            <a:extLst>
              <a:ext uri="{FF2B5EF4-FFF2-40B4-BE49-F238E27FC236}">
                <a16:creationId xmlns:a16="http://schemas.microsoft.com/office/drawing/2014/main" id="{911E6E47-00C5-4B8E-9FEE-ED793322CB33}"/>
              </a:ext>
            </a:extLst>
          </p:cNvPr>
          <p:cNvSpPr>
            <a:spLocks noGrp="1"/>
          </p:cNvSpPr>
          <p:nvPr>
            <p:ph type="subTitle" idx="1"/>
          </p:nvPr>
        </p:nvSpPr>
        <p:spPr>
          <a:xfrm>
            <a:off x="532660" y="1189608"/>
            <a:ext cx="10644326" cy="5246703"/>
          </a:xfrm>
        </p:spPr>
        <p:txBody>
          <a:bodyPr>
            <a:normAutofit/>
          </a:bodyPr>
          <a:lstStyle/>
          <a:p>
            <a:endParaRPr lang="en-IN" dirty="0"/>
          </a:p>
        </p:txBody>
      </p:sp>
    </p:spTree>
    <p:extLst>
      <p:ext uri="{BB962C8B-B14F-4D97-AF65-F5344CB8AC3E}">
        <p14:creationId xmlns:p14="http://schemas.microsoft.com/office/powerpoint/2010/main" val="351615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35CC-E533-4330-8A4C-9932F26173FC}"/>
              </a:ext>
            </a:extLst>
          </p:cNvPr>
          <p:cNvSpPr>
            <a:spLocks noGrp="1"/>
          </p:cNvSpPr>
          <p:nvPr>
            <p:ph type="title"/>
          </p:nvPr>
        </p:nvSpPr>
        <p:spPr>
          <a:xfrm>
            <a:off x="677334" y="609600"/>
            <a:ext cx="8596668" cy="526742"/>
          </a:xfrm>
        </p:spPr>
        <p:txBody>
          <a:bodyPr>
            <a:normAutofit fontScale="90000"/>
          </a:bodyPr>
          <a:lstStyle/>
          <a:p>
            <a:pPr algn="ctr"/>
            <a:r>
              <a:rPr lang="en-IN" dirty="0"/>
              <a:t>6. Conclusion Section</a:t>
            </a:r>
            <a:br>
              <a:rPr lang="en-IN" dirty="0"/>
            </a:br>
            <a:endParaRPr lang="en-IN" dirty="0"/>
          </a:p>
        </p:txBody>
      </p:sp>
      <p:sp>
        <p:nvSpPr>
          <p:cNvPr id="3" name="Content Placeholder 2">
            <a:extLst>
              <a:ext uri="{FF2B5EF4-FFF2-40B4-BE49-F238E27FC236}">
                <a16:creationId xmlns:a16="http://schemas.microsoft.com/office/drawing/2014/main" id="{9CE57F47-9E7B-4BFF-B37B-6C68A1D57B63}"/>
              </a:ext>
            </a:extLst>
          </p:cNvPr>
          <p:cNvSpPr>
            <a:spLocks noGrp="1"/>
          </p:cNvSpPr>
          <p:nvPr>
            <p:ph idx="1"/>
          </p:nvPr>
        </p:nvSpPr>
        <p:spPr>
          <a:xfrm>
            <a:off x="677334" y="1278385"/>
            <a:ext cx="8688608" cy="5299968"/>
          </a:xfrm>
        </p:spPr>
        <p:txBody>
          <a:bodyPr/>
          <a:lstStyle/>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 this Capstone project, using k-means cluster algorithm I separated the neighborhood into 10(Ten) different clusters and for 103 different </a:t>
            </a:r>
            <a:r>
              <a:rPr lang="en-US" sz="2000" dirty="0" err="1">
                <a:latin typeface="Arial" panose="020B0604020202020204" pitchFamily="34" charset="0"/>
                <a:cs typeface="Arial" panose="020B0604020202020204" pitchFamily="34" charset="0"/>
              </a:rPr>
              <a:t>lattitude</a:t>
            </a:r>
            <a:r>
              <a:rPr lang="en-US" sz="2000" dirty="0">
                <a:latin typeface="Arial" panose="020B0604020202020204" pitchFamily="34" charset="0"/>
                <a:cs typeface="Arial" panose="020B0604020202020204" pitchFamily="34" charset="0"/>
              </a:rPr>
              <a:t> and </a:t>
            </a:r>
            <a:r>
              <a:rPr lang="en-US" sz="2000" dirty="0" err="1">
                <a:latin typeface="Arial" panose="020B0604020202020204" pitchFamily="34" charset="0"/>
                <a:cs typeface="Arial" panose="020B0604020202020204" pitchFamily="34" charset="0"/>
              </a:rPr>
              <a:t>logitude</a:t>
            </a:r>
            <a:r>
              <a:rPr lang="en-US" sz="2000" dirty="0">
                <a:latin typeface="Arial" panose="020B0604020202020204" pitchFamily="34" charset="0"/>
                <a:cs typeface="Arial" panose="020B0604020202020204" pitchFamily="34" charset="0"/>
              </a:rPr>
              <a:t> from dataset, which have very-similar neighborhoods around them. Using the charts above results presented to a particular neighborhood based on average house prices and school rating have been made.</a:t>
            </a:r>
          </a:p>
          <a:p>
            <a:r>
              <a:rPr lang="en-US" sz="2000" dirty="0">
                <a:latin typeface="Arial" panose="020B0604020202020204" pitchFamily="34" charset="0"/>
                <a:cs typeface="Arial" panose="020B0604020202020204" pitchFamily="34" charset="0"/>
              </a:rPr>
              <a:t>I feel rewarded with the efforts and believe this course with all the topics covered is well worthy of appreciation.</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This project has shown me a practical application to resolve a real situation that has impacting personal and financial impact using Data Science tools.</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The mapping with Folium is a very powerful technique to consolidate information and make the analysis and decision better with confidence.</a:t>
            </a:r>
          </a:p>
          <a:p>
            <a:endParaRPr lang="en-IN" dirty="0"/>
          </a:p>
        </p:txBody>
      </p:sp>
    </p:spTree>
    <p:extLst>
      <p:ext uri="{BB962C8B-B14F-4D97-AF65-F5344CB8AC3E}">
        <p14:creationId xmlns:p14="http://schemas.microsoft.com/office/powerpoint/2010/main" val="4033428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1A559-D135-4A28-A3DB-6397DDA3C470}"/>
              </a:ext>
            </a:extLst>
          </p:cNvPr>
          <p:cNvSpPr>
            <a:spLocks noGrp="1"/>
          </p:cNvSpPr>
          <p:nvPr>
            <p:ph type="ctrTitle"/>
          </p:nvPr>
        </p:nvSpPr>
        <p:spPr>
          <a:xfrm>
            <a:off x="683582" y="-976543"/>
            <a:ext cx="10386871" cy="2219418"/>
          </a:xfrm>
        </p:spPr>
        <p:txBody>
          <a:bodyPr/>
          <a:lstStyle/>
          <a:p>
            <a:pPr algn="ctr"/>
            <a:r>
              <a:rPr lang="en-IN" sz="3200" dirty="0">
                <a:latin typeface="Arial" panose="020B0604020202020204" pitchFamily="34" charset="0"/>
                <a:cs typeface="Arial" panose="020B0604020202020204" pitchFamily="34" charset="0"/>
              </a:rPr>
              <a:t>1. Introduction</a:t>
            </a:r>
            <a:br>
              <a:rPr lang="en-IN" sz="3200" dirty="0">
                <a:latin typeface="Arial" panose="020B0604020202020204" pitchFamily="34" charset="0"/>
                <a:cs typeface="Arial" panose="020B0604020202020204" pitchFamily="34" charset="0"/>
              </a:rPr>
            </a:br>
            <a:endParaRPr lang="en-IN" sz="32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69502BD-0BAF-4695-AC11-AB84C86E9FDA}"/>
              </a:ext>
            </a:extLst>
          </p:cNvPr>
          <p:cNvSpPr>
            <a:spLocks noGrp="1"/>
          </p:cNvSpPr>
          <p:nvPr>
            <p:ph type="subTitle" idx="1"/>
          </p:nvPr>
        </p:nvSpPr>
        <p:spPr>
          <a:xfrm>
            <a:off x="683582" y="1074198"/>
            <a:ext cx="10386872" cy="5646197"/>
          </a:xfrm>
        </p:spPr>
        <p:txBody>
          <a:bodyPr>
            <a:normAutofit/>
          </a:bodyPr>
          <a:lstStyle/>
          <a:p>
            <a:pPr algn="l"/>
            <a:r>
              <a:rPr lang="en-US" sz="2000" dirty="0">
                <a:solidFill>
                  <a:schemeClr val="tx1"/>
                </a:solidFill>
                <a:latin typeface="Arial" panose="020B0604020202020204" pitchFamily="34" charset="0"/>
                <a:cs typeface="Arial" panose="020B0604020202020204" pitchFamily="34" charset="0"/>
              </a:rPr>
              <a:t>The purpose of this Capstone Project is to help people in exploring better facilities around their neighborhood. It will help people making smart and efficient decision on selecting great neighborhood out of numbers of other neighborhoods in Scarborough, </a:t>
            </a:r>
            <a:r>
              <a:rPr lang="en-US" sz="2000" dirty="0" err="1">
                <a:solidFill>
                  <a:schemeClr val="tx1"/>
                </a:solidFill>
                <a:latin typeface="Arial" panose="020B0604020202020204" pitchFamily="34" charset="0"/>
                <a:cs typeface="Arial" panose="020B0604020202020204" pitchFamily="34" charset="0"/>
              </a:rPr>
              <a:t>Toranto</a:t>
            </a:r>
            <a:r>
              <a:rPr lang="en-US" sz="2000" dirty="0">
                <a:solidFill>
                  <a:schemeClr val="tx1"/>
                </a:solidFill>
                <a:latin typeface="Arial" panose="020B0604020202020204" pitchFamily="34" charset="0"/>
                <a:cs typeface="Arial" panose="020B0604020202020204" pitchFamily="34" charset="0"/>
              </a:rPr>
              <a:t>.</a:t>
            </a:r>
          </a:p>
          <a:p>
            <a:pPr algn="l"/>
            <a:r>
              <a:rPr lang="en-US" sz="2000" dirty="0">
                <a:solidFill>
                  <a:schemeClr val="tx1"/>
                </a:solidFill>
                <a:latin typeface="Arial" panose="020B0604020202020204" pitchFamily="34" charset="0"/>
                <a:cs typeface="Arial" panose="020B0604020202020204" pitchFamily="34" charset="0"/>
              </a:rPr>
              <a:t>Lots of people are migrating to various states of Canada and needed lots of research for good housing prices and </a:t>
            </a:r>
            <a:r>
              <a:rPr lang="en-US" sz="2000" dirty="0" err="1">
                <a:solidFill>
                  <a:schemeClr val="tx1"/>
                </a:solidFill>
                <a:latin typeface="Arial" panose="020B0604020202020204" pitchFamily="34" charset="0"/>
                <a:cs typeface="Arial" panose="020B0604020202020204" pitchFamily="34" charset="0"/>
              </a:rPr>
              <a:t>reputated</a:t>
            </a:r>
            <a:r>
              <a:rPr lang="en-US" sz="2000" dirty="0">
                <a:solidFill>
                  <a:schemeClr val="tx1"/>
                </a:solidFill>
                <a:latin typeface="Arial" panose="020B0604020202020204" pitchFamily="34" charset="0"/>
                <a:cs typeface="Arial" panose="020B0604020202020204" pitchFamily="34" charset="0"/>
              </a:rPr>
              <a:t> schools for their children. This project is for those people who are looking for better neighborhoods. For ease of accessing to Cafe, School, Super market, medical shops, grocery shops, mall, theatre, hospital, like minded people, etc.</a:t>
            </a:r>
          </a:p>
          <a:p>
            <a:pPr algn="l"/>
            <a:r>
              <a:rPr lang="en-US" sz="2000" dirty="0">
                <a:solidFill>
                  <a:schemeClr val="tx1"/>
                </a:solidFill>
                <a:latin typeface="Arial" panose="020B0604020202020204" pitchFamily="34" charset="0"/>
                <a:cs typeface="Arial" panose="020B0604020202020204" pitchFamily="34" charset="0"/>
              </a:rPr>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sz="2000" dirty="0" err="1">
                <a:solidFill>
                  <a:schemeClr val="tx1"/>
                </a:solidFill>
                <a:latin typeface="Arial" panose="020B0604020202020204" pitchFamily="34" charset="0"/>
                <a:cs typeface="Arial" panose="020B0604020202020204" pitchFamily="34" charset="0"/>
              </a:rPr>
              <a:t>freash</a:t>
            </a:r>
            <a:r>
              <a:rPr lang="en-US" sz="2000" dirty="0">
                <a:solidFill>
                  <a:schemeClr val="tx1"/>
                </a:solidFill>
                <a:latin typeface="Arial" panose="020B0604020202020204" pitchFamily="34" charset="0"/>
                <a:cs typeface="Arial" panose="020B0604020202020204" pitchFamily="34" charset="0"/>
              </a:rPr>
              <a:t> and waste water and excrement conveyed in sewers and recreational facilities.</a:t>
            </a:r>
          </a:p>
          <a:p>
            <a:pPr algn="l"/>
            <a:r>
              <a:rPr lang="en-US" sz="2000" dirty="0">
                <a:solidFill>
                  <a:schemeClr val="tx1"/>
                </a:solidFill>
                <a:latin typeface="Arial" panose="020B0604020202020204" pitchFamily="34" charset="0"/>
                <a:cs typeface="Arial" panose="020B0604020202020204" pitchFamily="34" charset="0"/>
              </a:rPr>
              <a:t>It will help people to get awareness of the area and neighborhood before moving to a new city, state, country or place for their work or to start a new fresh life.</a:t>
            </a:r>
          </a:p>
          <a:p>
            <a:pPr algn="l"/>
            <a:endParaRPr lang="en-IN"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203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D73E-85FA-46D6-B272-5DEFB4F81170}"/>
              </a:ext>
            </a:extLst>
          </p:cNvPr>
          <p:cNvSpPr>
            <a:spLocks noGrp="1"/>
          </p:cNvSpPr>
          <p:nvPr>
            <p:ph type="title"/>
          </p:nvPr>
        </p:nvSpPr>
        <p:spPr>
          <a:xfrm>
            <a:off x="677334" y="609600"/>
            <a:ext cx="8812894" cy="544497"/>
          </a:xfrm>
        </p:spPr>
        <p:txBody>
          <a:bodyPr>
            <a:normAutofit fontScale="90000"/>
          </a:bodyPr>
          <a:lstStyle/>
          <a:p>
            <a:pPr algn="ctr"/>
            <a:r>
              <a:rPr lang="en-IN" dirty="0">
                <a:latin typeface="Arial" panose="020B0604020202020204" pitchFamily="34" charset="0"/>
                <a:cs typeface="Arial" panose="020B0604020202020204" pitchFamily="34" charset="0"/>
              </a:rPr>
              <a:t>2. Data Section</a:t>
            </a:r>
            <a:br>
              <a:rPr lang="en-IN" dirty="0"/>
            </a:br>
            <a:endParaRPr lang="en-IN" dirty="0"/>
          </a:p>
        </p:txBody>
      </p:sp>
      <p:sp>
        <p:nvSpPr>
          <p:cNvPr id="3" name="Content Placeholder 2">
            <a:extLst>
              <a:ext uri="{FF2B5EF4-FFF2-40B4-BE49-F238E27FC236}">
                <a16:creationId xmlns:a16="http://schemas.microsoft.com/office/drawing/2014/main" id="{4A98863B-192E-4FC7-B5DF-AE0264A5144F}"/>
              </a:ext>
            </a:extLst>
          </p:cNvPr>
          <p:cNvSpPr>
            <a:spLocks noGrp="1"/>
          </p:cNvSpPr>
          <p:nvPr>
            <p:ph idx="1"/>
          </p:nvPr>
        </p:nvSpPr>
        <p:spPr>
          <a:xfrm>
            <a:off x="677333" y="1322773"/>
            <a:ext cx="9185758" cy="5220070"/>
          </a:xfrm>
        </p:spPr>
        <p:txBody>
          <a:bodyPr>
            <a:normAutofit fontScale="92500" lnSpcReduction="10000"/>
          </a:bodyPr>
          <a:lstStyle/>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Data Link: https://en.wikipedia.org/wiki/List_of_postal_codes_of_Canada:_M</a:t>
            </a:r>
          </a:p>
          <a:p>
            <a:r>
              <a:rPr lang="en-US" sz="2000" dirty="0">
                <a:latin typeface="Arial" panose="020B0604020202020204" pitchFamily="34" charset="0"/>
                <a:cs typeface="Arial" panose="020B0604020202020204" pitchFamily="34" charset="0"/>
              </a:rPr>
              <a:t>Will use Scarborough dataset which we scrapped from </a:t>
            </a:r>
            <a:r>
              <a:rPr lang="en-US" sz="2000" dirty="0" err="1">
                <a:latin typeface="Arial" panose="020B0604020202020204" pitchFamily="34" charset="0"/>
                <a:cs typeface="Arial" panose="020B0604020202020204" pitchFamily="34" charset="0"/>
              </a:rPr>
              <a:t>wikipedia</a:t>
            </a:r>
            <a:r>
              <a:rPr lang="en-US" sz="2000" dirty="0">
                <a:latin typeface="Arial" panose="020B0604020202020204" pitchFamily="34" charset="0"/>
                <a:cs typeface="Arial" panose="020B0604020202020204" pitchFamily="34" charset="0"/>
              </a:rPr>
              <a:t> on Week 3. Dataset consisting of latitude and longitude, zip codes.</a:t>
            </a:r>
          </a:p>
          <a:p>
            <a:r>
              <a:rPr lang="en-US" sz="2000" dirty="0">
                <a:latin typeface="Arial" panose="020B0604020202020204" pitchFamily="34" charset="0"/>
                <a:cs typeface="Arial" panose="020B0604020202020204" pitchFamily="34" charset="0"/>
              </a:rPr>
              <a:t>Foursquare API Data:</a:t>
            </a:r>
          </a:p>
          <a:p>
            <a:r>
              <a:rPr lang="en-US" sz="2000" dirty="0">
                <a:latin typeface="Arial" panose="020B0604020202020204" pitchFamily="34" charset="0"/>
                <a:cs typeface="Arial" panose="020B0604020202020204" pitchFamily="34" charset="0"/>
              </a:rPr>
              <a:t>We will need data about different venues in different neighborhoods of that specific borough.</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r>
              <a:rPr lang="en-US" sz="2000" dirty="0">
                <a:latin typeface="Arial" panose="020B0604020202020204" pitchFamily="34" charset="0"/>
                <a:cs typeface="Arial" panose="020B0604020202020204" pitchFamily="34" charset="0"/>
              </a:rPr>
              <a:t>After finding the list of neighborhoods, we then connect to the Foursquare API to gather information about venues inside each and every neighborhood. For each neighborhood, we have chosen the radius to be 100 meter.</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7988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603C0-DE45-4CDC-B0DA-F0ABDB29FC89}"/>
              </a:ext>
            </a:extLst>
          </p:cNvPr>
          <p:cNvSpPr>
            <a:spLocks noGrp="1"/>
          </p:cNvSpPr>
          <p:nvPr>
            <p:ph type="title"/>
          </p:nvPr>
        </p:nvSpPr>
        <p:spPr>
          <a:xfrm>
            <a:off x="677334" y="609600"/>
            <a:ext cx="8596668" cy="452582"/>
          </a:xfrm>
        </p:spPr>
        <p:txBody>
          <a:bodyPr>
            <a:normAutofit fontScale="90000"/>
          </a:bodyPr>
          <a:lstStyle/>
          <a:p>
            <a:endParaRPr lang="en-IN" dirty="0"/>
          </a:p>
        </p:txBody>
      </p:sp>
      <p:sp>
        <p:nvSpPr>
          <p:cNvPr id="4" name="Rectangle 1">
            <a:extLst>
              <a:ext uri="{FF2B5EF4-FFF2-40B4-BE49-F238E27FC236}">
                <a16:creationId xmlns:a16="http://schemas.microsoft.com/office/drawing/2014/main" id="{8CA8FEB3-6F62-47F4-B17B-DBC3910FB412}"/>
              </a:ext>
            </a:extLst>
          </p:cNvPr>
          <p:cNvSpPr>
            <a:spLocks noGrp="1" noChangeArrowheads="1"/>
          </p:cNvSpPr>
          <p:nvPr>
            <p:ph idx="1"/>
          </p:nvPr>
        </p:nvSpPr>
        <p:spPr bwMode="auto">
          <a:xfrm>
            <a:off x="677335" y="1655587"/>
            <a:ext cx="8743756" cy="3141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The data retrieved from Foursquare contained information of venues within a specified distance of the longitude and latitude of the postcodes. The information obtained per venue as follows:</a:t>
            </a:r>
            <a:endParaRPr kumimoji="0" lang="en-US" altLang="en-US" sz="2000" b="0" i="0" u="none" strike="noStrike" cap="none" normalizeH="0" baseline="0" dirty="0">
              <a:ln>
                <a:noFill/>
              </a:ln>
              <a:solidFill>
                <a:srgbClr val="23282D"/>
              </a:solidFill>
              <a:effectLst/>
              <a:latin typeface="Arial" panose="020B0604020202020204" pitchFamily="34" charset="0"/>
              <a:cs typeface="Arial" panose="020B0604020202020204" pitchFamily="34" charset="0"/>
            </a:endParaRPr>
          </a:p>
          <a:p>
            <a:pPr marL="457200" marR="0" lvl="0" indent="-457200"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23282D"/>
                </a:solidFill>
                <a:effectLst/>
                <a:latin typeface="Arial" panose="020B0604020202020204" pitchFamily="34" charset="0"/>
                <a:cs typeface="Arial" panose="020B0604020202020204" pitchFamily="34" charset="0"/>
              </a:rPr>
              <a:t>Neighborhood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23282D"/>
                </a:solidFill>
                <a:effectLst/>
                <a:latin typeface="Arial" panose="020B0604020202020204" pitchFamily="34" charset="0"/>
                <a:cs typeface="Arial" panose="020B0604020202020204" pitchFamily="34" charset="0"/>
              </a:rPr>
              <a:t>2. Neighborhood Latitude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23282D"/>
                </a:solidFill>
                <a:effectLst/>
                <a:latin typeface="Arial" panose="020B0604020202020204" pitchFamily="34" charset="0"/>
                <a:cs typeface="Arial" panose="020B0604020202020204" pitchFamily="34" charset="0"/>
              </a:rPr>
              <a:t>3. Neighborhood Longitude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23282D"/>
                </a:solidFill>
                <a:effectLst/>
                <a:latin typeface="Arial" panose="020B0604020202020204" pitchFamily="34" charset="0"/>
                <a:cs typeface="Arial" panose="020B0604020202020204" pitchFamily="34" charset="0"/>
              </a:rPr>
              <a:t>4. Venue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23282D"/>
                </a:solidFill>
                <a:effectLst/>
                <a:latin typeface="Arial" panose="020B0604020202020204" pitchFamily="34" charset="0"/>
                <a:cs typeface="Arial" panose="020B0604020202020204" pitchFamily="34" charset="0"/>
              </a:rPr>
              <a:t>5. Name of the venue e.g. the name of a store or restaurant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23282D"/>
                </a:solidFill>
                <a:effectLst/>
                <a:latin typeface="Arial" panose="020B0604020202020204" pitchFamily="34" charset="0"/>
                <a:cs typeface="Arial" panose="020B0604020202020204" pitchFamily="34" charset="0"/>
              </a:rPr>
              <a:t>6. Venue Latitude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23282D"/>
                </a:solidFill>
                <a:effectLst/>
                <a:latin typeface="Arial" panose="020B0604020202020204" pitchFamily="34" charset="0"/>
                <a:cs typeface="Arial" panose="020B0604020202020204" pitchFamily="34" charset="0"/>
              </a:rPr>
              <a:t>7. Venue Longitude 8. Venue Category</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63628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96BD-8C00-4D35-8C37-921B22414EAD}"/>
              </a:ext>
            </a:extLst>
          </p:cNvPr>
          <p:cNvSpPr>
            <a:spLocks noGrp="1"/>
          </p:cNvSpPr>
          <p:nvPr>
            <p:ph type="title"/>
          </p:nvPr>
        </p:nvSpPr>
        <p:spPr/>
        <p:txBody>
          <a:bodyPr>
            <a:normAutofit/>
          </a:bodyPr>
          <a:lstStyle/>
          <a:p>
            <a:pPr algn="ctr"/>
            <a:r>
              <a:rPr lang="en-IN" sz="3200" dirty="0">
                <a:latin typeface="Arial" panose="020B0604020202020204" pitchFamily="34" charset="0"/>
                <a:cs typeface="Arial" panose="020B0604020202020204" pitchFamily="34" charset="0"/>
              </a:rPr>
              <a:t>Map of Scarborough</a:t>
            </a:r>
          </a:p>
        </p:txBody>
      </p:sp>
      <p:pic>
        <p:nvPicPr>
          <p:cNvPr id="4" name="Content Placeholder 3">
            <a:extLst>
              <a:ext uri="{FF2B5EF4-FFF2-40B4-BE49-F238E27FC236}">
                <a16:creationId xmlns:a16="http://schemas.microsoft.com/office/drawing/2014/main" id="{86047BB3-F98E-43F6-9C6D-3116BCF39A65}"/>
              </a:ext>
            </a:extLst>
          </p:cNvPr>
          <p:cNvPicPr>
            <a:picLocks noGrp="1" noChangeAspect="1"/>
          </p:cNvPicPr>
          <p:nvPr>
            <p:ph idx="1"/>
          </p:nvPr>
        </p:nvPicPr>
        <p:blipFill>
          <a:blip r:embed="rId2"/>
          <a:stretch>
            <a:fillRect/>
          </a:stretch>
        </p:blipFill>
        <p:spPr>
          <a:xfrm>
            <a:off x="677335" y="1429305"/>
            <a:ext cx="8462566" cy="4819096"/>
          </a:xfrm>
          <a:prstGeom prst="rect">
            <a:avLst/>
          </a:prstGeom>
        </p:spPr>
      </p:pic>
    </p:spTree>
    <p:extLst>
      <p:ext uri="{BB962C8B-B14F-4D97-AF65-F5344CB8AC3E}">
        <p14:creationId xmlns:p14="http://schemas.microsoft.com/office/powerpoint/2010/main" val="3552551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8A11-2D24-444D-A50A-75FC77E9BCFE}"/>
              </a:ext>
            </a:extLst>
          </p:cNvPr>
          <p:cNvSpPr>
            <a:spLocks noGrp="1"/>
          </p:cNvSpPr>
          <p:nvPr>
            <p:ph type="title"/>
          </p:nvPr>
        </p:nvSpPr>
        <p:spPr>
          <a:xfrm>
            <a:off x="677334" y="609600"/>
            <a:ext cx="8596668" cy="606641"/>
          </a:xfrm>
        </p:spPr>
        <p:txBody>
          <a:bodyPr>
            <a:normAutofit fontScale="90000"/>
          </a:bodyPr>
          <a:lstStyle/>
          <a:p>
            <a:pPr algn="ctr"/>
            <a:r>
              <a:rPr lang="en-IN" sz="3200" dirty="0">
                <a:latin typeface="Arial" panose="020B0604020202020204" pitchFamily="34" charset="0"/>
                <a:cs typeface="Arial" panose="020B0604020202020204" pitchFamily="34" charset="0"/>
              </a:rPr>
              <a:t>3. Methodology Section</a:t>
            </a:r>
            <a:br>
              <a:rPr lang="en-IN" dirty="0"/>
            </a:br>
            <a:endParaRPr lang="en-IN" dirty="0"/>
          </a:p>
        </p:txBody>
      </p:sp>
      <p:sp>
        <p:nvSpPr>
          <p:cNvPr id="3" name="Content Placeholder 2">
            <a:extLst>
              <a:ext uri="{FF2B5EF4-FFF2-40B4-BE49-F238E27FC236}">
                <a16:creationId xmlns:a16="http://schemas.microsoft.com/office/drawing/2014/main" id="{86A18518-486C-493F-9208-C321D9E10892}"/>
              </a:ext>
            </a:extLst>
          </p:cNvPr>
          <p:cNvSpPr>
            <a:spLocks noGrp="1"/>
          </p:cNvSpPr>
          <p:nvPr>
            <p:ph idx="1"/>
          </p:nvPr>
        </p:nvSpPr>
        <p:spPr>
          <a:xfrm>
            <a:off x="677334" y="1313895"/>
            <a:ext cx="8883916" cy="5362113"/>
          </a:xfrm>
        </p:spPr>
        <p:txBody>
          <a:bodyPr/>
          <a:lstStyle/>
          <a:p>
            <a:r>
              <a:rPr lang="en-US" sz="2000" dirty="0">
                <a:latin typeface="Arial" panose="020B0604020202020204" pitchFamily="34" charset="0"/>
                <a:cs typeface="Arial" panose="020B0604020202020204" pitchFamily="34" charset="0"/>
              </a:rPr>
              <a:t>Clustering Approach:</a:t>
            </a:r>
          </a:p>
          <a:p>
            <a:r>
              <a:rPr lang="en-US" sz="2000" dirty="0">
                <a:latin typeface="Arial" panose="020B0604020202020204" pitchFamily="34" charset="0"/>
                <a:cs typeface="Arial" panose="020B0604020202020204" pitchFamily="34" charset="0"/>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r>
              <a:rPr lang="en-US" sz="2000" b="1" dirty="0">
                <a:latin typeface="Arial" panose="020B0604020202020204" pitchFamily="34" charset="0"/>
                <a:cs typeface="Arial" panose="020B0604020202020204" pitchFamily="34" charset="0"/>
              </a:rPr>
              <a:t>Using K-Means Clustering Approach</a:t>
            </a:r>
            <a:r>
              <a:rPr lang="en-US" sz="2000" dirty="0">
                <a:latin typeface="Arial" panose="020B0604020202020204" pitchFamily="34" charset="0"/>
                <a:cs typeface="Arial" panose="020B0604020202020204" pitchFamily="34" charset="0"/>
              </a:rPr>
              <a:t> | Most Common Venue</a:t>
            </a:r>
          </a:p>
          <a:p>
            <a:endParaRPr lang="en-US" sz="2000" dirty="0">
              <a:latin typeface="Arial" panose="020B060402020202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DFCAFA19-9401-4909-9E2B-DC829D662358}"/>
              </a:ext>
            </a:extLst>
          </p:cNvPr>
          <p:cNvPicPr>
            <a:picLocks noChangeAspect="1"/>
          </p:cNvPicPr>
          <p:nvPr/>
        </p:nvPicPr>
        <p:blipFill>
          <a:blip r:embed="rId2"/>
          <a:stretch>
            <a:fillRect/>
          </a:stretch>
        </p:blipFill>
        <p:spPr>
          <a:xfrm>
            <a:off x="585926" y="3932808"/>
            <a:ext cx="8975323" cy="2574524"/>
          </a:xfrm>
          <a:prstGeom prst="rect">
            <a:avLst/>
          </a:prstGeom>
        </p:spPr>
      </p:pic>
    </p:spTree>
    <p:extLst>
      <p:ext uri="{BB962C8B-B14F-4D97-AF65-F5344CB8AC3E}">
        <p14:creationId xmlns:p14="http://schemas.microsoft.com/office/powerpoint/2010/main" val="637568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82595-F055-4C38-9D88-A779BE49817B}"/>
              </a:ext>
            </a:extLst>
          </p:cNvPr>
          <p:cNvSpPr>
            <a:spLocks noGrp="1"/>
          </p:cNvSpPr>
          <p:nvPr>
            <p:ph type="title"/>
          </p:nvPr>
        </p:nvSpPr>
        <p:spPr/>
        <p:txBody>
          <a:bodyPr>
            <a:normAutofit/>
          </a:bodyPr>
          <a:lstStyle/>
          <a:p>
            <a:pPr algn="ctr"/>
            <a:r>
              <a:rPr lang="en-US" sz="3200" dirty="0">
                <a:latin typeface="Arial" panose="020B0604020202020204" pitchFamily="34" charset="0"/>
                <a:cs typeface="Arial" panose="020B0604020202020204" pitchFamily="34" charset="0"/>
              </a:rPr>
              <a:t>Most Common Venues near Neighborhood | Using Clustering</a:t>
            </a:r>
            <a:endParaRPr lang="en-IN" sz="3200"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380A1EF5-4977-4B4E-A0BB-F9C971C96E1D}"/>
              </a:ext>
            </a:extLst>
          </p:cNvPr>
          <p:cNvPicPr>
            <a:picLocks noGrp="1" noChangeAspect="1"/>
          </p:cNvPicPr>
          <p:nvPr>
            <p:ph idx="1"/>
          </p:nvPr>
        </p:nvPicPr>
        <p:blipFill>
          <a:blip r:embed="rId2"/>
          <a:stretch>
            <a:fillRect/>
          </a:stretch>
        </p:blipFill>
        <p:spPr>
          <a:xfrm>
            <a:off x="1056444" y="1914524"/>
            <a:ext cx="7679184" cy="4446073"/>
          </a:xfrm>
          <a:prstGeom prst="rect">
            <a:avLst/>
          </a:prstGeom>
        </p:spPr>
      </p:pic>
    </p:spTree>
    <p:extLst>
      <p:ext uri="{BB962C8B-B14F-4D97-AF65-F5344CB8AC3E}">
        <p14:creationId xmlns:p14="http://schemas.microsoft.com/office/powerpoint/2010/main" val="1558127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65BE-F265-4C9B-B7DC-BDEB2B35493B}"/>
              </a:ext>
            </a:extLst>
          </p:cNvPr>
          <p:cNvSpPr>
            <a:spLocks noGrp="1"/>
          </p:cNvSpPr>
          <p:nvPr>
            <p:ph type="title"/>
          </p:nvPr>
        </p:nvSpPr>
        <p:spPr>
          <a:xfrm>
            <a:off x="677334" y="390617"/>
            <a:ext cx="8596668" cy="674703"/>
          </a:xfrm>
        </p:spPr>
        <p:txBody>
          <a:bodyPr>
            <a:normAutofit/>
          </a:bodyPr>
          <a:lstStyle/>
          <a:p>
            <a:pPr algn="ctr"/>
            <a:r>
              <a:rPr lang="en-IN" sz="3200" dirty="0">
                <a:latin typeface="Arial" panose="020B0604020202020204" pitchFamily="34" charset="0"/>
                <a:cs typeface="Arial" panose="020B0604020202020204" pitchFamily="34" charset="0"/>
              </a:rPr>
              <a:t>4. Results Section</a:t>
            </a:r>
          </a:p>
        </p:txBody>
      </p:sp>
      <p:sp>
        <p:nvSpPr>
          <p:cNvPr id="3" name="Text Placeholder 2">
            <a:extLst>
              <a:ext uri="{FF2B5EF4-FFF2-40B4-BE49-F238E27FC236}">
                <a16:creationId xmlns:a16="http://schemas.microsoft.com/office/drawing/2014/main" id="{BD5ED8A3-80E2-4B4D-82A4-DA5F199A3CDD}"/>
              </a:ext>
            </a:extLst>
          </p:cNvPr>
          <p:cNvSpPr>
            <a:spLocks noGrp="1"/>
          </p:cNvSpPr>
          <p:nvPr>
            <p:ph type="body" idx="1"/>
          </p:nvPr>
        </p:nvSpPr>
        <p:spPr>
          <a:xfrm>
            <a:off x="514905" y="1065321"/>
            <a:ext cx="4346463" cy="479394"/>
          </a:xfrm>
        </p:spPr>
        <p:txBody>
          <a:bodyPr/>
          <a:lstStyle/>
          <a:p>
            <a:pPr algn="ctr"/>
            <a:r>
              <a:rPr lang="en-US" sz="2000" dirty="0">
                <a:latin typeface="Arial" panose="020B0604020202020204" pitchFamily="34" charset="0"/>
                <a:cs typeface="Arial" panose="020B0604020202020204" pitchFamily="34" charset="0"/>
              </a:rPr>
              <a:t>Map of Clusters in Scarborough</a:t>
            </a:r>
            <a:endParaRPr lang="en-IN" sz="2000" dirty="0">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8BF04BDA-BFD4-4273-940C-59D0972A38ED}"/>
              </a:ext>
            </a:extLst>
          </p:cNvPr>
          <p:cNvPicPr>
            <a:picLocks noGrp="1" noChangeAspect="1"/>
          </p:cNvPicPr>
          <p:nvPr>
            <p:ph sz="half" idx="2"/>
          </p:nvPr>
        </p:nvPicPr>
        <p:blipFill>
          <a:blip r:embed="rId2"/>
          <a:stretch>
            <a:fillRect/>
          </a:stretch>
        </p:blipFill>
        <p:spPr>
          <a:xfrm>
            <a:off x="445364" y="1935332"/>
            <a:ext cx="4643019" cy="4758431"/>
          </a:xfrm>
          <a:prstGeom prst="rect">
            <a:avLst/>
          </a:prstGeom>
        </p:spPr>
      </p:pic>
      <p:sp>
        <p:nvSpPr>
          <p:cNvPr id="5" name="Text Placeholder 4">
            <a:extLst>
              <a:ext uri="{FF2B5EF4-FFF2-40B4-BE49-F238E27FC236}">
                <a16:creationId xmlns:a16="http://schemas.microsoft.com/office/drawing/2014/main" id="{E53E9AA6-7FF8-49F7-BE51-EFCE6063C923}"/>
              </a:ext>
            </a:extLst>
          </p:cNvPr>
          <p:cNvSpPr>
            <a:spLocks noGrp="1"/>
          </p:cNvSpPr>
          <p:nvPr>
            <p:ph type="body" sz="quarter" idx="3"/>
          </p:nvPr>
        </p:nvSpPr>
        <p:spPr>
          <a:xfrm>
            <a:off x="5088383" y="1162975"/>
            <a:ext cx="4783584" cy="674702"/>
          </a:xfrm>
        </p:spPr>
        <p:txBody>
          <a:bodyPr/>
          <a:lstStyle/>
          <a:p>
            <a:pPr algn="ctr"/>
            <a:r>
              <a:rPr lang="en-US" sz="2000" dirty="0">
                <a:latin typeface="Arial" panose="020B0604020202020204" pitchFamily="34" charset="0"/>
                <a:cs typeface="Arial" panose="020B0604020202020204" pitchFamily="34" charset="0"/>
              </a:rPr>
              <a:t>Average Housing Price by Clusters in Scarborough</a:t>
            </a:r>
            <a:endParaRPr lang="en-IN" sz="2000" dirty="0">
              <a:latin typeface="Arial" panose="020B0604020202020204" pitchFamily="34" charset="0"/>
              <a:cs typeface="Arial" panose="020B0604020202020204" pitchFamily="34" charset="0"/>
            </a:endParaRPr>
          </a:p>
        </p:txBody>
      </p:sp>
      <p:pic>
        <p:nvPicPr>
          <p:cNvPr id="8" name="Content Placeholder 7">
            <a:extLst>
              <a:ext uri="{FF2B5EF4-FFF2-40B4-BE49-F238E27FC236}">
                <a16:creationId xmlns:a16="http://schemas.microsoft.com/office/drawing/2014/main" id="{5F0E874D-67ED-46C2-AC52-D1BC52796020}"/>
              </a:ext>
            </a:extLst>
          </p:cNvPr>
          <p:cNvPicPr>
            <a:picLocks noGrp="1" noChangeAspect="1"/>
          </p:cNvPicPr>
          <p:nvPr>
            <p:ph sz="quarter" idx="4"/>
          </p:nvPr>
        </p:nvPicPr>
        <p:blipFill>
          <a:blip r:embed="rId3"/>
          <a:stretch>
            <a:fillRect/>
          </a:stretch>
        </p:blipFill>
        <p:spPr>
          <a:xfrm>
            <a:off x="5229225" y="2017578"/>
            <a:ext cx="4643438" cy="4594495"/>
          </a:xfrm>
          <a:prstGeom prst="rect">
            <a:avLst/>
          </a:prstGeom>
        </p:spPr>
      </p:pic>
    </p:spTree>
    <p:extLst>
      <p:ext uri="{BB962C8B-B14F-4D97-AF65-F5344CB8AC3E}">
        <p14:creationId xmlns:p14="http://schemas.microsoft.com/office/powerpoint/2010/main" val="1541944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E7CE-C19C-4CB4-9424-BF5B95A92D34}"/>
              </a:ext>
            </a:extLst>
          </p:cNvPr>
          <p:cNvSpPr>
            <a:spLocks noGrp="1"/>
          </p:cNvSpPr>
          <p:nvPr>
            <p:ph type="title"/>
          </p:nvPr>
        </p:nvSpPr>
        <p:spPr>
          <a:xfrm>
            <a:off x="677334" y="609600"/>
            <a:ext cx="8596668" cy="659907"/>
          </a:xfrm>
        </p:spPr>
        <p:txBody>
          <a:bodyPr>
            <a:normAutofit fontScale="90000"/>
          </a:bodyPr>
          <a:lstStyle/>
          <a:p>
            <a:pPr algn="ctr"/>
            <a:r>
              <a:rPr lang="en-IN" dirty="0"/>
              <a:t>5. Discussion Section</a:t>
            </a:r>
            <a:br>
              <a:rPr lang="en-IN" dirty="0"/>
            </a:br>
            <a:endParaRPr lang="en-IN" dirty="0"/>
          </a:p>
        </p:txBody>
      </p:sp>
      <p:sp>
        <p:nvSpPr>
          <p:cNvPr id="3" name="Content Placeholder 2">
            <a:extLst>
              <a:ext uri="{FF2B5EF4-FFF2-40B4-BE49-F238E27FC236}">
                <a16:creationId xmlns:a16="http://schemas.microsoft.com/office/drawing/2014/main" id="{EE6F5534-167B-4C63-B9B1-F28EB294E2F1}"/>
              </a:ext>
            </a:extLst>
          </p:cNvPr>
          <p:cNvSpPr>
            <a:spLocks noGrp="1"/>
          </p:cNvSpPr>
          <p:nvPr>
            <p:ph idx="1"/>
          </p:nvPr>
        </p:nvSpPr>
        <p:spPr>
          <a:xfrm>
            <a:off x="677334" y="1269507"/>
            <a:ext cx="8901672" cy="5255580"/>
          </a:xfrm>
        </p:spPr>
        <p:txBody>
          <a:bodyPr/>
          <a:lstStyle/>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Problem Which Tried to Solve:</a:t>
            </a:r>
          </a:p>
          <a:p>
            <a:r>
              <a:rPr lang="en-US" sz="2000" dirty="0">
                <a:latin typeface="Arial" panose="020B0604020202020204" pitchFamily="34" charset="0"/>
                <a:cs typeface="Arial" panose="020B0604020202020204" pitchFamily="34" charset="0"/>
              </a:rPr>
              <a:t>The major purpose of this project, is to suggest a better neighborhood in a new city for the person who are </a:t>
            </a:r>
            <a:r>
              <a:rPr lang="en-US" sz="2000" dirty="0" err="1">
                <a:latin typeface="Arial" panose="020B0604020202020204" pitchFamily="34" charset="0"/>
                <a:cs typeface="Arial" panose="020B0604020202020204" pitchFamily="34" charset="0"/>
              </a:rPr>
              <a:t>shiffting</a:t>
            </a:r>
            <a:r>
              <a:rPr lang="en-US" sz="2000" dirty="0">
                <a:latin typeface="Arial" panose="020B0604020202020204" pitchFamily="34" charset="0"/>
                <a:cs typeface="Arial" panose="020B0604020202020204" pitchFamily="34" charset="0"/>
              </a:rPr>
              <a:t> there. Social presence in society in terms of like minded people. Connectivity to the airport, bus stand, city center, markets and other daily needs things nearby.</a:t>
            </a:r>
          </a:p>
          <a:p>
            <a:r>
              <a:rPr lang="en-US" sz="2000" dirty="0">
                <a:latin typeface="Arial" panose="020B0604020202020204" pitchFamily="34" charset="0"/>
                <a:cs typeface="Arial" panose="020B0604020202020204" pitchFamily="34" charset="0"/>
              </a:rPr>
              <a:t>Sorted list of house in terms of housing prices in a ascending or descending order</a:t>
            </a:r>
          </a:p>
          <a:p>
            <a:r>
              <a:rPr lang="en-US" sz="2000" dirty="0">
                <a:latin typeface="Arial" panose="020B0604020202020204" pitchFamily="34" charset="0"/>
                <a:cs typeface="Arial" panose="020B0604020202020204" pitchFamily="34" charset="0"/>
              </a:rPr>
              <a:t>Sorted list of schools in terms of location, fees, rating and reviews</a:t>
            </a:r>
          </a:p>
          <a:p>
            <a:endParaRPr lang="en-IN" dirty="0"/>
          </a:p>
        </p:txBody>
      </p:sp>
    </p:spTree>
    <p:extLst>
      <p:ext uri="{BB962C8B-B14F-4D97-AF65-F5344CB8AC3E}">
        <p14:creationId xmlns:p14="http://schemas.microsoft.com/office/powerpoint/2010/main" val="2084548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TotalTime>
  <Words>836</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Capstone Project – The Battle of Neighborhoods | Finding a Better Place in Scarborough, Toronto </vt:lpstr>
      <vt:lpstr>1. Introduction </vt:lpstr>
      <vt:lpstr>2. Data Section </vt:lpstr>
      <vt:lpstr>PowerPoint Presentation</vt:lpstr>
      <vt:lpstr>Map of Scarborough</vt:lpstr>
      <vt:lpstr>3. Methodology Section </vt:lpstr>
      <vt:lpstr>Most Common Venues near Neighborhood | Using Clustering</vt:lpstr>
      <vt:lpstr>4. Results Section</vt:lpstr>
      <vt:lpstr>5. Discussion Section </vt:lpstr>
      <vt:lpstr>6. Conclusion Section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 Finding a Better Place in Scarborough, Toronto </dc:title>
  <dc:creator>Navid Farha</dc:creator>
  <cp:lastModifiedBy>Navid Farha</cp:lastModifiedBy>
  <cp:revision>9</cp:revision>
  <dcterms:created xsi:type="dcterms:W3CDTF">2020-06-28T01:15:42Z</dcterms:created>
  <dcterms:modified xsi:type="dcterms:W3CDTF">2020-06-28T01:47:55Z</dcterms:modified>
</cp:coreProperties>
</file>