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7EB8A-EA04-43A8-8D8F-F898F03748D0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366EE-2D62-4CDC-A40B-D50569DF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87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4960" y="1164530"/>
            <a:ext cx="10170611" cy="3526004"/>
          </a:xfrm>
        </p:spPr>
        <p:txBody>
          <a:bodyPr>
            <a:normAutofit fontScale="90000"/>
          </a:bodyPr>
          <a:lstStyle/>
          <a:p>
            <a:pPr algn="ctr"/>
            <a:r>
              <a:rPr lang="fa-IR" dirty="0" smtClean="0">
                <a:cs typeface="B Titr" panose="00000700000000000000" pitchFamily="2" charset="-78"/>
              </a:rPr>
              <a:t>"بسمه تعالی"</a:t>
            </a:r>
            <a:br>
              <a:rPr lang="fa-IR" dirty="0" smtClean="0">
                <a:cs typeface="B Titr" panose="00000700000000000000" pitchFamily="2" charset="-78"/>
              </a:rPr>
            </a:br>
            <a:r>
              <a:rPr lang="fa-IR" sz="5800" dirty="0" smtClean="0">
                <a:cs typeface="B Titr" panose="00000700000000000000" pitchFamily="2" charset="-78"/>
              </a:rPr>
              <a:t>پاسخ </a:t>
            </a:r>
            <a:r>
              <a:rPr lang="fa-IR" sz="5800" dirty="0">
                <a:cs typeface="B Titr" panose="00000700000000000000" pitchFamily="2" charset="-78"/>
              </a:rPr>
              <a:t>تمرین </a:t>
            </a:r>
            <a:r>
              <a:rPr lang="fa-IR" sz="5800" dirty="0" smtClean="0">
                <a:cs typeface="B Titr" panose="00000700000000000000" pitchFamily="2" charset="-78"/>
              </a:rPr>
              <a:t>سیزدهم </a:t>
            </a:r>
            <a:r>
              <a:rPr lang="fa-IR" sz="5800" dirty="0">
                <a:cs typeface="B Titr" panose="00000700000000000000" pitchFamily="2" charset="-78"/>
              </a:rPr>
              <a:t>درس </a:t>
            </a:r>
            <a:r>
              <a:rPr lang="fa-IR" sz="5800" dirty="0" smtClean="0">
                <a:cs typeface="B Titr" panose="00000700000000000000" pitchFamily="2" charset="-78"/>
              </a:rPr>
              <a:t>معماری کامپیوتر</a:t>
            </a:r>
            <a:r>
              <a:rPr lang="fa-IR" dirty="0" smtClean="0">
                <a:cs typeface="B Titr" panose="00000700000000000000" pitchFamily="2" charset="-78"/>
              </a:rPr>
              <a:t/>
            </a:r>
            <a:br>
              <a:rPr lang="fa-IR" dirty="0" smtClean="0">
                <a:cs typeface="B Titr" panose="00000700000000000000" pitchFamily="2" charset="-78"/>
              </a:rPr>
            </a:br>
            <a:r>
              <a:rPr lang="fa-IR" dirty="0" smtClean="0">
                <a:cs typeface="B Titr" panose="00000700000000000000" pitchFamily="2" charset="-78"/>
              </a:rPr>
              <a:t/>
            </a:r>
            <a:br>
              <a:rPr lang="fa-IR" dirty="0" smtClean="0">
                <a:cs typeface="B Titr" panose="00000700000000000000" pitchFamily="2" charset="-78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a-IR" sz="4000" dirty="0" smtClean="0">
                <a:cs typeface="B Titr" panose="00000700000000000000" pitchFamily="2" charset="-78"/>
              </a:rPr>
              <a:t> </a:t>
            </a:r>
            <a:endParaRPr lang="en-US" sz="4000" dirty="0">
              <a:cs typeface="B Titr" panose="000007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37463" y="7053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1:</a:t>
            </a:r>
            <a:br>
              <a:rPr lang="fa-IR" sz="5400" dirty="0" smtClean="0">
                <a:cs typeface="B Titr" panose="00000700000000000000" pitchFamily="2" charset="-78"/>
              </a:rPr>
            </a:br>
            <a:endParaRPr lang="en-US" sz="5400" dirty="0">
              <a:cs typeface="B Titr" panose="000007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29584" y="3346948"/>
            <a:ext cx="8987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 smtClean="0">
                <a:cs typeface="B Nazanin" panose="00000400000000000000" pitchFamily="2" charset="-78"/>
              </a:rPr>
              <a:t>Handshaking</a:t>
            </a:r>
            <a:r>
              <a:rPr lang="fa-IR" sz="2400" dirty="0" smtClean="0">
                <a:cs typeface="B Nazanin" panose="00000400000000000000" pitchFamily="2" charset="-78"/>
              </a:rPr>
              <a:t> شروع توسط مقصد </a:t>
            </a:r>
            <a:endParaRPr lang="fa-IR" sz="2400" dirty="0" smtClean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18" y="1254035"/>
            <a:ext cx="7439025" cy="1847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600" y="3346948"/>
            <a:ext cx="54673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5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006825" y="163287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2:</a:t>
            </a:r>
            <a:br>
              <a:rPr lang="fa-IR" sz="5400" dirty="0" smtClean="0">
                <a:cs typeface="B Titr" panose="00000700000000000000" pitchFamily="2" charset="-78"/>
              </a:rPr>
            </a:br>
            <a:endParaRPr lang="en-US" sz="5400" dirty="0">
              <a:cs typeface="B Titr" panose="00000700000000000000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975360" y="1277983"/>
                <a:ext cx="11050178" cy="4278086"/>
              </a:xfrm>
            </p:spPr>
            <p:txBody>
              <a:bodyPr>
                <a:normAutofit/>
              </a:bodyPr>
              <a:lstStyle/>
              <a:p>
                <a:pPr algn="r" rtl="1"/>
                <a14:m>
                  <m:oMath xmlns:m="http://schemas.openxmlformats.org/officeDocument/2006/math">
                    <m:r>
                      <a:rPr lang="en-US" sz="2000" i="1" smtClean="0"/>
                      <m:t>𝐶𝑃𝑈</m:t>
                    </m:r>
                  </m:oMath>
                </a14:m>
                <a:r>
                  <a:rPr lang="fa-IR" sz="2000" dirty="0" smtClean="0">
                    <a:cs typeface="B Nazanin" panose="00000400000000000000" pitchFamily="2" charset="-78"/>
                  </a:rPr>
                  <a:t> دستورالعمل </a:t>
                </a:r>
                <a:r>
                  <a:rPr lang="fa-IR" sz="2000" dirty="0">
                    <a:cs typeface="B Nazanin" panose="00000400000000000000" pitchFamily="2" charset="-78"/>
                  </a:rPr>
                  <a:t>ها را با سرعت 1 میلیون در ثانیه برداشت و اجرا می </a:t>
                </a:r>
                <a:r>
                  <a:rPr lang="fa-IR" sz="2000" dirty="0" smtClean="0">
                    <a:cs typeface="B Nazanin" panose="00000400000000000000" pitchFamily="2" charset="-78"/>
                  </a:rPr>
                  <a:t>کند</a:t>
                </a:r>
                <a14:m>
                  <m:oMath xmlns:m="http://schemas.openxmlformats.org/officeDocument/2006/math">
                    <m:r>
                      <a:rPr lang="fa-I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←</m:t>
                    </m:r>
                  </m:oMath>
                </a14:m>
                <a:r>
                  <a:rPr lang="fa-IR" sz="2000" dirty="0" smtClean="0">
                    <a:cs typeface="B Nazanin" panose="00000400000000000000" pitchFamily="2" charset="-78"/>
                  </a:rPr>
                  <a:t> زمان اجرای یک دستور برای </a:t>
                </a:r>
                <a:r>
                  <a:rPr lang="en-US" sz="2000" dirty="0" err="1" smtClean="0">
                    <a:cs typeface="B Nazanin" panose="00000400000000000000" pitchFamily="2" charset="-78"/>
                  </a:rPr>
                  <a:t>cpu</a:t>
                </a:r>
                <a:r>
                  <a:rPr lang="fa-IR" sz="2000" dirty="0" smtClean="0">
                    <a:cs typeface="B Nazanin" panose="00000400000000000000" pitchFamily="2" charset="-78"/>
                  </a:rPr>
                  <a:t>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a-IR" sz="20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fa-IR" sz="20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fa-IR" sz="2000" b="0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fa-IR" sz="2000" b="0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10</m:t>
                            </m:r>
                          </m:e>
                          <m:sup>
                            <m:r>
                              <a:rPr lang="fa-IR" sz="2000" b="0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6</m:t>
                            </m:r>
                          </m:sup>
                        </m:sSup>
                      </m:den>
                    </m:f>
                  </m:oMath>
                </a14:m>
                <a:r>
                  <a:rPr lang="fa-IR" sz="2000" b="0" dirty="0" smtClean="0">
                    <a:cs typeface="B Nazanin" panose="00000400000000000000" pitchFamily="2" charset="-78"/>
                  </a:rPr>
                  <a:t/>
                </a:r>
                <a:br>
                  <a:rPr lang="fa-IR" sz="2000" b="0" dirty="0" smtClean="0">
                    <a:cs typeface="B Nazanin" panose="00000400000000000000" pitchFamily="2" charset="-78"/>
                  </a:rPr>
                </a:br>
                <a:r>
                  <a:rPr lang="fa-IR" sz="2200" dirty="0" smtClean="0">
                    <a:cs typeface="B Nazanin" panose="00000400000000000000" pitchFamily="2" charset="-78"/>
                  </a:rPr>
                  <a:t>این </a:t>
                </a:r>
                <a:r>
                  <a:rPr lang="fa-IR" sz="2200" dirty="0">
                    <a:cs typeface="B Nazanin" panose="00000400000000000000" pitchFamily="2" charset="-78"/>
                  </a:rPr>
                  <a:t>کلمه ها از وسیله ای دریافت می شود که کاراکتر را با سرعت 2400 کاراکتر در ثانیه ارسال می </a:t>
                </a:r>
                <a:r>
                  <a:rPr lang="fa-IR" sz="2200" dirty="0" smtClean="0">
                    <a:cs typeface="B Nazanin" panose="00000400000000000000" pitchFamily="2" charset="-78"/>
                  </a:rPr>
                  <a:t>کند</a:t>
                </a:r>
                <a14:m>
                  <m:oMath xmlns:m="http://schemas.openxmlformats.org/officeDocument/2006/math">
                    <m:r>
                      <a:rPr lang="fa-I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←</m:t>
                    </m:r>
                  </m:oMath>
                </a14:m>
                <a:r>
                  <a:rPr lang="fa-IR" sz="2200" dirty="0" smtClean="0">
                    <a:cs typeface="B Nazanin" panose="00000400000000000000" pitchFamily="2" charset="-78"/>
                  </a:rPr>
                  <a:t> زمان انتقال یک کاراکتر: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a-IR" sz="22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fa-IR" sz="22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1</m:t>
                        </m:r>
                      </m:num>
                      <m:den>
                        <m:r>
                          <a:rPr lang="fa-IR" sz="22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2400</m:t>
                        </m:r>
                      </m:den>
                    </m:f>
                  </m:oMath>
                </a14:m>
                <a:r>
                  <a:rPr lang="fa-IR" sz="2200" b="0" dirty="0" smtClean="0">
                    <a:cs typeface="B Nazanin" panose="00000400000000000000" pitchFamily="2" charset="-78"/>
                  </a:rPr>
                  <a:t/>
                </a:r>
                <a:br>
                  <a:rPr lang="fa-IR" sz="2200" b="0" dirty="0" smtClean="0">
                    <a:cs typeface="B Nazanin" panose="00000400000000000000" pitchFamily="2" charset="-78"/>
                  </a:rPr>
                </a:br>
                <a:r>
                  <a:rPr lang="fa-IR" sz="2200" dirty="0" smtClean="0">
                    <a:cs typeface="B Nazanin" panose="00000400000000000000" pitchFamily="2" charset="-78"/>
                  </a:rPr>
                  <a:t> </a:t>
                </a:r>
                <a:r>
                  <a:rPr lang="fa-IR" sz="2000" b="0" dirty="0" smtClean="0">
                    <a:cs typeface="B Nazanin" panose="00000400000000000000" pitchFamily="2" charset="-78"/>
                  </a:rPr>
                  <a:t/>
                </a:r>
                <a:br>
                  <a:rPr lang="fa-IR" sz="2000" b="0" dirty="0" smtClean="0">
                    <a:cs typeface="B Nazanin" panose="00000400000000000000" pitchFamily="2" charset="-78"/>
                  </a:rPr>
                </a:br>
                <a:r>
                  <a:rPr lang="fa-IR" sz="2000" b="0" dirty="0" smtClean="0">
                    <a:cs typeface="B Nazanin" panose="00000400000000000000" pitchFamily="2" charset="-78"/>
                  </a:rPr>
                  <a:t>فاصله بین اجرای دو دستور با وجود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𝐷𝑀𝐴</m:t>
                    </m:r>
                  </m:oMath>
                </a14:m>
                <a:r>
                  <a:rPr lang="fa-IR" sz="2000" b="0" dirty="0" smtClean="0">
                    <a:cs typeface="B Nazanin" panose="00000400000000000000" pitchFamily="2" charset="-78"/>
                  </a:rPr>
                  <a:t>:</a:t>
                </a:r>
                <a:br>
                  <a:rPr lang="fa-IR" sz="2000" b="0" dirty="0" smtClean="0">
                    <a:cs typeface="B Nazanin" panose="00000400000000000000" pitchFamily="2" charset="-78"/>
                  </a:rPr>
                </a:br>
                <a:r>
                  <a:rPr lang="fa-IR" sz="2000" b="0" dirty="0" smtClean="0">
                    <a:cs typeface="B Nazanin" panose="00000400000000000000" pitchFamily="2" charset="-78"/>
                  </a:rPr>
                  <a:t/>
                </a:r>
                <a:br>
                  <a:rPr lang="fa-IR" sz="2000" b="0" dirty="0" smtClean="0">
                    <a:cs typeface="B Nazanin" panose="00000400000000000000" pitchFamily="2" charset="-78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a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= </m:t>
                      </m:r>
                      <m:f>
                        <m:fPr>
                          <m:ctrlPr>
                            <a:rPr lang="fa-IR" sz="20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fPr>
                        <m:num>
                          <m:r>
                            <a:rPr lang="fa-IR" sz="20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1</m:t>
                          </m:r>
                        </m:num>
                        <m:den>
                          <m:r>
                            <a:rPr lang="fa-IR" sz="20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2400</m:t>
                          </m:r>
                        </m:den>
                      </m:f>
                      <m:r>
                        <a:rPr lang="fa-IR" sz="20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+</m:t>
                      </m:r>
                      <m:f>
                        <m:fPr>
                          <m:ctrlPr>
                            <a:rPr lang="fa-IR" sz="20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fPr>
                        <m:num>
                          <m:r>
                            <a:rPr lang="fa-IR" sz="20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fa-IR" sz="20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fa-IR" sz="20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fa-IR" sz="20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r>
                  <a:rPr lang="fa-IR" sz="2000" b="0" dirty="0" smtClean="0">
                    <a:cs typeface="B Nazanin" panose="00000400000000000000" pitchFamily="2" charset="-78"/>
                  </a:rPr>
                  <a:t/>
                </a:r>
                <a:br>
                  <a:rPr lang="fa-IR" sz="2000" b="0" dirty="0" smtClean="0">
                    <a:cs typeface="B Nazanin" panose="00000400000000000000" pitchFamily="2" charset="-78"/>
                  </a:rPr>
                </a:br>
                <a:r>
                  <a:rPr lang="fa-IR" sz="2000" dirty="0" smtClean="0">
                    <a:cs typeface="B Nazanin" panose="00000400000000000000" pitchFamily="2" charset="-78"/>
                  </a:rPr>
                  <a:t/>
                </a:r>
                <a:br>
                  <a:rPr lang="fa-IR" sz="2000" dirty="0" smtClean="0">
                    <a:cs typeface="B Nazanin" panose="00000400000000000000" pitchFamily="2" charset="-78"/>
                  </a:rPr>
                </a:br>
                <a:r>
                  <a:rPr lang="fa-IR" sz="2000" dirty="0" smtClean="0">
                    <a:cs typeface="B Nazanin" panose="00000400000000000000" pitchFamily="2" charset="-78"/>
                  </a:rPr>
                  <a:t>در نتیجه در یک ثانیه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𝑎</m:t>
                        </m:r>
                      </m:den>
                    </m:f>
                  </m:oMath>
                </a14:m>
                <a:r>
                  <a:rPr lang="fa-IR" sz="2000" dirty="0" smtClean="0">
                    <a:cs typeface="B Nazanin" panose="00000400000000000000" pitchFamily="2" charset="-78"/>
                  </a:rPr>
                  <a:t> تا دستور اجرا می شود.</a:t>
                </a:r>
                <a:br>
                  <a:rPr lang="fa-IR" sz="2000" dirty="0" smtClean="0">
                    <a:cs typeface="B Nazanin" panose="00000400000000000000" pitchFamily="2" charset="-78"/>
                  </a:rPr>
                </a:br>
                <a:r>
                  <a:rPr lang="fa-IR" sz="2000" dirty="0" smtClean="0">
                    <a:cs typeface="B Nazanin" panose="00000400000000000000" pitchFamily="2" charset="-78"/>
                  </a:rPr>
                  <a:t>کاهش سرعت: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(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𝑎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)/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6</m:t>
                        </m:r>
                      </m:sup>
                    </m:sSup>
                  </m:oMath>
                </a14:m>
                <a:r>
                  <a:rPr lang="fa-IR" sz="2000" dirty="0" smtClean="0">
                    <a:cs typeface="B Nazanin" panose="00000400000000000000" pitchFamily="2" charset="-78"/>
                  </a:rPr>
                  <a:t/>
                </a:r>
                <a:br>
                  <a:rPr lang="fa-IR" sz="2000" dirty="0" smtClean="0">
                    <a:cs typeface="B Nazanin" panose="00000400000000000000" pitchFamily="2" charset="-78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47213F56-BA24-4BD3-AC9C-022C4DC29CC9}" type="mathplaceholder">
                        <a:rPr lang="fa-IR" sz="200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a:t>Type equation here.</a:t>
                      </a:fld>
                    </m:oMath>
                  </m:oMathPara>
                </a14:m>
                <a:endParaRPr lang="en-US" sz="2000" dirty="0"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75360" y="1277983"/>
                <a:ext cx="11050178" cy="4278086"/>
              </a:xfrm>
              <a:blipFill>
                <a:blip r:embed="rId2"/>
                <a:stretch>
                  <a:fillRect r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608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1018</TotalTime>
  <Words>38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 Nazanin</vt:lpstr>
      <vt:lpstr>B Titr</vt:lpstr>
      <vt:lpstr>Calibri</vt:lpstr>
      <vt:lpstr>Cambria Math</vt:lpstr>
      <vt:lpstr>Corbel</vt:lpstr>
      <vt:lpstr>Parallax</vt:lpstr>
      <vt:lpstr>"بسمه تعالی" پاسخ تمرین سیزدهم درس معماری کامپیوتر  </vt:lpstr>
      <vt:lpstr>سوال 1: </vt:lpstr>
      <vt:lpstr>CPU دستورالعمل ها را با سرعت 1 میلیون در ثانیه برداشت و اجرا می کند← زمان اجرای یک دستور برای cpu : 1/〖10〗^6  این کلمه ها از وسیله ای دریافت می شود که کاراکتر را با سرعت 2400 کاراکتر در ثانیه ارسال می کند← زمان انتقال یک کاراکتر: 1/2400   فاصله بین اجرای دو دستور با وجود DMA:  a=  1/2400+1/〖10〗^6   در نتیجه در یک ثانیه 1/a تا دستور اجرا می شود. کاهش سرعت:(1/a)/〖10〗^6 "Type equation here."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"بسمه تعالی" پاسخ تمرین دوم درس معماری کامپیوتر</dc:title>
  <dc:creator>soroushMortazavi</dc:creator>
  <cp:lastModifiedBy>Mahshid</cp:lastModifiedBy>
  <cp:revision>30</cp:revision>
  <dcterms:created xsi:type="dcterms:W3CDTF">2020-03-29T10:01:50Z</dcterms:created>
  <dcterms:modified xsi:type="dcterms:W3CDTF">2020-07-01T19:09:37Z</dcterms:modified>
</cp:coreProperties>
</file>