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63" r:id="rId4"/>
    <p:sldId id="259" r:id="rId5"/>
    <p:sldId id="264" r:id="rId6"/>
    <p:sldId id="262" r:id="rId7"/>
    <p:sldId id="265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1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7EB8A-EA04-43A8-8D8F-F898F03748D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366EE-2D62-4CDC-A40B-D50569DF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8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85" y="1164530"/>
            <a:ext cx="9534886" cy="3526004"/>
          </a:xfrm>
        </p:spPr>
        <p:txBody>
          <a:bodyPr>
            <a:normAutofit fontScale="90000"/>
          </a:bodyPr>
          <a:lstStyle/>
          <a:p>
            <a:pPr algn="ctr"/>
            <a:r>
              <a:rPr lang="fa-IR" dirty="0" smtClean="0">
                <a:cs typeface="B Titr" panose="00000700000000000000" pitchFamily="2" charset="-78"/>
              </a:rPr>
              <a:t>"بسمه تعالی"</a:t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fa-IR" sz="5800" dirty="0" smtClean="0">
                <a:cs typeface="B Titr" panose="00000700000000000000" pitchFamily="2" charset="-78"/>
              </a:rPr>
              <a:t>پاسخ </a:t>
            </a:r>
            <a:r>
              <a:rPr lang="fa-IR" sz="5800" dirty="0">
                <a:cs typeface="B Titr" panose="00000700000000000000" pitchFamily="2" charset="-78"/>
              </a:rPr>
              <a:t>تمرین </a:t>
            </a:r>
            <a:r>
              <a:rPr lang="fa-IR" sz="5800" dirty="0" smtClean="0">
                <a:cs typeface="B Titr" panose="00000700000000000000" pitchFamily="2" charset="-78"/>
              </a:rPr>
              <a:t>سوم </a:t>
            </a:r>
            <a:r>
              <a:rPr lang="fa-IR" sz="5800" dirty="0">
                <a:cs typeface="B Titr" panose="00000700000000000000" pitchFamily="2" charset="-78"/>
              </a:rPr>
              <a:t>درس </a:t>
            </a:r>
            <a:r>
              <a:rPr lang="fa-IR" sz="5800" dirty="0" smtClean="0">
                <a:cs typeface="B Titr" panose="00000700000000000000" pitchFamily="2" charset="-78"/>
              </a:rPr>
              <a:t>معماری کامپیوتر</a:t>
            </a: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4000" dirty="0" smtClean="0">
                <a:cs typeface="B Titr" panose="00000700000000000000" pitchFamily="2" charset="-78"/>
              </a:rPr>
              <a:t> 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7463" y="7053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۳:</a:t>
            </a:r>
            <a:br>
              <a:rPr lang="fa-IR" sz="5400" dirty="0" smtClean="0">
                <a:cs typeface="B Titr" panose="00000700000000000000" pitchFamily="2" charset="-78"/>
              </a:rPr>
            </a:br>
            <a:r>
              <a:rPr lang="fa-IR" sz="3600" dirty="0" smtClean="0">
                <a:cs typeface="B Titr" panose="00000700000000000000" pitchFamily="2" charset="-78"/>
              </a:rPr>
              <a:t>الف)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942975"/>
            <a:ext cx="59245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۳:</a:t>
            </a:r>
            <a:br>
              <a:rPr lang="fa-IR" sz="5400" dirty="0" smtClean="0">
                <a:cs typeface="B Titr" panose="00000700000000000000" pitchFamily="2" charset="-78"/>
              </a:rPr>
            </a:br>
            <a:r>
              <a:rPr lang="fa-IR" sz="3600" dirty="0" smtClean="0">
                <a:cs typeface="B Titr" panose="00000700000000000000" pitchFamily="2" charset="-78"/>
              </a:rPr>
              <a:t>الف)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942975"/>
            <a:ext cx="59245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۳:</a:t>
            </a:r>
            <a:br>
              <a:rPr lang="fa-IR" sz="5400" dirty="0" smtClean="0">
                <a:cs typeface="B Titr" panose="00000700000000000000" pitchFamily="2" charset="-78"/>
              </a:rPr>
            </a:br>
            <a:r>
              <a:rPr lang="fa-IR" sz="3600" dirty="0" smtClean="0">
                <a:cs typeface="B Titr" panose="00000700000000000000" pitchFamily="2" charset="-78"/>
              </a:rPr>
              <a:t>الف)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942975"/>
            <a:ext cx="59245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۳:</a:t>
            </a:r>
            <a:br>
              <a:rPr lang="fa-IR" sz="5400" dirty="0" smtClean="0">
                <a:cs typeface="B Titr" panose="00000700000000000000" pitchFamily="2" charset="-78"/>
              </a:rPr>
            </a:br>
            <a:r>
              <a:rPr lang="fa-IR" sz="3600" dirty="0" smtClean="0">
                <a:cs typeface="B Titr" panose="00000700000000000000" pitchFamily="2" charset="-78"/>
              </a:rPr>
              <a:t>الف)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942975"/>
            <a:ext cx="59245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۳:</a:t>
            </a:r>
            <a:br>
              <a:rPr lang="fa-IR" sz="5400" dirty="0" smtClean="0">
                <a:cs typeface="B Titr" panose="00000700000000000000" pitchFamily="2" charset="-78"/>
              </a:rPr>
            </a:br>
            <a:r>
              <a:rPr lang="fa-IR" sz="3600" dirty="0" smtClean="0">
                <a:cs typeface="B Titr" panose="00000700000000000000" pitchFamily="2" charset="-78"/>
              </a:rPr>
              <a:t>الف)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942975"/>
            <a:ext cx="59245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6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۳:</a:t>
            </a:r>
            <a:br>
              <a:rPr lang="fa-IR" sz="5400" dirty="0" smtClean="0">
                <a:cs typeface="B Titr" panose="00000700000000000000" pitchFamily="2" charset="-78"/>
              </a:rPr>
            </a:br>
            <a:r>
              <a:rPr lang="fa-IR" sz="3600" dirty="0" smtClean="0">
                <a:cs typeface="B Titr" panose="00000700000000000000" pitchFamily="2" charset="-78"/>
              </a:rPr>
              <a:t>الف)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942975"/>
            <a:ext cx="59245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۳:</a:t>
            </a:r>
            <a:br>
              <a:rPr lang="fa-IR" sz="5400" dirty="0" smtClean="0">
                <a:cs typeface="B Titr" panose="00000700000000000000" pitchFamily="2" charset="-78"/>
              </a:rPr>
            </a:br>
            <a:r>
              <a:rPr lang="fa-IR" sz="3600" dirty="0" smtClean="0">
                <a:cs typeface="B Titr" panose="00000700000000000000" pitchFamily="2" charset="-78"/>
              </a:rPr>
              <a:t>الف)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942975"/>
            <a:ext cx="59245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۳:</a:t>
            </a:r>
            <a:br>
              <a:rPr lang="fa-IR" sz="5400" dirty="0" smtClean="0">
                <a:cs typeface="B Titr" panose="00000700000000000000" pitchFamily="2" charset="-78"/>
              </a:rPr>
            </a:br>
            <a:r>
              <a:rPr lang="fa-IR" sz="3600" dirty="0" smtClean="0">
                <a:cs typeface="B Titr" panose="00000700000000000000" pitchFamily="2" charset="-78"/>
              </a:rPr>
              <a:t>الف)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942975"/>
            <a:ext cx="59245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4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۳:</a:t>
            </a:r>
            <a:br>
              <a:rPr lang="fa-IR" sz="5400" dirty="0" smtClean="0">
                <a:cs typeface="B Titr" panose="00000700000000000000" pitchFamily="2" charset="-78"/>
              </a:rPr>
            </a:br>
            <a:r>
              <a:rPr lang="fa-IR" sz="3600" dirty="0" smtClean="0">
                <a:cs typeface="B Titr" panose="00000700000000000000" pitchFamily="2" charset="-78"/>
              </a:rPr>
              <a:t>الف)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942975"/>
            <a:ext cx="59245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6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۳:</a:t>
            </a:r>
            <a:br>
              <a:rPr lang="fa-IR" sz="5400" dirty="0" smtClean="0">
                <a:cs typeface="B Titr" panose="00000700000000000000" pitchFamily="2" charset="-78"/>
              </a:rPr>
            </a:br>
            <a:r>
              <a:rPr lang="fa-IR" sz="3600" dirty="0" smtClean="0">
                <a:cs typeface="B Titr" panose="00000700000000000000" pitchFamily="2" charset="-78"/>
              </a:rPr>
              <a:t>الف)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942975"/>
            <a:ext cx="59245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1:</a:t>
            </a:r>
            <a:br>
              <a:rPr lang="fa-IR" sz="5400" dirty="0" smtClean="0">
                <a:cs typeface="B Titr" panose="00000700000000000000" pitchFamily="2" charset="-78"/>
              </a:rPr>
            </a:br>
            <a:r>
              <a:rPr lang="fa-IR" sz="3600" dirty="0" smtClean="0">
                <a:cs typeface="B Titr" panose="00000700000000000000" pitchFamily="2" charset="-78"/>
              </a:rPr>
              <a:t>الف)</a:t>
            </a:r>
            <a:endParaRPr lang="en-US" sz="5400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99063" y="2072640"/>
                <a:ext cx="8987246" cy="1600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 smtClean="0">
                    <a:cs typeface="B Nazanin" panose="00000400000000000000" pitchFamily="2" charset="-78"/>
                  </a:rPr>
                  <a:t>برای محاسبه حجم حافظه اصلی باید به تعداد بیت های آدرس هر خانه از حافظه دقت کنیم.</a:t>
                </a:r>
              </a:p>
              <a:p>
                <a:pPr algn="r" rtl="1"/>
                <a:r>
                  <a:rPr lang="fa-IR" sz="2400" dirty="0" smtClean="0">
                    <a:cs typeface="B Nazanin" panose="00000400000000000000" pitchFamily="2" charset="-78"/>
                  </a:rPr>
                  <a:t>در کل تعداد ۲۱+۷+۴ بیت داریم یعنی ۳۲تا.</a:t>
                </a:r>
              </a:p>
              <a:p>
                <a:pPr algn="r" rtl="1"/>
                <a:r>
                  <a:rPr lang="fa-IR" sz="2400" dirty="0" smtClean="0">
                    <a:cs typeface="B Nazanin" panose="00000400000000000000" pitchFamily="2" charset="-78"/>
                  </a:rPr>
                  <a:t>این ۳۲ بیت به ما فضایی معادل با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a-IR" sz="240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fa-IR" sz="2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۲</m:t>
                        </m:r>
                      </m:e>
                      <m:sup>
                        <m:r>
                          <a:rPr lang="fa-IR" sz="2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۳۲</m:t>
                        </m:r>
                      </m:sup>
                    </m:sSup>
                  </m:oMath>
                </a14:m>
                <a:r>
                  <a:rPr lang="fa-IR" sz="2400" dirty="0" smtClean="0">
                    <a:cs typeface="B Nazanin" panose="00000400000000000000" pitchFamily="2" charset="-78"/>
                  </a:rPr>
                  <a:t>  حالت آدرس دهی را می دهد. این فضا معادل است با </a:t>
                </a:r>
                <a:r>
                  <a:rPr lang="en-US" sz="2400" dirty="0" smtClean="0">
                    <a:cs typeface="B Nazanin" panose="00000400000000000000" pitchFamily="2" charset="-78"/>
                  </a:rPr>
                  <a:t>4GB</a:t>
                </a:r>
                <a:r>
                  <a:rPr lang="fa-IR" sz="2400" dirty="0" smtClean="0">
                    <a:cs typeface="B Nazanin" panose="00000400000000000000" pitchFamily="2" charset="-78"/>
                  </a:rPr>
                  <a:t> حجم حافظه اصلی.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063" y="2072640"/>
                <a:ext cx="8987246" cy="1600182"/>
              </a:xfrm>
              <a:prstGeom prst="rect">
                <a:avLst/>
              </a:prstGeom>
              <a:blipFill>
                <a:blip r:embed="rId2"/>
                <a:stretch>
                  <a:fillRect t="-3053" r="-1153" b="-9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>
                <a:cs typeface="B Titr" panose="00000700000000000000" pitchFamily="2" charset="-78"/>
              </a:rPr>
              <a:t>سوال ۳:</a:t>
            </a:r>
            <a:br>
              <a:rPr lang="fa-IR" sz="5400" dirty="0">
                <a:cs typeface="B Titr" panose="00000700000000000000" pitchFamily="2" charset="-78"/>
              </a:rPr>
            </a:br>
            <a:r>
              <a:rPr lang="fa-IR" sz="3600" dirty="0">
                <a:cs typeface="B Titr" panose="00000700000000000000" pitchFamily="2" charset="-78"/>
              </a:rPr>
              <a:t>الف)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942975"/>
            <a:ext cx="5924550" cy="49720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12259" y="2094802"/>
            <a:ext cx="2020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cs typeface="B Nazanin" panose="00000400000000000000" pitchFamily="2" charset="-78"/>
              </a:rPr>
              <a:t>نرخ موفقیت = </a:t>
            </a:r>
            <a:r>
              <a:rPr lang="fa-IR" sz="2400" dirty="0" smtClean="0">
                <a:cs typeface="B Nazanin" panose="00000400000000000000" pitchFamily="2" charset="-78"/>
              </a:rPr>
              <a:t>۲۵٪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01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>
                <a:cs typeface="B Titr" panose="00000700000000000000" pitchFamily="2" charset="-78"/>
              </a:rPr>
              <a:t>سوال ۳:</a:t>
            </a:r>
            <a:br>
              <a:rPr lang="fa-IR" sz="5400" dirty="0">
                <a:cs typeface="B Titr" panose="00000700000000000000" pitchFamily="2" charset="-78"/>
              </a:rPr>
            </a:br>
            <a:r>
              <a:rPr lang="fa-IR" sz="3600" dirty="0">
                <a:cs typeface="B Titr" panose="00000700000000000000" pitchFamily="2" charset="-78"/>
              </a:rPr>
              <a:t>ب</a:t>
            </a:r>
            <a:r>
              <a:rPr lang="fa-IR" sz="3600" dirty="0" smtClean="0">
                <a:cs typeface="B Titr" panose="00000700000000000000" pitchFamily="2" charset="-78"/>
              </a:rPr>
              <a:t>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61975"/>
            <a:ext cx="59245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>
                <a:cs typeface="B Titr" panose="00000700000000000000" pitchFamily="2" charset="-78"/>
              </a:rPr>
              <a:t>سوال ۳:</a:t>
            </a:r>
            <a:br>
              <a:rPr lang="fa-IR" sz="5400" dirty="0">
                <a:cs typeface="B Titr" panose="00000700000000000000" pitchFamily="2" charset="-78"/>
              </a:rPr>
            </a:br>
            <a:r>
              <a:rPr lang="fa-IR" sz="3600" dirty="0">
                <a:cs typeface="B Titr" panose="00000700000000000000" pitchFamily="2" charset="-78"/>
              </a:rPr>
              <a:t>ب</a:t>
            </a:r>
            <a:r>
              <a:rPr lang="fa-IR" sz="3600" dirty="0" smtClean="0">
                <a:cs typeface="B Titr" panose="00000700000000000000" pitchFamily="2" charset="-78"/>
              </a:rPr>
              <a:t>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61975"/>
            <a:ext cx="59245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>
                <a:cs typeface="B Titr" panose="00000700000000000000" pitchFamily="2" charset="-78"/>
              </a:rPr>
              <a:t>سوال ۳:</a:t>
            </a:r>
            <a:br>
              <a:rPr lang="fa-IR" sz="5400" dirty="0">
                <a:cs typeface="B Titr" panose="00000700000000000000" pitchFamily="2" charset="-78"/>
              </a:rPr>
            </a:br>
            <a:r>
              <a:rPr lang="fa-IR" sz="3600" dirty="0">
                <a:cs typeface="B Titr" panose="00000700000000000000" pitchFamily="2" charset="-78"/>
              </a:rPr>
              <a:t>ب</a:t>
            </a:r>
            <a:r>
              <a:rPr lang="fa-IR" sz="3600" dirty="0" smtClean="0">
                <a:cs typeface="B Titr" panose="00000700000000000000" pitchFamily="2" charset="-78"/>
              </a:rPr>
              <a:t>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61975"/>
            <a:ext cx="59245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>
                <a:cs typeface="B Titr" panose="00000700000000000000" pitchFamily="2" charset="-78"/>
              </a:rPr>
              <a:t>سوال ۳:</a:t>
            </a:r>
            <a:br>
              <a:rPr lang="fa-IR" sz="5400" dirty="0">
                <a:cs typeface="B Titr" panose="00000700000000000000" pitchFamily="2" charset="-78"/>
              </a:rPr>
            </a:br>
            <a:r>
              <a:rPr lang="fa-IR" sz="3600" dirty="0">
                <a:cs typeface="B Titr" panose="00000700000000000000" pitchFamily="2" charset="-78"/>
              </a:rPr>
              <a:t>ب</a:t>
            </a:r>
            <a:r>
              <a:rPr lang="fa-IR" sz="3600" dirty="0" smtClean="0">
                <a:cs typeface="B Titr" panose="00000700000000000000" pitchFamily="2" charset="-78"/>
              </a:rPr>
              <a:t>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61975"/>
            <a:ext cx="59245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>
                <a:cs typeface="B Titr" panose="00000700000000000000" pitchFamily="2" charset="-78"/>
              </a:rPr>
              <a:t>سوال ۳:</a:t>
            </a:r>
            <a:br>
              <a:rPr lang="fa-IR" sz="5400" dirty="0">
                <a:cs typeface="B Titr" panose="00000700000000000000" pitchFamily="2" charset="-78"/>
              </a:rPr>
            </a:br>
            <a:r>
              <a:rPr lang="fa-IR" sz="3600" dirty="0">
                <a:cs typeface="B Titr" panose="00000700000000000000" pitchFamily="2" charset="-78"/>
              </a:rPr>
              <a:t>ب</a:t>
            </a:r>
            <a:r>
              <a:rPr lang="fa-IR" sz="3600" dirty="0" smtClean="0">
                <a:cs typeface="B Titr" panose="00000700000000000000" pitchFamily="2" charset="-78"/>
              </a:rPr>
              <a:t>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61975"/>
            <a:ext cx="59245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>
                <a:cs typeface="B Titr" panose="00000700000000000000" pitchFamily="2" charset="-78"/>
              </a:rPr>
              <a:t>سوال ۳:</a:t>
            </a:r>
            <a:br>
              <a:rPr lang="fa-IR" sz="5400" dirty="0">
                <a:cs typeface="B Titr" panose="00000700000000000000" pitchFamily="2" charset="-78"/>
              </a:rPr>
            </a:br>
            <a:r>
              <a:rPr lang="fa-IR" sz="3600" dirty="0">
                <a:cs typeface="B Titr" panose="00000700000000000000" pitchFamily="2" charset="-78"/>
              </a:rPr>
              <a:t>ب</a:t>
            </a:r>
            <a:r>
              <a:rPr lang="fa-IR" sz="3600" dirty="0" smtClean="0">
                <a:cs typeface="B Titr" panose="00000700000000000000" pitchFamily="2" charset="-78"/>
              </a:rPr>
              <a:t>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61975"/>
            <a:ext cx="59245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>
                <a:cs typeface="B Titr" panose="00000700000000000000" pitchFamily="2" charset="-78"/>
              </a:rPr>
              <a:t>سوال ۳:</a:t>
            </a:r>
            <a:br>
              <a:rPr lang="fa-IR" sz="5400" dirty="0">
                <a:cs typeface="B Titr" panose="00000700000000000000" pitchFamily="2" charset="-78"/>
              </a:rPr>
            </a:br>
            <a:r>
              <a:rPr lang="fa-IR" sz="3600" dirty="0">
                <a:cs typeface="B Titr" panose="00000700000000000000" pitchFamily="2" charset="-78"/>
              </a:rPr>
              <a:t>ب</a:t>
            </a:r>
            <a:r>
              <a:rPr lang="fa-IR" sz="3600" dirty="0" smtClean="0">
                <a:cs typeface="B Titr" panose="00000700000000000000" pitchFamily="2" charset="-78"/>
              </a:rPr>
              <a:t>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61975"/>
            <a:ext cx="59245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>
                <a:cs typeface="B Titr" panose="00000700000000000000" pitchFamily="2" charset="-78"/>
              </a:rPr>
              <a:t>سوال ۳:</a:t>
            </a:r>
            <a:br>
              <a:rPr lang="fa-IR" sz="5400" dirty="0">
                <a:cs typeface="B Titr" panose="00000700000000000000" pitchFamily="2" charset="-78"/>
              </a:rPr>
            </a:br>
            <a:r>
              <a:rPr lang="fa-IR" sz="3600" dirty="0">
                <a:cs typeface="B Titr" panose="00000700000000000000" pitchFamily="2" charset="-78"/>
              </a:rPr>
              <a:t>ب</a:t>
            </a:r>
            <a:r>
              <a:rPr lang="fa-IR" sz="3600" dirty="0" smtClean="0">
                <a:cs typeface="B Titr" panose="00000700000000000000" pitchFamily="2" charset="-78"/>
              </a:rPr>
              <a:t>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61975"/>
            <a:ext cx="59245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>
                <a:cs typeface="B Titr" panose="00000700000000000000" pitchFamily="2" charset="-78"/>
              </a:rPr>
              <a:t>سوال ۳:</a:t>
            </a:r>
            <a:br>
              <a:rPr lang="fa-IR" sz="5400" dirty="0">
                <a:cs typeface="B Titr" panose="00000700000000000000" pitchFamily="2" charset="-78"/>
              </a:rPr>
            </a:br>
            <a:r>
              <a:rPr lang="fa-IR" sz="3600" dirty="0">
                <a:cs typeface="B Titr" panose="00000700000000000000" pitchFamily="2" charset="-78"/>
              </a:rPr>
              <a:t>ب</a:t>
            </a:r>
            <a:r>
              <a:rPr lang="fa-IR" sz="3600" dirty="0" smtClean="0">
                <a:cs typeface="B Titr" panose="00000700000000000000" pitchFamily="2" charset="-78"/>
              </a:rPr>
              <a:t>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61975"/>
            <a:ext cx="59245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8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1:</a:t>
            </a:r>
            <a:br>
              <a:rPr lang="fa-IR" sz="5400" dirty="0" smtClean="0">
                <a:cs typeface="B Titr" panose="00000700000000000000" pitchFamily="2" charset="-78"/>
              </a:rPr>
            </a:br>
            <a:r>
              <a:rPr lang="fa-IR" sz="3600" dirty="0" smtClean="0">
                <a:cs typeface="B Titr" panose="00000700000000000000" pitchFamily="2" charset="-78"/>
              </a:rPr>
              <a:t>ب)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98" y="2493917"/>
            <a:ext cx="78295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>
                <a:cs typeface="B Titr" panose="00000700000000000000" pitchFamily="2" charset="-78"/>
              </a:rPr>
              <a:t>سوال ۳:</a:t>
            </a:r>
            <a:br>
              <a:rPr lang="fa-IR" sz="5400" dirty="0">
                <a:cs typeface="B Titr" panose="00000700000000000000" pitchFamily="2" charset="-78"/>
              </a:rPr>
            </a:br>
            <a:r>
              <a:rPr lang="fa-IR" sz="3600" dirty="0">
                <a:cs typeface="B Titr" panose="00000700000000000000" pitchFamily="2" charset="-78"/>
              </a:rPr>
              <a:t>ب</a:t>
            </a:r>
            <a:r>
              <a:rPr lang="fa-IR" sz="3600" dirty="0" smtClean="0">
                <a:cs typeface="B Titr" panose="00000700000000000000" pitchFamily="2" charset="-78"/>
              </a:rPr>
              <a:t>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61975"/>
            <a:ext cx="59245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>
                <a:cs typeface="B Titr" panose="00000700000000000000" pitchFamily="2" charset="-78"/>
              </a:rPr>
              <a:t>سوال ۳:</a:t>
            </a:r>
            <a:br>
              <a:rPr lang="fa-IR" sz="5400" dirty="0">
                <a:cs typeface="B Titr" panose="00000700000000000000" pitchFamily="2" charset="-78"/>
              </a:rPr>
            </a:br>
            <a:r>
              <a:rPr lang="fa-IR" sz="3600" dirty="0">
                <a:cs typeface="B Titr" panose="00000700000000000000" pitchFamily="2" charset="-78"/>
              </a:rPr>
              <a:t>ب</a:t>
            </a:r>
            <a:r>
              <a:rPr lang="fa-IR" sz="3600" dirty="0" smtClean="0">
                <a:cs typeface="B Titr" panose="00000700000000000000" pitchFamily="2" charset="-78"/>
              </a:rPr>
              <a:t>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61975"/>
            <a:ext cx="59245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>
                <a:cs typeface="B Titr" panose="00000700000000000000" pitchFamily="2" charset="-78"/>
              </a:rPr>
              <a:t>سوال ۳:</a:t>
            </a:r>
            <a:br>
              <a:rPr lang="fa-IR" sz="5400" dirty="0">
                <a:cs typeface="B Titr" panose="00000700000000000000" pitchFamily="2" charset="-78"/>
              </a:rPr>
            </a:br>
            <a:r>
              <a:rPr lang="fa-IR" sz="3600" dirty="0">
                <a:cs typeface="B Titr" panose="00000700000000000000" pitchFamily="2" charset="-78"/>
              </a:rPr>
              <a:t>ب</a:t>
            </a:r>
            <a:r>
              <a:rPr lang="fa-IR" sz="3600" dirty="0" smtClean="0">
                <a:cs typeface="B Titr" panose="00000700000000000000" pitchFamily="2" charset="-78"/>
              </a:rPr>
              <a:t>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61975"/>
            <a:ext cx="59245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>
                <a:cs typeface="B Titr" panose="00000700000000000000" pitchFamily="2" charset="-78"/>
              </a:rPr>
              <a:t>سوال ۳:</a:t>
            </a:r>
            <a:br>
              <a:rPr lang="fa-IR" sz="5400" dirty="0">
                <a:cs typeface="B Titr" panose="00000700000000000000" pitchFamily="2" charset="-78"/>
              </a:rPr>
            </a:br>
            <a:r>
              <a:rPr lang="fa-IR" sz="3600" dirty="0">
                <a:cs typeface="B Titr" panose="00000700000000000000" pitchFamily="2" charset="-78"/>
              </a:rPr>
              <a:t>ب</a:t>
            </a:r>
            <a:r>
              <a:rPr lang="fa-IR" sz="3600" dirty="0" smtClean="0">
                <a:cs typeface="B Titr" panose="00000700000000000000" pitchFamily="2" charset="-78"/>
              </a:rPr>
              <a:t>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561975"/>
            <a:ext cx="5924550" cy="5734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17469" y="1959428"/>
            <a:ext cx="229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نرخ موفقیت = ۱۷٪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31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>
                <a:cs typeface="B Titr" panose="00000700000000000000" pitchFamily="2" charset="-78"/>
              </a:rPr>
              <a:t>سوال ۳:</a:t>
            </a:r>
            <a:br>
              <a:rPr lang="fa-IR" sz="5400" dirty="0">
                <a:cs typeface="B Titr" panose="00000700000000000000" pitchFamily="2" charset="-78"/>
              </a:rPr>
            </a:br>
            <a:r>
              <a:rPr lang="en-US" sz="3600" dirty="0" err="1" smtClean="0">
                <a:cs typeface="B Titr" panose="00000700000000000000" pitchFamily="2" charset="-78"/>
              </a:rPr>
              <a:t>belady’s</a:t>
            </a:r>
            <a:r>
              <a:rPr lang="en-US" sz="3600" dirty="0" smtClean="0">
                <a:cs typeface="B Titr" panose="00000700000000000000" pitchFamily="2" charset="-78"/>
              </a:rPr>
              <a:t> anomaly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1943" y="2360023"/>
            <a:ext cx="8177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ناهنجاری بلیدی پدیده ای است که در زمان مدیریت حافظه با روش </a:t>
            </a:r>
            <a:r>
              <a:rPr lang="en-US" sz="2400" dirty="0" err="1" smtClean="0">
                <a:cs typeface="B Nazanin" panose="00000400000000000000" pitchFamily="2" charset="-78"/>
              </a:rPr>
              <a:t>fifo</a:t>
            </a:r>
            <a:r>
              <a:rPr lang="fa-IR" sz="2400" dirty="0" smtClean="0">
                <a:cs typeface="B Nazanin" panose="00000400000000000000" pitchFamily="2" charset="-78"/>
              </a:rPr>
              <a:t> رخ می دهد.</a:t>
            </a:r>
            <a:br>
              <a:rPr lang="fa-IR" sz="2400" dirty="0" smtClean="0">
                <a:cs typeface="B Nazanin" panose="00000400000000000000" pitchFamily="2" charset="-78"/>
              </a:rPr>
            </a:br>
            <a:r>
              <a:rPr lang="fa-IR" sz="2400" dirty="0" smtClean="0">
                <a:cs typeface="B Nazanin" panose="00000400000000000000" pitchFamily="2" charset="-78"/>
              </a:rPr>
              <a:t>بر اساس آن ، با افزایش قاب ها ( یا خانه های ذخیره ادرس های اخیر) نرخ </a:t>
            </a:r>
            <a:r>
              <a:rPr lang="en-US" sz="2400" dirty="0" smtClean="0">
                <a:cs typeface="B Nazanin" panose="00000400000000000000" pitchFamily="2" charset="-78"/>
              </a:rPr>
              <a:t>miss</a:t>
            </a:r>
            <a:r>
              <a:rPr lang="fa-IR" sz="2400" dirty="0" smtClean="0">
                <a:cs typeface="B Nazanin" panose="00000400000000000000" pitchFamily="2" charset="-78"/>
              </a:rPr>
              <a:t> در توالی درخواست ها افزایش پیدا می کند. چرا که افزایش ظرفیت ممکن است ( و در بیشتر شرایط چنین می شود ) باعث ایجاد یک دنباله متوالی از </a:t>
            </a:r>
            <a:r>
              <a:rPr lang="en-US" sz="2400" dirty="0" smtClean="0">
                <a:cs typeface="B Nazanin" panose="00000400000000000000" pitchFamily="2" charset="-78"/>
              </a:rPr>
              <a:t>miss</a:t>
            </a:r>
            <a:r>
              <a:rPr lang="fa-IR" sz="2400" dirty="0" smtClean="0">
                <a:cs typeface="B Nazanin" panose="00000400000000000000" pitchFamily="2" charset="-78"/>
              </a:rPr>
              <a:t> شود. به همین خاطر هنگام به کار گیری سیاست </a:t>
            </a:r>
            <a:r>
              <a:rPr lang="en-US" sz="2400" dirty="0" err="1" smtClean="0">
                <a:cs typeface="B Nazanin" panose="00000400000000000000" pitchFamily="2" charset="-78"/>
              </a:rPr>
              <a:t>fifo</a:t>
            </a:r>
            <a:r>
              <a:rPr lang="fa-IR" sz="2400" dirty="0" smtClean="0">
                <a:cs typeface="B Nazanin" panose="00000400000000000000" pitchFamily="2" charset="-78"/>
              </a:rPr>
              <a:t> باید مد نظر داشت که غالبا افزایش ظرفیت حافظه نهان منجر به کاهش نرخ موفقیت ما می شود.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11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>
                <a:cs typeface="B Titr" panose="00000700000000000000" pitchFamily="2" charset="-78"/>
              </a:rPr>
              <a:t>سوال </a:t>
            </a:r>
            <a:r>
              <a:rPr lang="fa-IR" sz="5400" dirty="0" smtClean="0">
                <a:cs typeface="B Titr" panose="00000700000000000000" pitchFamily="2" charset="-78"/>
              </a:rPr>
              <a:t>۴:</a:t>
            </a:r>
            <a:endParaRPr lang="en-US" sz="2000" dirty="0">
              <a:cs typeface="B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8995" y="1690478"/>
            <a:ext cx="8604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در این سوال فرض می کنیم آدرس ها بر حسب بایت </a:t>
            </a:r>
            <a:r>
              <a:rPr lang="fa-IR" sz="2400" dirty="0" smtClean="0">
                <a:cs typeface="B Nazanin" panose="00000400000000000000" pitchFamily="2" charset="-78"/>
              </a:rPr>
              <a:t>هستند.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ابتدا هر یک از آدرس های خواسته شده را به بلوک متناظرش نسبت می دهیم ( یعنی مشخص می کنیم هر آدرس متعلق به بلوک شماره چند است)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برای این منظور لازم است که هر آدرس را بر ۴ تقسیم کنیم تا شماره بلوک آن به دست آید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291" y="3443077"/>
            <a:ext cx="970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0,1,15,14,14,15,16,2,23,27,16,14,1,21,22,23,22,10,18,15,1,0,14,28,25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228" y="4633129"/>
            <a:ext cx="655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0,0,3,3,3,3,4,0,5,6,4,3,0,5,5,5,5,2,4,3,0,0,3,7,6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156961" y="4004835"/>
            <a:ext cx="296091" cy="4469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89165" y="5388391"/>
            <a:ext cx="992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در نهایت برای آنکه شماره </a:t>
            </a:r>
            <a:r>
              <a:rPr lang="en-US" sz="2400" dirty="0" smtClean="0">
                <a:cs typeface="B Nazanin" panose="00000400000000000000" pitchFamily="2" charset="-78"/>
              </a:rPr>
              <a:t>set</a:t>
            </a:r>
            <a:r>
              <a:rPr lang="fa-IR" sz="2400" dirty="0" smtClean="0">
                <a:cs typeface="B Nazanin" panose="00000400000000000000" pitchFamily="2" charset="-78"/>
              </a:rPr>
              <a:t> هر درخواست را مشخص کنیم ، شماره بلوک آن را بر ۴ تقسیم می کنیم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216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19100"/>
            <a:ext cx="99250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</a:t>
            </a:r>
            <a:r>
              <a:rPr lang="fa-IR" sz="5400" dirty="0">
                <a:cs typeface="B Titr" panose="00000700000000000000" pitchFamily="2" charset="-78"/>
              </a:rPr>
              <a:t>۱</a:t>
            </a:r>
            <a:r>
              <a:rPr lang="fa-IR" sz="5400" dirty="0" smtClean="0">
                <a:cs typeface="B Titr" panose="00000700000000000000" pitchFamily="2" charset="-78"/>
              </a:rPr>
              <a:t>:</a:t>
            </a:r>
            <a:br>
              <a:rPr lang="fa-IR" sz="5400" dirty="0" smtClean="0">
                <a:cs typeface="B Titr" panose="00000700000000000000" pitchFamily="2" charset="-78"/>
              </a:rPr>
            </a:br>
            <a:r>
              <a:rPr lang="fa-IR" sz="3600" dirty="0" smtClean="0">
                <a:cs typeface="B Titr" panose="00000700000000000000" pitchFamily="2" charset="-78"/>
              </a:rPr>
              <a:t>ج)</a:t>
            </a:r>
            <a:endParaRPr lang="en-US" sz="4800" dirty="0">
              <a:cs typeface="B Titr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248" y="2351859"/>
            <a:ext cx="66484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8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0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4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3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5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۲:</a:t>
            </a:r>
            <a:br>
              <a:rPr lang="fa-IR" sz="5400" dirty="0" smtClean="0">
                <a:cs typeface="B Titr" panose="00000700000000000000" pitchFamily="2" charset="-78"/>
              </a:rPr>
            </a:br>
            <a:r>
              <a:rPr lang="fa-IR" sz="3600" dirty="0" smtClean="0">
                <a:cs typeface="B Titr" panose="00000700000000000000" pitchFamily="2" charset="-78"/>
              </a:rPr>
              <a:t>الف)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9063" y="2072640"/>
            <a:ext cx="8987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صورت سوال ابعداد ، و حجم حافظه های نهان ۳ طرح را خواسته: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۱</a:t>
            </a:r>
            <a:r>
              <a:rPr lang="fa-IR" sz="2400" dirty="0">
                <a:cs typeface="B Nazanin" panose="00000400000000000000" pitchFamily="2" charset="-78"/>
              </a:rPr>
              <a:t>) ۱۰۲۴ سطر ۱ </a:t>
            </a:r>
            <a:r>
              <a:rPr lang="fa-IR" sz="2400" dirty="0" smtClean="0">
                <a:cs typeface="B Nazanin" panose="00000400000000000000" pitchFamily="2" charset="-78"/>
              </a:rPr>
              <a:t>خانه ای </a:t>
            </a:r>
            <a:r>
              <a:rPr lang="fa-IR" sz="2400" dirty="0">
                <a:cs typeface="B Nazanin" panose="00000400000000000000" pitchFamily="2" charset="-78"/>
              </a:rPr>
              <a:t>( هر </a:t>
            </a:r>
            <a:r>
              <a:rPr lang="fa-IR" sz="2400" dirty="0" smtClean="0">
                <a:cs typeface="B Nazanin" panose="00000400000000000000" pitchFamily="2" charset="-78"/>
              </a:rPr>
              <a:t>خانه </a:t>
            </a:r>
            <a:r>
              <a:rPr lang="fa-IR" sz="2400" dirty="0">
                <a:cs typeface="B Nazanin" panose="00000400000000000000" pitchFamily="2" charset="-78"/>
              </a:rPr>
              <a:t>۱ بایت) - ۱ کیلوبایت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۲) ۱۲۸ سطر که هر </a:t>
            </a:r>
            <a:r>
              <a:rPr lang="fa-IR" sz="2400" dirty="0" smtClean="0">
                <a:cs typeface="B Nazanin" panose="00000400000000000000" pitchFamily="2" charset="-78"/>
              </a:rPr>
              <a:t>کدام شامل </a:t>
            </a:r>
            <a:r>
              <a:rPr lang="fa-IR" sz="2400" dirty="0">
                <a:cs typeface="B Nazanin" panose="00000400000000000000" pitchFamily="2" charset="-78"/>
              </a:rPr>
              <a:t>۲ خانه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۴ بایتی </a:t>
            </a:r>
            <a:r>
              <a:rPr lang="fa-IR" sz="2400" dirty="0" smtClean="0">
                <a:cs typeface="B Nazanin" panose="00000400000000000000" pitchFamily="2" charset="-78"/>
              </a:rPr>
              <a:t>اند - </a:t>
            </a:r>
            <a:r>
              <a:rPr lang="fa-IR" sz="2400" dirty="0">
                <a:cs typeface="B Nazanin" panose="00000400000000000000" pitchFamily="2" charset="-78"/>
              </a:rPr>
              <a:t>۱ کیلوبایت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۳) ۲۵۶ سطر ۱ </a:t>
            </a:r>
            <a:r>
              <a:rPr lang="fa-IR" sz="2400" dirty="0" smtClean="0">
                <a:cs typeface="B Nazanin" panose="00000400000000000000" pitchFamily="2" charset="-78"/>
              </a:rPr>
              <a:t>خانه ای </a:t>
            </a:r>
            <a:r>
              <a:rPr lang="fa-IR" sz="2400" dirty="0">
                <a:cs typeface="B Nazanin" panose="00000400000000000000" pitchFamily="2" charset="-78"/>
              </a:rPr>
              <a:t>( هر خانه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۴ بایت)  - ۱ کیلوبایت.</a:t>
            </a:r>
            <a:endParaRPr lang="fa-IR" sz="24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8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2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۲:</a:t>
            </a:r>
            <a:br>
              <a:rPr lang="fa-IR" sz="5400" dirty="0" smtClean="0">
                <a:cs typeface="B Titr" panose="00000700000000000000" pitchFamily="2" charset="-78"/>
              </a:rPr>
            </a:br>
            <a:r>
              <a:rPr lang="fa-IR" sz="3600" dirty="0" smtClean="0">
                <a:cs typeface="B Titr" panose="00000700000000000000" pitchFamily="2" charset="-78"/>
              </a:rPr>
              <a:t>ب)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9063" y="2072640"/>
            <a:ext cx="89872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در پاسخ به این قسمت باید توجه داشته باشیم </a:t>
            </a:r>
            <a:r>
              <a:rPr lang="fa-IR" sz="2400" dirty="0" smtClean="0">
                <a:cs typeface="B Nazanin" panose="00000400000000000000" pitchFamily="2" charset="-78"/>
              </a:rPr>
              <a:t>که حجم </a:t>
            </a:r>
            <a:r>
              <a:rPr lang="fa-IR" sz="2400" dirty="0">
                <a:cs typeface="B Nazanin" panose="00000400000000000000" pitchFamily="2" charset="-78"/>
              </a:rPr>
              <a:t>حافظه نهان هر سه طرح یکسان </a:t>
            </a:r>
            <a:r>
              <a:rPr lang="fa-IR" sz="2400" dirty="0" smtClean="0">
                <a:cs typeface="B Nazanin" panose="00000400000000000000" pitchFamily="2" charset="-78"/>
              </a:rPr>
              <a:t>است.</a:t>
            </a:r>
            <a:r>
              <a:rPr lang="fa-IR" sz="2400" dirty="0">
                <a:cs typeface="B Nazanin" panose="00000400000000000000" pitchFamily="2" charset="-78"/>
              </a:rPr>
              <a:t> لذا آنچه بر نحوه عملکرد طرح ها موثر است ، معماری حافظه نهان خواهد </a:t>
            </a:r>
            <a:r>
              <a:rPr lang="fa-IR" sz="2400" dirty="0" smtClean="0">
                <a:cs typeface="B Nazanin" panose="00000400000000000000" pitchFamily="2" charset="-78"/>
              </a:rPr>
              <a:t>بود.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از آنجایی که در روش </a:t>
            </a:r>
            <a:r>
              <a:rPr lang="en-US" sz="2400" dirty="0">
                <a:cs typeface="B Nazanin" panose="00000400000000000000" pitchFamily="2" charset="-78"/>
              </a:rPr>
              <a:t>fully </a:t>
            </a:r>
            <a:r>
              <a:rPr lang="en-US" sz="2400" dirty="0" smtClean="0">
                <a:cs typeface="B Nazanin" panose="00000400000000000000" pitchFamily="2" charset="-78"/>
              </a:rPr>
              <a:t>associative</a:t>
            </a:r>
            <a:r>
              <a:rPr lang="fa-IR" sz="2400" dirty="0" smtClean="0">
                <a:cs typeface="B Nazanin" panose="00000400000000000000" pitchFamily="2" charset="-78"/>
              </a:rPr>
              <a:t> ما همواره به دنبال جای خالی در حافظه نهان هستیم ( و تا زمانی که حافظه پر نشود ، جایگزینی نداریم ) کمترین </a:t>
            </a:r>
            <a:r>
              <a:rPr lang="en-US" sz="2400" dirty="0" smtClean="0">
                <a:cs typeface="B Nazanin" panose="00000400000000000000" pitchFamily="2" charset="-78"/>
              </a:rPr>
              <a:t>miss</a:t>
            </a:r>
            <a:r>
              <a:rPr lang="fa-IR" sz="2400" dirty="0" smtClean="0">
                <a:cs typeface="B Nazanin" panose="00000400000000000000" pitchFamily="2" charset="-78"/>
              </a:rPr>
              <a:t> را خواهیم داشت. (۹۰٪ نرخ موفقیت)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به همین ترتیب در روش </a:t>
            </a:r>
            <a:r>
              <a:rPr lang="en-US" sz="2400" dirty="0" smtClean="0">
                <a:cs typeface="B Nazanin" panose="00000400000000000000" pitchFamily="2" charset="-78"/>
              </a:rPr>
              <a:t>set associative</a:t>
            </a:r>
            <a:r>
              <a:rPr lang="fa-IR" sz="2400" dirty="0" smtClean="0">
                <a:cs typeface="B Nazanin" panose="00000400000000000000" pitchFamily="2" charset="-78"/>
              </a:rPr>
              <a:t> درجه </a:t>
            </a:r>
            <a:r>
              <a:rPr lang="en-US" sz="2400" dirty="0" smtClean="0">
                <a:cs typeface="B Nazanin" panose="00000400000000000000" pitchFamily="2" charset="-78"/>
              </a:rPr>
              <a:t>miss</a:t>
            </a:r>
            <a:r>
              <a:rPr lang="fa-IR" sz="2400" dirty="0" smtClean="0">
                <a:cs typeface="B Nazanin" panose="00000400000000000000" pitchFamily="2" charset="-78"/>
              </a:rPr>
              <a:t> ها بالاتر خواهد بود ( چرا که در قبال کاهش زمان جست و جوی حافظه نهان برای آدرس درخواستی ، احتمال جایگزینی هر بلاک را بالاتر بردیم ) ( ۷۰٪ نرخ موفقیت)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در نهایت در روش </a:t>
            </a:r>
            <a:r>
              <a:rPr lang="en-US" sz="2400" dirty="0">
                <a:cs typeface="B Nazanin" panose="00000400000000000000" pitchFamily="2" charset="-78"/>
              </a:rPr>
              <a:t>direct </a:t>
            </a:r>
            <a:r>
              <a:rPr lang="en-US" sz="2400" dirty="0" smtClean="0">
                <a:cs typeface="B Nazanin" panose="00000400000000000000" pitchFamily="2" charset="-78"/>
              </a:rPr>
              <a:t>mapping</a:t>
            </a:r>
            <a:r>
              <a:rPr lang="fa-IR" sz="2400" dirty="0" smtClean="0">
                <a:cs typeface="B Nazanin" panose="00000400000000000000" pitchFamily="2" charset="-78"/>
              </a:rPr>
              <a:t> به دلیل عدم وجود مکانیزم پیدا کردن خانه خالی برای آدرس ، بیشترین احتمال </a:t>
            </a:r>
            <a:r>
              <a:rPr lang="en-US" sz="2400" dirty="0" smtClean="0">
                <a:cs typeface="B Nazanin" panose="00000400000000000000" pitchFamily="2" charset="-78"/>
              </a:rPr>
              <a:t>miss</a:t>
            </a:r>
            <a:r>
              <a:rPr lang="fa-IR" sz="2400" dirty="0" smtClean="0">
                <a:cs typeface="B Nazanin" panose="00000400000000000000" pitchFamily="2" charset="-78"/>
              </a:rPr>
              <a:t> را خواهیم داشت (۵۰٪ نرخ موفقیت)</a:t>
            </a:r>
          </a:p>
        </p:txBody>
      </p:sp>
    </p:spTree>
    <p:extLst>
      <p:ext uri="{BB962C8B-B14F-4D97-AF65-F5344CB8AC3E}">
        <p14:creationId xmlns:p14="http://schemas.microsoft.com/office/powerpoint/2010/main" val="30048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8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466725"/>
            <a:ext cx="9925050" cy="5924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66857" y="3248297"/>
            <a:ext cx="264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 RATE = 18/25 = 72%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2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۲:</a:t>
            </a:r>
            <a:br>
              <a:rPr lang="fa-IR" sz="5400" dirty="0" smtClean="0">
                <a:cs typeface="B Titr" panose="00000700000000000000" pitchFamily="2" charset="-78"/>
              </a:rPr>
            </a:br>
            <a:r>
              <a:rPr lang="fa-IR" sz="3600" dirty="0" smtClean="0">
                <a:cs typeface="B Titr" panose="00000700000000000000" pitchFamily="2" charset="-78"/>
              </a:rPr>
              <a:t>ج)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9063" y="2072640"/>
            <a:ext cx="8987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زمان پاسخ گویی هر سه مورد:</a:t>
            </a:r>
            <a:endParaRPr lang="fa-I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mapping = 0.5*1 + 0.5*20 = 10.5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cylces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2way set associative = 0.7*2 + 0.3*20 = 7.4 cycles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fully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associative = 0.9*5 + 0.1*20 = 6.5 cycles</a:t>
            </a:r>
            <a:endParaRPr lang="fa-I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۳:</a:t>
            </a:r>
            <a:br>
              <a:rPr lang="fa-IR" sz="5400" dirty="0" smtClean="0">
                <a:cs typeface="B Titr" panose="00000700000000000000" pitchFamily="2" charset="-78"/>
              </a:rPr>
            </a:br>
            <a:r>
              <a:rPr lang="fa-IR" sz="3600" dirty="0" smtClean="0">
                <a:cs typeface="B Titr" panose="00000700000000000000" pitchFamily="2" charset="-78"/>
              </a:rPr>
              <a:t>الف)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942975"/>
            <a:ext cx="59245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17" y="206829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fa-IR" sz="5400" dirty="0" smtClean="0">
                <a:cs typeface="B Titr" panose="00000700000000000000" pitchFamily="2" charset="-78"/>
              </a:rPr>
              <a:t>سوال ۳:</a:t>
            </a:r>
            <a:br>
              <a:rPr lang="fa-IR" sz="5400" dirty="0" smtClean="0">
                <a:cs typeface="B Titr" panose="00000700000000000000" pitchFamily="2" charset="-78"/>
              </a:rPr>
            </a:br>
            <a:r>
              <a:rPr lang="fa-IR" sz="3600" dirty="0" smtClean="0">
                <a:cs typeface="B Titr" panose="00000700000000000000" pitchFamily="2" charset="-78"/>
              </a:rPr>
              <a:t>الف)</a:t>
            </a:r>
            <a:endParaRPr lang="en-US" sz="5400" dirty="0"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942975"/>
            <a:ext cx="59245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8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931</TotalTime>
  <Words>508</Words>
  <Application>Microsoft Office PowerPoint</Application>
  <PresentationFormat>Widescreen</PresentationFormat>
  <Paragraphs>61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B Nazanin</vt:lpstr>
      <vt:lpstr>B Titr</vt:lpstr>
      <vt:lpstr>Calibri</vt:lpstr>
      <vt:lpstr>Cambria Math</vt:lpstr>
      <vt:lpstr>Corbel</vt:lpstr>
      <vt:lpstr>Parallax</vt:lpstr>
      <vt:lpstr>"بسمه تعالی" پاسخ تمرین سوم درس معماری کامپیوتر  </vt:lpstr>
      <vt:lpstr>سوال 1: الف)</vt:lpstr>
      <vt:lpstr>سوال 1: ب)</vt:lpstr>
      <vt:lpstr>سوال ۱: ج)</vt:lpstr>
      <vt:lpstr>سوال ۲: الف)</vt:lpstr>
      <vt:lpstr>سوال ۲: ب)</vt:lpstr>
      <vt:lpstr>سوال ۲: ج)</vt:lpstr>
      <vt:lpstr>سوال ۳: الف)</vt:lpstr>
      <vt:lpstr>سوال ۳: الف)</vt:lpstr>
      <vt:lpstr>سوال ۳: الف)</vt:lpstr>
      <vt:lpstr>سوال ۳: الف)</vt:lpstr>
      <vt:lpstr>سوال ۳: الف)</vt:lpstr>
      <vt:lpstr>سوال ۳: الف)</vt:lpstr>
      <vt:lpstr>سوال ۳: الف)</vt:lpstr>
      <vt:lpstr>سوال ۳: الف)</vt:lpstr>
      <vt:lpstr>سوال ۳: الف)</vt:lpstr>
      <vt:lpstr>سوال ۳: الف)</vt:lpstr>
      <vt:lpstr>سوال ۳: الف)</vt:lpstr>
      <vt:lpstr>سوال ۳: الف)</vt:lpstr>
      <vt:lpstr>سوال ۳: الف)</vt:lpstr>
      <vt:lpstr>سوال ۳: ب)</vt:lpstr>
      <vt:lpstr>سوال ۳: ب)</vt:lpstr>
      <vt:lpstr>سوال ۳: ب)</vt:lpstr>
      <vt:lpstr>سوال ۳: ب)</vt:lpstr>
      <vt:lpstr>سوال ۳: ب)</vt:lpstr>
      <vt:lpstr>سوال ۳: ب)</vt:lpstr>
      <vt:lpstr>سوال ۳: ب)</vt:lpstr>
      <vt:lpstr>سوال ۳: ب)</vt:lpstr>
      <vt:lpstr>سوال ۳: ب)</vt:lpstr>
      <vt:lpstr>سوال ۳: ب)</vt:lpstr>
      <vt:lpstr>سوال ۳: ب)</vt:lpstr>
      <vt:lpstr>سوال ۳: ب)</vt:lpstr>
      <vt:lpstr>سوال ۳: ب)</vt:lpstr>
      <vt:lpstr>سوال ۳: belady’s anomaly</vt:lpstr>
      <vt:lpstr>سوال ۴: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"بسمه تعالی" پاسخ تمرین دوم درس معماری کامپیوتر</dc:title>
  <dc:creator>soroushMortazavi</dc:creator>
  <cp:lastModifiedBy>RePack by Diakov</cp:lastModifiedBy>
  <cp:revision>14</cp:revision>
  <dcterms:created xsi:type="dcterms:W3CDTF">2020-03-29T10:01:50Z</dcterms:created>
  <dcterms:modified xsi:type="dcterms:W3CDTF">2020-04-06T16:07:31Z</dcterms:modified>
</cp:coreProperties>
</file>