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281" r:id="rId27"/>
    <p:sldId id="282" r:id="rId28"/>
    <p:sldId id="283" r:id="rId29"/>
    <p:sldId id="284" r:id="rId30"/>
    <p:sldId id="288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EB8A-EA04-43A8-8D8F-F898F03748D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66EE-2D62-4CDC-A40B-D50569DF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5800" dirty="0" smtClean="0">
                <a:cs typeface="B Titr" panose="00000700000000000000" pitchFamily="2" charset="-78"/>
              </a:rPr>
              <a:t>پاسخ </a:t>
            </a:r>
            <a:r>
              <a:rPr lang="fa-IR" sz="5800">
                <a:cs typeface="B Titr" panose="00000700000000000000" pitchFamily="2" charset="-78"/>
              </a:rPr>
              <a:t>تمرین </a:t>
            </a:r>
            <a:r>
              <a:rPr lang="fa-IR" sz="5800" smtClean="0">
                <a:cs typeface="B Titr" panose="00000700000000000000" pitchFamily="2" charset="-78"/>
              </a:rPr>
              <a:t>پنجم </a:t>
            </a:r>
            <a:r>
              <a:rPr lang="fa-IR" sz="5800" dirty="0">
                <a:cs typeface="B Titr" panose="00000700000000000000" pitchFamily="2" charset="-78"/>
              </a:rPr>
              <a:t>درس </a:t>
            </a:r>
            <a:r>
              <a:rPr lang="fa-IR" sz="5800" dirty="0" smtClean="0">
                <a:cs typeface="B Titr" panose="00000700000000000000" pitchFamily="2" charset="-78"/>
              </a:rPr>
              <a:t>معماری کامپیوتر</a:t>
            </a: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3" y="1595845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پایان حلقه دوم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59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1919" y="1543593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شروع حلقه سوم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19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5165" y="1517467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پایان حلقه سوم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5164" y="3228944"/>
            <a:ext cx="159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>
                <a:cs typeface="B Nazanin" panose="00000400000000000000" pitchFamily="2" charset="-78"/>
              </a:rPr>
              <a:t>Hit rate = 0%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58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469" y="2055223"/>
            <a:ext cx="895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حجم حافظه پنهان ۲۵۶ بایت یعنی ۲۵۶</a:t>
            </a:r>
            <a:r>
              <a:rPr lang="en-US" sz="2000" dirty="0" smtClean="0">
                <a:cs typeface="B Nazanin" panose="00000400000000000000" pitchFamily="2" charset="-78"/>
              </a:rPr>
              <a:t>x</a:t>
            </a:r>
            <a:r>
              <a:rPr lang="fa-IR" sz="2000" dirty="0" smtClean="0">
                <a:cs typeface="B Nazanin" panose="00000400000000000000" pitchFamily="2" charset="-78"/>
              </a:rPr>
              <a:t>۸ بیت است.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هر ۳۲ بیت یک خانه را ایجاد می کند لذا در کل ۶۴ خانه در حافظه نهان داریم.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</a:t>
            </a:r>
            <a:r>
              <a:rPr lang="fa-IR" sz="5400" dirty="0">
                <a:cs typeface="B Titr" panose="00000700000000000000" pitchFamily="2" charset="-78"/>
              </a:rPr>
              <a:t>۲</a:t>
            </a:r>
            <a:r>
              <a:rPr lang="fa-IR" sz="5400" dirty="0" smtClean="0">
                <a:cs typeface="B Titr" panose="00000700000000000000" pitchFamily="2" charset="-78"/>
              </a:rPr>
              <a:t>: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469" y="2055223"/>
            <a:ext cx="89524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الف)</a:t>
            </a:r>
            <a:endParaRPr lang="fa-IR" sz="2400" dirty="0" smtClean="0">
              <a:cs typeface="B Nazanin" panose="00000400000000000000" pitchFamily="2" charset="-78"/>
            </a:endParaRPr>
          </a:p>
          <a:p>
            <a:r>
              <a:rPr lang="en-US" sz="2400" dirty="0" smtClean="0">
                <a:cs typeface="B Nazanin" panose="00000400000000000000" pitchFamily="2" charset="-78"/>
              </a:rPr>
              <a:t>6 = 0110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ب)</a:t>
            </a:r>
          </a:p>
          <a:p>
            <a:pPr algn="l"/>
            <a:r>
              <a:rPr lang="en-US" sz="2400" dirty="0" smtClean="0">
                <a:cs typeface="B Nazanin" panose="00000400000000000000" pitchFamily="2" charset="-78"/>
              </a:rPr>
              <a:t>10 = 01010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معادل ۴ بیتی نداریم چرا که بازه تحت پوشش ما با ۴ بیت در سیستم مکمل ۲ از -۸ تا ۷+ می باشد.</a:t>
            </a:r>
          </a:p>
          <a:p>
            <a:pPr algn="r" rtl="1"/>
            <a:endParaRPr lang="fa-IR" sz="20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ج)</a:t>
            </a:r>
          </a:p>
          <a:p>
            <a:pPr algn="l"/>
            <a:r>
              <a:rPr lang="en-US" sz="2400" dirty="0" smtClean="0">
                <a:cs typeface="B Nazanin" panose="00000400000000000000" pitchFamily="2" charset="-78"/>
              </a:rPr>
              <a:t>01101111 =  111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</a:t>
            </a:r>
            <a:r>
              <a:rPr lang="fa-IR" sz="5400" dirty="0">
                <a:cs typeface="B Titr" panose="00000700000000000000" pitchFamily="2" charset="-78"/>
              </a:rPr>
              <a:t>۳</a:t>
            </a:r>
            <a:r>
              <a:rPr lang="fa-IR" sz="5400" dirty="0" smtClean="0">
                <a:cs typeface="B Titr" panose="00000700000000000000" pitchFamily="2" charset="-78"/>
              </a:rPr>
              <a:t>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0" y="1219200"/>
            <a:ext cx="74142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822960"/>
            <a:ext cx="48387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784860"/>
            <a:ext cx="46482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۴: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2667000"/>
            <a:ext cx="71018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4575"/>
            <a:ext cx="9372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7850"/>
            <a:ext cx="9372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7850"/>
            <a:ext cx="9372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56559"/>
            <a:ext cx="9372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847850"/>
            <a:ext cx="11020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959428"/>
            <a:ext cx="8621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</a:t>
            </a:r>
            <a:r>
              <a:rPr lang="en-US" sz="2400" dirty="0" err="1" smtClean="0"/>
              <a:t>i</a:t>
            </a:r>
            <a:r>
              <a:rPr lang="en-US" sz="2400" dirty="0" smtClean="0"/>
              <a:t>) = A(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 err="1" smtClean="0"/>
              <a:t>xor</a:t>
            </a:r>
            <a:r>
              <a:rPr lang="en-US" sz="2400" dirty="0" smtClean="0"/>
              <a:t> B(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G(</a:t>
            </a:r>
            <a:r>
              <a:rPr lang="en-US" sz="2400" dirty="0" err="1" smtClean="0"/>
              <a:t>i</a:t>
            </a:r>
            <a:r>
              <a:rPr lang="en-US" sz="2400" dirty="0" smtClean="0"/>
              <a:t>) = A(</a:t>
            </a:r>
            <a:r>
              <a:rPr lang="en-US" sz="2400" dirty="0" err="1" smtClean="0"/>
              <a:t>i</a:t>
            </a:r>
            <a:r>
              <a:rPr lang="en-US" sz="2400" dirty="0" smtClean="0"/>
              <a:t>).B(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C(i+1) = G(</a:t>
            </a:r>
            <a:r>
              <a:rPr lang="en-US" sz="2400" dirty="0" err="1" smtClean="0"/>
              <a:t>i</a:t>
            </a:r>
            <a:r>
              <a:rPr lang="en-US" sz="2400" dirty="0" smtClean="0"/>
              <a:t>) + P(</a:t>
            </a:r>
            <a:r>
              <a:rPr lang="en-US" sz="2400" dirty="0" err="1" smtClean="0"/>
              <a:t>i</a:t>
            </a:r>
            <a:r>
              <a:rPr lang="en-US" sz="2400" dirty="0" smtClean="0"/>
              <a:t>).C(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S(</a:t>
            </a:r>
            <a:r>
              <a:rPr lang="en-US" sz="2400" dirty="0" err="1" smtClean="0"/>
              <a:t>i</a:t>
            </a:r>
            <a:r>
              <a:rPr lang="en-US" sz="2400" dirty="0" smtClean="0"/>
              <a:t>) = P(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 err="1" smtClean="0"/>
              <a:t>xor</a:t>
            </a:r>
            <a:r>
              <a:rPr lang="en-US" sz="2400" dirty="0" smtClean="0"/>
              <a:t> C(I)</a:t>
            </a:r>
          </a:p>
          <a:p>
            <a:endParaRPr lang="en-US" sz="2400" dirty="0"/>
          </a:p>
          <a:p>
            <a:r>
              <a:rPr lang="en-US" sz="2400" dirty="0" smtClean="0"/>
              <a:t>C1 = G0 + P0Cin</a:t>
            </a:r>
          </a:p>
          <a:p>
            <a:r>
              <a:rPr lang="en-US" sz="2400" dirty="0" smtClean="0"/>
              <a:t>C2 = G1 + P1C1 = G1 + P1G0 + P1P0Cin</a:t>
            </a:r>
          </a:p>
          <a:p>
            <a:r>
              <a:rPr lang="en-US" sz="2400" dirty="0" smtClean="0"/>
              <a:t>C3 = G2 +P2C2 = G2 + P2G1 + P2P1G0 + P2P1P0Cin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7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847725"/>
            <a:ext cx="87344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847725"/>
            <a:ext cx="87344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847725"/>
            <a:ext cx="87344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748" y="1604553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شروع حلقه اول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06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748" y="1561010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پایان حلقه اول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21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76287"/>
            <a:ext cx="23050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5165" y="1534884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شروع حلقه دوم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66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971</TotalTime>
  <Words>193</Words>
  <Application>Microsoft Office PowerPoint</Application>
  <PresentationFormat>Widescreen</PresentationFormat>
  <Paragraphs>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 Nazanin</vt:lpstr>
      <vt:lpstr>B Titr</vt:lpstr>
      <vt:lpstr>Calibri</vt:lpstr>
      <vt:lpstr>Corbel</vt:lpstr>
      <vt:lpstr>Parallax</vt:lpstr>
      <vt:lpstr>"بسمه تعالی" پاسخ تمرین پنجم درس معماری کامپیوتر  </vt:lpstr>
      <vt:lpstr>سوال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سوال ۲:</vt:lpstr>
      <vt:lpstr>سوال ۳:</vt:lpstr>
      <vt:lpstr>PowerPoint Presentation</vt:lpstr>
      <vt:lpstr>PowerPoint Presentation</vt:lpstr>
      <vt:lpstr>سوال ۴:</vt:lpstr>
      <vt:lpstr>الف)</vt:lpstr>
      <vt:lpstr>الف)</vt:lpstr>
      <vt:lpstr>الف)</vt:lpstr>
      <vt:lpstr>الف)</vt:lpstr>
      <vt:lpstr>الف)</vt:lpstr>
      <vt:lpstr>ب)</vt:lpstr>
      <vt:lpstr>ب)</vt:lpstr>
      <vt:lpstr>ب)</vt:lpstr>
      <vt:lpstr>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soroushMortazavi</dc:creator>
  <cp:lastModifiedBy>RePack by Diakov</cp:lastModifiedBy>
  <cp:revision>20</cp:revision>
  <dcterms:created xsi:type="dcterms:W3CDTF">2020-03-29T10:01:50Z</dcterms:created>
  <dcterms:modified xsi:type="dcterms:W3CDTF">2020-04-25T16:23:50Z</dcterms:modified>
</cp:coreProperties>
</file>