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0" r:id="rId5"/>
    <p:sldId id="265" r:id="rId6"/>
    <p:sldId id="268" r:id="rId7"/>
    <p:sldId id="26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85" y="1164530"/>
            <a:ext cx="9534886" cy="3526004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"بسمه تعالی"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>پاسخ </a:t>
            </a:r>
            <a:r>
              <a:rPr lang="fa-IR" dirty="0">
                <a:cs typeface="B Titr" panose="00000700000000000000" pitchFamily="2" charset="-78"/>
              </a:rPr>
              <a:t>تمرین </a:t>
            </a:r>
            <a:r>
              <a:rPr lang="fa-IR" dirty="0" smtClean="0">
                <a:cs typeface="B Titr" panose="00000700000000000000" pitchFamily="2" charset="-78"/>
              </a:rPr>
              <a:t>ششم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fa-IR" dirty="0" smtClean="0">
                <a:cs typeface="B Titr" panose="00000700000000000000" pitchFamily="2" charset="-78"/>
              </a:rPr>
              <a:t>درس معماری کامپیوتر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cs typeface="B Titr" panose="00000700000000000000" pitchFamily="2" charset="-78"/>
              </a:rPr>
              <a:t> 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463" y="7053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سوال 1-الف: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sz="1700" dirty="0">
                <a:cs typeface="B Nazanin" panose="00000400000000000000" pitchFamily="2" charset="-78"/>
              </a:rPr>
              <a:t>عدد اول با مکمل عدد دوم جمع میشود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10110010</a:t>
            </a:r>
          </a:p>
          <a:p>
            <a:pPr marL="0" indent="0" algn="ctr">
              <a:buNone/>
            </a:pPr>
            <a:endParaRPr lang="fa-IR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01100101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--------------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dirty="0">
                <a:latin typeface="+mj-lt"/>
              </a:rPr>
              <a:t>00010111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C=1    V=0   N=0   Z=0</a:t>
            </a:r>
          </a:p>
          <a:p>
            <a:endParaRPr lang="fa-IR" dirty="0"/>
          </a:p>
        </p:txBody>
      </p:sp>
      <p:sp>
        <p:nvSpPr>
          <p:cNvPr id="5" name="TextBox 4"/>
          <p:cNvSpPr txBox="1"/>
          <p:nvPr/>
        </p:nvSpPr>
        <p:spPr>
          <a:xfrm>
            <a:off x="5660572" y="297833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 rtl="1"/>
            <a:r>
              <a:rPr lang="fa-IR" sz="1500" dirty="0" smtClean="0">
                <a:cs typeface="B Nazanin" panose="00000400000000000000" pitchFamily="2" charset="-78"/>
              </a:rPr>
              <a:t>سوال 1-ب:</a:t>
            </a:r>
            <a:br>
              <a:rPr lang="fa-IR" sz="1500" dirty="0" smtClean="0">
                <a:cs typeface="B Nazanin" panose="00000400000000000000" pitchFamily="2" charset="-78"/>
              </a:rPr>
            </a:br>
            <a:r>
              <a:rPr lang="fa-IR" sz="1500" dirty="0" smtClean="0">
                <a:cs typeface="B Nazanin" panose="00000400000000000000" pitchFamily="2" charset="-78"/>
              </a:rPr>
              <a:t>در جمع دو عدد </a:t>
            </a:r>
            <a:r>
              <a:rPr lang="en-US" sz="1500" dirty="0" smtClean="0">
                <a:cs typeface="B Nazanin" panose="00000400000000000000" pitchFamily="2" charset="-78"/>
              </a:rPr>
              <a:t>n</a:t>
            </a:r>
            <a:r>
              <a:rPr lang="fa-IR" sz="1500" dirty="0" smtClean="0">
                <a:cs typeface="B Nazanin" panose="00000400000000000000" pitchFamily="2" charset="-78"/>
              </a:rPr>
              <a:t> بیتی اگر رقم نقلی خارج شده از بیت سمت چپ برابر 1 باشد سرریز است یعنی </a:t>
            </a:r>
            <a:r>
              <a:rPr lang="en-US" sz="1500" dirty="0" smtClean="0">
                <a:cs typeface="B Nazanin" panose="00000400000000000000" pitchFamily="2" charset="-78"/>
              </a:rPr>
              <a:t>v=c </a:t>
            </a:r>
            <a:r>
              <a:rPr lang="fa-IR" sz="1500" dirty="0" smtClean="0">
                <a:cs typeface="B Nazanin" panose="00000400000000000000" pitchFamily="2" charset="-78"/>
              </a:rPr>
              <a:t> از آنجایی که سخت افزار قادر است جمع با علامت نیز انجام دهد پس بیت سمت چپ حاصل جمع برابر با پرچم </a:t>
            </a:r>
            <a:r>
              <a:rPr lang="en-US" sz="1500" dirty="0" smtClean="0">
                <a:cs typeface="B Nazanin" panose="00000400000000000000" pitchFamily="2" charset="-78"/>
              </a:rPr>
              <a:t>s </a:t>
            </a:r>
            <a:r>
              <a:rPr lang="fa-IR" sz="1500" dirty="0" smtClean="0">
                <a:cs typeface="B Nazanin" panose="00000400000000000000" pitchFamily="2" charset="-78"/>
              </a:rPr>
              <a:t> است</a:t>
            </a:r>
            <a:r>
              <a:rPr lang="en-US" sz="1500" dirty="0"/>
              <a:t/>
            </a:r>
            <a:br>
              <a:rPr lang="en-US" sz="1500" dirty="0"/>
            </a:br>
            <a:endParaRPr lang="en-US" sz="1500" dirty="0">
              <a:cs typeface="B Titr" panose="00000700000000000000" pitchFamily="2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a-IR" dirty="0" smtClean="0">
                <a:latin typeface="+mj-lt"/>
              </a:rPr>
              <a:t>11010101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fa-IR" dirty="0">
              <a:latin typeface="+mj-lt"/>
            </a:endParaRPr>
          </a:p>
          <a:p>
            <a:pPr marL="0" indent="0" algn="ctr">
              <a:buNone/>
            </a:pPr>
            <a:r>
              <a:rPr lang="fa-IR" dirty="0" smtClean="0">
                <a:latin typeface="+mj-lt"/>
              </a:rPr>
              <a:t>10011111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--------------</a:t>
            </a:r>
          </a:p>
          <a:p>
            <a:pPr marL="0" indent="0" algn="ctr">
              <a:buNone/>
            </a:pPr>
            <a:r>
              <a:rPr lang="fa-IR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fa-IR" dirty="0" smtClean="0">
                <a:latin typeface="+mj-lt"/>
              </a:rPr>
              <a:t>01110100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C=</a:t>
            </a:r>
            <a:r>
              <a:rPr lang="fa-IR" dirty="0" smtClean="0"/>
              <a:t>1</a:t>
            </a:r>
            <a:r>
              <a:rPr lang="en-US" dirty="0" smtClean="0"/>
              <a:t>  </a:t>
            </a:r>
            <a:r>
              <a:rPr lang="fa-IR" dirty="0" smtClean="0"/>
              <a:t>=</a:t>
            </a:r>
            <a:r>
              <a:rPr lang="en-US" dirty="0" smtClean="0"/>
              <a:t>  V   S=0</a:t>
            </a:r>
            <a:endParaRPr lang="fa-IR" dirty="0"/>
          </a:p>
        </p:txBody>
      </p:sp>
      <p:sp>
        <p:nvSpPr>
          <p:cNvPr id="5" name="TextBox 4"/>
          <p:cNvSpPr txBox="1"/>
          <p:nvPr/>
        </p:nvSpPr>
        <p:spPr>
          <a:xfrm>
            <a:off x="5660572" y="297833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793" y="0"/>
            <a:ext cx="9249207" cy="763423"/>
          </a:xfrm>
        </p:spPr>
        <p:txBody>
          <a:bodyPr/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سوال 2:</a:t>
            </a:r>
            <a:endParaRPr lang="fa-IR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59" y="566694"/>
            <a:ext cx="2907166" cy="2587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96" y="229222"/>
            <a:ext cx="4243275" cy="36809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5257" y="4728754"/>
            <a:ext cx="871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16420"/>
              </p:ext>
            </p:extLst>
          </p:nvPr>
        </p:nvGraphicFramePr>
        <p:xfrm>
          <a:off x="1585142" y="4277150"/>
          <a:ext cx="7785100" cy="127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91098435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13494314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28710884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27833533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21851830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86194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939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̅</a:t>
                      </a:r>
                      <a:r>
                        <a:rPr lang="en-US" sz="1100" u="none" strike="noStrike" dirty="0" err="1">
                          <a:effectLst/>
                        </a:rPr>
                        <a:t>B̅i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379378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88434" y="4277150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Wi=S0Bi +S1</a:t>
            </a:r>
            <a:r>
              <a:rPr lang="en-US" dirty="0"/>
              <a:t>̅B̅i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41" y="652328"/>
            <a:ext cx="6812565" cy="441026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25105" y="59821"/>
            <a:ext cx="8941558" cy="592507"/>
          </a:xfrm>
        </p:spPr>
        <p:txBody>
          <a:bodyPr>
            <a:noAutofit/>
          </a:bodyPr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سوال 2:</a:t>
            </a:r>
            <a:endParaRPr lang="fa-IR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21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25105" y="59821"/>
            <a:ext cx="8941558" cy="592507"/>
          </a:xfrm>
        </p:spPr>
        <p:txBody>
          <a:bodyPr>
            <a:noAutofit/>
          </a:bodyPr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سوال 3:</a:t>
            </a:r>
            <a:endParaRPr lang="fa-IR" dirty="0">
              <a:cs typeface="B Titr" panose="000007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1646" y="914400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/>
              <a:t>بیشترین تاخیر زمانی است که بیت نقلی از عنصر اول تا آخر انتقال پیدا کند.</a:t>
            </a:r>
          </a:p>
          <a:p>
            <a:pPr algn="r"/>
            <a:r>
              <a:rPr lang="fa-IR" dirty="0" smtClean="0"/>
              <a:t>پس بیت نقلی برای اینکه به 32 برسد باید از 31 عنصر عبور کند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199" y="4423955"/>
            <a:ext cx="4911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tAnd2 +tOr3=</a:t>
            </a:r>
            <a:r>
              <a:rPr lang="fa-IR" dirty="0" smtClean="0"/>
              <a:t>20</a:t>
            </a:r>
            <a:r>
              <a:rPr lang="en-US" dirty="0" err="1" smtClean="0"/>
              <a:t>ps</a:t>
            </a:r>
            <a:r>
              <a:rPr lang="en-US" dirty="0" smtClean="0"/>
              <a:t>+</a:t>
            </a:r>
            <a:r>
              <a:rPr lang="fa-IR" dirty="0" smtClean="0"/>
              <a:t>35</a:t>
            </a:r>
            <a:r>
              <a:rPr lang="en-US" dirty="0" err="1" smtClean="0"/>
              <a:t>ps</a:t>
            </a:r>
            <a:r>
              <a:rPr lang="en-US" dirty="0" smtClean="0"/>
              <a:t>=</a:t>
            </a:r>
            <a:r>
              <a:rPr lang="fa-IR" dirty="0" smtClean="0"/>
              <a:t>55</a:t>
            </a:r>
            <a:r>
              <a:rPr lang="en-US" dirty="0" err="1" smtClean="0"/>
              <a:t>ps</a:t>
            </a:r>
            <a:endParaRPr lang="en-US" dirty="0" smtClean="0"/>
          </a:p>
          <a:p>
            <a:endParaRPr lang="en-US" dirty="0"/>
          </a:p>
          <a:p>
            <a:r>
              <a:rPr lang="fa-IR" dirty="0" smtClean="0"/>
              <a:t>31</a:t>
            </a:r>
            <a:r>
              <a:rPr lang="en-US" dirty="0" smtClean="0"/>
              <a:t>*</a:t>
            </a:r>
            <a:r>
              <a:rPr lang="fa-IR" dirty="0" smtClean="0"/>
              <a:t>55</a:t>
            </a:r>
            <a:r>
              <a:rPr lang="en-US" dirty="0" err="1" smtClean="0"/>
              <a:t>ps</a:t>
            </a:r>
            <a:r>
              <a:rPr lang="en-US" dirty="0" smtClean="0"/>
              <a:t> =</a:t>
            </a:r>
            <a:r>
              <a:rPr lang="fa-IR" dirty="0" smtClean="0"/>
              <a:t>1705</a:t>
            </a:r>
            <a:r>
              <a:rPr lang="en-US" dirty="0" err="1" smtClean="0"/>
              <a:t>ps</a:t>
            </a:r>
            <a:r>
              <a:rPr lang="fa-IR" dirty="0" smtClean="0"/>
              <a:t>( تاخیر *تعداد عناصر 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fa-IR" dirty="0" smtClean="0"/>
              <a:t>1705</a:t>
            </a:r>
            <a:r>
              <a:rPr lang="en-US" dirty="0" smtClean="0"/>
              <a:t>+</a:t>
            </a:r>
            <a:r>
              <a:rPr lang="fa-IR" dirty="0" smtClean="0"/>
              <a:t>55</a:t>
            </a:r>
            <a:r>
              <a:rPr lang="en-US" dirty="0" smtClean="0"/>
              <a:t>=</a:t>
            </a:r>
            <a:r>
              <a:rPr lang="fa-IR" dirty="0" smtClean="0"/>
              <a:t>1760</a:t>
            </a:r>
            <a:endParaRPr lang="en-US" dirty="0"/>
          </a:p>
          <a:p>
            <a:r>
              <a:rPr lang="en-US" dirty="0" smtClean="0"/>
              <a:t>       (last carry)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832" y="1583940"/>
            <a:ext cx="4365854" cy="2362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44" y="4139591"/>
            <a:ext cx="3587115" cy="2169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40" y="1558316"/>
            <a:ext cx="4801825" cy="2581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9019" y="5510795"/>
            <a:ext cx="287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1705</a:t>
            </a:r>
            <a:r>
              <a:rPr lang="en-US" dirty="0"/>
              <a:t>+</a:t>
            </a:r>
            <a:r>
              <a:rPr lang="fa-IR" dirty="0"/>
              <a:t>60</a:t>
            </a:r>
            <a:r>
              <a:rPr lang="en-US" dirty="0"/>
              <a:t>=</a:t>
            </a:r>
            <a:r>
              <a:rPr lang="fa-IR" dirty="0">
                <a:solidFill>
                  <a:srgbClr val="FF0000"/>
                </a:solidFill>
              </a:rPr>
              <a:t>1765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(</a:t>
            </a:r>
            <a:r>
              <a:rPr lang="fa-IR" dirty="0" smtClean="0"/>
              <a:t>تاخیر </a:t>
            </a:r>
            <a:r>
              <a:rPr lang="en-US" dirty="0" smtClean="0"/>
              <a:t>S</a:t>
            </a:r>
            <a:r>
              <a:rPr lang="fa-IR" dirty="0" smtClean="0"/>
              <a:t>31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33" y="0"/>
            <a:ext cx="8924467" cy="703603"/>
          </a:xfrm>
        </p:spPr>
        <p:txBody>
          <a:bodyPr/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سوال 4:</a:t>
            </a:r>
            <a:endParaRPr lang="fa-IR" dirty="0">
              <a:cs typeface="B Titr" panose="000007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78" y="839755"/>
            <a:ext cx="7873655" cy="5094514"/>
          </a:xfrm>
        </p:spPr>
      </p:pic>
    </p:spTree>
    <p:extLst>
      <p:ext uri="{BB962C8B-B14F-4D97-AF65-F5344CB8AC3E}">
        <p14:creationId xmlns:p14="http://schemas.microsoft.com/office/powerpoint/2010/main" val="9665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159" y="0"/>
            <a:ext cx="2450841" cy="354563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سوال 5:</a:t>
            </a:r>
            <a:endParaRPr lang="fa-IR" dirty="0"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83" y="-326574"/>
            <a:ext cx="10836786" cy="6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1947</TotalTime>
  <Words>143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 Nazanin</vt:lpstr>
      <vt:lpstr>B Titr</vt:lpstr>
      <vt:lpstr>Calibri</vt:lpstr>
      <vt:lpstr>Corbel</vt:lpstr>
      <vt:lpstr>Tahoma</vt:lpstr>
      <vt:lpstr>Parallax</vt:lpstr>
      <vt:lpstr>"بسمه تعالی" پاسخ تمرین ششم درس معماری کامپیوتر  </vt:lpstr>
      <vt:lpstr>سوال 1-الف: عدد اول با مکمل عدد دوم جمع میشود </vt:lpstr>
      <vt:lpstr>سوال 1-ب: در جمع دو عدد n بیتی اگر رقم نقلی خارج شده از بیت سمت چپ برابر 1 باشد سرریز است یعنی v=c  از آنجایی که سخت افزار قادر است جمع با علامت نیز انجام دهد پس بیت سمت چپ حاصل جمع برابر با پرچم s  است </vt:lpstr>
      <vt:lpstr>سوال 2:</vt:lpstr>
      <vt:lpstr>سوال 2:</vt:lpstr>
      <vt:lpstr>سوال 3:</vt:lpstr>
      <vt:lpstr>سوال 4:</vt:lpstr>
      <vt:lpstr>سوال 5: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"بسمه تعالی" پاسخ تمرین دوم درس معماری کامپیوتر</dc:title>
  <dc:creator>Mahshid</dc:creator>
  <cp:lastModifiedBy>Msi</cp:lastModifiedBy>
  <cp:revision>48</cp:revision>
  <dcterms:created xsi:type="dcterms:W3CDTF">2020-03-29T10:01:50Z</dcterms:created>
  <dcterms:modified xsi:type="dcterms:W3CDTF">2021-04-26T15:32:20Z</dcterms:modified>
</cp:coreProperties>
</file>