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3" r:id="rId4"/>
    <p:sldId id="259" r:id="rId5"/>
    <p:sldId id="264" r:id="rId6"/>
    <p:sldId id="265" r:id="rId7"/>
    <p:sldId id="267" r:id="rId8"/>
    <p:sldId id="266" r:id="rId9"/>
    <p:sldId id="268" r:id="rId10"/>
    <p:sldId id="269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E7EB8A-EA04-43A8-8D8F-F898F03748D0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4366EE-2D62-4CDC-A40B-D50569DF5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387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20685" y="1164530"/>
            <a:ext cx="9534886" cy="3526004"/>
          </a:xfrm>
        </p:spPr>
        <p:txBody>
          <a:bodyPr>
            <a:normAutofit fontScale="90000"/>
          </a:bodyPr>
          <a:lstStyle/>
          <a:p>
            <a:pPr algn="ctr"/>
            <a:r>
              <a:rPr lang="fa-IR" dirty="0" smtClean="0">
                <a:cs typeface="B Titr" panose="00000700000000000000" pitchFamily="2" charset="-78"/>
              </a:rPr>
              <a:t>"بسمه تعالی"</a:t>
            </a:r>
            <a:br>
              <a:rPr lang="fa-IR" dirty="0" smtClean="0">
                <a:cs typeface="B Titr" panose="00000700000000000000" pitchFamily="2" charset="-78"/>
              </a:rPr>
            </a:br>
            <a:r>
              <a:rPr lang="fa-IR" sz="5800" dirty="0" smtClean="0">
                <a:cs typeface="B Titr" panose="00000700000000000000" pitchFamily="2" charset="-78"/>
              </a:rPr>
              <a:t>پاسخ </a:t>
            </a:r>
            <a:r>
              <a:rPr lang="fa-IR" sz="5800" dirty="0">
                <a:cs typeface="B Titr" panose="00000700000000000000" pitchFamily="2" charset="-78"/>
              </a:rPr>
              <a:t>تمرین </a:t>
            </a:r>
            <a:r>
              <a:rPr lang="fa-IR" sz="5800" dirty="0" smtClean="0">
                <a:cs typeface="B Titr" panose="00000700000000000000" pitchFamily="2" charset="-78"/>
              </a:rPr>
              <a:t>نهم </a:t>
            </a:r>
            <a:r>
              <a:rPr lang="fa-IR" sz="5800" dirty="0">
                <a:cs typeface="B Titr" panose="00000700000000000000" pitchFamily="2" charset="-78"/>
              </a:rPr>
              <a:t>درس </a:t>
            </a:r>
            <a:r>
              <a:rPr lang="fa-IR" sz="5800" dirty="0" smtClean="0">
                <a:cs typeface="B Titr" panose="00000700000000000000" pitchFamily="2" charset="-78"/>
              </a:rPr>
              <a:t>معماری کامپیوتر</a:t>
            </a:r>
            <a:r>
              <a:rPr lang="fa-IR" dirty="0" smtClean="0">
                <a:cs typeface="B Titr" panose="00000700000000000000" pitchFamily="2" charset="-78"/>
              </a:rPr>
              <a:t/>
            </a:r>
            <a:br>
              <a:rPr lang="fa-IR" dirty="0" smtClean="0">
                <a:cs typeface="B Titr" panose="00000700000000000000" pitchFamily="2" charset="-78"/>
              </a:rPr>
            </a:br>
            <a:r>
              <a:rPr lang="fa-IR" dirty="0" smtClean="0">
                <a:cs typeface="B Titr" panose="00000700000000000000" pitchFamily="2" charset="-78"/>
              </a:rPr>
              <a:t/>
            </a:r>
            <a:br>
              <a:rPr lang="fa-IR" dirty="0" smtClean="0">
                <a:cs typeface="B Titr" panose="00000700000000000000" pitchFamily="2" charset="-78"/>
              </a:rPr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a-IR" sz="4000" dirty="0" smtClean="0">
                <a:cs typeface="B Titr" panose="00000700000000000000" pitchFamily="2" charset="-78"/>
              </a:rPr>
              <a:t> </a:t>
            </a:r>
            <a:endParaRPr lang="en-US" sz="4000" dirty="0">
              <a:cs typeface="B Titr" panose="00000700000000000000" pitchFamily="2" charset="-7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737463" y="705394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9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422177" y="118872"/>
            <a:ext cx="8574622" cy="1765131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fa-IR" sz="5400" smtClean="0">
                <a:cs typeface="B Titr" panose="00000700000000000000" pitchFamily="2" charset="-78"/>
              </a:rPr>
              <a:t>سوال 2:</a:t>
            </a:r>
            <a:br>
              <a:rPr lang="fa-IR" sz="5400" smtClean="0">
                <a:cs typeface="B Titr" panose="00000700000000000000" pitchFamily="2" charset="-78"/>
              </a:rPr>
            </a:br>
            <a:r>
              <a:rPr lang="fa-IR" sz="3600" smtClean="0">
                <a:cs typeface="B Titr" panose="00000700000000000000" pitchFamily="2" charset="-78"/>
              </a:rPr>
              <a:t> </a:t>
            </a:r>
            <a:endParaRPr lang="en-US" sz="5400" dirty="0">
              <a:cs typeface="B Titr" panose="00000700000000000000" pitchFamily="2" charset="-7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246655" y="1607558"/>
            <a:ext cx="145103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fa-IR" sz="4000" b="1" dirty="0" smtClean="0">
                <a:cs typeface="B Nazanin" panose="00000400000000000000" pitchFamily="2" charset="-78"/>
              </a:rPr>
              <a:t>تقسیم:</a:t>
            </a:r>
            <a:endParaRPr lang="fa-IR" sz="4000" b="1" dirty="0">
              <a:cs typeface="B Nazanin" panose="00000400000000000000" pitchFamily="2" charset="-7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512" y="84037"/>
            <a:ext cx="7115066" cy="237935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1852" y="2498231"/>
            <a:ext cx="6913245" cy="200752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9984" y="4614726"/>
            <a:ext cx="5610225" cy="199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427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8117" y="206829"/>
            <a:ext cx="10018713" cy="1752599"/>
          </a:xfrm>
        </p:spPr>
        <p:txBody>
          <a:bodyPr>
            <a:normAutofit/>
          </a:bodyPr>
          <a:lstStyle/>
          <a:p>
            <a:pPr algn="r"/>
            <a:r>
              <a:rPr lang="fa-IR" sz="5400" dirty="0" smtClean="0">
                <a:cs typeface="B Titr" panose="00000700000000000000" pitchFamily="2" charset="-78"/>
              </a:rPr>
              <a:t>سوال 1:</a:t>
            </a:r>
            <a:br>
              <a:rPr lang="fa-IR" sz="5400" dirty="0" smtClean="0">
                <a:cs typeface="B Titr" panose="00000700000000000000" pitchFamily="2" charset="-78"/>
              </a:rPr>
            </a:br>
            <a:endParaRPr lang="en-US" sz="5400" dirty="0">
              <a:cs typeface="B Titr" panose="00000700000000000000" pitchFamily="2" charset="-78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08663" y="1254035"/>
            <a:ext cx="8987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400" dirty="0" smtClean="0">
                <a:cs typeface="B Nazanin" panose="00000400000000000000" pitchFamily="2" charset="-78"/>
              </a:rPr>
              <a:t>قالب نمایش اعداد ممیز شناور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4345" y="1959428"/>
            <a:ext cx="9511564" cy="4385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457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8117" y="206829"/>
            <a:ext cx="10018713" cy="1752599"/>
          </a:xfrm>
        </p:spPr>
        <p:txBody>
          <a:bodyPr>
            <a:normAutofit/>
          </a:bodyPr>
          <a:lstStyle/>
          <a:p>
            <a:pPr algn="r"/>
            <a:r>
              <a:rPr lang="fa-IR" sz="5400" dirty="0" smtClean="0">
                <a:cs typeface="B Titr" panose="00000700000000000000" pitchFamily="2" charset="-78"/>
              </a:rPr>
              <a:t>سوال 1:</a:t>
            </a:r>
            <a:br>
              <a:rPr lang="fa-IR" sz="5400" dirty="0" smtClean="0">
                <a:cs typeface="B Titr" panose="00000700000000000000" pitchFamily="2" charset="-78"/>
              </a:rPr>
            </a:br>
            <a:r>
              <a:rPr lang="fa-IR" sz="3600" dirty="0" smtClean="0">
                <a:cs typeface="B Titr" panose="00000700000000000000" pitchFamily="2" charset="-78"/>
              </a:rPr>
              <a:t> </a:t>
            </a:r>
            <a:endParaRPr lang="en-US" sz="5400" dirty="0">
              <a:cs typeface="B Titr" panose="00000700000000000000" pitchFamily="2" charset="-78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0780" y="1745612"/>
            <a:ext cx="6496050" cy="47529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645" y="464563"/>
            <a:ext cx="4305300" cy="14859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37" y="2361919"/>
            <a:ext cx="4900916" cy="1044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875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8117" y="206829"/>
            <a:ext cx="10018713" cy="1752599"/>
          </a:xfrm>
        </p:spPr>
        <p:txBody>
          <a:bodyPr>
            <a:normAutofit/>
          </a:bodyPr>
          <a:lstStyle/>
          <a:p>
            <a:pPr algn="r"/>
            <a:r>
              <a:rPr lang="fa-IR" sz="5400" dirty="0" smtClean="0">
                <a:cs typeface="B Titr" panose="00000700000000000000" pitchFamily="2" charset="-78"/>
              </a:rPr>
              <a:t>سوال </a:t>
            </a:r>
            <a:r>
              <a:rPr lang="fa-IR" sz="5400" dirty="0">
                <a:cs typeface="B Titr" panose="00000700000000000000" pitchFamily="2" charset="-78"/>
              </a:rPr>
              <a:t>۱</a:t>
            </a:r>
            <a:r>
              <a:rPr lang="fa-IR" sz="5400" dirty="0" smtClean="0">
                <a:cs typeface="B Titr" panose="00000700000000000000" pitchFamily="2" charset="-78"/>
              </a:rPr>
              <a:t>:</a:t>
            </a:r>
            <a:br>
              <a:rPr lang="fa-IR" sz="5400" dirty="0" smtClean="0">
                <a:cs typeface="B Titr" panose="00000700000000000000" pitchFamily="2" charset="-78"/>
              </a:rPr>
            </a:br>
            <a:endParaRPr lang="en-US" sz="4800" dirty="0">
              <a:cs typeface="B Titr" panose="00000700000000000000" pitchFamily="2" charset="-7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53519912"/>
                  </p:ext>
                </p:extLst>
              </p:nvPr>
            </p:nvGraphicFramePr>
            <p:xfrm>
              <a:off x="437707" y="2113366"/>
              <a:ext cx="11368811" cy="2100045"/>
            </p:xfrm>
            <a:graphic>
              <a:graphicData uri="http://schemas.openxmlformats.org/drawingml/2006/table">
                <a:tbl>
                  <a:tblPr rtl="1" firstRow="1" firstCol="1" bandRow="1"/>
                  <a:tblGrid>
                    <a:gridCol w="995082">
                      <a:extLst>
                        <a:ext uri="{9D8B030D-6E8A-4147-A177-3AD203B41FA5}">
                          <a16:colId xmlns:a16="http://schemas.microsoft.com/office/drawing/2014/main" val="1689974045"/>
                        </a:ext>
                      </a:extLst>
                    </a:gridCol>
                    <a:gridCol w="3897560">
                      <a:extLst>
                        <a:ext uri="{9D8B030D-6E8A-4147-A177-3AD203B41FA5}">
                          <a16:colId xmlns:a16="http://schemas.microsoft.com/office/drawing/2014/main" val="3481413787"/>
                        </a:ext>
                      </a:extLst>
                    </a:gridCol>
                    <a:gridCol w="1430539">
                      <a:extLst>
                        <a:ext uri="{9D8B030D-6E8A-4147-A177-3AD203B41FA5}">
                          <a16:colId xmlns:a16="http://schemas.microsoft.com/office/drawing/2014/main" val="69501700"/>
                        </a:ext>
                      </a:extLst>
                    </a:gridCol>
                    <a:gridCol w="1271590">
                      <a:extLst>
                        <a:ext uri="{9D8B030D-6E8A-4147-A177-3AD203B41FA5}">
                          <a16:colId xmlns:a16="http://schemas.microsoft.com/office/drawing/2014/main" val="1537761327"/>
                        </a:ext>
                      </a:extLst>
                    </a:gridCol>
                    <a:gridCol w="1331196">
                      <a:extLst>
                        <a:ext uri="{9D8B030D-6E8A-4147-A177-3AD203B41FA5}">
                          <a16:colId xmlns:a16="http://schemas.microsoft.com/office/drawing/2014/main" val="3459210372"/>
                        </a:ext>
                      </a:extLst>
                    </a:gridCol>
                    <a:gridCol w="804678">
                      <a:extLst>
                        <a:ext uri="{9D8B030D-6E8A-4147-A177-3AD203B41FA5}">
                          <a16:colId xmlns:a16="http://schemas.microsoft.com/office/drawing/2014/main" val="2682314025"/>
                        </a:ext>
                      </a:extLst>
                    </a:gridCol>
                    <a:gridCol w="1638166">
                      <a:extLst>
                        <a:ext uri="{9D8B030D-6E8A-4147-A177-3AD203B41FA5}">
                          <a16:colId xmlns:a16="http://schemas.microsoft.com/office/drawing/2014/main" val="696698710"/>
                        </a:ext>
                      </a:extLst>
                    </a:gridCol>
                  </a:tblGrid>
                  <a:tr h="625086">
                    <a:tc>
                      <a:txBody>
                        <a:bodyPr/>
                        <a:lstStyle/>
                        <a:p>
                          <a:pPr marL="0" marR="0" algn="ctr" rtl="1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1">
                              <a:solidFill>
                                <a:srgbClr val="FFFFFF"/>
                              </a:solidFill>
                              <a:effectLst/>
                              <a:latin typeface="Perpetua" panose="02020502060401020303" pitchFamily="18" charset="0"/>
                              <a:ea typeface="Calibri" panose="020F0502020204030204" pitchFamily="34" charset="0"/>
                              <a:cs typeface="B Nazanin" panose="00000400000000000000" pitchFamily="2" charset="-78"/>
                            </a:rPr>
                            <a:t>Value</a:t>
                          </a:r>
                          <a:endParaRPr lang="en-US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2986" marR="62986" marT="0" marB="0">
                        <a:lnL w="12700" cap="flat" cmpd="sng" algn="ctr">
                          <a:solidFill>
                            <a:srgbClr val="5B9BD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5B9BD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5B9BD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5B9BD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 rtl="1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1" dirty="0">
                              <a:solidFill>
                                <a:srgbClr val="FFFFFF"/>
                              </a:solidFill>
                              <a:effectLst/>
                              <a:latin typeface="Perpetua" panose="02020502060401020303" pitchFamily="18" charset="0"/>
                              <a:ea typeface="Calibri" panose="020F0502020204030204" pitchFamily="34" charset="0"/>
                              <a:cs typeface="B Nazanin" panose="00000400000000000000" pitchFamily="2" charset="-78"/>
                            </a:rPr>
                            <a:t>Fraction field</a:t>
                          </a:r>
                          <a:endParaRPr lang="en-US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2986" marR="62986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5B9BD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5B9BD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5B9BD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 rtl="1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1">
                              <a:solidFill>
                                <a:srgbClr val="FFFFFF"/>
                              </a:solidFill>
                              <a:effectLst/>
                              <a:latin typeface="Perpetua" panose="02020502060401020303" pitchFamily="18" charset="0"/>
                              <a:ea typeface="Calibri" panose="020F0502020204030204" pitchFamily="34" charset="0"/>
                              <a:cs typeface="B Nazanin" panose="00000400000000000000" pitchFamily="2" charset="-78"/>
                            </a:rPr>
                            <a:t>Exponent field</a:t>
                          </a:r>
                          <a:endParaRPr lang="en-US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2986" marR="62986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5B9BD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5B9BD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5B9BD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 rtl="1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1">
                              <a:solidFill>
                                <a:srgbClr val="FFFFFF"/>
                              </a:solidFill>
                              <a:effectLst/>
                              <a:latin typeface="Perpetua" panose="02020502060401020303" pitchFamily="18" charset="0"/>
                              <a:ea typeface="Calibri" panose="020F0502020204030204" pitchFamily="34" charset="0"/>
                              <a:cs typeface="B Nazanin" panose="00000400000000000000" pitchFamily="2" charset="-78"/>
                            </a:rPr>
                            <a:t>Biased exponent</a:t>
                          </a:r>
                          <a:endParaRPr lang="en-US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2986" marR="62986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5B9BD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5B9BD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5B9BD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 rtl="1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1">
                              <a:solidFill>
                                <a:srgbClr val="FFFFFF"/>
                              </a:solidFill>
                              <a:effectLst/>
                              <a:latin typeface="Perpetua" panose="02020502060401020303" pitchFamily="18" charset="0"/>
                              <a:ea typeface="Calibri" panose="020F0502020204030204" pitchFamily="34" charset="0"/>
                              <a:cs typeface="B Nazanin" panose="00000400000000000000" pitchFamily="2" charset="-78"/>
                            </a:rPr>
                            <a:t>Actual exponent</a:t>
                          </a:r>
                          <a:endParaRPr lang="en-US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2986" marR="62986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5B9BD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5B9BD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5B9BD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 rtl="1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1">
                              <a:solidFill>
                                <a:srgbClr val="FFFFFF"/>
                              </a:solidFill>
                              <a:effectLst/>
                              <a:latin typeface="Perpetua" panose="02020502060401020303" pitchFamily="18" charset="0"/>
                              <a:ea typeface="Calibri" panose="020F0502020204030204" pitchFamily="34" charset="0"/>
                              <a:cs typeface="B Nazanin" panose="00000400000000000000" pitchFamily="2" charset="-78"/>
                            </a:rPr>
                            <a:t>Sign</a:t>
                          </a:r>
                          <a:endParaRPr lang="en-US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2986" marR="62986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5B9BD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5B9BD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5B9BD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 rtl="1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1" dirty="0">
                              <a:solidFill>
                                <a:srgbClr val="FFFFFF"/>
                              </a:solidFill>
                              <a:effectLst/>
                              <a:latin typeface="Perpetua" panose="02020502060401020303" pitchFamily="18" charset="0"/>
                              <a:ea typeface="Calibri" panose="020F0502020204030204" pitchFamily="34" charset="0"/>
                              <a:cs typeface="B Nazanin" panose="00000400000000000000" pitchFamily="2" charset="-78"/>
                            </a:rPr>
                            <a:t>Type</a:t>
                          </a:r>
                          <a:endParaRPr lang="en-US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2986" marR="62986" marT="0" marB="0">
                        <a:lnL>
                          <a:noFill/>
                        </a:lnL>
                        <a:lnR w="12700" cap="flat" cmpd="sng" algn="ctr">
                          <a:solidFill>
                            <a:srgbClr val="5B9BD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5B9BD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5B9BD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5B9BD5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96657518"/>
                      </a:ext>
                    </a:extLst>
                  </a:tr>
                  <a:tr h="491654">
                    <a:tc>
                      <a:txBody>
                        <a:bodyPr/>
                        <a:lstStyle/>
                        <a:p>
                          <a:pPr marL="0" marR="0" algn="ctr" rtl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a-IR" sz="2000" b="1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B Nazanin" panose="00000400000000000000" pitchFamily="2" charset="-78"/>
                                  </a:rPr>
                                  <m:t>𝟎</m:t>
                                </m:r>
                                <m:r>
                                  <a:rPr lang="fa-IR" sz="2000" b="1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B Nazanin" panose="00000400000000000000" pitchFamily="2" charset="-78"/>
                                  </a:rPr>
                                  <m:t>.</m:t>
                                </m:r>
                                <m:r>
                                  <a:rPr lang="fa-IR" sz="2000" b="1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B Nazanin" panose="00000400000000000000" pitchFamily="2" charset="-78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sz="2000" dirty="0">
                            <a:effectLst/>
                            <a:latin typeface="Perpetua" panose="02020502060401020303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2986" marR="62986" marT="0" marB="0">
                        <a:lnL w="12700" cap="flat" cmpd="sng" algn="ctr">
                          <a:solidFill>
                            <a:srgbClr val="9CC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9CC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5B9BD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9CC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EEAF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 rtl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B Nazanin" panose="00000400000000000000" pitchFamily="2" charset="-78"/>
                                  </a:rPr>
                                  <m:t>000</m:t>
                                </m:r>
                                <m:r>
                                  <a:rPr lang="en-US" sz="200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B Nazanin" panose="00000400000000000000" pitchFamily="2" charset="-78"/>
                                  </a:rPr>
                                  <m:t> </m:t>
                                </m:r>
                                <m:r>
                                  <a:rPr lang="en-US" sz="200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B Nazanin" panose="00000400000000000000" pitchFamily="2" charset="-78"/>
                                  </a:rPr>
                                  <m:t>0000</m:t>
                                </m:r>
                                <m:r>
                                  <a:rPr lang="en-US" sz="200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B Nazanin" panose="00000400000000000000" pitchFamily="2" charset="-78"/>
                                  </a:rPr>
                                  <m:t> </m:t>
                                </m:r>
                                <m:r>
                                  <a:rPr lang="en-US" sz="200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B Nazanin" panose="00000400000000000000" pitchFamily="2" charset="-78"/>
                                  </a:rPr>
                                  <m:t>0000</m:t>
                                </m:r>
                                <m:r>
                                  <a:rPr lang="en-US" sz="200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B Nazanin" panose="00000400000000000000" pitchFamily="2" charset="-78"/>
                                  </a:rPr>
                                  <m:t> </m:t>
                                </m:r>
                                <m:r>
                                  <a:rPr lang="en-US" sz="200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B Nazanin" panose="00000400000000000000" pitchFamily="2" charset="-78"/>
                                  </a:rPr>
                                  <m:t>0000</m:t>
                                </m:r>
                                <m:r>
                                  <a:rPr lang="en-US" sz="200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B Nazanin" panose="00000400000000000000" pitchFamily="2" charset="-78"/>
                                  </a:rPr>
                                  <m:t> </m:t>
                                </m:r>
                                <m:r>
                                  <a:rPr lang="en-US" sz="200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B Nazanin" panose="00000400000000000000" pitchFamily="2" charset="-78"/>
                                  </a:rPr>
                                  <m:t>0000</m:t>
                                </m:r>
                                <m:r>
                                  <a:rPr lang="en-US" sz="200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B Nazanin" panose="00000400000000000000" pitchFamily="2" charset="-78"/>
                                  </a:rPr>
                                  <m:t> </m:t>
                                </m:r>
                                <m:r>
                                  <a:rPr lang="en-US" sz="200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B Nazanin" panose="00000400000000000000" pitchFamily="2" charset="-78"/>
                                  </a:rPr>
                                  <m:t>0000</m:t>
                                </m:r>
                              </m:oMath>
                            </m:oMathPara>
                          </a14:m>
                          <a:endParaRPr lang="en-US" sz="2000" dirty="0">
                            <a:effectLst/>
                            <a:latin typeface="Perpetua" panose="02020502060401020303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2986" marR="62986" marT="0" marB="0">
                        <a:lnL w="12700" cap="flat" cmpd="sng" algn="ctr">
                          <a:solidFill>
                            <a:srgbClr val="9CC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9CC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5B9BD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9CC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EEAF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 rtl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B Nazanin" panose="00000400000000000000" pitchFamily="2" charset="-78"/>
                                  </a:rPr>
                                  <m:t>0000</m:t>
                                </m:r>
                                <m:r>
                                  <a:rPr lang="en-US" sz="200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B Nazanin" panose="00000400000000000000" pitchFamily="2" charset="-78"/>
                                  </a:rPr>
                                  <m:t> </m:t>
                                </m:r>
                                <m:r>
                                  <a:rPr lang="en-US" sz="200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B Nazanin" panose="00000400000000000000" pitchFamily="2" charset="-78"/>
                                  </a:rPr>
                                  <m:t>0000</m:t>
                                </m:r>
                              </m:oMath>
                            </m:oMathPara>
                          </a14:m>
                          <a:endParaRPr lang="en-US" sz="2000" dirty="0">
                            <a:effectLst/>
                            <a:latin typeface="Perpetua" panose="02020502060401020303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2986" marR="62986" marT="0" marB="0">
                        <a:lnL w="12700" cap="flat" cmpd="sng" algn="ctr">
                          <a:solidFill>
                            <a:srgbClr val="9CC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9CC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5B9BD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9CC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EEAF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 rtl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dirty="0" smtClean="0">
                              <a:effectLst/>
                              <a:latin typeface="Perpetua" panose="02020502060401020303" pitchFamily="18" charset="0"/>
                              <a:ea typeface="Calibri" panose="020F0502020204030204" pitchFamily="34" charset="0"/>
                              <a:cs typeface="B Nazanin" panose="00000400000000000000" pitchFamily="2" charset="-78"/>
                            </a:rPr>
                            <a:t>0</a:t>
                          </a:r>
                          <a:endParaRPr lang="en-US" sz="2000" dirty="0">
                            <a:effectLst/>
                            <a:latin typeface="Perpetua" panose="02020502060401020303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2986" marR="62986" marT="0" marB="0">
                        <a:lnL w="12700" cap="flat" cmpd="sng" algn="ctr">
                          <a:solidFill>
                            <a:srgbClr val="9CC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9CC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5B9BD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9CC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EEAF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 rtl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B Nazanin" panose="00000400000000000000" pitchFamily="2" charset="-78"/>
                                  </a:rPr>
                                  <m:t>−</m:t>
                                </m:r>
                                <m:r>
                                  <a:rPr lang="en-US" sz="200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B Nazanin" panose="00000400000000000000" pitchFamily="2" charset="-78"/>
                                  </a:rPr>
                                  <m:t>127</m:t>
                                </m:r>
                              </m:oMath>
                            </m:oMathPara>
                          </a14:m>
                          <a:endParaRPr lang="en-US" sz="2000" dirty="0">
                            <a:effectLst/>
                            <a:latin typeface="Perpetua" panose="02020502060401020303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2986" marR="62986" marT="0" marB="0">
                        <a:lnL w="12700" cap="flat" cmpd="sng" algn="ctr">
                          <a:solidFill>
                            <a:srgbClr val="9CC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9CC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5B9BD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9CC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EEAF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 rtl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dirty="0" smtClean="0">
                              <a:effectLst/>
                              <a:latin typeface="Perpetua" panose="02020502060401020303" pitchFamily="18" charset="0"/>
                              <a:ea typeface="Calibri" panose="020F0502020204030204" pitchFamily="34" charset="0"/>
                              <a:cs typeface="B Nazanin" panose="00000400000000000000" pitchFamily="2" charset="-78"/>
                            </a:rPr>
                            <a:t>0 </a:t>
                          </a:r>
                          <a:endParaRPr lang="en-US" sz="2000" dirty="0">
                            <a:effectLst/>
                            <a:latin typeface="Perpetua" panose="02020502060401020303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2986" marR="62986" marT="0" marB="0">
                        <a:lnL w="12700" cap="flat" cmpd="sng" algn="ctr">
                          <a:solidFill>
                            <a:srgbClr val="9CC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9CC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5B9BD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9CC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EEAF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 rtl="1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dirty="0" smtClean="0">
                              <a:effectLst/>
                              <a:latin typeface="Perpetua" panose="02020502060401020303" pitchFamily="18" charset="0"/>
                              <a:ea typeface="Calibri" panose="020F0502020204030204" pitchFamily="34" charset="0"/>
                              <a:cs typeface="B Nazanin" panose="00000400000000000000" pitchFamily="2" charset="-78"/>
                            </a:rPr>
                            <a:t>zero</a:t>
                          </a:r>
                          <a:endParaRPr lang="en-US" sz="2000" dirty="0">
                            <a:effectLst/>
                            <a:latin typeface="Perpetua" panose="02020502060401020303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2986" marR="62986" marT="0" marB="0">
                        <a:lnL w="12700" cap="flat" cmpd="sng" algn="ctr">
                          <a:solidFill>
                            <a:srgbClr val="9CC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9CC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5B9BD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9CC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EEAF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62218720"/>
                      </a:ext>
                    </a:extLst>
                  </a:tr>
                  <a:tr h="983305">
                    <a:tc>
                      <a:txBody>
                        <a:bodyPr/>
                        <a:lstStyle/>
                        <a:p>
                          <a:pPr marL="0" marR="0" algn="ctr" rtl="1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fa-IR" sz="2000" b="1" dirty="0">
                              <a:effectLst/>
                              <a:latin typeface="Perpetua" panose="02020502060401020303" pitchFamily="18" charset="0"/>
                              <a:ea typeface="Calibri" panose="020F0502020204030204" pitchFamily="34" charset="0"/>
                              <a:cs typeface="B Nazanin" panose="00000400000000000000" pitchFamily="2" charset="-78"/>
                            </a:rPr>
                            <a:t> </a:t>
                          </a:r>
                          <a:r>
                            <a:rPr lang="en-US" sz="2000" b="1" dirty="0" smtClean="0">
                              <a:effectLst/>
                              <a:latin typeface="Perpetua" panose="02020502060401020303" pitchFamily="18" charset="0"/>
                              <a:ea typeface="Calibri" panose="020F0502020204030204" pitchFamily="34" charset="0"/>
                              <a:cs typeface="B Nazanin" panose="00000400000000000000" pitchFamily="2" charset="-78"/>
                            </a:rPr>
                            <a:t>-0.0</a:t>
                          </a:r>
                          <a:endParaRPr lang="en-US" sz="2000" dirty="0">
                            <a:effectLst/>
                            <a:latin typeface="Perpetua" panose="02020502060401020303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2986" marR="62986" marT="0" marB="0">
                        <a:lnL w="12700" cap="flat" cmpd="sng" algn="ctr">
                          <a:solidFill>
                            <a:srgbClr val="9CC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9CC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9CC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9CC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EEAF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1" eaLnBrk="1" fontAlgn="auto" latinLnBrk="0" hangingPunct="1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B Nazanin" panose="00000400000000000000" pitchFamily="2" charset="-78"/>
                                  </a:rPr>
                                  <m:t>000</m:t>
                                </m:r>
                                <m:r>
                                  <a:rPr lang="en-US" sz="200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B Nazanin" panose="00000400000000000000" pitchFamily="2" charset="-78"/>
                                  </a:rPr>
                                  <m:t> </m:t>
                                </m:r>
                                <m:r>
                                  <a:rPr lang="en-US" sz="200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B Nazanin" panose="00000400000000000000" pitchFamily="2" charset="-78"/>
                                  </a:rPr>
                                  <m:t>0000</m:t>
                                </m:r>
                                <m:r>
                                  <a:rPr lang="en-US" sz="200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B Nazanin" panose="00000400000000000000" pitchFamily="2" charset="-78"/>
                                  </a:rPr>
                                  <m:t> </m:t>
                                </m:r>
                                <m:r>
                                  <a:rPr lang="en-US" sz="200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B Nazanin" panose="00000400000000000000" pitchFamily="2" charset="-78"/>
                                  </a:rPr>
                                  <m:t>0000</m:t>
                                </m:r>
                                <m:r>
                                  <a:rPr lang="en-US" sz="200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B Nazanin" panose="00000400000000000000" pitchFamily="2" charset="-78"/>
                                  </a:rPr>
                                  <m:t> </m:t>
                                </m:r>
                                <m:r>
                                  <a:rPr lang="en-US" sz="200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B Nazanin" panose="00000400000000000000" pitchFamily="2" charset="-78"/>
                                  </a:rPr>
                                  <m:t>0000</m:t>
                                </m:r>
                                <m:r>
                                  <a:rPr lang="en-US" sz="200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B Nazanin" panose="00000400000000000000" pitchFamily="2" charset="-78"/>
                                  </a:rPr>
                                  <m:t> </m:t>
                                </m:r>
                                <m:r>
                                  <a:rPr lang="en-US" sz="200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B Nazanin" panose="00000400000000000000" pitchFamily="2" charset="-78"/>
                                  </a:rPr>
                                  <m:t>0000</m:t>
                                </m:r>
                                <m:r>
                                  <a:rPr lang="en-US" sz="200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B Nazanin" panose="00000400000000000000" pitchFamily="2" charset="-78"/>
                                  </a:rPr>
                                  <m:t> </m:t>
                                </m:r>
                                <m:r>
                                  <a:rPr lang="en-US" sz="200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B Nazanin" panose="00000400000000000000" pitchFamily="2" charset="-78"/>
                                  </a:rPr>
                                  <m:t>0000</m:t>
                                </m:r>
                              </m:oMath>
                            </m:oMathPara>
                          </a14:m>
                          <a:endParaRPr lang="en-US" sz="2000" dirty="0">
                            <a:effectLst/>
                            <a:latin typeface="Perpetua" panose="02020502060401020303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  <a:p>
                          <a:pPr marL="0" marR="0" algn="ctr" rtl="1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fa-IR" sz="2000" dirty="0">
                              <a:effectLst/>
                              <a:latin typeface="Perpetua" panose="02020502060401020303" pitchFamily="18" charset="0"/>
                              <a:ea typeface="Calibri" panose="020F0502020204030204" pitchFamily="34" charset="0"/>
                              <a:cs typeface="B Nazanin" panose="00000400000000000000" pitchFamily="2" charset="-78"/>
                            </a:rPr>
                            <a:t> </a:t>
                          </a:r>
                          <a:endParaRPr lang="en-US" sz="2000" dirty="0">
                            <a:effectLst/>
                            <a:latin typeface="Perpetua" panose="02020502060401020303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2986" marR="62986" marT="0" marB="0">
                        <a:lnL w="12700" cap="flat" cmpd="sng" algn="ctr">
                          <a:solidFill>
                            <a:srgbClr val="9CC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9CC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9CC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9CC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EEAF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1" eaLnBrk="1" fontAlgn="auto" latinLnBrk="0" hangingPunct="1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B Nazanin" panose="00000400000000000000" pitchFamily="2" charset="-78"/>
                                  </a:rPr>
                                  <m:t>0000</m:t>
                                </m:r>
                                <m:r>
                                  <a:rPr lang="en-US" sz="200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B Nazanin" panose="00000400000000000000" pitchFamily="2" charset="-78"/>
                                  </a:rPr>
                                  <m:t> </m:t>
                                </m:r>
                                <m:r>
                                  <a:rPr lang="en-US" sz="200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B Nazanin" panose="00000400000000000000" pitchFamily="2" charset="-78"/>
                                  </a:rPr>
                                  <m:t>0000</m:t>
                                </m:r>
                              </m:oMath>
                            </m:oMathPara>
                          </a14:m>
                          <a:endParaRPr lang="en-US" sz="2000" dirty="0">
                            <a:effectLst/>
                            <a:latin typeface="Perpetua" panose="02020502060401020303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  <a:p>
                          <a:pPr marL="0" marR="0" algn="ctr" rtl="1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fa-IR" sz="2000" dirty="0">
                              <a:effectLst/>
                              <a:latin typeface="Perpetua" panose="02020502060401020303" pitchFamily="18" charset="0"/>
                              <a:ea typeface="Calibri" panose="020F0502020204030204" pitchFamily="34" charset="0"/>
                              <a:cs typeface="B Nazanin" panose="00000400000000000000" pitchFamily="2" charset="-78"/>
                            </a:rPr>
                            <a:t> </a:t>
                          </a:r>
                          <a:endParaRPr lang="en-US" sz="2000" dirty="0">
                            <a:effectLst/>
                            <a:latin typeface="Perpetua" panose="02020502060401020303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2986" marR="62986" marT="0" marB="0">
                        <a:lnL w="12700" cap="flat" cmpd="sng" algn="ctr">
                          <a:solidFill>
                            <a:srgbClr val="9CC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9CC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9CC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9CC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EEAF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 rtl="1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fa-IR" sz="2000" b="1" i="0" dirty="0">
                              <a:effectLst/>
                              <a:latin typeface="Perpetua" panose="02020502060401020303" pitchFamily="18" charset="0"/>
                              <a:ea typeface="Calibri" panose="020F0502020204030204" pitchFamily="34" charset="0"/>
                              <a:cs typeface="B Nazanin" panose="00000400000000000000" pitchFamily="2" charset="-78"/>
                            </a:rPr>
                            <a:t> </a:t>
                          </a:r>
                          <a:r>
                            <a:rPr lang="en-US" sz="2000" b="1" i="0" dirty="0" smtClean="0">
                              <a:effectLst/>
                              <a:latin typeface="Perpetua" panose="02020502060401020303" pitchFamily="18" charset="0"/>
                              <a:ea typeface="Calibri" panose="020F0502020204030204" pitchFamily="34" charset="0"/>
                              <a:cs typeface="B Nazanin" panose="00000400000000000000" pitchFamily="2" charset="-78"/>
                            </a:rPr>
                            <a:t>0</a:t>
                          </a:r>
                          <a:endParaRPr lang="en-US" sz="2000" b="1" i="0" dirty="0">
                            <a:effectLst/>
                            <a:latin typeface="Perpetua" panose="02020502060401020303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2986" marR="62986" marT="0" marB="0">
                        <a:lnL w="12700" cap="flat" cmpd="sng" algn="ctr">
                          <a:solidFill>
                            <a:srgbClr val="9CC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9CC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9CC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9CC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EEAF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 rtl="1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fa-IR" sz="2000" b="1" i="0" dirty="0">
                              <a:effectLst/>
                              <a:latin typeface="Perpetua" panose="02020502060401020303" pitchFamily="18" charset="0"/>
                              <a:ea typeface="Calibri" panose="020F0502020204030204" pitchFamily="34" charset="0"/>
                              <a:cs typeface="B Nazanin" panose="00000400000000000000" pitchFamily="2" charset="-78"/>
                            </a:rPr>
                            <a:t> </a:t>
                          </a:r>
                          <a:r>
                            <a:rPr lang="en-US" sz="2000" b="1" i="0" dirty="0" smtClean="0">
                              <a:effectLst/>
                              <a:latin typeface="Perpetua" panose="02020502060401020303" pitchFamily="18" charset="0"/>
                              <a:ea typeface="Calibri" panose="020F0502020204030204" pitchFamily="34" charset="0"/>
                              <a:cs typeface="B Nazanin" panose="00000400000000000000" pitchFamily="2" charset="-78"/>
                            </a:rPr>
                            <a:t>-127</a:t>
                          </a:r>
                          <a:endParaRPr lang="en-US" sz="2000" b="1" i="0" dirty="0">
                            <a:effectLst/>
                            <a:latin typeface="Perpetua" panose="02020502060401020303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2986" marR="62986" marT="0" marB="0">
                        <a:lnL w="12700" cap="flat" cmpd="sng" algn="ctr">
                          <a:solidFill>
                            <a:srgbClr val="9CC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9CC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9CC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9CC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EEAF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 rtl="1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1" i="0" dirty="0" smtClean="0">
                              <a:effectLst/>
                              <a:latin typeface="Perpetua" panose="02020502060401020303" pitchFamily="18" charset="0"/>
                              <a:ea typeface="Calibri" panose="020F0502020204030204" pitchFamily="34" charset="0"/>
                              <a:cs typeface="B Nazanin" panose="00000400000000000000" pitchFamily="2" charset="-78"/>
                            </a:rPr>
                            <a:t>1</a:t>
                          </a:r>
                          <a:endParaRPr lang="en-US" sz="2000" b="1" i="0" dirty="0">
                            <a:effectLst/>
                            <a:latin typeface="Perpetua" panose="02020502060401020303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2986" marR="62986" marT="0" marB="0">
                        <a:lnL w="12700" cap="flat" cmpd="sng" algn="ctr">
                          <a:solidFill>
                            <a:srgbClr val="9CC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9CC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9CC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9CC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EEAF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 rtl="1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dirty="0">
                              <a:effectLst/>
                              <a:latin typeface="Perpetua" panose="02020502060401020303" pitchFamily="18" charset="0"/>
                              <a:ea typeface="Calibri" panose="020F0502020204030204" pitchFamily="34" charset="0"/>
                              <a:cs typeface="B Nazanin" panose="00000400000000000000" pitchFamily="2" charset="-78"/>
                            </a:rPr>
                            <a:t>Negative zero</a:t>
                          </a:r>
                          <a:endParaRPr lang="en-US" sz="2000" dirty="0">
                            <a:effectLst/>
                            <a:latin typeface="Perpetua" panose="02020502060401020303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2986" marR="62986" marT="0" marB="0">
                        <a:lnL w="12700" cap="flat" cmpd="sng" algn="ctr">
                          <a:solidFill>
                            <a:srgbClr val="9CC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9CC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9CC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9CC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EEAF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20802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53519912"/>
                  </p:ext>
                </p:extLst>
              </p:nvPr>
            </p:nvGraphicFramePr>
            <p:xfrm>
              <a:off x="437707" y="2113366"/>
              <a:ext cx="11368811" cy="2100045"/>
            </p:xfrm>
            <a:graphic>
              <a:graphicData uri="http://schemas.openxmlformats.org/drawingml/2006/table">
                <a:tbl>
                  <a:tblPr rtl="1" firstRow="1" firstCol="1" bandRow="1"/>
                  <a:tblGrid>
                    <a:gridCol w="995082">
                      <a:extLst>
                        <a:ext uri="{9D8B030D-6E8A-4147-A177-3AD203B41FA5}">
                          <a16:colId xmlns:a16="http://schemas.microsoft.com/office/drawing/2014/main" val="1689974045"/>
                        </a:ext>
                      </a:extLst>
                    </a:gridCol>
                    <a:gridCol w="3897560">
                      <a:extLst>
                        <a:ext uri="{9D8B030D-6E8A-4147-A177-3AD203B41FA5}">
                          <a16:colId xmlns:a16="http://schemas.microsoft.com/office/drawing/2014/main" val="3481413787"/>
                        </a:ext>
                      </a:extLst>
                    </a:gridCol>
                    <a:gridCol w="1430539">
                      <a:extLst>
                        <a:ext uri="{9D8B030D-6E8A-4147-A177-3AD203B41FA5}">
                          <a16:colId xmlns:a16="http://schemas.microsoft.com/office/drawing/2014/main" val="69501700"/>
                        </a:ext>
                      </a:extLst>
                    </a:gridCol>
                    <a:gridCol w="1271590">
                      <a:extLst>
                        <a:ext uri="{9D8B030D-6E8A-4147-A177-3AD203B41FA5}">
                          <a16:colId xmlns:a16="http://schemas.microsoft.com/office/drawing/2014/main" val="1537761327"/>
                        </a:ext>
                      </a:extLst>
                    </a:gridCol>
                    <a:gridCol w="1331196">
                      <a:extLst>
                        <a:ext uri="{9D8B030D-6E8A-4147-A177-3AD203B41FA5}">
                          <a16:colId xmlns:a16="http://schemas.microsoft.com/office/drawing/2014/main" val="3459210372"/>
                        </a:ext>
                      </a:extLst>
                    </a:gridCol>
                    <a:gridCol w="804678">
                      <a:extLst>
                        <a:ext uri="{9D8B030D-6E8A-4147-A177-3AD203B41FA5}">
                          <a16:colId xmlns:a16="http://schemas.microsoft.com/office/drawing/2014/main" val="2682314025"/>
                        </a:ext>
                      </a:extLst>
                    </a:gridCol>
                    <a:gridCol w="1638166">
                      <a:extLst>
                        <a:ext uri="{9D8B030D-6E8A-4147-A177-3AD203B41FA5}">
                          <a16:colId xmlns:a16="http://schemas.microsoft.com/office/drawing/2014/main" val="696698710"/>
                        </a:ext>
                      </a:extLst>
                    </a:gridCol>
                  </a:tblGrid>
                  <a:tr h="625086">
                    <a:tc>
                      <a:txBody>
                        <a:bodyPr/>
                        <a:lstStyle/>
                        <a:p>
                          <a:pPr marL="0" marR="0" algn="ctr" rtl="1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1">
                              <a:solidFill>
                                <a:srgbClr val="FFFFFF"/>
                              </a:solidFill>
                              <a:effectLst/>
                              <a:latin typeface="Perpetua" panose="02020502060401020303" pitchFamily="18" charset="0"/>
                              <a:ea typeface="Calibri" panose="020F0502020204030204" pitchFamily="34" charset="0"/>
                              <a:cs typeface="B Nazanin" panose="00000400000000000000" pitchFamily="2" charset="-78"/>
                            </a:rPr>
                            <a:t>Value</a:t>
                          </a:r>
                          <a:endParaRPr lang="en-US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2986" marR="62986" marT="0" marB="0">
                        <a:lnL w="12700" cap="flat" cmpd="sng" algn="ctr">
                          <a:solidFill>
                            <a:srgbClr val="5B9BD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5B9BD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5B9BD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5B9BD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 rtl="1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1" dirty="0">
                              <a:solidFill>
                                <a:srgbClr val="FFFFFF"/>
                              </a:solidFill>
                              <a:effectLst/>
                              <a:latin typeface="Perpetua" panose="02020502060401020303" pitchFamily="18" charset="0"/>
                              <a:ea typeface="Calibri" panose="020F0502020204030204" pitchFamily="34" charset="0"/>
                              <a:cs typeface="B Nazanin" panose="00000400000000000000" pitchFamily="2" charset="-78"/>
                            </a:rPr>
                            <a:t>Fraction field</a:t>
                          </a:r>
                          <a:endParaRPr lang="en-US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2986" marR="62986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5B9BD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5B9BD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5B9BD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 rtl="1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1">
                              <a:solidFill>
                                <a:srgbClr val="FFFFFF"/>
                              </a:solidFill>
                              <a:effectLst/>
                              <a:latin typeface="Perpetua" panose="02020502060401020303" pitchFamily="18" charset="0"/>
                              <a:ea typeface="Calibri" panose="020F0502020204030204" pitchFamily="34" charset="0"/>
                              <a:cs typeface="B Nazanin" panose="00000400000000000000" pitchFamily="2" charset="-78"/>
                            </a:rPr>
                            <a:t>Exponent field</a:t>
                          </a:r>
                          <a:endParaRPr lang="en-US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2986" marR="62986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5B9BD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5B9BD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5B9BD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 rtl="1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1">
                              <a:solidFill>
                                <a:srgbClr val="FFFFFF"/>
                              </a:solidFill>
                              <a:effectLst/>
                              <a:latin typeface="Perpetua" panose="02020502060401020303" pitchFamily="18" charset="0"/>
                              <a:ea typeface="Calibri" panose="020F0502020204030204" pitchFamily="34" charset="0"/>
                              <a:cs typeface="B Nazanin" panose="00000400000000000000" pitchFamily="2" charset="-78"/>
                            </a:rPr>
                            <a:t>Biased exponent</a:t>
                          </a:r>
                          <a:endParaRPr lang="en-US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2986" marR="62986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5B9BD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5B9BD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5B9BD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 rtl="1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1">
                              <a:solidFill>
                                <a:srgbClr val="FFFFFF"/>
                              </a:solidFill>
                              <a:effectLst/>
                              <a:latin typeface="Perpetua" panose="02020502060401020303" pitchFamily="18" charset="0"/>
                              <a:ea typeface="Calibri" panose="020F0502020204030204" pitchFamily="34" charset="0"/>
                              <a:cs typeface="B Nazanin" panose="00000400000000000000" pitchFamily="2" charset="-78"/>
                            </a:rPr>
                            <a:t>Actual exponent</a:t>
                          </a:r>
                          <a:endParaRPr lang="en-US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2986" marR="62986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5B9BD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5B9BD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5B9BD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 rtl="1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1">
                              <a:solidFill>
                                <a:srgbClr val="FFFFFF"/>
                              </a:solidFill>
                              <a:effectLst/>
                              <a:latin typeface="Perpetua" panose="02020502060401020303" pitchFamily="18" charset="0"/>
                              <a:ea typeface="Calibri" panose="020F0502020204030204" pitchFamily="34" charset="0"/>
                              <a:cs typeface="B Nazanin" panose="00000400000000000000" pitchFamily="2" charset="-78"/>
                            </a:rPr>
                            <a:t>Sign</a:t>
                          </a:r>
                          <a:endParaRPr lang="en-US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2986" marR="62986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5B9BD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5B9BD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5B9BD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 rtl="1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1" dirty="0">
                              <a:solidFill>
                                <a:srgbClr val="FFFFFF"/>
                              </a:solidFill>
                              <a:effectLst/>
                              <a:latin typeface="Perpetua" panose="02020502060401020303" pitchFamily="18" charset="0"/>
                              <a:ea typeface="Calibri" panose="020F0502020204030204" pitchFamily="34" charset="0"/>
                              <a:cs typeface="B Nazanin" panose="00000400000000000000" pitchFamily="2" charset="-78"/>
                            </a:rPr>
                            <a:t>Type</a:t>
                          </a:r>
                          <a:endParaRPr lang="en-US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2986" marR="62986" marT="0" marB="0">
                        <a:lnL>
                          <a:noFill/>
                        </a:lnL>
                        <a:lnR w="12700" cap="flat" cmpd="sng" algn="ctr">
                          <a:solidFill>
                            <a:srgbClr val="5B9BD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5B9BD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5B9BD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5B9BD5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96657518"/>
                      </a:ext>
                    </a:extLst>
                  </a:tr>
                  <a:tr h="49165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2986" marR="62986" marT="0" marB="0">
                        <a:lnL w="12700" cap="flat" cmpd="sng" algn="ctr">
                          <a:solidFill>
                            <a:srgbClr val="9CC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9CC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5B9BD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9CC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13" t="-135802" r="-1046012" b="-2024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2986" marR="62986" marT="0" marB="0">
                        <a:lnL w="12700" cap="flat" cmpd="sng" algn="ctr">
                          <a:solidFill>
                            <a:srgbClr val="9CC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9CC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5B9BD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9CC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5625" t="-135802" r="-166406" b="-2024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2986" marR="62986" marT="0" marB="0">
                        <a:lnL w="12700" cap="flat" cmpd="sng" algn="ctr">
                          <a:solidFill>
                            <a:srgbClr val="9CC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9CC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5B9BD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9CC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42128" t="-135802" r="-353191" b="-2024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 rtl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dirty="0" smtClean="0">
                              <a:effectLst/>
                              <a:latin typeface="Perpetua" panose="02020502060401020303" pitchFamily="18" charset="0"/>
                              <a:ea typeface="Calibri" panose="020F0502020204030204" pitchFamily="34" charset="0"/>
                              <a:cs typeface="B Nazanin" panose="00000400000000000000" pitchFamily="2" charset="-78"/>
                            </a:rPr>
                            <a:t>0</a:t>
                          </a:r>
                          <a:endParaRPr lang="en-US" sz="2000" dirty="0">
                            <a:effectLst/>
                            <a:latin typeface="Perpetua" panose="02020502060401020303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2986" marR="62986" marT="0" marB="0">
                        <a:lnL w="12700" cap="flat" cmpd="sng" algn="ctr">
                          <a:solidFill>
                            <a:srgbClr val="9CC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9CC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5B9BD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9CC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EEAF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2986" marR="62986" marT="0" marB="0">
                        <a:lnL w="12700" cap="flat" cmpd="sng" algn="ctr">
                          <a:solidFill>
                            <a:srgbClr val="9CC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9CC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5B9BD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9CC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72477" t="-135802" r="-184862" b="-2024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 rtl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dirty="0" smtClean="0">
                              <a:effectLst/>
                              <a:latin typeface="Perpetua" panose="02020502060401020303" pitchFamily="18" charset="0"/>
                              <a:ea typeface="Calibri" panose="020F0502020204030204" pitchFamily="34" charset="0"/>
                              <a:cs typeface="B Nazanin" panose="00000400000000000000" pitchFamily="2" charset="-78"/>
                            </a:rPr>
                            <a:t>0 </a:t>
                          </a:r>
                          <a:endParaRPr lang="en-US" sz="2000" dirty="0">
                            <a:effectLst/>
                            <a:latin typeface="Perpetua" panose="02020502060401020303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2986" marR="62986" marT="0" marB="0">
                        <a:lnL w="12700" cap="flat" cmpd="sng" algn="ctr">
                          <a:solidFill>
                            <a:srgbClr val="9CC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9CC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5B9BD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9CC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EEAF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 rtl="1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dirty="0" smtClean="0">
                              <a:effectLst/>
                              <a:latin typeface="Perpetua" panose="02020502060401020303" pitchFamily="18" charset="0"/>
                              <a:ea typeface="Calibri" panose="020F0502020204030204" pitchFamily="34" charset="0"/>
                              <a:cs typeface="B Nazanin" panose="00000400000000000000" pitchFamily="2" charset="-78"/>
                            </a:rPr>
                            <a:t>zero</a:t>
                          </a:r>
                          <a:endParaRPr lang="en-US" sz="2000" dirty="0">
                            <a:effectLst/>
                            <a:latin typeface="Perpetua" panose="02020502060401020303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2986" marR="62986" marT="0" marB="0">
                        <a:lnL w="12700" cap="flat" cmpd="sng" algn="ctr">
                          <a:solidFill>
                            <a:srgbClr val="9CC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9CC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5B9BD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9CC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EEAF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62218720"/>
                      </a:ext>
                    </a:extLst>
                  </a:tr>
                  <a:tr h="983305">
                    <a:tc>
                      <a:txBody>
                        <a:bodyPr/>
                        <a:lstStyle/>
                        <a:p>
                          <a:pPr marL="0" marR="0" algn="ctr" rtl="1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fa-IR" sz="2000" b="1" dirty="0">
                              <a:effectLst/>
                              <a:latin typeface="Perpetua" panose="02020502060401020303" pitchFamily="18" charset="0"/>
                              <a:ea typeface="Calibri" panose="020F0502020204030204" pitchFamily="34" charset="0"/>
                              <a:cs typeface="B Nazanin" panose="00000400000000000000" pitchFamily="2" charset="-78"/>
                            </a:rPr>
                            <a:t> </a:t>
                          </a:r>
                          <a:r>
                            <a:rPr lang="en-US" sz="2000" b="1" dirty="0" smtClean="0">
                              <a:effectLst/>
                              <a:latin typeface="Perpetua" panose="02020502060401020303" pitchFamily="18" charset="0"/>
                              <a:ea typeface="Calibri" panose="020F0502020204030204" pitchFamily="34" charset="0"/>
                              <a:cs typeface="B Nazanin" panose="00000400000000000000" pitchFamily="2" charset="-78"/>
                            </a:rPr>
                            <a:t>-0.0</a:t>
                          </a:r>
                          <a:endParaRPr lang="en-US" sz="2000" dirty="0">
                            <a:effectLst/>
                            <a:latin typeface="Perpetua" panose="02020502060401020303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2986" marR="62986" marT="0" marB="0">
                        <a:lnL w="12700" cap="flat" cmpd="sng" algn="ctr">
                          <a:solidFill>
                            <a:srgbClr val="9CC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9CC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9CC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9CC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EEAF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2986" marR="62986" marT="0" marB="0">
                        <a:lnL w="12700" cap="flat" cmpd="sng" algn="ctr">
                          <a:solidFill>
                            <a:srgbClr val="9CC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9CC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9CC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9CC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5625" t="-117901" r="-166406" b="-12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2986" marR="62986" marT="0" marB="0">
                        <a:lnL w="12700" cap="flat" cmpd="sng" algn="ctr">
                          <a:solidFill>
                            <a:srgbClr val="9CC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9CC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9CC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9CC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42128" t="-117901" r="-353191" b="-12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 rtl="1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fa-IR" sz="2000" b="1" i="0" dirty="0">
                              <a:effectLst/>
                              <a:latin typeface="Perpetua" panose="02020502060401020303" pitchFamily="18" charset="0"/>
                              <a:ea typeface="Calibri" panose="020F0502020204030204" pitchFamily="34" charset="0"/>
                              <a:cs typeface="B Nazanin" panose="00000400000000000000" pitchFamily="2" charset="-78"/>
                            </a:rPr>
                            <a:t> </a:t>
                          </a:r>
                          <a:r>
                            <a:rPr lang="en-US" sz="2000" b="1" i="0" dirty="0" smtClean="0">
                              <a:effectLst/>
                              <a:latin typeface="Perpetua" panose="02020502060401020303" pitchFamily="18" charset="0"/>
                              <a:ea typeface="Calibri" panose="020F0502020204030204" pitchFamily="34" charset="0"/>
                              <a:cs typeface="B Nazanin" panose="00000400000000000000" pitchFamily="2" charset="-78"/>
                            </a:rPr>
                            <a:t>0</a:t>
                          </a:r>
                          <a:endParaRPr lang="en-US" sz="2000" b="1" i="0" dirty="0">
                            <a:effectLst/>
                            <a:latin typeface="Perpetua" panose="02020502060401020303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2986" marR="62986" marT="0" marB="0">
                        <a:lnL w="12700" cap="flat" cmpd="sng" algn="ctr">
                          <a:solidFill>
                            <a:srgbClr val="9CC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9CC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9CC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9CC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EEAF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 rtl="1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fa-IR" sz="2000" b="1" i="0" dirty="0">
                              <a:effectLst/>
                              <a:latin typeface="Perpetua" panose="02020502060401020303" pitchFamily="18" charset="0"/>
                              <a:ea typeface="Calibri" panose="020F0502020204030204" pitchFamily="34" charset="0"/>
                              <a:cs typeface="B Nazanin" panose="00000400000000000000" pitchFamily="2" charset="-78"/>
                            </a:rPr>
                            <a:t> </a:t>
                          </a:r>
                          <a:r>
                            <a:rPr lang="en-US" sz="2000" b="1" i="0" dirty="0" smtClean="0">
                              <a:effectLst/>
                              <a:latin typeface="Perpetua" panose="02020502060401020303" pitchFamily="18" charset="0"/>
                              <a:ea typeface="Calibri" panose="020F0502020204030204" pitchFamily="34" charset="0"/>
                              <a:cs typeface="B Nazanin" panose="00000400000000000000" pitchFamily="2" charset="-78"/>
                            </a:rPr>
                            <a:t>-127</a:t>
                          </a:r>
                          <a:endParaRPr lang="en-US" sz="2000" b="1" i="0" dirty="0">
                            <a:effectLst/>
                            <a:latin typeface="Perpetua" panose="02020502060401020303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2986" marR="62986" marT="0" marB="0">
                        <a:lnL w="12700" cap="flat" cmpd="sng" algn="ctr">
                          <a:solidFill>
                            <a:srgbClr val="9CC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9CC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9CC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9CC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EEAF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 rtl="1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1" i="0" dirty="0" smtClean="0">
                              <a:effectLst/>
                              <a:latin typeface="Perpetua" panose="02020502060401020303" pitchFamily="18" charset="0"/>
                              <a:ea typeface="Calibri" panose="020F0502020204030204" pitchFamily="34" charset="0"/>
                              <a:cs typeface="B Nazanin" panose="00000400000000000000" pitchFamily="2" charset="-78"/>
                            </a:rPr>
                            <a:t>1</a:t>
                          </a:r>
                          <a:endParaRPr lang="en-US" sz="2000" b="1" i="0" dirty="0">
                            <a:effectLst/>
                            <a:latin typeface="Perpetua" panose="02020502060401020303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2986" marR="62986" marT="0" marB="0">
                        <a:lnL w="12700" cap="flat" cmpd="sng" algn="ctr">
                          <a:solidFill>
                            <a:srgbClr val="9CC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9CC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9CC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9CC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EEAF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 rtl="1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dirty="0">
                              <a:effectLst/>
                              <a:latin typeface="Perpetua" panose="02020502060401020303" pitchFamily="18" charset="0"/>
                              <a:ea typeface="Calibri" panose="020F0502020204030204" pitchFamily="34" charset="0"/>
                              <a:cs typeface="B Nazanin" panose="00000400000000000000" pitchFamily="2" charset="-78"/>
                            </a:rPr>
                            <a:t>Negative zero</a:t>
                          </a:r>
                          <a:endParaRPr lang="en-US" sz="2000" dirty="0">
                            <a:effectLst/>
                            <a:latin typeface="Perpetua" panose="02020502060401020303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2986" marR="62986" marT="0" marB="0">
                        <a:lnL w="12700" cap="flat" cmpd="sng" algn="ctr">
                          <a:solidFill>
                            <a:srgbClr val="9CC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9CC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9CC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9CC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EEAF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208020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140005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8117" y="206829"/>
            <a:ext cx="10018713" cy="1752599"/>
          </a:xfrm>
        </p:spPr>
        <p:txBody>
          <a:bodyPr>
            <a:normAutofit/>
          </a:bodyPr>
          <a:lstStyle/>
          <a:p>
            <a:pPr algn="r"/>
            <a:r>
              <a:rPr lang="fa-IR" sz="5400" dirty="0" smtClean="0">
                <a:cs typeface="B Titr" panose="00000700000000000000" pitchFamily="2" charset="-78"/>
              </a:rPr>
              <a:t>سوال 1:</a:t>
            </a:r>
            <a:br>
              <a:rPr lang="fa-IR" sz="5400" dirty="0" smtClean="0">
                <a:cs typeface="B Titr" panose="00000700000000000000" pitchFamily="2" charset="-78"/>
              </a:rPr>
            </a:br>
            <a:r>
              <a:rPr lang="fa-IR" sz="3600" dirty="0" smtClean="0">
                <a:cs typeface="B Titr" panose="00000700000000000000" pitchFamily="2" charset="-78"/>
              </a:rPr>
              <a:t> </a:t>
            </a:r>
            <a:endParaRPr lang="en-US" sz="5400" dirty="0">
              <a:cs typeface="B Titr" panose="00000700000000000000" pitchFamily="2" charset="-7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05371216"/>
                  </p:ext>
                </p:extLst>
              </p:nvPr>
            </p:nvGraphicFramePr>
            <p:xfrm>
              <a:off x="446672" y="1959428"/>
              <a:ext cx="11368811" cy="2488882"/>
            </p:xfrm>
            <a:graphic>
              <a:graphicData uri="http://schemas.openxmlformats.org/drawingml/2006/table">
                <a:tbl>
                  <a:tblPr rtl="1" firstRow="1" firstCol="1" bandRow="1"/>
                  <a:tblGrid>
                    <a:gridCol w="1619923">
                      <a:extLst>
                        <a:ext uri="{9D8B030D-6E8A-4147-A177-3AD203B41FA5}">
                          <a16:colId xmlns:a16="http://schemas.microsoft.com/office/drawing/2014/main" val="1689974045"/>
                        </a:ext>
                      </a:extLst>
                    </a:gridCol>
                    <a:gridCol w="3272719">
                      <a:extLst>
                        <a:ext uri="{9D8B030D-6E8A-4147-A177-3AD203B41FA5}">
                          <a16:colId xmlns:a16="http://schemas.microsoft.com/office/drawing/2014/main" val="3481413787"/>
                        </a:ext>
                      </a:extLst>
                    </a:gridCol>
                    <a:gridCol w="1430539">
                      <a:extLst>
                        <a:ext uri="{9D8B030D-6E8A-4147-A177-3AD203B41FA5}">
                          <a16:colId xmlns:a16="http://schemas.microsoft.com/office/drawing/2014/main" val="69501700"/>
                        </a:ext>
                      </a:extLst>
                    </a:gridCol>
                    <a:gridCol w="1271590">
                      <a:extLst>
                        <a:ext uri="{9D8B030D-6E8A-4147-A177-3AD203B41FA5}">
                          <a16:colId xmlns:a16="http://schemas.microsoft.com/office/drawing/2014/main" val="1537761327"/>
                        </a:ext>
                      </a:extLst>
                    </a:gridCol>
                    <a:gridCol w="1331196">
                      <a:extLst>
                        <a:ext uri="{9D8B030D-6E8A-4147-A177-3AD203B41FA5}">
                          <a16:colId xmlns:a16="http://schemas.microsoft.com/office/drawing/2014/main" val="3459210372"/>
                        </a:ext>
                      </a:extLst>
                    </a:gridCol>
                    <a:gridCol w="804678">
                      <a:extLst>
                        <a:ext uri="{9D8B030D-6E8A-4147-A177-3AD203B41FA5}">
                          <a16:colId xmlns:a16="http://schemas.microsoft.com/office/drawing/2014/main" val="2682314025"/>
                        </a:ext>
                      </a:extLst>
                    </a:gridCol>
                    <a:gridCol w="1638166">
                      <a:extLst>
                        <a:ext uri="{9D8B030D-6E8A-4147-A177-3AD203B41FA5}">
                          <a16:colId xmlns:a16="http://schemas.microsoft.com/office/drawing/2014/main" val="696698710"/>
                        </a:ext>
                      </a:extLst>
                    </a:gridCol>
                  </a:tblGrid>
                  <a:tr h="625086">
                    <a:tc>
                      <a:txBody>
                        <a:bodyPr/>
                        <a:lstStyle/>
                        <a:p>
                          <a:pPr marL="0" marR="0" algn="ctr" rtl="1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1">
                              <a:solidFill>
                                <a:srgbClr val="FFFFFF"/>
                              </a:solidFill>
                              <a:effectLst/>
                              <a:latin typeface="Perpetua" panose="02020502060401020303" pitchFamily="18" charset="0"/>
                              <a:ea typeface="Calibri" panose="020F0502020204030204" pitchFamily="34" charset="0"/>
                              <a:cs typeface="B Nazanin" panose="00000400000000000000" pitchFamily="2" charset="-78"/>
                            </a:rPr>
                            <a:t>Value</a:t>
                          </a:r>
                          <a:endParaRPr lang="en-US" sz="1800">
                            <a:effectLst/>
                            <a:latin typeface="Perpetua" panose="02020502060401020303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2986" marR="62986" marT="0" marB="0">
                        <a:lnL w="12700" cap="flat" cmpd="sng" algn="ctr">
                          <a:solidFill>
                            <a:srgbClr val="5B9BD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5B9BD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5B9BD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5B9BD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 rtl="1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1" dirty="0">
                              <a:solidFill>
                                <a:srgbClr val="FFFFFF"/>
                              </a:solidFill>
                              <a:effectLst/>
                              <a:latin typeface="Perpetua" panose="02020502060401020303" pitchFamily="18" charset="0"/>
                              <a:ea typeface="Calibri" panose="020F0502020204030204" pitchFamily="34" charset="0"/>
                              <a:cs typeface="B Nazanin" panose="00000400000000000000" pitchFamily="2" charset="-78"/>
                            </a:rPr>
                            <a:t>Fraction field</a:t>
                          </a:r>
                          <a:endParaRPr lang="en-US" sz="1800" dirty="0">
                            <a:effectLst/>
                            <a:latin typeface="Perpetua" panose="02020502060401020303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2986" marR="62986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5B9BD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5B9BD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5B9BD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 rtl="1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1">
                              <a:solidFill>
                                <a:srgbClr val="FFFFFF"/>
                              </a:solidFill>
                              <a:effectLst/>
                              <a:latin typeface="Perpetua" panose="02020502060401020303" pitchFamily="18" charset="0"/>
                              <a:ea typeface="Calibri" panose="020F0502020204030204" pitchFamily="34" charset="0"/>
                              <a:cs typeface="B Nazanin" panose="00000400000000000000" pitchFamily="2" charset="-78"/>
                            </a:rPr>
                            <a:t>Exponent field</a:t>
                          </a:r>
                          <a:endParaRPr lang="en-US" sz="1800">
                            <a:effectLst/>
                            <a:latin typeface="Perpetua" panose="02020502060401020303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2986" marR="62986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5B9BD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5B9BD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5B9BD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 rtl="1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1">
                              <a:solidFill>
                                <a:srgbClr val="FFFFFF"/>
                              </a:solidFill>
                              <a:effectLst/>
                              <a:latin typeface="Perpetua" panose="02020502060401020303" pitchFamily="18" charset="0"/>
                              <a:ea typeface="Calibri" panose="020F0502020204030204" pitchFamily="34" charset="0"/>
                              <a:cs typeface="B Nazanin" panose="00000400000000000000" pitchFamily="2" charset="-78"/>
                            </a:rPr>
                            <a:t>Biased exponent</a:t>
                          </a:r>
                          <a:endParaRPr lang="en-US" sz="1800">
                            <a:effectLst/>
                            <a:latin typeface="Perpetua" panose="02020502060401020303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2986" marR="62986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5B9BD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5B9BD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5B9BD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 rtl="1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1">
                              <a:solidFill>
                                <a:srgbClr val="FFFFFF"/>
                              </a:solidFill>
                              <a:effectLst/>
                              <a:latin typeface="Perpetua" panose="02020502060401020303" pitchFamily="18" charset="0"/>
                              <a:ea typeface="Calibri" panose="020F0502020204030204" pitchFamily="34" charset="0"/>
                              <a:cs typeface="B Nazanin" panose="00000400000000000000" pitchFamily="2" charset="-78"/>
                            </a:rPr>
                            <a:t>Actual exponent</a:t>
                          </a:r>
                          <a:endParaRPr lang="en-US" sz="1800">
                            <a:effectLst/>
                            <a:latin typeface="Perpetua" panose="02020502060401020303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2986" marR="62986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5B9BD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5B9BD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5B9BD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 rtl="1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1">
                              <a:solidFill>
                                <a:srgbClr val="FFFFFF"/>
                              </a:solidFill>
                              <a:effectLst/>
                              <a:latin typeface="Perpetua" panose="02020502060401020303" pitchFamily="18" charset="0"/>
                              <a:ea typeface="Calibri" panose="020F0502020204030204" pitchFamily="34" charset="0"/>
                              <a:cs typeface="B Nazanin" panose="00000400000000000000" pitchFamily="2" charset="-78"/>
                            </a:rPr>
                            <a:t>Sign</a:t>
                          </a:r>
                          <a:endParaRPr lang="en-US" sz="1800">
                            <a:effectLst/>
                            <a:latin typeface="Perpetua" panose="02020502060401020303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2986" marR="62986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5B9BD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5B9BD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5B9BD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 rtl="1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1" dirty="0">
                              <a:solidFill>
                                <a:srgbClr val="FFFFFF"/>
                              </a:solidFill>
                              <a:effectLst/>
                              <a:latin typeface="Perpetua" panose="02020502060401020303" pitchFamily="18" charset="0"/>
                              <a:ea typeface="Calibri" panose="020F0502020204030204" pitchFamily="34" charset="0"/>
                              <a:cs typeface="B Nazanin" panose="00000400000000000000" pitchFamily="2" charset="-78"/>
                            </a:rPr>
                            <a:t>Type</a:t>
                          </a:r>
                          <a:endParaRPr lang="en-US" sz="1800" dirty="0">
                            <a:effectLst/>
                            <a:latin typeface="Perpetua" panose="02020502060401020303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2986" marR="62986" marT="0" marB="0">
                        <a:lnL>
                          <a:noFill/>
                        </a:lnL>
                        <a:lnR w="12700" cap="flat" cmpd="sng" algn="ctr">
                          <a:solidFill>
                            <a:srgbClr val="5B9BD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5B9BD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5B9BD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5B9BD5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96657518"/>
                      </a:ext>
                    </a:extLst>
                  </a:tr>
                  <a:tr h="491654">
                    <a:tc>
                      <a:txBody>
                        <a:bodyPr/>
                        <a:lstStyle/>
                        <a:p>
                          <a:pPr marL="0" marR="0" algn="ctr" rtl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± </m:t>
                                </m:r>
                                <m:sSup>
                                  <m:sSupPr>
                                    <m:ctrlPr>
                                      <a:rPr lang="en-US" sz="18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 b="1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𝟐</m:t>
                                    </m:r>
                                  </m:e>
                                  <m:sup>
                                    <m:r>
                                      <a:rPr lang="en-US" sz="1800" b="1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−</m:t>
                                    </m:r>
                                    <m:r>
                                      <a:rPr lang="en-US" sz="1800" b="1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𝟐𝟑</m:t>
                                    </m:r>
                                  </m:sup>
                                </m:sSup>
                                <m:r>
                                  <a:rPr lang="en-US" sz="1800" b="1" i="1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∗</m:t>
                                </m:r>
                                <m:sSup>
                                  <m:sSupPr>
                                    <m:ctrlPr>
                                      <a:rPr lang="en-US" sz="18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 b="1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𝟐</m:t>
                                    </m:r>
                                  </m:e>
                                  <m:sup>
                                    <m:r>
                                      <a:rPr lang="en-US" sz="1800" b="1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−</m:t>
                                    </m:r>
                                    <m:r>
                                      <a:rPr lang="en-US" sz="1800" b="1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𝟏𝟐𝟔</m:t>
                                    </m:r>
                                  </m:sup>
                                </m:sSup>
                                <m:r>
                                  <a:rPr lang="en-US" sz="1800" b="1" i="1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sz="18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 b="1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𝟐</m:t>
                                    </m:r>
                                  </m:e>
                                  <m:sup>
                                    <m:r>
                                      <a:rPr lang="en-US" sz="1800" b="1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−</m:t>
                                    </m:r>
                                    <m:r>
                                      <a:rPr lang="en-US" sz="1800" b="1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𝟏𝟒𝟗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800" dirty="0">
                            <a:effectLst/>
                            <a:latin typeface="Perpetua" panose="02020502060401020303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2986" marR="62986" marT="0" marB="0">
                        <a:lnL w="12700" cap="flat" cmpd="sng" algn="ctr">
                          <a:solidFill>
                            <a:srgbClr val="9CC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9CC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5B9BD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9CC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EEAF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 rtl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B Nazanin" panose="00000400000000000000" pitchFamily="2" charset="-78"/>
                                  </a:rPr>
                                  <m:t>000</m:t>
                                </m:r>
                                <m:r>
                                  <a:rPr lang="en-US" sz="180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B Nazanin" panose="00000400000000000000" pitchFamily="2" charset="-78"/>
                                  </a:rPr>
                                  <m:t> </m:t>
                                </m:r>
                                <m:r>
                                  <a:rPr lang="en-US" sz="180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B Nazanin" panose="00000400000000000000" pitchFamily="2" charset="-78"/>
                                  </a:rPr>
                                  <m:t>0000</m:t>
                                </m:r>
                                <m:r>
                                  <a:rPr lang="en-US" sz="180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B Nazanin" panose="00000400000000000000" pitchFamily="2" charset="-78"/>
                                  </a:rPr>
                                  <m:t> </m:t>
                                </m:r>
                                <m:r>
                                  <a:rPr lang="en-US" sz="180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B Nazanin" panose="00000400000000000000" pitchFamily="2" charset="-78"/>
                                  </a:rPr>
                                  <m:t>0000</m:t>
                                </m:r>
                                <m:r>
                                  <a:rPr lang="en-US" sz="180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B Nazanin" panose="00000400000000000000" pitchFamily="2" charset="-78"/>
                                  </a:rPr>
                                  <m:t> </m:t>
                                </m:r>
                                <m:r>
                                  <a:rPr lang="en-US" sz="180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B Nazanin" panose="00000400000000000000" pitchFamily="2" charset="-78"/>
                                  </a:rPr>
                                  <m:t>0000</m:t>
                                </m:r>
                                <m:r>
                                  <a:rPr lang="en-US" sz="180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B Nazanin" panose="00000400000000000000" pitchFamily="2" charset="-78"/>
                                  </a:rPr>
                                  <m:t> </m:t>
                                </m:r>
                                <m:r>
                                  <a:rPr lang="en-US" sz="180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B Nazanin" panose="00000400000000000000" pitchFamily="2" charset="-78"/>
                                  </a:rPr>
                                  <m:t>0000</m:t>
                                </m:r>
                                <m:r>
                                  <a:rPr lang="en-US" sz="180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B Nazanin" panose="00000400000000000000" pitchFamily="2" charset="-78"/>
                                  </a:rPr>
                                  <m:t> </m:t>
                                </m:r>
                                <m:r>
                                  <a:rPr lang="en-US" sz="180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B Nazanin" panose="00000400000000000000" pitchFamily="2" charset="-78"/>
                                  </a:rPr>
                                  <m:t>0001</m:t>
                                </m:r>
                              </m:oMath>
                            </m:oMathPara>
                          </a14:m>
                          <a:endParaRPr lang="en-US" sz="1800" dirty="0">
                            <a:effectLst/>
                            <a:latin typeface="Perpetua" panose="02020502060401020303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2986" marR="62986" marT="0" marB="0">
                        <a:lnL w="12700" cap="flat" cmpd="sng" algn="ctr">
                          <a:solidFill>
                            <a:srgbClr val="9CC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9CC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5B9BD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9CC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EEAF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 rtl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B Nazanin" panose="00000400000000000000" pitchFamily="2" charset="-78"/>
                                  </a:rPr>
                                  <m:t>0000</m:t>
                                </m:r>
                                <m:r>
                                  <a:rPr lang="en-US" sz="180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B Nazanin" panose="00000400000000000000" pitchFamily="2" charset="-78"/>
                                  </a:rPr>
                                  <m:t> </m:t>
                                </m:r>
                                <m:r>
                                  <a:rPr lang="en-US" sz="180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B Nazanin" panose="00000400000000000000" pitchFamily="2" charset="-78"/>
                                  </a:rPr>
                                  <m:t>0000</m:t>
                                </m:r>
                              </m:oMath>
                            </m:oMathPara>
                          </a14:m>
                          <a:endParaRPr lang="en-US" sz="1800" dirty="0">
                            <a:effectLst/>
                            <a:latin typeface="Perpetua" panose="02020502060401020303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2986" marR="62986" marT="0" marB="0">
                        <a:lnL w="12700" cap="flat" cmpd="sng" algn="ctr">
                          <a:solidFill>
                            <a:srgbClr val="9CC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9CC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5B9BD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9CC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EEAF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 rtl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 smtClean="0">
                              <a:effectLst/>
                              <a:latin typeface="Perpetua" panose="02020502060401020303" pitchFamily="18" charset="0"/>
                              <a:ea typeface="Calibri" panose="020F0502020204030204" pitchFamily="34" charset="0"/>
                              <a:cs typeface="B Nazanin" panose="00000400000000000000" pitchFamily="2" charset="-78"/>
                            </a:rPr>
                            <a:t>0</a:t>
                          </a:r>
                          <a:endParaRPr lang="en-US" sz="1800" dirty="0">
                            <a:effectLst/>
                            <a:latin typeface="Perpetua" panose="02020502060401020303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2986" marR="62986" marT="0" marB="0">
                        <a:lnL w="12700" cap="flat" cmpd="sng" algn="ctr">
                          <a:solidFill>
                            <a:srgbClr val="9CC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9CC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5B9BD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9CC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EEAF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 rtl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B Nazanin" panose="00000400000000000000" pitchFamily="2" charset="-78"/>
                                  </a:rPr>
                                  <m:t>−</m:t>
                                </m:r>
                                <m:r>
                                  <a:rPr lang="en-US" sz="180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B Nazanin" panose="00000400000000000000" pitchFamily="2" charset="-78"/>
                                  </a:rPr>
                                  <m:t>126</m:t>
                                </m:r>
                              </m:oMath>
                            </m:oMathPara>
                          </a14:m>
                          <a:endParaRPr lang="en-US" sz="1800" dirty="0">
                            <a:effectLst/>
                            <a:latin typeface="Perpetua" panose="02020502060401020303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2986" marR="62986" marT="0" marB="0">
                        <a:lnL w="12700" cap="flat" cmpd="sng" algn="ctr">
                          <a:solidFill>
                            <a:srgbClr val="9CC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9CC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5B9BD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9CC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EEAF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 rtl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 smtClean="0">
                              <a:effectLst/>
                              <a:latin typeface="Perpetua" panose="02020502060401020303" pitchFamily="18" charset="0"/>
                              <a:ea typeface="Calibri" panose="020F0502020204030204" pitchFamily="34" charset="0"/>
                              <a:cs typeface="B Nazanin" panose="00000400000000000000" pitchFamily="2" charset="-78"/>
                            </a:rPr>
                            <a:t>0 or 1 </a:t>
                          </a:r>
                          <a:endParaRPr lang="en-US" sz="1800" dirty="0">
                            <a:effectLst/>
                            <a:latin typeface="Perpetua" panose="02020502060401020303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2986" marR="62986" marT="0" marB="0">
                        <a:lnL w="12700" cap="flat" cmpd="sng" algn="ctr">
                          <a:solidFill>
                            <a:srgbClr val="9CC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9CC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5B9BD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9CC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EEAF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 rtl="1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Perpetua" panose="02020502060401020303" pitchFamily="18" charset="0"/>
                              <a:ea typeface="+mn-ea"/>
                              <a:cs typeface="+mn-cs"/>
                            </a:rPr>
                            <a:t>Smallest </a:t>
                          </a:r>
                          <a:r>
                            <a:rPr lang="en-US" sz="1800" kern="1200" dirty="0" err="1" smtClean="0">
                              <a:solidFill>
                                <a:schemeClr val="tx1"/>
                              </a:solidFill>
                              <a:effectLst/>
                              <a:latin typeface="Perpetua" panose="02020502060401020303" pitchFamily="18" charset="0"/>
                              <a:ea typeface="+mn-ea"/>
                              <a:cs typeface="+mn-cs"/>
                            </a:rPr>
                            <a:t>denormalized</a:t>
                          </a:r>
                          <a:r>
                            <a:rPr lang="en-US" sz="18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Perpetua" panose="02020502060401020303" pitchFamily="18" charset="0"/>
                              <a:ea typeface="+mn-ea"/>
                              <a:cs typeface="+mn-cs"/>
                            </a:rPr>
                            <a:t> number</a:t>
                          </a:r>
                          <a:endParaRPr lang="en-US" sz="1800" dirty="0">
                            <a:effectLst/>
                            <a:latin typeface="Perpetua" panose="02020502060401020303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2986" marR="62986" marT="0" marB="0">
                        <a:lnL w="12700" cap="flat" cmpd="sng" algn="ctr">
                          <a:solidFill>
                            <a:srgbClr val="9CC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9CC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5B9BD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9CC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EEAF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62218720"/>
                      </a:ext>
                    </a:extLst>
                  </a:tr>
                  <a:tr h="983305">
                    <a:tc>
                      <a:txBody>
                        <a:bodyPr/>
                        <a:lstStyle/>
                        <a:p>
                          <a:pPr marL="0" marR="0" algn="ctr" rtl="1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1" dirty="0" smtClean="0">
                              <a:effectLst/>
                              <a:latin typeface="Perpetua" panose="02020502060401020303" pitchFamily="18" charset="0"/>
                              <a:ea typeface="Calibri" panose="020F0502020204030204" pitchFamily="34" charset="0"/>
                              <a:cs typeface="B Nazanin" panose="00000400000000000000" pitchFamily="2" charset="-78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1" i="1" kern="120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± </m:t>
                              </m:r>
                              <m:sSup>
                                <m:sSupPr>
                                  <m:ctrlPr>
                                    <a:rPr lang="en-US" sz="18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b="1" i="1" kern="12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(</m:t>
                                  </m:r>
                                  <m:r>
                                    <a:rPr lang="en-US" sz="1800" b="1" i="1" kern="12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𝟏</m:t>
                                  </m:r>
                                  <m:r>
                                    <a:rPr lang="en-US" sz="1800" b="1" i="1" kern="12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−</m:t>
                                  </m:r>
                                  <m:r>
                                    <a:rPr lang="en-US" sz="1800" b="1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𝟐</m:t>
                                  </m:r>
                                </m:e>
                                <m:sup>
                                  <m:r>
                                    <a:rPr lang="en-US" sz="1800" b="1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−</m:t>
                                  </m:r>
                                  <m:r>
                                    <a:rPr lang="en-US" sz="1800" b="1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𝟐𝟑</m:t>
                                  </m:r>
                                </m:sup>
                              </m:sSup>
                              <m:r>
                                <a:rPr lang="en-US" sz="1800" b="1" i="1" kern="120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)</m:t>
                              </m:r>
                              <m:r>
                                <a:rPr lang="en-US" sz="1800" b="1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∗</m:t>
                              </m:r>
                              <m:sSup>
                                <m:sSupPr>
                                  <m:ctrlPr>
                                    <a:rPr lang="en-US" sz="18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b="1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𝟐</m:t>
                                  </m:r>
                                </m:e>
                                <m:sup>
                                  <m:r>
                                    <a:rPr lang="en-US" sz="1800" b="1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−</m:t>
                                  </m:r>
                                  <m:r>
                                    <a:rPr lang="en-US" sz="1800" b="1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𝟏𝟐𝟔</m:t>
                                  </m:r>
                                </m:sup>
                              </m:sSup>
                              <m:r>
                                <a:rPr lang="en-US" sz="1800" b="1" i="1" kern="120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</m:t>
                              </m:r>
                            </m:oMath>
                          </a14:m>
                          <a:endParaRPr lang="en-US" sz="1800" dirty="0">
                            <a:effectLst/>
                            <a:latin typeface="Perpetua" panose="02020502060401020303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2986" marR="62986" marT="0" marB="0">
                        <a:lnL w="12700" cap="flat" cmpd="sng" algn="ctr">
                          <a:solidFill>
                            <a:srgbClr val="9CC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9CC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9CC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9CC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EEAF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1" eaLnBrk="1" fontAlgn="auto" latinLnBrk="0" hangingPunct="1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1800" i="1" smtClea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B Nazanin" panose="00000400000000000000" pitchFamily="2" charset="-78"/>
                                </a:rPr>
                                <m:t>1</m:t>
                              </m:r>
                              <m:r>
                                <a:rPr lang="en-US" sz="1800" b="0" i="1" smtClea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B Nazanin" panose="00000400000000000000" pitchFamily="2" charset="-78"/>
                                </a:rPr>
                                <m:t>11</m:t>
                              </m:r>
                              <m:r>
                                <a:rPr lang="en-US" sz="1800" i="1" smtClea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B Nazanin" panose="00000400000000000000" pitchFamily="2" charset="-78"/>
                                </a:rPr>
                                <m:t> </m:t>
                              </m:r>
                              <m:r>
                                <a:rPr lang="en-US" sz="1800" b="0" i="1" smtClea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B Nazanin" panose="00000400000000000000" pitchFamily="2" charset="-78"/>
                                </a:rPr>
                                <m:t>1111</m:t>
                              </m:r>
                              <m:r>
                                <a:rPr lang="en-US" sz="1800" i="1" smtClea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B Nazanin" panose="00000400000000000000" pitchFamily="2" charset="-78"/>
                                </a:rPr>
                                <m:t> </m:t>
                              </m:r>
                              <m:r>
                                <a:rPr lang="en-US" sz="1800" b="0" i="1" smtClea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B Nazanin" panose="00000400000000000000" pitchFamily="2" charset="-78"/>
                                </a:rPr>
                                <m:t>1111</m:t>
                              </m:r>
                              <m:r>
                                <a:rPr lang="en-US" sz="1800" i="1" smtClea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B Nazanin" panose="00000400000000000000" pitchFamily="2" charset="-78"/>
                                </a:rPr>
                                <m:t> </m:t>
                              </m:r>
                              <m:r>
                                <a:rPr lang="en-US" sz="1800" b="0" i="1" smtClea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B Nazanin" panose="00000400000000000000" pitchFamily="2" charset="-78"/>
                                </a:rPr>
                                <m:t>1111</m:t>
                              </m:r>
                              <m:r>
                                <a:rPr lang="en-US" sz="1800" i="1" smtClea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B Nazanin" panose="00000400000000000000" pitchFamily="2" charset="-78"/>
                                </a:rPr>
                                <m:t> </m:t>
                              </m:r>
                              <m:r>
                                <a:rPr lang="en-US" sz="1800" b="0" i="1" smtClea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B Nazanin" panose="00000400000000000000" pitchFamily="2" charset="-78"/>
                                </a:rPr>
                                <m:t>1111</m:t>
                              </m:r>
                              <m:r>
                                <a:rPr lang="en-US" sz="1800" i="1" smtClea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B Nazanin" panose="00000400000000000000" pitchFamily="2" charset="-78"/>
                                </a:rPr>
                                <m:t> </m:t>
                              </m:r>
                              <m:r>
                                <a:rPr lang="en-US" sz="1800" b="0" i="1" smtClea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B Nazanin" panose="00000400000000000000" pitchFamily="2" charset="-78"/>
                                </a:rPr>
                                <m:t>1111</m:t>
                              </m:r>
                            </m:oMath>
                          </a14:m>
                          <a:r>
                            <a:rPr lang="fa-IR" sz="1800" dirty="0">
                              <a:effectLst/>
                              <a:latin typeface="Perpetua" panose="02020502060401020303" pitchFamily="18" charset="0"/>
                              <a:ea typeface="Calibri" panose="020F0502020204030204" pitchFamily="34" charset="0"/>
                              <a:cs typeface="B Nazanin" panose="00000400000000000000" pitchFamily="2" charset="-78"/>
                            </a:rPr>
                            <a:t> </a:t>
                          </a:r>
                          <a:endParaRPr lang="en-US" sz="1800" dirty="0">
                            <a:effectLst/>
                            <a:latin typeface="Perpetua" panose="02020502060401020303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2986" marR="62986" marT="0" marB="0">
                        <a:lnL w="12700" cap="flat" cmpd="sng" algn="ctr">
                          <a:solidFill>
                            <a:srgbClr val="9CC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9CC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9CC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9CC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EEAF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1" eaLnBrk="1" fontAlgn="auto" latinLnBrk="0" hangingPunct="1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B Nazanin" panose="00000400000000000000" pitchFamily="2" charset="-78"/>
                                  </a:rPr>
                                  <m:t>0000</m:t>
                                </m:r>
                                <m:r>
                                  <a:rPr lang="en-US" sz="180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B Nazanin" panose="00000400000000000000" pitchFamily="2" charset="-78"/>
                                  </a:rPr>
                                  <m:t> </m:t>
                                </m:r>
                                <m:r>
                                  <a:rPr lang="en-US" sz="180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B Nazanin" panose="00000400000000000000" pitchFamily="2" charset="-78"/>
                                  </a:rPr>
                                  <m:t>0000</m:t>
                                </m:r>
                              </m:oMath>
                            </m:oMathPara>
                          </a14:m>
                          <a:endParaRPr lang="en-US" sz="1800" dirty="0">
                            <a:effectLst/>
                            <a:latin typeface="Perpetua" panose="02020502060401020303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  <a:p>
                          <a:pPr marL="0" marR="0" algn="ctr" rtl="1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fa-IR" sz="1800" dirty="0">
                              <a:effectLst/>
                              <a:latin typeface="Perpetua" panose="02020502060401020303" pitchFamily="18" charset="0"/>
                              <a:ea typeface="Calibri" panose="020F0502020204030204" pitchFamily="34" charset="0"/>
                              <a:cs typeface="B Nazanin" panose="00000400000000000000" pitchFamily="2" charset="-78"/>
                            </a:rPr>
                            <a:t> </a:t>
                          </a:r>
                          <a:endParaRPr lang="en-US" sz="1800" dirty="0">
                            <a:effectLst/>
                            <a:latin typeface="Perpetua" panose="02020502060401020303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2986" marR="62986" marT="0" marB="0">
                        <a:lnL w="12700" cap="flat" cmpd="sng" algn="ctr">
                          <a:solidFill>
                            <a:srgbClr val="9CC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9CC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9CC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9CC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EEAF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 rtl="1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fa-IR" sz="1800" dirty="0">
                              <a:effectLst/>
                              <a:latin typeface="Perpetua" panose="02020502060401020303" pitchFamily="18" charset="0"/>
                              <a:ea typeface="Calibri" panose="020F0502020204030204" pitchFamily="34" charset="0"/>
                              <a:cs typeface="B Nazanin" panose="00000400000000000000" pitchFamily="2" charset="-78"/>
                            </a:rPr>
                            <a:t> </a:t>
                          </a:r>
                          <a:r>
                            <a:rPr lang="en-US" sz="1800" dirty="0" smtClean="0">
                              <a:effectLst/>
                              <a:latin typeface="Perpetua" panose="02020502060401020303" pitchFamily="18" charset="0"/>
                              <a:ea typeface="Calibri" panose="020F0502020204030204" pitchFamily="34" charset="0"/>
                              <a:cs typeface="B Nazanin" panose="00000400000000000000" pitchFamily="2" charset="-78"/>
                            </a:rPr>
                            <a:t>0</a:t>
                          </a:r>
                          <a:endParaRPr lang="en-US" sz="1800" dirty="0">
                            <a:effectLst/>
                            <a:latin typeface="Perpetua" panose="02020502060401020303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2986" marR="62986" marT="0" marB="0">
                        <a:lnL w="12700" cap="flat" cmpd="sng" algn="ctr">
                          <a:solidFill>
                            <a:srgbClr val="9CC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9CC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9CC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9CC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EEAF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 rtl="1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 smtClean="0">
                              <a:effectLst/>
                              <a:latin typeface="Perpetua" panose="02020502060401020303" pitchFamily="18" charset="0"/>
                              <a:ea typeface="Calibri" panose="020F0502020204030204" pitchFamily="34" charset="0"/>
                              <a:cs typeface="B Nazanin" panose="00000400000000000000" pitchFamily="2" charset="-78"/>
                            </a:rPr>
                            <a:t>-126</a:t>
                          </a:r>
                          <a:endParaRPr lang="en-US" sz="1800" dirty="0">
                            <a:effectLst/>
                            <a:latin typeface="Perpetua" panose="02020502060401020303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2986" marR="62986" marT="0" marB="0">
                        <a:lnL w="12700" cap="flat" cmpd="sng" algn="ctr">
                          <a:solidFill>
                            <a:srgbClr val="9CC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9CC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9CC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9CC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EEAF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 rtl="1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 smtClean="0">
                              <a:effectLst/>
                              <a:latin typeface="Perpetua" panose="02020502060401020303" pitchFamily="18" charset="0"/>
                              <a:ea typeface="Calibri" panose="020F0502020204030204" pitchFamily="34" charset="0"/>
                              <a:cs typeface="B Nazanin" panose="00000400000000000000" pitchFamily="2" charset="-78"/>
                            </a:rPr>
                            <a:t>0 or 1</a:t>
                          </a:r>
                          <a:endParaRPr lang="en-US" sz="1800" dirty="0">
                            <a:effectLst/>
                            <a:latin typeface="Perpetua" panose="02020502060401020303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2986" marR="62986" marT="0" marB="0">
                        <a:lnL w="12700" cap="flat" cmpd="sng" algn="ctr">
                          <a:solidFill>
                            <a:srgbClr val="9CC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9CC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9CC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9CC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EEAF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 rtl="1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Perpetua" panose="02020502060401020303" pitchFamily="18" charset="0"/>
                              <a:ea typeface="+mn-ea"/>
                              <a:cs typeface="+mn-cs"/>
                            </a:rPr>
                            <a:t>Largest </a:t>
                          </a:r>
                          <a:r>
                            <a:rPr lang="en-US" sz="1800" kern="1200" dirty="0" err="1" smtClean="0">
                              <a:solidFill>
                                <a:schemeClr val="tx1"/>
                              </a:solidFill>
                              <a:effectLst/>
                              <a:latin typeface="Perpetua" panose="02020502060401020303" pitchFamily="18" charset="0"/>
                              <a:ea typeface="+mn-ea"/>
                              <a:cs typeface="+mn-cs"/>
                            </a:rPr>
                            <a:t>denormalized</a:t>
                          </a:r>
                          <a:r>
                            <a:rPr lang="en-US" sz="18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Perpetua" panose="02020502060401020303" pitchFamily="18" charset="0"/>
                              <a:ea typeface="+mn-ea"/>
                              <a:cs typeface="+mn-cs"/>
                            </a:rPr>
                            <a:t> number</a:t>
                          </a:r>
                          <a:endParaRPr lang="en-US" sz="1800" dirty="0">
                            <a:effectLst/>
                            <a:latin typeface="Perpetua" panose="02020502060401020303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2986" marR="62986" marT="0" marB="0">
                        <a:lnL w="12700" cap="flat" cmpd="sng" algn="ctr">
                          <a:solidFill>
                            <a:srgbClr val="9CC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9CC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9CC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9CC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EEAF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20802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05371216"/>
                  </p:ext>
                </p:extLst>
              </p:nvPr>
            </p:nvGraphicFramePr>
            <p:xfrm>
              <a:off x="446672" y="1959428"/>
              <a:ext cx="11368811" cy="2488882"/>
            </p:xfrm>
            <a:graphic>
              <a:graphicData uri="http://schemas.openxmlformats.org/drawingml/2006/table">
                <a:tbl>
                  <a:tblPr rtl="1" firstRow="1" firstCol="1" bandRow="1"/>
                  <a:tblGrid>
                    <a:gridCol w="1619923">
                      <a:extLst>
                        <a:ext uri="{9D8B030D-6E8A-4147-A177-3AD203B41FA5}">
                          <a16:colId xmlns:a16="http://schemas.microsoft.com/office/drawing/2014/main" val="1689974045"/>
                        </a:ext>
                      </a:extLst>
                    </a:gridCol>
                    <a:gridCol w="3272719">
                      <a:extLst>
                        <a:ext uri="{9D8B030D-6E8A-4147-A177-3AD203B41FA5}">
                          <a16:colId xmlns:a16="http://schemas.microsoft.com/office/drawing/2014/main" val="3481413787"/>
                        </a:ext>
                      </a:extLst>
                    </a:gridCol>
                    <a:gridCol w="1430539">
                      <a:extLst>
                        <a:ext uri="{9D8B030D-6E8A-4147-A177-3AD203B41FA5}">
                          <a16:colId xmlns:a16="http://schemas.microsoft.com/office/drawing/2014/main" val="69501700"/>
                        </a:ext>
                      </a:extLst>
                    </a:gridCol>
                    <a:gridCol w="1271590">
                      <a:extLst>
                        <a:ext uri="{9D8B030D-6E8A-4147-A177-3AD203B41FA5}">
                          <a16:colId xmlns:a16="http://schemas.microsoft.com/office/drawing/2014/main" val="1537761327"/>
                        </a:ext>
                      </a:extLst>
                    </a:gridCol>
                    <a:gridCol w="1331196">
                      <a:extLst>
                        <a:ext uri="{9D8B030D-6E8A-4147-A177-3AD203B41FA5}">
                          <a16:colId xmlns:a16="http://schemas.microsoft.com/office/drawing/2014/main" val="3459210372"/>
                        </a:ext>
                      </a:extLst>
                    </a:gridCol>
                    <a:gridCol w="804678">
                      <a:extLst>
                        <a:ext uri="{9D8B030D-6E8A-4147-A177-3AD203B41FA5}">
                          <a16:colId xmlns:a16="http://schemas.microsoft.com/office/drawing/2014/main" val="2682314025"/>
                        </a:ext>
                      </a:extLst>
                    </a:gridCol>
                    <a:gridCol w="1638166">
                      <a:extLst>
                        <a:ext uri="{9D8B030D-6E8A-4147-A177-3AD203B41FA5}">
                          <a16:colId xmlns:a16="http://schemas.microsoft.com/office/drawing/2014/main" val="696698710"/>
                        </a:ext>
                      </a:extLst>
                    </a:gridCol>
                  </a:tblGrid>
                  <a:tr h="625086">
                    <a:tc>
                      <a:txBody>
                        <a:bodyPr/>
                        <a:lstStyle/>
                        <a:p>
                          <a:pPr marL="0" marR="0" algn="ctr" rtl="1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1">
                              <a:solidFill>
                                <a:srgbClr val="FFFFFF"/>
                              </a:solidFill>
                              <a:effectLst/>
                              <a:latin typeface="Perpetua" panose="02020502060401020303" pitchFamily="18" charset="0"/>
                              <a:ea typeface="Calibri" panose="020F0502020204030204" pitchFamily="34" charset="0"/>
                              <a:cs typeface="B Nazanin" panose="00000400000000000000" pitchFamily="2" charset="-78"/>
                            </a:rPr>
                            <a:t>Value</a:t>
                          </a:r>
                          <a:endParaRPr lang="en-US" sz="1800">
                            <a:effectLst/>
                            <a:latin typeface="Perpetua" panose="02020502060401020303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2986" marR="62986" marT="0" marB="0">
                        <a:lnL w="12700" cap="flat" cmpd="sng" algn="ctr">
                          <a:solidFill>
                            <a:srgbClr val="5B9BD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5B9BD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5B9BD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5B9BD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 rtl="1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1" dirty="0">
                              <a:solidFill>
                                <a:srgbClr val="FFFFFF"/>
                              </a:solidFill>
                              <a:effectLst/>
                              <a:latin typeface="Perpetua" panose="02020502060401020303" pitchFamily="18" charset="0"/>
                              <a:ea typeface="Calibri" panose="020F0502020204030204" pitchFamily="34" charset="0"/>
                              <a:cs typeface="B Nazanin" panose="00000400000000000000" pitchFamily="2" charset="-78"/>
                            </a:rPr>
                            <a:t>Fraction field</a:t>
                          </a:r>
                          <a:endParaRPr lang="en-US" sz="1800" dirty="0">
                            <a:effectLst/>
                            <a:latin typeface="Perpetua" panose="02020502060401020303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2986" marR="62986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5B9BD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5B9BD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5B9BD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 rtl="1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1">
                              <a:solidFill>
                                <a:srgbClr val="FFFFFF"/>
                              </a:solidFill>
                              <a:effectLst/>
                              <a:latin typeface="Perpetua" panose="02020502060401020303" pitchFamily="18" charset="0"/>
                              <a:ea typeface="Calibri" panose="020F0502020204030204" pitchFamily="34" charset="0"/>
                              <a:cs typeface="B Nazanin" panose="00000400000000000000" pitchFamily="2" charset="-78"/>
                            </a:rPr>
                            <a:t>Exponent field</a:t>
                          </a:r>
                          <a:endParaRPr lang="en-US" sz="1800">
                            <a:effectLst/>
                            <a:latin typeface="Perpetua" panose="02020502060401020303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2986" marR="62986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5B9BD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5B9BD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5B9BD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 rtl="1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1">
                              <a:solidFill>
                                <a:srgbClr val="FFFFFF"/>
                              </a:solidFill>
                              <a:effectLst/>
                              <a:latin typeface="Perpetua" panose="02020502060401020303" pitchFamily="18" charset="0"/>
                              <a:ea typeface="Calibri" panose="020F0502020204030204" pitchFamily="34" charset="0"/>
                              <a:cs typeface="B Nazanin" panose="00000400000000000000" pitchFamily="2" charset="-78"/>
                            </a:rPr>
                            <a:t>Biased exponent</a:t>
                          </a:r>
                          <a:endParaRPr lang="en-US" sz="1800">
                            <a:effectLst/>
                            <a:latin typeface="Perpetua" panose="02020502060401020303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2986" marR="62986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5B9BD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5B9BD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5B9BD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 rtl="1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1">
                              <a:solidFill>
                                <a:srgbClr val="FFFFFF"/>
                              </a:solidFill>
                              <a:effectLst/>
                              <a:latin typeface="Perpetua" panose="02020502060401020303" pitchFamily="18" charset="0"/>
                              <a:ea typeface="Calibri" panose="020F0502020204030204" pitchFamily="34" charset="0"/>
                              <a:cs typeface="B Nazanin" panose="00000400000000000000" pitchFamily="2" charset="-78"/>
                            </a:rPr>
                            <a:t>Actual exponent</a:t>
                          </a:r>
                          <a:endParaRPr lang="en-US" sz="1800">
                            <a:effectLst/>
                            <a:latin typeface="Perpetua" panose="02020502060401020303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2986" marR="62986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5B9BD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5B9BD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5B9BD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 rtl="1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1">
                              <a:solidFill>
                                <a:srgbClr val="FFFFFF"/>
                              </a:solidFill>
                              <a:effectLst/>
                              <a:latin typeface="Perpetua" panose="02020502060401020303" pitchFamily="18" charset="0"/>
                              <a:ea typeface="Calibri" panose="020F0502020204030204" pitchFamily="34" charset="0"/>
                              <a:cs typeface="B Nazanin" panose="00000400000000000000" pitchFamily="2" charset="-78"/>
                            </a:rPr>
                            <a:t>Sign</a:t>
                          </a:r>
                          <a:endParaRPr lang="en-US" sz="1800">
                            <a:effectLst/>
                            <a:latin typeface="Perpetua" panose="02020502060401020303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2986" marR="62986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5B9BD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5B9BD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5B9BD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 rtl="1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1" dirty="0">
                              <a:solidFill>
                                <a:srgbClr val="FFFFFF"/>
                              </a:solidFill>
                              <a:effectLst/>
                              <a:latin typeface="Perpetua" panose="02020502060401020303" pitchFamily="18" charset="0"/>
                              <a:ea typeface="Calibri" panose="020F0502020204030204" pitchFamily="34" charset="0"/>
                              <a:cs typeface="B Nazanin" panose="00000400000000000000" pitchFamily="2" charset="-78"/>
                            </a:rPr>
                            <a:t>Type</a:t>
                          </a:r>
                          <a:endParaRPr lang="en-US" sz="1800" dirty="0">
                            <a:effectLst/>
                            <a:latin typeface="Perpetua" panose="02020502060401020303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2986" marR="62986" marT="0" marB="0">
                        <a:lnL>
                          <a:noFill/>
                        </a:lnL>
                        <a:lnR w="12700" cap="flat" cmpd="sng" algn="ctr">
                          <a:solidFill>
                            <a:srgbClr val="5B9BD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5B9BD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5B9BD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5B9BD5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96657518"/>
                      </a:ext>
                    </a:extLst>
                  </a:tr>
                  <a:tr h="88049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2986" marR="62986" marT="0" marB="0">
                        <a:lnL w="12700" cap="flat" cmpd="sng" algn="ctr">
                          <a:solidFill>
                            <a:srgbClr val="9CC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9CC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5B9BD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9CC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76" t="-78472" r="-602256" b="-1173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2986" marR="62986" marT="0" marB="0">
                        <a:lnL w="12700" cap="flat" cmpd="sng" algn="ctr">
                          <a:solidFill>
                            <a:srgbClr val="9CC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9CC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5B9BD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9CC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9721" t="-78472" r="-198324" b="-1173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2986" marR="62986" marT="0" marB="0">
                        <a:lnL w="12700" cap="flat" cmpd="sng" algn="ctr">
                          <a:solidFill>
                            <a:srgbClr val="9CC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9CC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5B9BD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9CC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42128" t="-78472" r="-353191" b="-1173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 rtl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 smtClean="0">
                              <a:effectLst/>
                              <a:latin typeface="Perpetua" panose="02020502060401020303" pitchFamily="18" charset="0"/>
                              <a:ea typeface="Calibri" panose="020F0502020204030204" pitchFamily="34" charset="0"/>
                              <a:cs typeface="B Nazanin" panose="00000400000000000000" pitchFamily="2" charset="-78"/>
                            </a:rPr>
                            <a:t>0</a:t>
                          </a:r>
                          <a:endParaRPr lang="en-US" sz="1800" dirty="0">
                            <a:effectLst/>
                            <a:latin typeface="Perpetua" panose="02020502060401020303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2986" marR="62986" marT="0" marB="0">
                        <a:lnL w="12700" cap="flat" cmpd="sng" algn="ctr">
                          <a:solidFill>
                            <a:srgbClr val="9CC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9CC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5B9BD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9CC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EEAF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2986" marR="62986" marT="0" marB="0">
                        <a:lnL w="12700" cap="flat" cmpd="sng" algn="ctr">
                          <a:solidFill>
                            <a:srgbClr val="9CC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9CC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5B9BD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9CC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72477" t="-78472" r="-184862" b="-1173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 rtl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 smtClean="0">
                              <a:effectLst/>
                              <a:latin typeface="Perpetua" panose="02020502060401020303" pitchFamily="18" charset="0"/>
                              <a:ea typeface="Calibri" panose="020F0502020204030204" pitchFamily="34" charset="0"/>
                              <a:cs typeface="B Nazanin" panose="00000400000000000000" pitchFamily="2" charset="-78"/>
                            </a:rPr>
                            <a:t>0 or 1 </a:t>
                          </a:r>
                          <a:endParaRPr lang="en-US" sz="1800" dirty="0">
                            <a:effectLst/>
                            <a:latin typeface="Perpetua" panose="02020502060401020303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2986" marR="62986" marT="0" marB="0">
                        <a:lnL w="12700" cap="flat" cmpd="sng" algn="ctr">
                          <a:solidFill>
                            <a:srgbClr val="9CC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9CC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5B9BD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9CC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EEAF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 rtl="1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Perpetua" panose="02020502060401020303" pitchFamily="18" charset="0"/>
                              <a:ea typeface="+mn-ea"/>
                              <a:cs typeface="+mn-cs"/>
                            </a:rPr>
                            <a:t>Smallest </a:t>
                          </a:r>
                          <a:r>
                            <a:rPr lang="en-US" sz="1800" kern="1200" dirty="0" err="1" smtClean="0">
                              <a:solidFill>
                                <a:schemeClr val="tx1"/>
                              </a:solidFill>
                              <a:effectLst/>
                              <a:latin typeface="Perpetua" panose="02020502060401020303" pitchFamily="18" charset="0"/>
                              <a:ea typeface="+mn-ea"/>
                              <a:cs typeface="+mn-cs"/>
                            </a:rPr>
                            <a:t>denormalized</a:t>
                          </a:r>
                          <a:r>
                            <a:rPr lang="en-US" sz="18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Perpetua" panose="02020502060401020303" pitchFamily="18" charset="0"/>
                              <a:ea typeface="+mn-ea"/>
                              <a:cs typeface="+mn-cs"/>
                            </a:rPr>
                            <a:t> number</a:t>
                          </a:r>
                          <a:endParaRPr lang="en-US" sz="1800" dirty="0">
                            <a:effectLst/>
                            <a:latin typeface="Perpetua" panose="02020502060401020303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2986" marR="62986" marT="0" marB="0">
                        <a:lnL w="12700" cap="flat" cmpd="sng" algn="ctr">
                          <a:solidFill>
                            <a:srgbClr val="9CC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9CC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5B9BD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9CC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EEAF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62218720"/>
                      </a:ext>
                    </a:extLst>
                  </a:tr>
                  <a:tr h="98330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2986" marR="62986" marT="0" marB="0">
                        <a:lnL w="12700" cap="flat" cmpd="sng" algn="ctr">
                          <a:solidFill>
                            <a:srgbClr val="9CC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9CC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9CC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9CC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76" t="-158642" r="-602256" b="-43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2986" marR="62986" marT="0" marB="0">
                        <a:lnL w="12700" cap="flat" cmpd="sng" algn="ctr">
                          <a:solidFill>
                            <a:srgbClr val="9CC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9CC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9CC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9CC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9721" t="-158642" r="-198324" b="-43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2986" marR="62986" marT="0" marB="0">
                        <a:lnL w="12700" cap="flat" cmpd="sng" algn="ctr">
                          <a:solidFill>
                            <a:srgbClr val="9CC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9CC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9CC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9CC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42128" t="-158642" r="-353191" b="-43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 rtl="1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fa-IR" sz="1800" dirty="0">
                              <a:effectLst/>
                              <a:latin typeface="Perpetua" panose="02020502060401020303" pitchFamily="18" charset="0"/>
                              <a:ea typeface="Calibri" panose="020F0502020204030204" pitchFamily="34" charset="0"/>
                              <a:cs typeface="B Nazanin" panose="00000400000000000000" pitchFamily="2" charset="-78"/>
                            </a:rPr>
                            <a:t> </a:t>
                          </a:r>
                          <a:r>
                            <a:rPr lang="en-US" sz="1800" dirty="0" smtClean="0">
                              <a:effectLst/>
                              <a:latin typeface="Perpetua" panose="02020502060401020303" pitchFamily="18" charset="0"/>
                              <a:ea typeface="Calibri" panose="020F0502020204030204" pitchFamily="34" charset="0"/>
                              <a:cs typeface="B Nazanin" panose="00000400000000000000" pitchFamily="2" charset="-78"/>
                            </a:rPr>
                            <a:t>0</a:t>
                          </a:r>
                          <a:endParaRPr lang="en-US" sz="1800" dirty="0">
                            <a:effectLst/>
                            <a:latin typeface="Perpetua" panose="02020502060401020303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2986" marR="62986" marT="0" marB="0">
                        <a:lnL w="12700" cap="flat" cmpd="sng" algn="ctr">
                          <a:solidFill>
                            <a:srgbClr val="9CC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9CC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9CC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9CC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EEAF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 rtl="1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 smtClean="0">
                              <a:effectLst/>
                              <a:latin typeface="Perpetua" panose="02020502060401020303" pitchFamily="18" charset="0"/>
                              <a:ea typeface="Calibri" panose="020F0502020204030204" pitchFamily="34" charset="0"/>
                              <a:cs typeface="B Nazanin" panose="00000400000000000000" pitchFamily="2" charset="-78"/>
                            </a:rPr>
                            <a:t>-126</a:t>
                          </a:r>
                          <a:endParaRPr lang="en-US" sz="1800" dirty="0">
                            <a:effectLst/>
                            <a:latin typeface="Perpetua" panose="02020502060401020303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2986" marR="62986" marT="0" marB="0">
                        <a:lnL w="12700" cap="flat" cmpd="sng" algn="ctr">
                          <a:solidFill>
                            <a:srgbClr val="9CC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9CC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9CC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9CC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EEAF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 rtl="1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 smtClean="0">
                              <a:effectLst/>
                              <a:latin typeface="Perpetua" panose="02020502060401020303" pitchFamily="18" charset="0"/>
                              <a:ea typeface="Calibri" panose="020F0502020204030204" pitchFamily="34" charset="0"/>
                              <a:cs typeface="B Nazanin" panose="00000400000000000000" pitchFamily="2" charset="-78"/>
                            </a:rPr>
                            <a:t>0 </a:t>
                          </a:r>
                          <a:r>
                            <a:rPr lang="en-US" sz="1800" dirty="0" smtClean="0">
                              <a:effectLst/>
                              <a:latin typeface="Perpetua" panose="02020502060401020303" pitchFamily="18" charset="0"/>
                              <a:ea typeface="Calibri" panose="020F0502020204030204" pitchFamily="34" charset="0"/>
                              <a:cs typeface="B Nazanin" panose="00000400000000000000" pitchFamily="2" charset="-78"/>
                            </a:rPr>
                            <a:t>or 1</a:t>
                          </a:r>
                          <a:endParaRPr lang="en-US" sz="1800" dirty="0">
                            <a:effectLst/>
                            <a:latin typeface="Perpetua" panose="02020502060401020303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2986" marR="62986" marT="0" marB="0">
                        <a:lnL w="12700" cap="flat" cmpd="sng" algn="ctr">
                          <a:solidFill>
                            <a:srgbClr val="9CC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9CC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9CC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9CC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EEAF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 rtl="1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Perpetua" panose="02020502060401020303" pitchFamily="18" charset="0"/>
                              <a:ea typeface="+mn-ea"/>
                              <a:cs typeface="+mn-cs"/>
                            </a:rPr>
                            <a:t>Largest </a:t>
                          </a:r>
                          <a:r>
                            <a:rPr lang="en-US" sz="1800" kern="1200" dirty="0" err="1" smtClean="0">
                              <a:solidFill>
                                <a:schemeClr val="tx1"/>
                              </a:solidFill>
                              <a:effectLst/>
                              <a:latin typeface="Perpetua" panose="02020502060401020303" pitchFamily="18" charset="0"/>
                              <a:ea typeface="+mn-ea"/>
                              <a:cs typeface="+mn-cs"/>
                            </a:rPr>
                            <a:t>denormalized</a:t>
                          </a:r>
                          <a:r>
                            <a:rPr lang="en-US" sz="18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Perpetua" panose="02020502060401020303" pitchFamily="18" charset="0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US" sz="18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Perpetua" panose="02020502060401020303" pitchFamily="18" charset="0"/>
                              <a:ea typeface="+mn-ea"/>
                              <a:cs typeface="+mn-cs"/>
                            </a:rPr>
                            <a:t>number</a:t>
                          </a:r>
                          <a:endParaRPr lang="en-US" sz="1800" dirty="0">
                            <a:effectLst/>
                            <a:latin typeface="Perpetua" panose="02020502060401020303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2986" marR="62986" marT="0" marB="0">
                        <a:lnL w="12700" cap="flat" cmpd="sng" algn="ctr">
                          <a:solidFill>
                            <a:srgbClr val="9CC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9CC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9CC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9CC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EEAF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2080200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8117" y="450823"/>
            <a:ext cx="4900916" cy="1044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46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8117" y="206829"/>
            <a:ext cx="10018713" cy="1752599"/>
          </a:xfrm>
        </p:spPr>
        <p:txBody>
          <a:bodyPr>
            <a:normAutofit/>
          </a:bodyPr>
          <a:lstStyle/>
          <a:p>
            <a:pPr algn="r"/>
            <a:r>
              <a:rPr lang="fa-IR" sz="5400" dirty="0" smtClean="0">
                <a:cs typeface="B Titr" panose="00000700000000000000" pitchFamily="2" charset="-78"/>
              </a:rPr>
              <a:t>سوال 1:</a:t>
            </a:r>
            <a:br>
              <a:rPr lang="fa-IR" sz="5400" dirty="0" smtClean="0">
                <a:cs typeface="B Titr" panose="00000700000000000000" pitchFamily="2" charset="-78"/>
              </a:rPr>
            </a:br>
            <a:r>
              <a:rPr lang="fa-IR" sz="3600" dirty="0" smtClean="0">
                <a:cs typeface="B Titr" panose="00000700000000000000" pitchFamily="2" charset="-78"/>
              </a:rPr>
              <a:t> </a:t>
            </a:r>
            <a:endParaRPr lang="en-US" sz="5400" dirty="0">
              <a:cs typeface="B Titr" panose="00000700000000000000" pitchFamily="2" charset="-7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3467199"/>
                  </p:ext>
                </p:extLst>
              </p:nvPr>
            </p:nvGraphicFramePr>
            <p:xfrm>
              <a:off x="446672" y="1959428"/>
              <a:ext cx="11368811" cy="2488882"/>
            </p:xfrm>
            <a:graphic>
              <a:graphicData uri="http://schemas.openxmlformats.org/drawingml/2006/table">
                <a:tbl>
                  <a:tblPr rtl="1" firstRow="1" firstCol="1" bandRow="1"/>
                  <a:tblGrid>
                    <a:gridCol w="1631577">
                      <a:extLst>
                        <a:ext uri="{9D8B030D-6E8A-4147-A177-3AD203B41FA5}">
                          <a16:colId xmlns:a16="http://schemas.microsoft.com/office/drawing/2014/main" val="1689974045"/>
                        </a:ext>
                      </a:extLst>
                    </a:gridCol>
                    <a:gridCol w="3261065">
                      <a:extLst>
                        <a:ext uri="{9D8B030D-6E8A-4147-A177-3AD203B41FA5}">
                          <a16:colId xmlns:a16="http://schemas.microsoft.com/office/drawing/2014/main" val="3481413787"/>
                        </a:ext>
                      </a:extLst>
                    </a:gridCol>
                    <a:gridCol w="1430539">
                      <a:extLst>
                        <a:ext uri="{9D8B030D-6E8A-4147-A177-3AD203B41FA5}">
                          <a16:colId xmlns:a16="http://schemas.microsoft.com/office/drawing/2014/main" val="69501700"/>
                        </a:ext>
                      </a:extLst>
                    </a:gridCol>
                    <a:gridCol w="1271590">
                      <a:extLst>
                        <a:ext uri="{9D8B030D-6E8A-4147-A177-3AD203B41FA5}">
                          <a16:colId xmlns:a16="http://schemas.microsoft.com/office/drawing/2014/main" val="1537761327"/>
                        </a:ext>
                      </a:extLst>
                    </a:gridCol>
                    <a:gridCol w="1331196">
                      <a:extLst>
                        <a:ext uri="{9D8B030D-6E8A-4147-A177-3AD203B41FA5}">
                          <a16:colId xmlns:a16="http://schemas.microsoft.com/office/drawing/2014/main" val="3459210372"/>
                        </a:ext>
                      </a:extLst>
                    </a:gridCol>
                    <a:gridCol w="804678">
                      <a:extLst>
                        <a:ext uri="{9D8B030D-6E8A-4147-A177-3AD203B41FA5}">
                          <a16:colId xmlns:a16="http://schemas.microsoft.com/office/drawing/2014/main" val="2682314025"/>
                        </a:ext>
                      </a:extLst>
                    </a:gridCol>
                    <a:gridCol w="1638166">
                      <a:extLst>
                        <a:ext uri="{9D8B030D-6E8A-4147-A177-3AD203B41FA5}">
                          <a16:colId xmlns:a16="http://schemas.microsoft.com/office/drawing/2014/main" val="696698710"/>
                        </a:ext>
                      </a:extLst>
                    </a:gridCol>
                  </a:tblGrid>
                  <a:tr h="625086">
                    <a:tc>
                      <a:txBody>
                        <a:bodyPr/>
                        <a:lstStyle/>
                        <a:p>
                          <a:pPr marL="0" marR="0" algn="ctr" rtl="1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1">
                              <a:solidFill>
                                <a:srgbClr val="FFFFFF"/>
                              </a:solidFill>
                              <a:effectLst/>
                              <a:latin typeface="Perpetua" panose="02020502060401020303" pitchFamily="18" charset="0"/>
                              <a:ea typeface="Calibri" panose="020F0502020204030204" pitchFamily="34" charset="0"/>
                              <a:cs typeface="B Nazanin" panose="00000400000000000000" pitchFamily="2" charset="-78"/>
                            </a:rPr>
                            <a:t>Value</a:t>
                          </a:r>
                          <a:endParaRPr lang="en-US" sz="1800">
                            <a:effectLst/>
                            <a:latin typeface="Perpetua" panose="02020502060401020303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2986" marR="62986" marT="0" marB="0">
                        <a:lnL w="12700" cap="flat" cmpd="sng" algn="ctr">
                          <a:solidFill>
                            <a:srgbClr val="5B9BD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5B9BD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5B9BD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5B9BD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 rtl="1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1" dirty="0">
                              <a:solidFill>
                                <a:srgbClr val="FFFFFF"/>
                              </a:solidFill>
                              <a:effectLst/>
                              <a:latin typeface="Perpetua" panose="02020502060401020303" pitchFamily="18" charset="0"/>
                              <a:ea typeface="Calibri" panose="020F0502020204030204" pitchFamily="34" charset="0"/>
                              <a:cs typeface="B Nazanin" panose="00000400000000000000" pitchFamily="2" charset="-78"/>
                            </a:rPr>
                            <a:t>Fraction field</a:t>
                          </a:r>
                          <a:endParaRPr lang="en-US" sz="1800" dirty="0">
                            <a:effectLst/>
                            <a:latin typeface="Perpetua" panose="02020502060401020303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2986" marR="62986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5B9BD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5B9BD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5B9BD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 rtl="1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1">
                              <a:solidFill>
                                <a:srgbClr val="FFFFFF"/>
                              </a:solidFill>
                              <a:effectLst/>
                              <a:latin typeface="Perpetua" panose="02020502060401020303" pitchFamily="18" charset="0"/>
                              <a:ea typeface="Calibri" panose="020F0502020204030204" pitchFamily="34" charset="0"/>
                              <a:cs typeface="B Nazanin" panose="00000400000000000000" pitchFamily="2" charset="-78"/>
                            </a:rPr>
                            <a:t>Exponent field</a:t>
                          </a:r>
                          <a:endParaRPr lang="en-US" sz="1800">
                            <a:effectLst/>
                            <a:latin typeface="Perpetua" panose="02020502060401020303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2986" marR="62986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5B9BD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5B9BD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5B9BD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 rtl="1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1">
                              <a:solidFill>
                                <a:srgbClr val="FFFFFF"/>
                              </a:solidFill>
                              <a:effectLst/>
                              <a:latin typeface="Perpetua" panose="02020502060401020303" pitchFamily="18" charset="0"/>
                              <a:ea typeface="Calibri" panose="020F0502020204030204" pitchFamily="34" charset="0"/>
                              <a:cs typeface="B Nazanin" panose="00000400000000000000" pitchFamily="2" charset="-78"/>
                            </a:rPr>
                            <a:t>Biased exponent</a:t>
                          </a:r>
                          <a:endParaRPr lang="en-US" sz="1800">
                            <a:effectLst/>
                            <a:latin typeface="Perpetua" panose="02020502060401020303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2986" marR="62986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5B9BD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5B9BD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5B9BD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 rtl="1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1">
                              <a:solidFill>
                                <a:srgbClr val="FFFFFF"/>
                              </a:solidFill>
                              <a:effectLst/>
                              <a:latin typeface="Perpetua" panose="02020502060401020303" pitchFamily="18" charset="0"/>
                              <a:ea typeface="Calibri" panose="020F0502020204030204" pitchFamily="34" charset="0"/>
                              <a:cs typeface="B Nazanin" panose="00000400000000000000" pitchFamily="2" charset="-78"/>
                            </a:rPr>
                            <a:t>Actual exponent</a:t>
                          </a:r>
                          <a:endParaRPr lang="en-US" sz="1800">
                            <a:effectLst/>
                            <a:latin typeface="Perpetua" panose="02020502060401020303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2986" marR="62986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5B9BD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5B9BD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5B9BD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 rtl="1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1">
                              <a:solidFill>
                                <a:srgbClr val="FFFFFF"/>
                              </a:solidFill>
                              <a:effectLst/>
                              <a:latin typeface="Perpetua" panose="02020502060401020303" pitchFamily="18" charset="0"/>
                              <a:ea typeface="Calibri" panose="020F0502020204030204" pitchFamily="34" charset="0"/>
                              <a:cs typeface="B Nazanin" panose="00000400000000000000" pitchFamily="2" charset="-78"/>
                            </a:rPr>
                            <a:t>Sign</a:t>
                          </a:r>
                          <a:endParaRPr lang="en-US" sz="1800">
                            <a:effectLst/>
                            <a:latin typeface="Perpetua" panose="02020502060401020303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2986" marR="62986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5B9BD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5B9BD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5B9BD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 rtl="1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1" dirty="0">
                              <a:solidFill>
                                <a:srgbClr val="FFFFFF"/>
                              </a:solidFill>
                              <a:effectLst/>
                              <a:latin typeface="Perpetua" panose="02020502060401020303" pitchFamily="18" charset="0"/>
                              <a:ea typeface="Calibri" panose="020F0502020204030204" pitchFamily="34" charset="0"/>
                              <a:cs typeface="B Nazanin" panose="00000400000000000000" pitchFamily="2" charset="-78"/>
                            </a:rPr>
                            <a:t>Type</a:t>
                          </a:r>
                          <a:endParaRPr lang="en-US" sz="1800" dirty="0">
                            <a:effectLst/>
                            <a:latin typeface="Perpetua" panose="02020502060401020303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2986" marR="62986" marT="0" marB="0">
                        <a:lnL>
                          <a:noFill/>
                        </a:lnL>
                        <a:lnR w="12700" cap="flat" cmpd="sng" algn="ctr">
                          <a:solidFill>
                            <a:srgbClr val="5B9BD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5B9BD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5B9BD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5B9BD5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96657518"/>
                      </a:ext>
                    </a:extLst>
                  </a:tr>
                  <a:tr h="491654">
                    <a:tc>
                      <a:txBody>
                        <a:bodyPr/>
                        <a:lstStyle/>
                        <a:p>
                          <a:pPr marL="0" marR="0" algn="ctr" rtl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± </m:t>
                                </m:r>
                                <m:r>
                                  <a:rPr lang="en-US" sz="180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  <m:sSup>
                                  <m:sSupPr>
                                    <m:ctrlPr>
                                      <a:rPr lang="en-US" sz="18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 b="1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𝟐</m:t>
                                    </m:r>
                                  </m:e>
                                  <m:sup>
                                    <m:r>
                                      <a:rPr lang="en-US" sz="1800" b="1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−</m:t>
                                    </m:r>
                                    <m:r>
                                      <a:rPr lang="en-US" sz="1800" b="1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𝟏𝟐𝟔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800" dirty="0">
                            <a:effectLst/>
                            <a:latin typeface="Perpetua" panose="02020502060401020303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2986" marR="62986" marT="0" marB="0">
                        <a:lnL w="12700" cap="flat" cmpd="sng" algn="ctr">
                          <a:solidFill>
                            <a:srgbClr val="9CC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9CC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5B9BD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9CC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EEAF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 rtl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B Nazanin" panose="00000400000000000000" pitchFamily="2" charset="-78"/>
                                  </a:rPr>
                                  <m:t>000</m:t>
                                </m:r>
                                <m:r>
                                  <a:rPr lang="en-US" sz="180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B Nazanin" panose="00000400000000000000" pitchFamily="2" charset="-78"/>
                                  </a:rPr>
                                  <m:t> </m:t>
                                </m:r>
                                <m:r>
                                  <a:rPr lang="en-US" sz="180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B Nazanin" panose="00000400000000000000" pitchFamily="2" charset="-78"/>
                                  </a:rPr>
                                  <m:t>0000</m:t>
                                </m:r>
                                <m:r>
                                  <a:rPr lang="en-US" sz="180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B Nazanin" panose="00000400000000000000" pitchFamily="2" charset="-78"/>
                                  </a:rPr>
                                  <m:t> </m:t>
                                </m:r>
                                <m:r>
                                  <a:rPr lang="en-US" sz="180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B Nazanin" panose="00000400000000000000" pitchFamily="2" charset="-78"/>
                                  </a:rPr>
                                  <m:t>0000</m:t>
                                </m:r>
                                <m:r>
                                  <a:rPr lang="en-US" sz="180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B Nazanin" panose="00000400000000000000" pitchFamily="2" charset="-78"/>
                                  </a:rPr>
                                  <m:t> </m:t>
                                </m:r>
                                <m:r>
                                  <a:rPr lang="en-US" sz="180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B Nazanin" panose="00000400000000000000" pitchFamily="2" charset="-78"/>
                                  </a:rPr>
                                  <m:t>0000</m:t>
                                </m:r>
                                <m:r>
                                  <a:rPr lang="en-US" sz="180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B Nazanin" panose="00000400000000000000" pitchFamily="2" charset="-78"/>
                                  </a:rPr>
                                  <m:t> </m:t>
                                </m:r>
                                <m:r>
                                  <a:rPr lang="en-US" sz="180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B Nazanin" panose="00000400000000000000" pitchFamily="2" charset="-78"/>
                                  </a:rPr>
                                  <m:t>0000</m:t>
                                </m:r>
                                <m:r>
                                  <a:rPr lang="en-US" sz="180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B Nazanin" panose="00000400000000000000" pitchFamily="2" charset="-78"/>
                                  </a:rPr>
                                  <m:t> </m:t>
                                </m:r>
                                <m:r>
                                  <a:rPr lang="en-US" sz="180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B Nazanin" panose="00000400000000000000" pitchFamily="2" charset="-78"/>
                                  </a:rPr>
                                  <m:t>0000</m:t>
                                </m:r>
                              </m:oMath>
                            </m:oMathPara>
                          </a14:m>
                          <a:endParaRPr lang="en-US" sz="1800" dirty="0">
                            <a:effectLst/>
                            <a:latin typeface="Perpetua" panose="02020502060401020303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2986" marR="62986" marT="0" marB="0">
                        <a:lnL w="12700" cap="flat" cmpd="sng" algn="ctr">
                          <a:solidFill>
                            <a:srgbClr val="9CC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9CC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5B9BD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9CC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EEAF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 rtl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B Nazanin" panose="00000400000000000000" pitchFamily="2" charset="-78"/>
                                  </a:rPr>
                                  <m:t>0000</m:t>
                                </m:r>
                                <m:r>
                                  <a:rPr lang="en-US" sz="180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B Nazanin" panose="00000400000000000000" pitchFamily="2" charset="-78"/>
                                  </a:rPr>
                                  <m:t> </m:t>
                                </m:r>
                                <m:r>
                                  <a:rPr lang="en-US" sz="180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B Nazanin" panose="00000400000000000000" pitchFamily="2" charset="-78"/>
                                  </a:rPr>
                                  <m:t>0001</m:t>
                                </m:r>
                              </m:oMath>
                            </m:oMathPara>
                          </a14:m>
                          <a:endParaRPr lang="en-US" sz="1800" dirty="0">
                            <a:effectLst/>
                            <a:latin typeface="Perpetua" panose="02020502060401020303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2986" marR="62986" marT="0" marB="0">
                        <a:lnL w="12700" cap="flat" cmpd="sng" algn="ctr">
                          <a:solidFill>
                            <a:srgbClr val="9CC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9CC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5B9BD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9CC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EEAF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 rtl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 smtClean="0">
                              <a:effectLst/>
                              <a:latin typeface="Perpetua" panose="02020502060401020303" pitchFamily="18" charset="0"/>
                              <a:ea typeface="Calibri" panose="020F0502020204030204" pitchFamily="34" charset="0"/>
                              <a:cs typeface="B Nazanin" panose="00000400000000000000" pitchFamily="2" charset="-78"/>
                            </a:rPr>
                            <a:t>1</a:t>
                          </a:r>
                          <a:endParaRPr lang="en-US" sz="1800" dirty="0">
                            <a:effectLst/>
                            <a:latin typeface="Perpetua" panose="02020502060401020303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2986" marR="62986" marT="0" marB="0">
                        <a:lnL w="12700" cap="flat" cmpd="sng" algn="ctr">
                          <a:solidFill>
                            <a:srgbClr val="9CC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9CC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5B9BD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9CC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EEAF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 rtl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B Nazanin" panose="00000400000000000000" pitchFamily="2" charset="-78"/>
                                  </a:rPr>
                                  <m:t>−</m:t>
                                </m:r>
                                <m:r>
                                  <a:rPr lang="en-US" sz="180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B Nazanin" panose="00000400000000000000" pitchFamily="2" charset="-78"/>
                                  </a:rPr>
                                  <m:t>126</m:t>
                                </m:r>
                              </m:oMath>
                            </m:oMathPara>
                          </a14:m>
                          <a:endParaRPr lang="en-US" sz="1800" dirty="0">
                            <a:effectLst/>
                            <a:latin typeface="Perpetua" panose="02020502060401020303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2986" marR="62986" marT="0" marB="0">
                        <a:lnL w="12700" cap="flat" cmpd="sng" algn="ctr">
                          <a:solidFill>
                            <a:srgbClr val="9CC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9CC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5B9BD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9CC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EEAF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 rtl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 smtClean="0">
                              <a:effectLst/>
                              <a:latin typeface="Perpetua" panose="02020502060401020303" pitchFamily="18" charset="0"/>
                              <a:ea typeface="Calibri" panose="020F0502020204030204" pitchFamily="34" charset="0"/>
                              <a:cs typeface="B Nazanin" panose="00000400000000000000" pitchFamily="2" charset="-78"/>
                            </a:rPr>
                            <a:t>0 or 1 </a:t>
                          </a:r>
                          <a:endParaRPr lang="en-US" sz="1800" dirty="0">
                            <a:effectLst/>
                            <a:latin typeface="Perpetua" panose="02020502060401020303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2986" marR="62986" marT="0" marB="0">
                        <a:lnL w="12700" cap="flat" cmpd="sng" algn="ctr">
                          <a:solidFill>
                            <a:srgbClr val="9CC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9CC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5B9BD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9CC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EEAF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 rtl="1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Perpetua" panose="02020502060401020303" pitchFamily="18" charset="0"/>
                              <a:ea typeface="+mn-ea"/>
                              <a:cs typeface="+mn-cs"/>
                            </a:rPr>
                            <a:t>Smallest normalized number</a:t>
                          </a:r>
                          <a:endParaRPr lang="en-US" sz="1800" dirty="0">
                            <a:effectLst/>
                            <a:latin typeface="Perpetua" panose="02020502060401020303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2986" marR="62986" marT="0" marB="0">
                        <a:lnL w="12700" cap="flat" cmpd="sng" algn="ctr">
                          <a:solidFill>
                            <a:srgbClr val="9CC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9CC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5B9BD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9CC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EEAF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62218720"/>
                      </a:ext>
                    </a:extLst>
                  </a:tr>
                  <a:tr h="983305">
                    <a:tc>
                      <a:txBody>
                        <a:bodyPr/>
                        <a:lstStyle/>
                        <a:p>
                          <a:pPr marL="0" marR="0" algn="ctr" rtl="1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1" dirty="0" smtClean="0">
                              <a:effectLst/>
                              <a:latin typeface="Perpetua" panose="02020502060401020303" pitchFamily="18" charset="0"/>
                              <a:ea typeface="Calibri" panose="020F0502020204030204" pitchFamily="34" charset="0"/>
                              <a:cs typeface="B Nazanin" panose="00000400000000000000" pitchFamily="2" charset="-78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1" i="1" kern="120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± </m:t>
                              </m:r>
                              <m:sSup>
                                <m:sSupPr>
                                  <m:ctrlPr>
                                    <a:rPr lang="en-US" sz="18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b="1" i="1" kern="12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(</m:t>
                                  </m:r>
                                  <m:r>
                                    <a:rPr lang="en-US" sz="1800" b="1" i="1" kern="12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𝟐</m:t>
                                  </m:r>
                                  <m:r>
                                    <a:rPr lang="en-US" sz="1800" b="1" i="1" kern="12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−</m:t>
                                  </m:r>
                                  <m:r>
                                    <a:rPr lang="en-US" sz="1800" b="1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𝟐</m:t>
                                  </m:r>
                                </m:e>
                                <m:sup>
                                  <m:r>
                                    <a:rPr lang="en-US" sz="1800" b="1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−</m:t>
                                  </m:r>
                                  <m:r>
                                    <a:rPr lang="en-US" sz="1800" b="1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𝟐𝟑</m:t>
                                  </m:r>
                                </m:sup>
                              </m:sSup>
                              <m:r>
                                <a:rPr lang="en-US" sz="1800" b="1" i="1" kern="120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)</m:t>
                              </m:r>
                              <m:r>
                                <a:rPr lang="en-US" sz="1800" b="1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∗</m:t>
                              </m:r>
                              <m:sSup>
                                <m:sSupPr>
                                  <m:ctrlPr>
                                    <a:rPr lang="en-US" sz="18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b="1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𝟐</m:t>
                                  </m:r>
                                </m:e>
                                <m:sup>
                                  <m:r>
                                    <a:rPr lang="en-US" sz="1800" b="1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𝟏𝟐</m:t>
                                  </m:r>
                                  <m:r>
                                    <a:rPr lang="en-US" sz="1800" b="1" i="1" kern="12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𝟕</m:t>
                                  </m:r>
                                </m:sup>
                              </m:sSup>
                            </m:oMath>
                          </a14:m>
                          <a:endParaRPr lang="en-US" sz="1800" dirty="0">
                            <a:effectLst/>
                            <a:latin typeface="Perpetua" panose="02020502060401020303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2986" marR="62986" marT="0" marB="0">
                        <a:lnL w="12700" cap="flat" cmpd="sng" algn="ctr">
                          <a:solidFill>
                            <a:srgbClr val="9CC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9CC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9CC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9CC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EEAF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1" eaLnBrk="1" fontAlgn="auto" latinLnBrk="0" hangingPunct="1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1800" i="1" smtClea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B Nazanin" panose="00000400000000000000" pitchFamily="2" charset="-78"/>
                                </a:rPr>
                                <m:t>1</m:t>
                              </m:r>
                              <m:r>
                                <a:rPr lang="en-US" sz="1800" b="0" i="1" smtClea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B Nazanin" panose="00000400000000000000" pitchFamily="2" charset="-78"/>
                                </a:rPr>
                                <m:t>11</m:t>
                              </m:r>
                              <m:r>
                                <a:rPr lang="en-US" sz="1800" i="1" smtClea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B Nazanin" panose="00000400000000000000" pitchFamily="2" charset="-78"/>
                                </a:rPr>
                                <m:t> </m:t>
                              </m:r>
                              <m:r>
                                <a:rPr lang="en-US" sz="1800" b="0" i="1" smtClea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B Nazanin" panose="00000400000000000000" pitchFamily="2" charset="-78"/>
                                </a:rPr>
                                <m:t>1111</m:t>
                              </m:r>
                              <m:r>
                                <a:rPr lang="en-US" sz="1800" i="1" smtClea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B Nazanin" panose="00000400000000000000" pitchFamily="2" charset="-78"/>
                                </a:rPr>
                                <m:t> </m:t>
                              </m:r>
                              <m:r>
                                <a:rPr lang="en-US" sz="1800" b="0" i="1" smtClea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B Nazanin" panose="00000400000000000000" pitchFamily="2" charset="-78"/>
                                </a:rPr>
                                <m:t>1111</m:t>
                              </m:r>
                              <m:r>
                                <a:rPr lang="en-US" sz="1800" i="1" smtClea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B Nazanin" panose="00000400000000000000" pitchFamily="2" charset="-78"/>
                                </a:rPr>
                                <m:t> </m:t>
                              </m:r>
                              <m:r>
                                <a:rPr lang="en-US" sz="1800" b="0" i="1" smtClea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B Nazanin" panose="00000400000000000000" pitchFamily="2" charset="-78"/>
                                </a:rPr>
                                <m:t>1111</m:t>
                              </m:r>
                              <m:r>
                                <a:rPr lang="en-US" sz="1800" i="1" smtClea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B Nazanin" panose="00000400000000000000" pitchFamily="2" charset="-78"/>
                                </a:rPr>
                                <m:t> </m:t>
                              </m:r>
                              <m:r>
                                <a:rPr lang="en-US" sz="1800" b="0" i="1" smtClea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B Nazanin" panose="00000400000000000000" pitchFamily="2" charset="-78"/>
                                </a:rPr>
                                <m:t>1111</m:t>
                              </m:r>
                              <m:r>
                                <a:rPr lang="en-US" sz="1800" i="1" smtClea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B Nazanin" panose="00000400000000000000" pitchFamily="2" charset="-78"/>
                                </a:rPr>
                                <m:t> </m:t>
                              </m:r>
                              <m:r>
                                <a:rPr lang="en-US" sz="1800" b="0" i="1" smtClea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B Nazanin" panose="00000400000000000000" pitchFamily="2" charset="-78"/>
                                </a:rPr>
                                <m:t>1111</m:t>
                              </m:r>
                            </m:oMath>
                          </a14:m>
                          <a:r>
                            <a:rPr lang="fa-IR" sz="1800" dirty="0">
                              <a:effectLst/>
                              <a:latin typeface="Perpetua" panose="02020502060401020303" pitchFamily="18" charset="0"/>
                              <a:ea typeface="Calibri" panose="020F0502020204030204" pitchFamily="34" charset="0"/>
                              <a:cs typeface="B Nazanin" panose="00000400000000000000" pitchFamily="2" charset="-78"/>
                            </a:rPr>
                            <a:t> </a:t>
                          </a:r>
                          <a:endParaRPr lang="en-US" sz="1800" dirty="0">
                            <a:effectLst/>
                            <a:latin typeface="Perpetua" panose="02020502060401020303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2986" marR="62986" marT="0" marB="0">
                        <a:lnL w="12700" cap="flat" cmpd="sng" algn="ctr">
                          <a:solidFill>
                            <a:srgbClr val="9CC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9CC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9CC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9CC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EEAF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1" eaLnBrk="1" fontAlgn="auto" latinLnBrk="0" hangingPunct="1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B Nazanin" panose="00000400000000000000" pitchFamily="2" charset="-78"/>
                                  </a:rPr>
                                  <m:t>1111</m:t>
                                </m:r>
                                <m:r>
                                  <a:rPr lang="en-US" sz="180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B Nazanin" panose="00000400000000000000" pitchFamily="2" charset="-78"/>
                                  </a:rPr>
                                  <m:t> </m:t>
                                </m:r>
                                <m:r>
                                  <a:rPr lang="en-US" sz="1800" b="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B Nazanin" panose="00000400000000000000" pitchFamily="2" charset="-78"/>
                                  </a:rPr>
                                  <m:t>111</m:t>
                                </m:r>
                                <m:r>
                                  <a:rPr lang="en-US" sz="180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B Nazanin" panose="00000400000000000000" pitchFamily="2" charset="-78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800" dirty="0">
                            <a:effectLst/>
                            <a:latin typeface="Perpetua" panose="02020502060401020303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  <a:p>
                          <a:pPr marL="0" marR="0" algn="ctr" rtl="1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fa-IR" sz="1800" dirty="0">
                              <a:effectLst/>
                              <a:latin typeface="Perpetua" panose="02020502060401020303" pitchFamily="18" charset="0"/>
                              <a:ea typeface="Calibri" panose="020F0502020204030204" pitchFamily="34" charset="0"/>
                              <a:cs typeface="B Nazanin" panose="00000400000000000000" pitchFamily="2" charset="-78"/>
                            </a:rPr>
                            <a:t> </a:t>
                          </a:r>
                          <a:endParaRPr lang="en-US" sz="1800" dirty="0">
                            <a:effectLst/>
                            <a:latin typeface="Perpetua" panose="02020502060401020303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2986" marR="62986" marT="0" marB="0">
                        <a:lnL w="12700" cap="flat" cmpd="sng" algn="ctr">
                          <a:solidFill>
                            <a:srgbClr val="9CC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9CC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9CC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9CC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EEAF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 rtl="1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 smtClean="0">
                              <a:effectLst/>
                              <a:latin typeface="Perpetua" panose="02020502060401020303" pitchFamily="18" charset="0"/>
                              <a:ea typeface="Calibri" panose="020F0502020204030204" pitchFamily="34" charset="0"/>
                              <a:cs typeface="B Nazanin" panose="00000400000000000000" pitchFamily="2" charset="-78"/>
                            </a:rPr>
                            <a:t>254</a:t>
                          </a:r>
                          <a:endParaRPr lang="en-US" sz="1800" dirty="0">
                            <a:effectLst/>
                            <a:latin typeface="Perpetua" panose="02020502060401020303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2986" marR="62986" marT="0" marB="0">
                        <a:lnL w="12700" cap="flat" cmpd="sng" algn="ctr">
                          <a:solidFill>
                            <a:srgbClr val="9CC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9CC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9CC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9CC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EEAF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 rtl="1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 smtClean="0">
                              <a:effectLst/>
                              <a:latin typeface="Perpetua" panose="02020502060401020303" pitchFamily="18" charset="0"/>
                              <a:ea typeface="Calibri" panose="020F0502020204030204" pitchFamily="34" charset="0"/>
                              <a:cs typeface="B Nazanin" panose="00000400000000000000" pitchFamily="2" charset="-78"/>
                            </a:rPr>
                            <a:t>127</a:t>
                          </a:r>
                          <a:endParaRPr lang="en-US" sz="1800" dirty="0">
                            <a:effectLst/>
                            <a:latin typeface="Perpetua" panose="02020502060401020303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2986" marR="62986" marT="0" marB="0">
                        <a:lnL w="12700" cap="flat" cmpd="sng" algn="ctr">
                          <a:solidFill>
                            <a:srgbClr val="9CC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9CC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9CC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9CC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EEAF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 rtl="1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 smtClean="0">
                              <a:effectLst/>
                              <a:latin typeface="Perpetua" panose="02020502060401020303" pitchFamily="18" charset="0"/>
                              <a:ea typeface="Calibri" panose="020F0502020204030204" pitchFamily="34" charset="0"/>
                              <a:cs typeface="B Nazanin" panose="00000400000000000000" pitchFamily="2" charset="-78"/>
                            </a:rPr>
                            <a:t>0 or 1</a:t>
                          </a:r>
                          <a:endParaRPr lang="en-US" sz="1800" dirty="0">
                            <a:effectLst/>
                            <a:latin typeface="Perpetua" panose="02020502060401020303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2986" marR="62986" marT="0" marB="0">
                        <a:lnL w="12700" cap="flat" cmpd="sng" algn="ctr">
                          <a:solidFill>
                            <a:srgbClr val="9CC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9CC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9CC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9CC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EEAF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 rtl="1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Perpetua" panose="02020502060401020303" pitchFamily="18" charset="0"/>
                              <a:ea typeface="+mn-ea"/>
                              <a:cs typeface="+mn-cs"/>
                            </a:rPr>
                            <a:t>Largest normalized number</a:t>
                          </a:r>
                          <a:endParaRPr lang="en-US" sz="1800" dirty="0">
                            <a:effectLst/>
                            <a:latin typeface="Perpetua" panose="02020502060401020303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2986" marR="62986" marT="0" marB="0">
                        <a:lnL w="12700" cap="flat" cmpd="sng" algn="ctr">
                          <a:solidFill>
                            <a:srgbClr val="9CC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9CC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9CC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9CC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EEAF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20802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3467199"/>
                  </p:ext>
                </p:extLst>
              </p:nvPr>
            </p:nvGraphicFramePr>
            <p:xfrm>
              <a:off x="446672" y="1959428"/>
              <a:ext cx="11368811" cy="2488882"/>
            </p:xfrm>
            <a:graphic>
              <a:graphicData uri="http://schemas.openxmlformats.org/drawingml/2006/table">
                <a:tbl>
                  <a:tblPr rtl="1" firstRow="1" firstCol="1" bandRow="1"/>
                  <a:tblGrid>
                    <a:gridCol w="1631577">
                      <a:extLst>
                        <a:ext uri="{9D8B030D-6E8A-4147-A177-3AD203B41FA5}">
                          <a16:colId xmlns:a16="http://schemas.microsoft.com/office/drawing/2014/main" val="1689974045"/>
                        </a:ext>
                      </a:extLst>
                    </a:gridCol>
                    <a:gridCol w="3261065">
                      <a:extLst>
                        <a:ext uri="{9D8B030D-6E8A-4147-A177-3AD203B41FA5}">
                          <a16:colId xmlns:a16="http://schemas.microsoft.com/office/drawing/2014/main" val="3481413787"/>
                        </a:ext>
                      </a:extLst>
                    </a:gridCol>
                    <a:gridCol w="1430539">
                      <a:extLst>
                        <a:ext uri="{9D8B030D-6E8A-4147-A177-3AD203B41FA5}">
                          <a16:colId xmlns:a16="http://schemas.microsoft.com/office/drawing/2014/main" val="69501700"/>
                        </a:ext>
                      </a:extLst>
                    </a:gridCol>
                    <a:gridCol w="1271590">
                      <a:extLst>
                        <a:ext uri="{9D8B030D-6E8A-4147-A177-3AD203B41FA5}">
                          <a16:colId xmlns:a16="http://schemas.microsoft.com/office/drawing/2014/main" val="1537761327"/>
                        </a:ext>
                      </a:extLst>
                    </a:gridCol>
                    <a:gridCol w="1331196">
                      <a:extLst>
                        <a:ext uri="{9D8B030D-6E8A-4147-A177-3AD203B41FA5}">
                          <a16:colId xmlns:a16="http://schemas.microsoft.com/office/drawing/2014/main" val="3459210372"/>
                        </a:ext>
                      </a:extLst>
                    </a:gridCol>
                    <a:gridCol w="804678">
                      <a:extLst>
                        <a:ext uri="{9D8B030D-6E8A-4147-A177-3AD203B41FA5}">
                          <a16:colId xmlns:a16="http://schemas.microsoft.com/office/drawing/2014/main" val="2682314025"/>
                        </a:ext>
                      </a:extLst>
                    </a:gridCol>
                    <a:gridCol w="1638166">
                      <a:extLst>
                        <a:ext uri="{9D8B030D-6E8A-4147-A177-3AD203B41FA5}">
                          <a16:colId xmlns:a16="http://schemas.microsoft.com/office/drawing/2014/main" val="696698710"/>
                        </a:ext>
                      </a:extLst>
                    </a:gridCol>
                  </a:tblGrid>
                  <a:tr h="625086">
                    <a:tc>
                      <a:txBody>
                        <a:bodyPr/>
                        <a:lstStyle/>
                        <a:p>
                          <a:pPr marL="0" marR="0" algn="ctr" rtl="1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1">
                              <a:solidFill>
                                <a:srgbClr val="FFFFFF"/>
                              </a:solidFill>
                              <a:effectLst/>
                              <a:latin typeface="Perpetua" panose="02020502060401020303" pitchFamily="18" charset="0"/>
                              <a:ea typeface="Calibri" panose="020F0502020204030204" pitchFamily="34" charset="0"/>
                              <a:cs typeface="B Nazanin" panose="00000400000000000000" pitchFamily="2" charset="-78"/>
                            </a:rPr>
                            <a:t>Value</a:t>
                          </a:r>
                          <a:endParaRPr lang="en-US" sz="1800">
                            <a:effectLst/>
                            <a:latin typeface="Perpetua" panose="02020502060401020303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2986" marR="62986" marT="0" marB="0">
                        <a:lnL w="12700" cap="flat" cmpd="sng" algn="ctr">
                          <a:solidFill>
                            <a:srgbClr val="5B9BD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5B9BD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5B9BD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5B9BD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 rtl="1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1" dirty="0">
                              <a:solidFill>
                                <a:srgbClr val="FFFFFF"/>
                              </a:solidFill>
                              <a:effectLst/>
                              <a:latin typeface="Perpetua" panose="02020502060401020303" pitchFamily="18" charset="0"/>
                              <a:ea typeface="Calibri" panose="020F0502020204030204" pitchFamily="34" charset="0"/>
                              <a:cs typeface="B Nazanin" panose="00000400000000000000" pitchFamily="2" charset="-78"/>
                            </a:rPr>
                            <a:t>Fraction field</a:t>
                          </a:r>
                          <a:endParaRPr lang="en-US" sz="1800" dirty="0">
                            <a:effectLst/>
                            <a:latin typeface="Perpetua" panose="02020502060401020303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2986" marR="62986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5B9BD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5B9BD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5B9BD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 rtl="1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1">
                              <a:solidFill>
                                <a:srgbClr val="FFFFFF"/>
                              </a:solidFill>
                              <a:effectLst/>
                              <a:latin typeface="Perpetua" panose="02020502060401020303" pitchFamily="18" charset="0"/>
                              <a:ea typeface="Calibri" panose="020F0502020204030204" pitchFamily="34" charset="0"/>
                              <a:cs typeface="B Nazanin" panose="00000400000000000000" pitchFamily="2" charset="-78"/>
                            </a:rPr>
                            <a:t>Exponent field</a:t>
                          </a:r>
                          <a:endParaRPr lang="en-US" sz="1800">
                            <a:effectLst/>
                            <a:latin typeface="Perpetua" panose="02020502060401020303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2986" marR="62986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5B9BD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5B9BD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5B9BD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 rtl="1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1">
                              <a:solidFill>
                                <a:srgbClr val="FFFFFF"/>
                              </a:solidFill>
                              <a:effectLst/>
                              <a:latin typeface="Perpetua" panose="02020502060401020303" pitchFamily="18" charset="0"/>
                              <a:ea typeface="Calibri" panose="020F0502020204030204" pitchFamily="34" charset="0"/>
                              <a:cs typeface="B Nazanin" panose="00000400000000000000" pitchFamily="2" charset="-78"/>
                            </a:rPr>
                            <a:t>Biased exponent</a:t>
                          </a:r>
                          <a:endParaRPr lang="en-US" sz="1800">
                            <a:effectLst/>
                            <a:latin typeface="Perpetua" panose="02020502060401020303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2986" marR="62986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5B9BD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5B9BD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5B9BD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 rtl="1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1">
                              <a:solidFill>
                                <a:srgbClr val="FFFFFF"/>
                              </a:solidFill>
                              <a:effectLst/>
                              <a:latin typeface="Perpetua" panose="02020502060401020303" pitchFamily="18" charset="0"/>
                              <a:ea typeface="Calibri" panose="020F0502020204030204" pitchFamily="34" charset="0"/>
                              <a:cs typeface="B Nazanin" panose="00000400000000000000" pitchFamily="2" charset="-78"/>
                            </a:rPr>
                            <a:t>Actual exponent</a:t>
                          </a:r>
                          <a:endParaRPr lang="en-US" sz="1800">
                            <a:effectLst/>
                            <a:latin typeface="Perpetua" panose="02020502060401020303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2986" marR="62986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5B9BD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5B9BD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5B9BD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 rtl="1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1">
                              <a:solidFill>
                                <a:srgbClr val="FFFFFF"/>
                              </a:solidFill>
                              <a:effectLst/>
                              <a:latin typeface="Perpetua" panose="02020502060401020303" pitchFamily="18" charset="0"/>
                              <a:ea typeface="Calibri" panose="020F0502020204030204" pitchFamily="34" charset="0"/>
                              <a:cs typeface="B Nazanin" panose="00000400000000000000" pitchFamily="2" charset="-78"/>
                            </a:rPr>
                            <a:t>Sign</a:t>
                          </a:r>
                          <a:endParaRPr lang="en-US" sz="1800">
                            <a:effectLst/>
                            <a:latin typeface="Perpetua" panose="02020502060401020303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2986" marR="62986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5B9BD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5B9BD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5B9BD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 rtl="1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1" dirty="0">
                              <a:solidFill>
                                <a:srgbClr val="FFFFFF"/>
                              </a:solidFill>
                              <a:effectLst/>
                              <a:latin typeface="Perpetua" panose="02020502060401020303" pitchFamily="18" charset="0"/>
                              <a:ea typeface="Calibri" panose="020F0502020204030204" pitchFamily="34" charset="0"/>
                              <a:cs typeface="B Nazanin" panose="00000400000000000000" pitchFamily="2" charset="-78"/>
                            </a:rPr>
                            <a:t>Type</a:t>
                          </a:r>
                          <a:endParaRPr lang="en-US" sz="1800" dirty="0">
                            <a:effectLst/>
                            <a:latin typeface="Perpetua" panose="02020502060401020303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2986" marR="62986" marT="0" marB="0">
                        <a:lnL>
                          <a:noFill/>
                        </a:lnL>
                        <a:lnR w="12700" cap="flat" cmpd="sng" algn="ctr">
                          <a:solidFill>
                            <a:srgbClr val="5B9BD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5B9BD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5B9BD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5B9BD5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96657518"/>
                      </a:ext>
                    </a:extLst>
                  </a:tr>
                  <a:tr h="88049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2986" marR="62986" marT="0" marB="0">
                        <a:lnL w="12700" cap="flat" cmpd="sng" algn="ctr">
                          <a:solidFill>
                            <a:srgbClr val="9CC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9CC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5B9BD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9CC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73" t="-78472" r="-597015" b="-1173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2986" marR="62986" marT="0" marB="0">
                        <a:lnL w="12700" cap="flat" cmpd="sng" algn="ctr">
                          <a:solidFill>
                            <a:srgbClr val="9CC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9CC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5B9BD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9CC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0280" t="-78472" r="-199065" b="-1173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2986" marR="62986" marT="0" marB="0">
                        <a:lnL w="12700" cap="flat" cmpd="sng" algn="ctr">
                          <a:solidFill>
                            <a:srgbClr val="9CC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9CC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5B9BD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9CC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42128" t="-78472" r="-353191" b="-1173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 rtl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 smtClean="0">
                              <a:effectLst/>
                              <a:latin typeface="Perpetua" panose="02020502060401020303" pitchFamily="18" charset="0"/>
                              <a:ea typeface="Calibri" panose="020F0502020204030204" pitchFamily="34" charset="0"/>
                              <a:cs typeface="B Nazanin" panose="00000400000000000000" pitchFamily="2" charset="-78"/>
                            </a:rPr>
                            <a:t>1</a:t>
                          </a:r>
                          <a:endParaRPr lang="en-US" sz="1800" dirty="0">
                            <a:effectLst/>
                            <a:latin typeface="Perpetua" panose="02020502060401020303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2986" marR="62986" marT="0" marB="0">
                        <a:lnL w="12700" cap="flat" cmpd="sng" algn="ctr">
                          <a:solidFill>
                            <a:srgbClr val="9CC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9CC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5B9BD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9CC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EEAF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2986" marR="62986" marT="0" marB="0">
                        <a:lnL w="12700" cap="flat" cmpd="sng" algn="ctr">
                          <a:solidFill>
                            <a:srgbClr val="9CC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9CC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5B9BD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9CC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72477" t="-78472" r="-184862" b="-1173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 rtl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 smtClean="0">
                              <a:effectLst/>
                              <a:latin typeface="Perpetua" panose="02020502060401020303" pitchFamily="18" charset="0"/>
                              <a:ea typeface="Calibri" panose="020F0502020204030204" pitchFamily="34" charset="0"/>
                              <a:cs typeface="B Nazanin" panose="00000400000000000000" pitchFamily="2" charset="-78"/>
                            </a:rPr>
                            <a:t>0 or 1 </a:t>
                          </a:r>
                          <a:endParaRPr lang="en-US" sz="1800" dirty="0">
                            <a:effectLst/>
                            <a:latin typeface="Perpetua" panose="02020502060401020303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2986" marR="62986" marT="0" marB="0">
                        <a:lnL w="12700" cap="flat" cmpd="sng" algn="ctr">
                          <a:solidFill>
                            <a:srgbClr val="9CC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9CC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5B9BD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9CC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EEAF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 rtl="1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Perpetua" panose="02020502060401020303" pitchFamily="18" charset="0"/>
                              <a:ea typeface="+mn-ea"/>
                              <a:cs typeface="+mn-cs"/>
                            </a:rPr>
                            <a:t>Smallest normalized number</a:t>
                          </a:r>
                          <a:endParaRPr lang="en-US" sz="1800" dirty="0">
                            <a:effectLst/>
                            <a:latin typeface="Perpetua" panose="02020502060401020303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2986" marR="62986" marT="0" marB="0">
                        <a:lnL w="12700" cap="flat" cmpd="sng" algn="ctr">
                          <a:solidFill>
                            <a:srgbClr val="9CC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9CC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5B9BD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9CC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EEAF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62218720"/>
                      </a:ext>
                    </a:extLst>
                  </a:tr>
                  <a:tr h="98330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2986" marR="62986" marT="0" marB="0">
                        <a:lnL w="12700" cap="flat" cmpd="sng" algn="ctr">
                          <a:solidFill>
                            <a:srgbClr val="9CC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9CC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9CC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9CC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73" t="-158642" r="-597015" b="-43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2986" marR="62986" marT="0" marB="0">
                        <a:lnL w="12700" cap="flat" cmpd="sng" algn="ctr">
                          <a:solidFill>
                            <a:srgbClr val="9CC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9CC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9CC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9CC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0280" t="-158642" r="-199065" b="-43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2986" marR="62986" marT="0" marB="0">
                        <a:lnL w="12700" cap="flat" cmpd="sng" algn="ctr">
                          <a:solidFill>
                            <a:srgbClr val="9CC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9CC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9CC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9CC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42128" t="-158642" r="-353191" b="-43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 rtl="1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 smtClean="0">
                              <a:effectLst/>
                              <a:latin typeface="Perpetua" panose="02020502060401020303" pitchFamily="18" charset="0"/>
                              <a:ea typeface="Calibri" panose="020F0502020204030204" pitchFamily="34" charset="0"/>
                              <a:cs typeface="B Nazanin" panose="00000400000000000000" pitchFamily="2" charset="-78"/>
                            </a:rPr>
                            <a:t>254</a:t>
                          </a:r>
                          <a:endParaRPr lang="en-US" sz="1800" dirty="0">
                            <a:effectLst/>
                            <a:latin typeface="Perpetua" panose="02020502060401020303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2986" marR="62986" marT="0" marB="0">
                        <a:lnL w="12700" cap="flat" cmpd="sng" algn="ctr">
                          <a:solidFill>
                            <a:srgbClr val="9CC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9CC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9CC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9CC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EEAF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 rtl="1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 smtClean="0">
                              <a:effectLst/>
                              <a:latin typeface="Perpetua" panose="02020502060401020303" pitchFamily="18" charset="0"/>
                              <a:ea typeface="Calibri" panose="020F0502020204030204" pitchFamily="34" charset="0"/>
                              <a:cs typeface="B Nazanin" panose="00000400000000000000" pitchFamily="2" charset="-78"/>
                            </a:rPr>
                            <a:t>127</a:t>
                          </a:r>
                          <a:endParaRPr lang="en-US" sz="1800" dirty="0">
                            <a:effectLst/>
                            <a:latin typeface="Perpetua" panose="02020502060401020303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2986" marR="62986" marT="0" marB="0">
                        <a:lnL w="12700" cap="flat" cmpd="sng" algn="ctr">
                          <a:solidFill>
                            <a:srgbClr val="9CC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9CC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9CC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9CC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EEAF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 rtl="1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 smtClean="0">
                              <a:effectLst/>
                              <a:latin typeface="Perpetua" panose="02020502060401020303" pitchFamily="18" charset="0"/>
                              <a:ea typeface="Calibri" panose="020F0502020204030204" pitchFamily="34" charset="0"/>
                              <a:cs typeface="B Nazanin" panose="00000400000000000000" pitchFamily="2" charset="-78"/>
                            </a:rPr>
                            <a:t>0 </a:t>
                          </a:r>
                          <a:r>
                            <a:rPr lang="en-US" sz="1800" dirty="0" smtClean="0">
                              <a:effectLst/>
                              <a:latin typeface="Perpetua" panose="02020502060401020303" pitchFamily="18" charset="0"/>
                              <a:ea typeface="Calibri" panose="020F0502020204030204" pitchFamily="34" charset="0"/>
                              <a:cs typeface="B Nazanin" panose="00000400000000000000" pitchFamily="2" charset="-78"/>
                            </a:rPr>
                            <a:t>or 1</a:t>
                          </a:r>
                          <a:endParaRPr lang="en-US" sz="1800" dirty="0">
                            <a:effectLst/>
                            <a:latin typeface="Perpetua" panose="02020502060401020303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2986" marR="62986" marT="0" marB="0">
                        <a:lnL w="12700" cap="flat" cmpd="sng" algn="ctr">
                          <a:solidFill>
                            <a:srgbClr val="9CC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9CC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9CC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9CC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EEAF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 rtl="1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Perpetua" panose="02020502060401020303" pitchFamily="18" charset="0"/>
                              <a:ea typeface="+mn-ea"/>
                              <a:cs typeface="+mn-cs"/>
                            </a:rPr>
                            <a:t>Largest normalized </a:t>
                          </a:r>
                          <a:r>
                            <a:rPr lang="en-US" sz="18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Perpetua" panose="02020502060401020303" pitchFamily="18" charset="0"/>
                              <a:ea typeface="+mn-ea"/>
                              <a:cs typeface="+mn-cs"/>
                            </a:rPr>
                            <a:t>number</a:t>
                          </a:r>
                          <a:endParaRPr lang="en-US" sz="1800" dirty="0">
                            <a:effectLst/>
                            <a:latin typeface="Perpetua" panose="02020502060401020303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2986" marR="62986" marT="0" marB="0">
                        <a:lnL w="12700" cap="flat" cmpd="sng" algn="ctr">
                          <a:solidFill>
                            <a:srgbClr val="9CC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9CC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9CC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9CC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EEAF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2080200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8117" y="450823"/>
            <a:ext cx="4900916" cy="1044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379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2177" y="118872"/>
            <a:ext cx="8574622" cy="1765131"/>
          </a:xfrm>
        </p:spPr>
        <p:txBody>
          <a:bodyPr>
            <a:normAutofit/>
          </a:bodyPr>
          <a:lstStyle/>
          <a:p>
            <a:pPr algn="r"/>
            <a:r>
              <a:rPr lang="fa-IR" sz="5400" dirty="0" smtClean="0">
                <a:cs typeface="B Titr" panose="00000700000000000000" pitchFamily="2" charset="-78"/>
              </a:rPr>
              <a:t>سوال 2:</a:t>
            </a:r>
            <a:br>
              <a:rPr lang="fa-IR" sz="5400" dirty="0" smtClean="0">
                <a:cs typeface="B Titr" panose="00000700000000000000" pitchFamily="2" charset="-78"/>
              </a:rPr>
            </a:br>
            <a:r>
              <a:rPr lang="fa-IR" sz="3600" dirty="0" smtClean="0">
                <a:cs typeface="B Titr" panose="00000700000000000000" pitchFamily="2" charset="-78"/>
              </a:rPr>
              <a:t> </a:t>
            </a:r>
            <a:endParaRPr lang="en-US" sz="5400" dirty="0">
              <a:cs typeface="B Titr" panose="00000700000000000000" pitchFamily="2" charset="-78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592" y="118872"/>
            <a:ext cx="7946135" cy="271294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96109" y="1607558"/>
            <a:ext cx="110158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fa-IR" sz="4000" b="1" dirty="0" smtClean="0">
                <a:cs typeface="B Nazanin" panose="00000400000000000000" pitchFamily="2" charset="-78"/>
              </a:rPr>
              <a:t>جمع:</a:t>
            </a:r>
            <a:endParaRPr lang="fa-IR" sz="4000" b="1" dirty="0">
              <a:cs typeface="B Nazanin" panose="00000400000000000000" pitchFamily="2" charset="-78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629" y="3046476"/>
            <a:ext cx="9001125" cy="12954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5174" y="4575661"/>
            <a:ext cx="9191625" cy="185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521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2177" y="118872"/>
            <a:ext cx="8574622" cy="1765131"/>
          </a:xfrm>
        </p:spPr>
        <p:txBody>
          <a:bodyPr>
            <a:normAutofit/>
          </a:bodyPr>
          <a:lstStyle/>
          <a:p>
            <a:pPr algn="r"/>
            <a:r>
              <a:rPr lang="fa-IR" sz="5400" dirty="0" smtClean="0">
                <a:cs typeface="B Titr" panose="00000700000000000000" pitchFamily="2" charset="-78"/>
              </a:rPr>
              <a:t>سوال 2:</a:t>
            </a:r>
            <a:br>
              <a:rPr lang="fa-IR" sz="5400" dirty="0" smtClean="0">
                <a:cs typeface="B Titr" panose="00000700000000000000" pitchFamily="2" charset="-78"/>
              </a:rPr>
            </a:br>
            <a:r>
              <a:rPr lang="fa-IR" sz="3600" dirty="0" smtClean="0">
                <a:cs typeface="B Titr" panose="00000700000000000000" pitchFamily="2" charset="-78"/>
              </a:rPr>
              <a:t> </a:t>
            </a:r>
            <a:endParaRPr lang="en-US" sz="5400" dirty="0">
              <a:cs typeface="B Titr" panose="00000700000000000000" pitchFamily="2" charset="-78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472678" y="1607558"/>
            <a:ext cx="122501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fa-IR" sz="4000" b="1" dirty="0" smtClean="0">
                <a:cs typeface="B Nazanin" panose="00000400000000000000" pitchFamily="2" charset="-78"/>
              </a:rPr>
              <a:t>ضرب:</a:t>
            </a:r>
            <a:endParaRPr lang="fa-IR" sz="4000" b="1" dirty="0">
              <a:cs typeface="B Nazanin" panose="00000400000000000000" pitchFamily="2" charset="-78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773" y="2955036"/>
            <a:ext cx="9001125" cy="12954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537" y="136543"/>
            <a:ext cx="6245261" cy="263778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1673" y="4431143"/>
            <a:ext cx="8772525" cy="204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110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422177" y="118872"/>
            <a:ext cx="8574622" cy="1765131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fa-IR" sz="5400" smtClean="0">
                <a:cs typeface="B Titr" panose="00000700000000000000" pitchFamily="2" charset="-78"/>
              </a:rPr>
              <a:t>سوال 2:</a:t>
            </a:r>
            <a:br>
              <a:rPr lang="fa-IR" sz="5400" smtClean="0">
                <a:cs typeface="B Titr" panose="00000700000000000000" pitchFamily="2" charset="-78"/>
              </a:rPr>
            </a:br>
            <a:r>
              <a:rPr lang="fa-IR" sz="3600" smtClean="0">
                <a:cs typeface="B Titr" panose="00000700000000000000" pitchFamily="2" charset="-78"/>
              </a:rPr>
              <a:t> </a:t>
            </a:r>
            <a:endParaRPr lang="en-US" sz="5400" dirty="0">
              <a:cs typeface="B Titr" panose="00000700000000000000" pitchFamily="2" charset="-7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811967" y="1607558"/>
            <a:ext cx="288572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fa-IR" sz="4000" b="1" dirty="0" smtClean="0">
                <a:cs typeface="B Nazanin" panose="00000400000000000000" pitchFamily="2" charset="-78"/>
              </a:rPr>
              <a:t>ضرب فلوچارت:</a:t>
            </a:r>
            <a:endParaRPr lang="fa-IR" sz="4000" b="1" dirty="0">
              <a:cs typeface="B Nazanin" panose="00000400000000000000" pitchFamily="2" charset="-7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541" y="191588"/>
            <a:ext cx="7631633" cy="6444343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1153" y="2569001"/>
            <a:ext cx="3805646" cy="1607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195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1000</TotalTime>
  <Words>178</Words>
  <Application>Microsoft Office PowerPoint</Application>
  <PresentationFormat>Widescreen</PresentationFormat>
  <Paragraphs>83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B Nazanin</vt:lpstr>
      <vt:lpstr>B Titr</vt:lpstr>
      <vt:lpstr>Calibri</vt:lpstr>
      <vt:lpstr>Cambria Math</vt:lpstr>
      <vt:lpstr>Corbel</vt:lpstr>
      <vt:lpstr>Perpetua</vt:lpstr>
      <vt:lpstr>Parallax</vt:lpstr>
      <vt:lpstr>"بسمه تعالی" پاسخ تمرین نهم درس معماری کامپیوتر  </vt:lpstr>
      <vt:lpstr>سوال 1: </vt:lpstr>
      <vt:lpstr>سوال 1:  </vt:lpstr>
      <vt:lpstr>سوال ۱: </vt:lpstr>
      <vt:lpstr>سوال 1:  </vt:lpstr>
      <vt:lpstr>سوال 1:  </vt:lpstr>
      <vt:lpstr>سوال 2:  </vt:lpstr>
      <vt:lpstr>سوال 2: 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"بسمه تعالی" پاسخ تمرین دوم درس معماری کامپیوتر</dc:title>
  <dc:creator>soroushMortazavi</dc:creator>
  <cp:lastModifiedBy>Mahshid</cp:lastModifiedBy>
  <cp:revision>27</cp:revision>
  <dcterms:created xsi:type="dcterms:W3CDTF">2020-03-29T10:01:50Z</dcterms:created>
  <dcterms:modified xsi:type="dcterms:W3CDTF">2020-05-31T08:42:33Z</dcterms:modified>
</cp:coreProperties>
</file>