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2" r:id="rId4"/>
    <p:sldId id="257" r:id="rId5"/>
    <p:sldId id="264" r:id="rId6"/>
    <p:sldId id="258" r:id="rId7"/>
    <p:sldId id="265" r:id="rId8"/>
    <p:sldId id="268" r:id="rId9"/>
    <p:sldId id="269" r:id="rId10"/>
    <p:sldId id="267" r:id="rId11"/>
    <p:sldId id="270" r:id="rId12"/>
    <p:sldId id="271" r:id="rId13"/>
    <p:sldId id="275" r:id="rId14"/>
    <p:sldId id="274" r:id="rId15"/>
    <p:sldId id="278" r:id="rId16"/>
    <p:sldId id="279" r:id="rId17"/>
    <p:sldId id="280" r:id="rId18"/>
    <p:sldId id="28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1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807D-35D0-45B6-A52B-8E11F8DDCC5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4B0F-BEC8-4DC5-8EAF-BECCDAFF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102A-9F15-FEB4-6CEC-F6681DE4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C076-79F4-3239-DF62-16CFFF86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6A0A-5886-28E2-68FC-E4BACC09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B1C4-8C3D-75E0-6A10-1A16DB2C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4781-F8C4-045D-6D8E-033D00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9F5B-6996-370A-C7A7-97F84EA2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96C3-6CED-9815-F5BD-25692A89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32B3-5D0F-4243-FF07-AAE1C1C2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DB6D-608D-52C6-CFFF-CE1745F1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7F0F-A21B-FCAD-7596-5ABA902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0CD79-1EF6-B664-48D8-DF4BCA72A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63BD-F6C2-EB39-7097-5701263A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7EED-A962-3BC3-ACEC-4670BB3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B175-EBF6-A543-12EF-E4BB185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313C-D270-F121-A2E1-502FB00A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34D1-56B4-23F6-EC68-008630C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09D-5357-FEB0-70E6-75D246A1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6A15-B142-26D8-F751-06A5F8CB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8883-DE74-556A-5D25-DC6FDE56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7211-A362-025C-3DF7-F787491F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4FFB-D409-F521-9C6B-1206EE9B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E5A7-05A0-509F-C311-F4AA69D7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26CD-330E-8FEF-EF19-65632A63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5AB6-7049-82BE-3DCA-E30EC1B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4E5A-8C70-B587-2FC0-2009EBBA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B69-83B0-8D6B-3CFE-383938A2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76B7-C78F-D26B-BD73-3BC55DBCD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03E2-6783-4C62-BE8C-608ACF25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181D-03BE-0872-2B2F-D696FCE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1E9E-958A-3E88-8328-A5346A4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6C12-0F23-253E-B1CC-47DE568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227A-2128-020F-85AD-3B4E03DC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CAFC-97B1-9A98-E328-DEDF1C7E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606E-A62C-719A-B837-E550B75CD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E8F8-E7A9-D98A-3A88-B4A5B7DA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E9D0F-15AB-70F6-97B5-54A53BEC7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1F8C-4CFD-5177-ED35-EE9F272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279D8-C76B-2E89-FE97-57A085CC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2F9A4-2769-D0BB-3526-1757490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AFF6-186B-E243-90E6-774E836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9B8B-630D-BA1B-2E39-9A2EFF5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5558B-195C-F1E9-123E-6D3969C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E97CF-7DF8-B454-E1C3-96086455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29F90-5FB5-9CA9-141E-80BD5172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1DA2C-69C1-053B-3248-D1EF212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C7FA-9ABD-2580-6F48-9B5127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ED38-1C43-DFC6-8806-A5D2705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B7D1-3538-4054-5346-6DDA7D20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9821-0EA8-F10F-E955-154F5131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4AE8-5992-BBE4-1E7E-8A6DA856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F486-DA52-02E6-2A18-DE6CB718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08DF-4325-295D-8595-A1654BA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B6D-552C-0427-C0C5-B74B4B4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D2B43-3C34-3E78-76D4-5DB797E86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7CCE-4F99-26F9-EFDA-05B86D1A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81E9-8A38-0818-D1CB-3ACA9F8D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8927-12EB-B8CF-7C99-E223607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C94-4B84-0460-723F-9331029A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B7B5-222D-8218-A7DB-E55872A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6F92-67E9-4526-B1FD-2AD2C706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A293-6F5E-3D55-B24B-231EB5FD4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4EF1-6301-4F5F-A745-F2451B7701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CBA1-F437-D69D-B114-5C51CB90C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9257-784E-9F67-3069-499BBA22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B6AD-2AAD-4014-A121-ACC4773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F70-4D43-DC94-50C7-0F0EE8DC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>
                <a:cs typeface="B Nazanin" panose="00000400000000000000" pitchFamily="2" charset="-78"/>
              </a:rPr>
              <a:t>نمودار موجودیت رابطه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(Entity-Relationship (ER))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2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93F7E-67EE-2009-52C7-62649235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روابط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6925E-09A5-9202-31FF-D1B73F552DC3}"/>
              </a:ext>
            </a:extLst>
          </p:cNvPr>
          <p:cNvSpPr/>
          <p:nvPr/>
        </p:nvSpPr>
        <p:spPr>
          <a:xfrm>
            <a:off x="2570041" y="2691598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38E47-0521-0778-BFCF-5FE211F3B78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736513" y="2951119"/>
            <a:ext cx="864670" cy="16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9469F991-8762-5412-A5BD-3CEE0FC92E12}"/>
              </a:ext>
            </a:extLst>
          </p:cNvPr>
          <p:cNvSpPr/>
          <p:nvPr/>
        </p:nvSpPr>
        <p:spPr>
          <a:xfrm>
            <a:off x="4601183" y="2578967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777AB-426C-F257-F5EE-817D5EEDC27C}"/>
              </a:ext>
            </a:extLst>
          </p:cNvPr>
          <p:cNvSpPr/>
          <p:nvPr/>
        </p:nvSpPr>
        <p:spPr>
          <a:xfrm>
            <a:off x="7382201" y="2707858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19CCA-7153-C7AD-B086-F2931C44E040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6517532" y="2967379"/>
            <a:ext cx="8646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966904-936E-535B-64BC-6E0C51E887D5}"/>
              </a:ext>
            </a:extLst>
          </p:cNvPr>
          <p:cNvSpPr/>
          <p:nvPr/>
        </p:nvSpPr>
        <p:spPr>
          <a:xfrm>
            <a:off x="2570041" y="4103085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Instructor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D5FD43-E479-CC1A-FE6E-7665830B92B3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3736513" y="4362606"/>
            <a:ext cx="864670" cy="16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A4E8449D-1B48-C854-583F-025B7D11E3F8}"/>
              </a:ext>
            </a:extLst>
          </p:cNvPr>
          <p:cNvSpPr/>
          <p:nvPr/>
        </p:nvSpPr>
        <p:spPr>
          <a:xfrm>
            <a:off x="4601183" y="3990454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Teaches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E3C32-F5DA-A7BE-0A53-DF1A87299734}"/>
              </a:ext>
            </a:extLst>
          </p:cNvPr>
          <p:cNvSpPr/>
          <p:nvPr/>
        </p:nvSpPr>
        <p:spPr>
          <a:xfrm>
            <a:off x="7382201" y="4119345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B2FE2D-303F-6DC6-4C00-B738E063D90B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6517532" y="4378866"/>
            <a:ext cx="8646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EBE40-7EE0-7509-78B1-EDB56267796C}"/>
              </a:ext>
            </a:extLst>
          </p:cNvPr>
          <p:cNvSpPr/>
          <p:nvPr/>
        </p:nvSpPr>
        <p:spPr>
          <a:xfrm>
            <a:off x="2570041" y="5627203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156B8A-3994-14FD-7175-C050E9AC726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736513" y="5886724"/>
            <a:ext cx="864670" cy="16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1FB34A6F-ADCD-42D7-CDFF-51FB88479F65}"/>
              </a:ext>
            </a:extLst>
          </p:cNvPr>
          <p:cNvSpPr/>
          <p:nvPr/>
        </p:nvSpPr>
        <p:spPr>
          <a:xfrm>
            <a:off x="4601183" y="5514572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295DA-ECFE-D9E7-B103-D36F1C6E301E}"/>
              </a:ext>
            </a:extLst>
          </p:cNvPr>
          <p:cNvSpPr/>
          <p:nvPr/>
        </p:nvSpPr>
        <p:spPr>
          <a:xfrm>
            <a:off x="7382201" y="5643463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Insurance Organization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8FD781-220A-A21D-4D3D-B30B2E804797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6517532" y="5902984"/>
            <a:ext cx="8646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8EE475-EBEE-85C5-6A88-0D4662840421}"/>
              </a:ext>
            </a:extLst>
          </p:cNvPr>
          <p:cNvSpPr txBox="1"/>
          <p:nvPr/>
        </p:nvSpPr>
        <p:spPr>
          <a:xfrm>
            <a:off x="225433" y="1757414"/>
            <a:ext cx="111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جهت مدل کردن محیط کسب و کار جهت توسعه سیستم پایگاه داده ها مجموعه ای از موجودیت ها، صفات و روابط بین آنها را ترسیم می شود.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1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9027-6143-B47D-FA81-19943D42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مثال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085B3-7406-16A3-057F-CD8E830680A8}"/>
              </a:ext>
            </a:extLst>
          </p:cNvPr>
          <p:cNvSpPr/>
          <p:nvPr/>
        </p:nvSpPr>
        <p:spPr>
          <a:xfrm>
            <a:off x="1207094" y="2298558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73AA53-4F00-9D49-4488-DF8367BFEB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73566" y="2556663"/>
            <a:ext cx="427999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60674B01-6C9A-1398-9DBE-C48F9E095130}"/>
              </a:ext>
            </a:extLst>
          </p:cNvPr>
          <p:cNvSpPr/>
          <p:nvPr/>
        </p:nvSpPr>
        <p:spPr>
          <a:xfrm>
            <a:off x="2801565" y="2168251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C4045-0531-8A7D-52B8-351FBE96F1B4}"/>
              </a:ext>
            </a:extLst>
          </p:cNvPr>
          <p:cNvSpPr/>
          <p:nvPr/>
        </p:nvSpPr>
        <p:spPr>
          <a:xfrm>
            <a:off x="5145913" y="228901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24181-68EA-B87A-2505-5E3F2A2EA20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4717914" y="2548533"/>
            <a:ext cx="427999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D4BD563A-60D0-8CDC-3CB1-669DDEABDC86}"/>
              </a:ext>
            </a:extLst>
          </p:cNvPr>
          <p:cNvSpPr/>
          <p:nvPr/>
        </p:nvSpPr>
        <p:spPr>
          <a:xfrm>
            <a:off x="6956331" y="2160121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1888C-EC30-CF26-1105-C682D8A37D82}"/>
              </a:ext>
            </a:extLst>
          </p:cNvPr>
          <p:cNvSpPr/>
          <p:nvPr/>
        </p:nvSpPr>
        <p:spPr>
          <a:xfrm>
            <a:off x="9300679" y="2297141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9FF2A-6D27-A26A-ABFD-9296CAD9D41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8872680" y="2548533"/>
            <a:ext cx="427999" cy="8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FB67DE-6A66-A176-3957-DFF47BCF79C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6528332" y="2548533"/>
            <a:ext cx="4279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1BA9ED-18D0-1A2D-0A2A-407DEC627676}"/>
              </a:ext>
            </a:extLst>
          </p:cNvPr>
          <p:cNvSpPr/>
          <p:nvPr/>
        </p:nvSpPr>
        <p:spPr>
          <a:xfrm>
            <a:off x="2587565" y="429992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دانشجو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D406063F-FD12-F03A-F409-166DC3D3448D}"/>
              </a:ext>
            </a:extLst>
          </p:cNvPr>
          <p:cNvSpPr/>
          <p:nvPr/>
        </p:nvSpPr>
        <p:spPr>
          <a:xfrm>
            <a:off x="5039982" y="4171030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ارائه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6AF900-4F5C-5AD4-59F1-9752E8AE3942}"/>
              </a:ext>
            </a:extLst>
          </p:cNvPr>
          <p:cNvSpPr/>
          <p:nvPr/>
        </p:nvSpPr>
        <p:spPr>
          <a:xfrm>
            <a:off x="5306946" y="5922418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استاد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BFEAA2-AC0A-73F4-A153-2BD31FA450FB}"/>
              </a:ext>
            </a:extLst>
          </p:cNvPr>
          <p:cNvSpPr/>
          <p:nvPr/>
        </p:nvSpPr>
        <p:spPr>
          <a:xfrm>
            <a:off x="7936625" y="429992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491FA2-CBCF-3A14-3E11-7CAD6F7EBF0F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3969984" y="4559442"/>
            <a:ext cx="106999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FDA365-5914-FA0F-99F8-F1CD595D58FF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5998156" y="4947853"/>
            <a:ext cx="1" cy="974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6E4223-4C51-C94C-12C2-6DF4981185E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956331" y="4559442"/>
            <a:ext cx="98029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CAA-9855-D3BB-4673-1E083FCB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98" y="365125"/>
            <a:ext cx="2949102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مثال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5DB71-0E4D-45B7-CD41-041075A3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0" y="365125"/>
            <a:ext cx="5925679" cy="3058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0A90A-E9B3-D05B-C422-72799970D706}"/>
              </a:ext>
            </a:extLst>
          </p:cNvPr>
          <p:cNvSpPr/>
          <p:nvPr/>
        </p:nvSpPr>
        <p:spPr>
          <a:xfrm>
            <a:off x="1422159" y="5059105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14E17B-F037-45AB-3B9B-83CE2A7236F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588631" y="5318626"/>
            <a:ext cx="864670" cy="16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069D5B4A-7FD8-DFE7-22C8-3B500A9E5316}"/>
              </a:ext>
            </a:extLst>
          </p:cNvPr>
          <p:cNvSpPr/>
          <p:nvPr/>
        </p:nvSpPr>
        <p:spPr>
          <a:xfrm>
            <a:off x="3453301" y="4946474"/>
            <a:ext cx="1916349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courses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D5EA-5F4A-AC6A-D8D5-9397E7A5E439}"/>
              </a:ext>
            </a:extLst>
          </p:cNvPr>
          <p:cNvSpPr/>
          <p:nvPr/>
        </p:nvSpPr>
        <p:spPr>
          <a:xfrm>
            <a:off x="6234319" y="5075365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8153D-E7DF-EDEF-3040-0B93E496C618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369650" y="5334886"/>
            <a:ext cx="8646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7CF810C-7CE7-28CE-BFE7-30193BA5BCE9}"/>
              </a:ext>
            </a:extLst>
          </p:cNvPr>
          <p:cNvSpPr/>
          <p:nvPr/>
        </p:nvSpPr>
        <p:spPr>
          <a:xfrm>
            <a:off x="1422160" y="4251774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502BF0-2731-326A-AB31-2E7D0F97546B}"/>
              </a:ext>
            </a:extLst>
          </p:cNvPr>
          <p:cNvSpPr/>
          <p:nvPr/>
        </p:nvSpPr>
        <p:spPr>
          <a:xfrm>
            <a:off x="2228065" y="5973834"/>
            <a:ext cx="1225235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3C328C-D4CB-2860-6A41-4FD5F32C81DF}"/>
              </a:ext>
            </a:extLst>
          </p:cNvPr>
          <p:cNvSpPr/>
          <p:nvPr/>
        </p:nvSpPr>
        <p:spPr>
          <a:xfrm>
            <a:off x="780260" y="5932959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C244E-E78F-5CAF-93A9-7F4D8312D440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005395" y="4770815"/>
            <a:ext cx="1" cy="2882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6118A-7544-55EF-3F40-970F55FDBB8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005395" y="5578146"/>
            <a:ext cx="835288" cy="395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E9FD67-6526-B92A-0AB5-A16627777F2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1363496" y="5578146"/>
            <a:ext cx="641899" cy="354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23AE26B-8740-FC27-69D7-8AC7F6E39CD3}"/>
              </a:ext>
            </a:extLst>
          </p:cNvPr>
          <p:cNvSpPr/>
          <p:nvPr/>
        </p:nvSpPr>
        <p:spPr>
          <a:xfrm>
            <a:off x="4484610" y="4160637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025F03-1AD7-9D1D-5BA9-9DE70C5A1984}"/>
              </a:ext>
            </a:extLst>
          </p:cNvPr>
          <p:cNvSpPr/>
          <p:nvPr/>
        </p:nvSpPr>
        <p:spPr>
          <a:xfrm>
            <a:off x="2897214" y="4153527"/>
            <a:ext cx="1489958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semester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C03700-D5D9-090D-1D3F-E432ABB8B203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4411476" y="4679678"/>
            <a:ext cx="656370" cy="26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490235-A4CB-5FFE-629A-17FD4D08F031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3642193" y="4672568"/>
            <a:ext cx="769283" cy="273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3420E6A-330B-618F-D2BF-6BB4314D8290}"/>
              </a:ext>
            </a:extLst>
          </p:cNvPr>
          <p:cNvSpPr/>
          <p:nvPr/>
        </p:nvSpPr>
        <p:spPr>
          <a:xfrm>
            <a:off x="6113197" y="4228721"/>
            <a:ext cx="1624661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387FBE-FEBA-D21A-F577-BA7B07EAB6D9}"/>
              </a:ext>
            </a:extLst>
          </p:cNvPr>
          <p:cNvCxnSpPr>
            <a:cxnSpLocks/>
            <a:stCxn id="8" idx="0"/>
            <a:endCxn id="25" idx="4"/>
          </p:cNvCxnSpPr>
          <p:nvPr/>
        </p:nvCxnSpPr>
        <p:spPr>
          <a:xfrm flipH="1" flipV="1">
            <a:off x="6925528" y="4747762"/>
            <a:ext cx="1" cy="327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A4CE96-AEBE-BAAA-4397-41440E18D3AC}"/>
              </a:ext>
            </a:extLst>
          </p:cNvPr>
          <p:cNvSpPr/>
          <p:nvPr/>
        </p:nvSpPr>
        <p:spPr>
          <a:xfrm>
            <a:off x="8150668" y="5059104"/>
            <a:ext cx="1382418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B6110-76B6-11E8-DB32-61D8D15FBDAA}"/>
              </a:ext>
            </a:extLst>
          </p:cNvPr>
          <p:cNvCxnSpPr>
            <a:cxnSpLocks/>
            <a:stCxn id="8" idx="3"/>
            <a:endCxn id="29" idx="2"/>
          </p:cNvCxnSpPr>
          <p:nvPr/>
        </p:nvCxnSpPr>
        <p:spPr>
          <a:xfrm flipV="1">
            <a:off x="7616738" y="5318625"/>
            <a:ext cx="533930" cy="162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FCE4953-86C5-38AD-79F9-94E607879F91}"/>
              </a:ext>
            </a:extLst>
          </p:cNvPr>
          <p:cNvSpPr/>
          <p:nvPr/>
        </p:nvSpPr>
        <p:spPr>
          <a:xfrm>
            <a:off x="5835484" y="5970261"/>
            <a:ext cx="2170378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CDepartment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A2C41F-C4A8-0DC5-B27D-B498592F03D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6920673" y="5594406"/>
            <a:ext cx="4856" cy="375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D15983-2E2D-4172-9402-2983B47B10E1}"/>
              </a:ext>
            </a:extLst>
          </p:cNvPr>
          <p:cNvSpPr txBox="1"/>
          <p:nvPr/>
        </p:nvSpPr>
        <p:spPr>
          <a:xfrm>
            <a:off x="7217963" y="1825268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ارتباطات می توانند دارای صفت باشند</a:t>
            </a:r>
            <a:r>
              <a:rPr lang="en-US" sz="2400" b="1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C5A79-3F7F-273C-C1E1-805BA0E88A99}"/>
              </a:ext>
            </a:extLst>
          </p:cNvPr>
          <p:cNvSpPr/>
          <p:nvPr/>
        </p:nvSpPr>
        <p:spPr>
          <a:xfrm>
            <a:off x="3828239" y="5928318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4697F0-6CEA-DF3F-025E-C8E0F99B0620}"/>
              </a:ext>
            </a:extLst>
          </p:cNvPr>
          <p:cNvCxnSpPr>
            <a:cxnSpLocks/>
            <a:stCxn id="42" idx="0"/>
            <a:endCxn id="7" idx="2"/>
          </p:cNvCxnSpPr>
          <p:nvPr/>
        </p:nvCxnSpPr>
        <p:spPr>
          <a:xfrm flipV="1">
            <a:off x="4411475" y="5723297"/>
            <a:ext cx="1" cy="205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1136-2457-1EFF-F9AE-FB9A8BD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خواص رابطه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6C05-9B0C-F2BA-70A5-0A221FC4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بطور کلی خواص رابطه به سه دسته تقسیم می شود: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درجه ارتباط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کاردینالیتی ارتباط (تناظر ارتباط) یا کمیت ارتباط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اجباری و اختیاری بودن ارتباط (نوع مشارکت) یا کیفیت ارتباط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7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DF6C-F7A2-AD5E-BFFA-E6EC524D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درجه ارتباط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01D9-62C3-4A9E-D6AB-45A7972F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349" y="1825625"/>
            <a:ext cx="4865451" cy="4351338"/>
          </a:xfrm>
        </p:spPr>
        <p:txBody>
          <a:bodyPr/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به تعداد موجودیت­‌هایی که در یک رابطه مشارکت دارند، درجه ارتباط گفته می­‌شود.</a:t>
            </a:r>
          </a:p>
          <a:p>
            <a:pPr lvl="1" algn="just" rtl="1"/>
            <a:r>
              <a:rPr lang="fa-IR" sz="2800" dirty="0">
                <a:cs typeface="B Nazanin" panose="00000400000000000000" pitchFamily="2" charset="-78"/>
              </a:rPr>
              <a:t>ارتباط درجه 1</a:t>
            </a:r>
          </a:p>
          <a:p>
            <a:pPr lvl="1" algn="just" rtl="1"/>
            <a:r>
              <a:rPr lang="fa-IR" sz="2800" dirty="0">
                <a:cs typeface="B Nazanin" panose="00000400000000000000" pitchFamily="2" charset="-78"/>
              </a:rPr>
              <a:t>ارتباط درجه 2</a:t>
            </a:r>
          </a:p>
          <a:p>
            <a:pPr lvl="1" algn="just" rtl="1"/>
            <a:r>
              <a:rPr lang="fa-IR" sz="2800" dirty="0">
                <a:cs typeface="B Nazanin" panose="00000400000000000000" pitchFamily="2" charset="-78"/>
              </a:rPr>
              <a:t>ارتباط درجه 3</a:t>
            </a:r>
          </a:p>
          <a:p>
            <a:pPr algn="just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34F6F-6B57-401F-F804-D67DD95BB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" y="506543"/>
            <a:ext cx="5468278" cy="172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F6E8-E23E-A106-30EF-7708F6A47080}"/>
              </a:ext>
            </a:extLst>
          </p:cNvPr>
          <p:cNvSpPr txBox="1"/>
          <p:nvPr/>
        </p:nvSpPr>
        <p:spPr>
          <a:xfrm>
            <a:off x="7208196" y="5330529"/>
            <a:ext cx="4145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وقتی یک ارتباط بین یک نوع موجودیت و خودش برقرار باشد، آنرا ارتباط با خود (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Self-Relationship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یا بازگشتی (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Recursive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) می­‌گویند.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B54FE-9BA9-E966-D785-5422611CD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5" y="2622718"/>
            <a:ext cx="5320029" cy="1493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2EEE2-59B0-6B36-591D-82B0713A3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5" y="4352018"/>
            <a:ext cx="4403468" cy="24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2F48-2B55-8191-FD44-D29F8C31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کاردینالیتی ارتباط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BF1B-6D74-7894-70AD-629AA8BD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انواع کاردینالیتی یا تناظر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عبارتند از: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تناظر یک به یک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1:1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تناظر یک به چند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1:N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تناظر چند به چند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N:N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772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66F2-F431-3326-F461-C3CCF9B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تناظر 1:1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2BD-DA62-E047-1421-D859A82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ارتباط یک به یک موجودیت </a:t>
            </a:r>
            <a:r>
              <a:rPr lang="en-US" dirty="0"/>
              <a:t>R1</a:t>
            </a:r>
            <a:r>
              <a:rPr lang="fa-IR" dirty="0"/>
              <a:t> با </a:t>
            </a:r>
            <a:r>
              <a:rPr lang="en-US" dirty="0"/>
              <a:t>R2</a:t>
            </a:r>
            <a:r>
              <a:rPr lang="fa-IR" dirty="0"/>
              <a:t>، یک نمونه از </a:t>
            </a:r>
            <a:r>
              <a:rPr lang="en-US" dirty="0"/>
              <a:t>R1</a:t>
            </a:r>
            <a:r>
              <a:rPr lang="fa-IR" dirty="0"/>
              <a:t> حداکثر با یک نمونه از </a:t>
            </a:r>
            <a:r>
              <a:rPr lang="en-US" dirty="0"/>
              <a:t>R2</a:t>
            </a:r>
            <a:r>
              <a:rPr lang="fa-IR" dirty="0"/>
              <a:t> در ارتباط است و برعکس.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8B3F9-CF25-0A96-F990-A9465601BE5A}"/>
              </a:ext>
            </a:extLst>
          </p:cNvPr>
          <p:cNvSpPr/>
          <p:nvPr/>
        </p:nvSpPr>
        <p:spPr>
          <a:xfrm>
            <a:off x="3181807" y="4342697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A97E38-5F10-768F-AB0D-30195626D40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48279" y="4600802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529E9BF-E4B8-D0E8-3D70-C1D414062694}"/>
              </a:ext>
            </a:extLst>
          </p:cNvPr>
          <p:cNvSpPr/>
          <p:nvPr/>
        </p:nvSpPr>
        <p:spPr>
          <a:xfrm>
            <a:off x="4727643" y="4212390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CB88A-D3F1-D2DA-D030-C3A197300FBE}"/>
              </a:ext>
            </a:extLst>
          </p:cNvPr>
          <p:cNvSpPr/>
          <p:nvPr/>
        </p:nvSpPr>
        <p:spPr>
          <a:xfrm>
            <a:off x="7169266" y="4333151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5E5AF7-1609-BF98-71FD-1A7B36E48C6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48274" y="4592672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2DE36-D877-2F55-2E6D-5D0F80CA5C60}"/>
              </a:ext>
            </a:extLst>
          </p:cNvPr>
          <p:cNvSpPr txBox="1"/>
          <p:nvPr/>
        </p:nvSpPr>
        <p:spPr>
          <a:xfrm>
            <a:off x="4490115" y="4221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98E59-CE10-37BD-9BDA-899D819C0664}"/>
              </a:ext>
            </a:extLst>
          </p:cNvPr>
          <p:cNvSpPr txBox="1"/>
          <p:nvPr/>
        </p:nvSpPr>
        <p:spPr>
          <a:xfrm>
            <a:off x="6744526" y="4231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273658-2CD8-E761-9FFE-B8FCE2F11D39}"/>
              </a:ext>
            </a:extLst>
          </p:cNvPr>
          <p:cNvSpPr/>
          <p:nvPr/>
        </p:nvSpPr>
        <p:spPr>
          <a:xfrm>
            <a:off x="3198019" y="5555413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DB750-4D3E-8F6C-F2FE-FDD6B2E6190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364491" y="5813518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1FF790F1-EDAD-2454-48D2-E71968A1414E}"/>
              </a:ext>
            </a:extLst>
          </p:cNvPr>
          <p:cNvSpPr/>
          <p:nvPr/>
        </p:nvSpPr>
        <p:spPr>
          <a:xfrm>
            <a:off x="4743855" y="5425106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28E46-25FF-3C38-DC56-77E38FED192F}"/>
              </a:ext>
            </a:extLst>
          </p:cNvPr>
          <p:cNvSpPr/>
          <p:nvPr/>
        </p:nvSpPr>
        <p:spPr>
          <a:xfrm>
            <a:off x="7185478" y="5545867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Passport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BE17F2-36CA-F7D2-A095-5368100BC97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6864486" y="5805388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06591A-12AD-06E8-F14A-0D5192AE9F00}"/>
              </a:ext>
            </a:extLst>
          </p:cNvPr>
          <p:cNvSpPr txBox="1"/>
          <p:nvPr/>
        </p:nvSpPr>
        <p:spPr>
          <a:xfrm>
            <a:off x="4506327" y="5434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6DFA7-4FC0-CBEF-35A0-C8E8642F37CA}"/>
              </a:ext>
            </a:extLst>
          </p:cNvPr>
          <p:cNvSpPr txBox="1"/>
          <p:nvPr/>
        </p:nvSpPr>
        <p:spPr>
          <a:xfrm>
            <a:off x="6760738" y="5444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01BED-C522-892E-3C3D-29D5B9D837BA}"/>
              </a:ext>
            </a:extLst>
          </p:cNvPr>
          <p:cNvSpPr/>
          <p:nvPr/>
        </p:nvSpPr>
        <p:spPr>
          <a:xfrm>
            <a:off x="3204505" y="3207798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استاد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64C131-D963-8FDE-50B0-C51C71BFE9D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370977" y="3465903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BFC5FEA6-D3AB-03A8-E924-BD296C546B7D}"/>
              </a:ext>
            </a:extLst>
          </p:cNvPr>
          <p:cNvSpPr/>
          <p:nvPr/>
        </p:nvSpPr>
        <p:spPr>
          <a:xfrm>
            <a:off x="4750341" y="3077491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ارائه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EF8F-C68B-29FF-862E-EBBAFD45E2EA}"/>
              </a:ext>
            </a:extLst>
          </p:cNvPr>
          <p:cNvSpPr/>
          <p:nvPr/>
        </p:nvSpPr>
        <p:spPr>
          <a:xfrm>
            <a:off x="7191964" y="319825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4419E4-E166-D409-CFB2-F087916F149A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6870972" y="3457773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10479-6648-512C-B3BD-89E0808FDCF8}"/>
              </a:ext>
            </a:extLst>
          </p:cNvPr>
          <p:cNvSpPr txBox="1"/>
          <p:nvPr/>
        </p:nvSpPr>
        <p:spPr>
          <a:xfrm>
            <a:off x="4512813" y="3087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0FDAE-E1B6-3574-1325-C9313FB65E2B}"/>
              </a:ext>
            </a:extLst>
          </p:cNvPr>
          <p:cNvSpPr txBox="1"/>
          <p:nvPr/>
        </p:nvSpPr>
        <p:spPr>
          <a:xfrm>
            <a:off x="6767224" y="3096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66F2-F431-3326-F461-C3CCF9B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تناظر </a:t>
            </a:r>
            <a:r>
              <a:rPr lang="en-US" sz="4000" dirty="0">
                <a:latin typeface="Times New Roman" panose="02020603050405020304" pitchFamily="18" charset="0"/>
                <a:cs typeface="B Nazanin" panose="00000400000000000000" pitchFamily="2" charset="-78"/>
              </a:rPr>
              <a:t>1:N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2BD-DA62-E047-1421-D859A82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ارتباط یک به چند موجودیت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با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R2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، یک نمونه از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با تعدادی از نمونه های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R2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در ارتباط است ولی یک نمونه از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R2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حداکثر با یک نمونه از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در ارتباط می باشد.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8B3F9-CF25-0A96-F990-A9465601BE5A}"/>
              </a:ext>
            </a:extLst>
          </p:cNvPr>
          <p:cNvSpPr/>
          <p:nvPr/>
        </p:nvSpPr>
        <p:spPr>
          <a:xfrm>
            <a:off x="3181807" y="4342697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A97E38-5F10-768F-AB0D-30195626D40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48279" y="4600802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529E9BF-E4B8-D0E8-3D70-C1D414062694}"/>
              </a:ext>
            </a:extLst>
          </p:cNvPr>
          <p:cNvSpPr/>
          <p:nvPr/>
        </p:nvSpPr>
        <p:spPr>
          <a:xfrm>
            <a:off x="4727643" y="4212390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CB88A-D3F1-D2DA-D030-C3A197300FBE}"/>
              </a:ext>
            </a:extLst>
          </p:cNvPr>
          <p:cNvSpPr/>
          <p:nvPr/>
        </p:nvSpPr>
        <p:spPr>
          <a:xfrm>
            <a:off x="7169266" y="4333151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5E5AF7-1609-BF98-71FD-1A7B36E48C6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48274" y="4592672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2DE36-D877-2F55-2E6D-5D0F80CA5C60}"/>
              </a:ext>
            </a:extLst>
          </p:cNvPr>
          <p:cNvSpPr txBox="1"/>
          <p:nvPr/>
        </p:nvSpPr>
        <p:spPr>
          <a:xfrm>
            <a:off x="4490115" y="4221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98E59-CE10-37BD-9BDA-899D819C0664}"/>
              </a:ext>
            </a:extLst>
          </p:cNvPr>
          <p:cNvSpPr txBox="1"/>
          <p:nvPr/>
        </p:nvSpPr>
        <p:spPr>
          <a:xfrm>
            <a:off x="6744526" y="42314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273658-2CD8-E761-9FFE-B8FCE2F11D39}"/>
              </a:ext>
            </a:extLst>
          </p:cNvPr>
          <p:cNvSpPr/>
          <p:nvPr/>
        </p:nvSpPr>
        <p:spPr>
          <a:xfrm>
            <a:off x="3198019" y="5555413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DB750-4D3E-8F6C-F2FE-FDD6B2E6190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364491" y="5813518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1FF790F1-EDAD-2454-48D2-E71968A1414E}"/>
              </a:ext>
            </a:extLst>
          </p:cNvPr>
          <p:cNvSpPr/>
          <p:nvPr/>
        </p:nvSpPr>
        <p:spPr>
          <a:xfrm>
            <a:off x="4743855" y="5425106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28E46-25FF-3C38-DC56-77E38FED192F}"/>
              </a:ext>
            </a:extLst>
          </p:cNvPr>
          <p:cNvSpPr/>
          <p:nvPr/>
        </p:nvSpPr>
        <p:spPr>
          <a:xfrm>
            <a:off x="7185478" y="5545867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BE17F2-36CA-F7D2-A095-5368100BC97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6864486" y="5805388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06591A-12AD-06E8-F14A-0D5192AE9F00}"/>
              </a:ext>
            </a:extLst>
          </p:cNvPr>
          <p:cNvSpPr txBox="1"/>
          <p:nvPr/>
        </p:nvSpPr>
        <p:spPr>
          <a:xfrm>
            <a:off x="4506327" y="5434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6DFA7-4FC0-CBEF-35A0-C8E8642F37CA}"/>
              </a:ext>
            </a:extLst>
          </p:cNvPr>
          <p:cNvSpPr txBox="1"/>
          <p:nvPr/>
        </p:nvSpPr>
        <p:spPr>
          <a:xfrm>
            <a:off x="6760738" y="54441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01BED-C522-892E-3C3D-29D5B9D837BA}"/>
              </a:ext>
            </a:extLst>
          </p:cNvPr>
          <p:cNvSpPr/>
          <p:nvPr/>
        </p:nvSpPr>
        <p:spPr>
          <a:xfrm>
            <a:off x="3204505" y="3207798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استاد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64C131-D963-8FDE-50B0-C51C71BFE9D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370977" y="3465903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BFC5FEA6-D3AB-03A8-E924-BD296C546B7D}"/>
              </a:ext>
            </a:extLst>
          </p:cNvPr>
          <p:cNvSpPr/>
          <p:nvPr/>
        </p:nvSpPr>
        <p:spPr>
          <a:xfrm>
            <a:off x="4750341" y="3077491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ارائه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EF8F-C68B-29FF-862E-EBBAFD45E2EA}"/>
              </a:ext>
            </a:extLst>
          </p:cNvPr>
          <p:cNvSpPr/>
          <p:nvPr/>
        </p:nvSpPr>
        <p:spPr>
          <a:xfrm>
            <a:off x="7191964" y="319825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4419E4-E166-D409-CFB2-F087916F149A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6870972" y="3457773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10479-6648-512C-B3BD-89E0808FDCF8}"/>
              </a:ext>
            </a:extLst>
          </p:cNvPr>
          <p:cNvSpPr txBox="1"/>
          <p:nvPr/>
        </p:nvSpPr>
        <p:spPr>
          <a:xfrm>
            <a:off x="4512813" y="3087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0FDAE-E1B6-3574-1325-C9313FB65E2B}"/>
              </a:ext>
            </a:extLst>
          </p:cNvPr>
          <p:cNvSpPr txBox="1"/>
          <p:nvPr/>
        </p:nvSpPr>
        <p:spPr>
          <a:xfrm>
            <a:off x="6767224" y="30965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5194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66F2-F431-3326-F461-C3CCF9B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تناظر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N:N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2BD-DA62-E047-1421-D859A82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ارتباط چند به چند موجودیت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با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R2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، یک نمونه از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R1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با چند نمونه از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R2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در ارتباط است و برعکس.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8B3F9-CF25-0A96-F990-A9465601BE5A}"/>
              </a:ext>
            </a:extLst>
          </p:cNvPr>
          <p:cNvSpPr/>
          <p:nvPr/>
        </p:nvSpPr>
        <p:spPr>
          <a:xfrm>
            <a:off x="3181807" y="4342697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A97E38-5F10-768F-AB0D-30195626D40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48279" y="4600802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529E9BF-E4B8-D0E8-3D70-C1D414062694}"/>
              </a:ext>
            </a:extLst>
          </p:cNvPr>
          <p:cNvSpPr/>
          <p:nvPr/>
        </p:nvSpPr>
        <p:spPr>
          <a:xfrm>
            <a:off x="4727643" y="4212390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Work-On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CB88A-D3F1-D2DA-D030-C3A197300FBE}"/>
              </a:ext>
            </a:extLst>
          </p:cNvPr>
          <p:cNvSpPr/>
          <p:nvPr/>
        </p:nvSpPr>
        <p:spPr>
          <a:xfrm>
            <a:off x="7169266" y="4333151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5E5AF7-1609-BF98-71FD-1A7B36E48C6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48274" y="4592672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2DE36-D877-2F55-2E6D-5D0F80CA5C60}"/>
              </a:ext>
            </a:extLst>
          </p:cNvPr>
          <p:cNvSpPr txBox="1"/>
          <p:nvPr/>
        </p:nvSpPr>
        <p:spPr>
          <a:xfrm>
            <a:off x="4490115" y="422193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98E59-CE10-37BD-9BDA-899D819C0664}"/>
              </a:ext>
            </a:extLst>
          </p:cNvPr>
          <p:cNvSpPr txBox="1"/>
          <p:nvPr/>
        </p:nvSpPr>
        <p:spPr>
          <a:xfrm>
            <a:off x="6744526" y="42314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273658-2CD8-E761-9FFE-B8FCE2F11D39}"/>
              </a:ext>
            </a:extLst>
          </p:cNvPr>
          <p:cNvSpPr/>
          <p:nvPr/>
        </p:nvSpPr>
        <p:spPr>
          <a:xfrm>
            <a:off x="3198019" y="5555413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DB750-4D3E-8F6C-F2FE-FDD6B2E6190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364491" y="5813518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1FF790F1-EDAD-2454-48D2-E71968A1414E}"/>
              </a:ext>
            </a:extLst>
          </p:cNvPr>
          <p:cNvSpPr/>
          <p:nvPr/>
        </p:nvSpPr>
        <p:spPr>
          <a:xfrm>
            <a:off x="4743855" y="5425106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28E46-25FF-3C38-DC56-77E38FED192F}"/>
              </a:ext>
            </a:extLst>
          </p:cNvPr>
          <p:cNvSpPr/>
          <p:nvPr/>
        </p:nvSpPr>
        <p:spPr>
          <a:xfrm>
            <a:off x="7185478" y="5545867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BE17F2-36CA-F7D2-A095-5368100BC97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6864486" y="5805388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06591A-12AD-06E8-F14A-0D5192AE9F00}"/>
              </a:ext>
            </a:extLst>
          </p:cNvPr>
          <p:cNvSpPr txBox="1"/>
          <p:nvPr/>
        </p:nvSpPr>
        <p:spPr>
          <a:xfrm>
            <a:off x="4506327" y="54346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6DFA7-4FC0-CBEF-35A0-C8E8642F37CA}"/>
              </a:ext>
            </a:extLst>
          </p:cNvPr>
          <p:cNvSpPr txBox="1"/>
          <p:nvPr/>
        </p:nvSpPr>
        <p:spPr>
          <a:xfrm>
            <a:off x="6760738" y="54441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01BED-C522-892E-3C3D-29D5B9D837BA}"/>
              </a:ext>
            </a:extLst>
          </p:cNvPr>
          <p:cNvSpPr/>
          <p:nvPr/>
        </p:nvSpPr>
        <p:spPr>
          <a:xfrm>
            <a:off x="3204505" y="3207798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دانشجو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64C131-D963-8FDE-50B0-C51C71BFE9D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370977" y="3465903"/>
            <a:ext cx="379364" cy="1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BFC5FEA6-D3AB-03A8-E924-BD296C546B7D}"/>
              </a:ext>
            </a:extLst>
          </p:cNvPr>
          <p:cNvSpPr/>
          <p:nvPr/>
        </p:nvSpPr>
        <p:spPr>
          <a:xfrm>
            <a:off x="4750341" y="3077491"/>
            <a:ext cx="2120631" cy="77682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ثبت نام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EF8F-C68B-29FF-862E-EBBAFD45E2EA}"/>
              </a:ext>
            </a:extLst>
          </p:cNvPr>
          <p:cNvSpPr/>
          <p:nvPr/>
        </p:nvSpPr>
        <p:spPr>
          <a:xfrm>
            <a:off x="7191964" y="3198252"/>
            <a:ext cx="1382419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4419E4-E166-D409-CFB2-F087916F149A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6870972" y="3457773"/>
            <a:ext cx="320992" cy="8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10479-6648-512C-B3BD-89E0808FDCF8}"/>
              </a:ext>
            </a:extLst>
          </p:cNvPr>
          <p:cNvSpPr txBox="1"/>
          <p:nvPr/>
        </p:nvSpPr>
        <p:spPr>
          <a:xfrm>
            <a:off x="4512813" y="3087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0FDAE-E1B6-3574-1325-C9313FB65E2B}"/>
              </a:ext>
            </a:extLst>
          </p:cNvPr>
          <p:cNvSpPr txBox="1"/>
          <p:nvPr/>
        </p:nvSpPr>
        <p:spPr>
          <a:xfrm>
            <a:off x="6767224" y="30965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6662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A605-D7F9-AA78-8C2C-105FE698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اجباری یا اختیاری بودن ارتباط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E51C-C6A6-4A9A-ACB8-C6A64D79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86" y="1825625"/>
            <a:ext cx="7560013" cy="4351338"/>
          </a:xfrm>
        </p:spPr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انواع مشارکت: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مشارکت غیرالزامی یا ناکامل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Partial Participation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مشارکت الزامی یا کامل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Total Participation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C80B7-F86E-1906-0058-9CA3482005AF}"/>
              </a:ext>
            </a:extLst>
          </p:cNvPr>
          <p:cNvSpPr txBox="1"/>
          <p:nvPr/>
        </p:nvSpPr>
        <p:spPr>
          <a:xfrm>
            <a:off x="1346421" y="2576255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C51CED8-1DEB-B079-6C49-438DE3E9BC40}"/>
              </a:ext>
            </a:extLst>
          </p:cNvPr>
          <p:cNvSpPr/>
          <p:nvPr/>
        </p:nvSpPr>
        <p:spPr>
          <a:xfrm>
            <a:off x="2214608" y="1825625"/>
            <a:ext cx="868613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C0137-9F8A-68C7-63C8-30F0676AF434}"/>
              </a:ext>
            </a:extLst>
          </p:cNvPr>
          <p:cNvSpPr/>
          <p:nvPr/>
        </p:nvSpPr>
        <p:spPr>
          <a:xfrm>
            <a:off x="767243" y="1970776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3FA6F-1207-9CAA-93F2-CB45F76860FA}"/>
              </a:ext>
            </a:extLst>
          </p:cNvPr>
          <p:cNvSpPr/>
          <p:nvPr/>
        </p:nvSpPr>
        <p:spPr>
          <a:xfrm>
            <a:off x="769932" y="3243657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EB81D734-0BAE-7AD7-FB95-BB8C0192E458}"/>
              </a:ext>
            </a:extLst>
          </p:cNvPr>
          <p:cNvSpPr/>
          <p:nvPr/>
        </p:nvSpPr>
        <p:spPr>
          <a:xfrm>
            <a:off x="2189556" y="3084403"/>
            <a:ext cx="868613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97526F-FADA-C0AD-2A80-58D03195EFBB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580741" y="2230297"/>
            <a:ext cx="63386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A39065-4D73-C745-73DB-02231F75E24B}"/>
              </a:ext>
            </a:extLst>
          </p:cNvPr>
          <p:cNvCxnSpPr>
            <a:cxnSpLocks/>
          </p:cNvCxnSpPr>
          <p:nvPr/>
        </p:nvCxnSpPr>
        <p:spPr>
          <a:xfrm>
            <a:off x="1580741" y="3426752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8513B0-46EB-0243-5979-A6CFB3044E84}"/>
              </a:ext>
            </a:extLst>
          </p:cNvPr>
          <p:cNvCxnSpPr>
            <a:cxnSpLocks/>
          </p:cNvCxnSpPr>
          <p:nvPr/>
        </p:nvCxnSpPr>
        <p:spPr>
          <a:xfrm>
            <a:off x="1570303" y="3541574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890CB4-A6D6-FCB1-1D3F-BD213F458F6B}"/>
              </a:ext>
            </a:extLst>
          </p:cNvPr>
          <p:cNvSpPr txBox="1"/>
          <p:nvPr/>
        </p:nvSpPr>
        <p:spPr>
          <a:xfrm>
            <a:off x="1043049" y="3930826"/>
            <a:ext cx="170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Participation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EFA673-482B-698F-ABF4-CB86FDC4BC69}"/>
              </a:ext>
            </a:extLst>
          </p:cNvPr>
          <p:cNvSpPr/>
          <p:nvPr/>
        </p:nvSpPr>
        <p:spPr>
          <a:xfrm>
            <a:off x="3908731" y="4855208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دانشجو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8252676C-CBEF-26F4-0A3F-A4B431A54EAB}"/>
              </a:ext>
            </a:extLst>
          </p:cNvPr>
          <p:cNvSpPr/>
          <p:nvPr/>
        </p:nvSpPr>
        <p:spPr>
          <a:xfrm>
            <a:off x="5328355" y="4695954"/>
            <a:ext cx="1374002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انتخاب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3ECEF2-BEB7-6A26-84D9-3DA814D15DEF}"/>
              </a:ext>
            </a:extLst>
          </p:cNvPr>
          <p:cNvCxnSpPr>
            <a:cxnSpLocks/>
          </p:cNvCxnSpPr>
          <p:nvPr/>
        </p:nvCxnSpPr>
        <p:spPr>
          <a:xfrm>
            <a:off x="4738996" y="5048031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575F26-4B17-CB82-A64D-146A39A342A0}"/>
              </a:ext>
            </a:extLst>
          </p:cNvPr>
          <p:cNvCxnSpPr>
            <a:cxnSpLocks/>
          </p:cNvCxnSpPr>
          <p:nvPr/>
        </p:nvCxnSpPr>
        <p:spPr>
          <a:xfrm>
            <a:off x="4728558" y="5162853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9170664-765A-BFDA-CB86-ED3E74B2861B}"/>
              </a:ext>
            </a:extLst>
          </p:cNvPr>
          <p:cNvSpPr/>
          <p:nvPr/>
        </p:nvSpPr>
        <p:spPr>
          <a:xfrm>
            <a:off x="7329629" y="4861691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C90B5-19DA-89BA-DA97-A00A92C4A969}"/>
              </a:ext>
            </a:extLst>
          </p:cNvPr>
          <p:cNvCxnSpPr>
            <a:cxnSpLocks/>
          </p:cNvCxnSpPr>
          <p:nvPr/>
        </p:nvCxnSpPr>
        <p:spPr>
          <a:xfrm>
            <a:off x="6671563" y="5044786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FA7BB-1E70-A817-ABDF-2E2B35E74F8D}"/>
              </a:ext>
            </a:extLst>
          </p:cNvPr>
          <p:cNvCxnSpPr>
            <a:cxnSpLocks/>
          </p:cNvCxnSpPr>
          <p:nvPr/>
        </p:nvCxnSpPr>
        <p:spPr>
          <a:xfrm>
            <a:off x="6661125" y="5159608"/>
            <a:ext cx="633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8A21655-7E19-BE1D-B5B1-56A05BF18503}"/>
              </a:ext>
            </a:extLst>
          </p:cNvPr>
          <p:cNvSpPr/>
          <p:nvPr/>
        </p:nvSpPr>
        <p:spPr>
          <a:xfrm>
            <a:off x="3908731" y="5862704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دانشجو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2CE59407-9544-8AE6-BC60-41A577FF4B45}"/>
              </a:ext>
            </a:extLst>
          </p:cNvPr>
          <p:cNvSpPr/>
          <p:nvPr/>
        </p:nvSpPr>
        <p:spPr>
          <a:xfrm>
            <a:off x="5328355" y="5703450"/>
            <a:ext cx="1374002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حذف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627D15-1354-0B14-0998-D5B8DF576C0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4722229" y="6108123"/>
            <a:ext cx="606126" cy="14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557D207-B557-0E40-4616-B30066C31AC5}"/>
              </a:ext>
            </a:extLst>
          </p:cNvPr>
          <p:cNvSpPr/>
          <p:nvPr/>
        </p:nvSpPr>
        <p:spPr>
          <a:xfrm>
            <a:off x="7329629" y="5869187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درس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8222FB-D0F6-90E6-B09B-B2C97B3D4BE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702357" y="6108123"/>
            <a:ext cx="627272" cy="20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E7B3-FE3B-005F-B772-29C81170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نمودار</a:t>
            </a:r>
            <a:r>
              <a:rPr lang="fa-IR" dirty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5699-2EAE-58E5-141E-2E561F29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سه مفهوم اساسی در نمودار های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ER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وجود دارد: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موجودیت (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Entity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(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ارتباط (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Relationship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567-D180-1AAF-0C49-835FB39A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076" y="365125"/>
            <a:ext cx="2569723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FC512-A9D5-0EE3-DAA4-7E3EECDB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8319"/>
            <a:ext cx="7571740" cy="66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A0ED-3870-AF95-8AC6-AC8BF25B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انواع موجودیت 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1B8-FA0C-9A9B-2E67-559FE0D5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موجودیت مستقل یا قوی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موجودیتی که وجود و حضورش در محیط عملیاتی وابسته به موجودیت های دیگر نیست.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موجودیت وابسته یا ضعیف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Weak Entity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457200" lvl="1" indent="0" algn="just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موجودیتی که وجود و حضورش در محیط عملیاتی وابسته به وجود موجودیت یا موجودیت های دیگر هست.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EF00-6425-3C58-0735-43A79195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انواع صفت 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957B-48F4-D7F6-E166-6E4150A0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91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ساده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Simple 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از لحاظ مفهومی مقدار یکتا و اتومیک دارد.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مرکب (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Composite 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از ترکیب چند صفت ساده تشکیل شده است.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937D55A-0C38-CB89-37A2-64CEB9A0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11" y="4016472"/>
            <a:ext cx="8127196" cy="250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1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9975-1CD0-4FEA-715B-5969476F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انواع صفت ها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85A04D-93FE-C37D-1279-E3D8BF3532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تک مقداری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Single-valued 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ازای یک نام صفت، حداکثر یک مقدار خواهیم داشت.</a:t>
            </a:r>
          </a:p>
          <a:p>
            <a:pPr marL="914400" lvl="2" indent="0" algn="r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مثلا کد ملی شخص صفتی تک مقداریست.</a:t>
            </a:r>
          </a:p>
          <a:p>
            <a:pPr lvl="1"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چند مقداری (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multivalued 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ازای یک نام صفت، بتوان بیشاز یک مقدار به آن تخصیص داد.</a:t>
            </a:r>
          </a:p>
          <a:p>
            <a:pPr marL="914400" lvl="2" indent="0" algn="r" rtl="1">
              <a:buNone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عنوان مثال صفت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Location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برای شعب بانک یا صفت مدرک تحصیلی برای مدرس دانشگاه </a:t>
            </a:r>
          </a:p>
        </p:txBody>
      </p:sp>
    </p:spTree>
    <p:extLst>
      <p:ext uri="{BB962C8B-B14F-4D97-AF65-F5344CB8AC3E}">
        <p14:creationId xmlns:p14="http://schemas.microsoft.com/office/powerpoint/2010/main" val="159945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E89A-2D21-1387-F0E0-71A5AEF0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انواع صفت ها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868F-F792-1459-260B-F2414BEC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ذخیره شده (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Stored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صفتی که مقادیرش در پایگاه داده ذخیره می شود.</a:t>
            </a:r>
          </a:p>
          <a:p>
            <a:pPr algn="just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 مشتق (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Derived Attribute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lvl="1"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صفتی که به کمک صفت های دیگر قابل محاسبه باشد (تصمیم گیری در مورد مشتق بودن یک صفت به عهده طراح پایگاه داده است)	</a:t>
            </a:r>
          </a:p>
          <a:p>
            <a:pPr lvl="2" algn="just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برای مثال معدل برای دانشجو بهتر است مشتق باشد و برای فارغ التحصیلان به عنوان صفت ذخیره شده در نظر گرفته شود.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539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06D-17CF-F5E1-4387-799DA89C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نمودار</a:t>
            </a:r>
            <a:r>
              <a:rPr lang="fa-IR" dirty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97AF-EA2A-CD62-2193-53612CCA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48"/>
            <a:ext cx="10515600" cy="435133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نمودار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a-IR" dirty="0">
                <a:cs typeface="B Nazanin" panose="00000400000000000000" pitchFamily="2" charset="-78"/>
              </a:rPr>
              <a:t> بالاترین سطح انتزاع جهت طراحی پایگاه داده ها است. سه مفهوم اساسی مدل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a-IR" dirty="0">
                <a:cs typeface="B Nazanin" panose="00000400000000000000" pitchFamily="2" charset="-78"/>
              </a:rPr>
              <a:t> (موجودیت، صفت و ارتباط)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توسط نمادهایی مشخص می شود: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183C4-D4FF-BEC7-70CF-D11F47F93A57}"/>
              </a:ext>
            </a:extLst>
          </p:cNvPr>
          <p:cNvSpPr/>
          <p:nvPr/>
        </p:nvSpPr>
        <p:spPr>
          <a:xfrm>
            <a:off x="8972736" y="4560287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A7074-FA98-788E-15D5-F4569F183BCE}"/>
              </a:ext>
            </a:extLst>
          </p:cNvPr>
          <p:cNvSpPr/>
          <p:nvPr/>
        </p:nvSpPr>
        <p:spPr>
          <a:xfrm>
            <a:off x="9076305" y="4644709"/>
            <a:ext cx="600257" cy="3504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A4A4F-F2B2-A991-D8C1-F2A23184DFEB}"/>
              </a:ext>
            </a:extLst>
          </p:cNvPr>
          <p:cNvSpPr txBox="1"/>
          <p:nvPr/>
        </p:nvSpPr>
        <p:spPr>
          <a:xfrm>
            <a:off x="8788419" y="5124838"/>
            <a:ext cx="1202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35835-DC4C-D205-3F70-9F5421610D23}"/>
              </a:ext>
            </a:extLst>
          </p:cNvPr>
          <p:cNvSpPr/>
          <p:nvPr/>
        </p:nvSpPr>
        <p:spPr>
          <a:xfrm>
            <a:off x="8950492" y="3033221"/>
            <a:ext cx="813498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D65F6-3708-0955-CFC5-3FA211AC7B25}"/>
              </a:ext>
            </a:extLst>
          </p:cNvPr>
          <p:cNvSpPr txBox="1"/>
          <p:nvPr/>
        </p:nvSpPr>
        <p:spPr>
          <a:xfrm>
            <a:off x="9038657" y="357911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AED6FC2-CC1E-87D3-2AA5-1388722042F2}"/>
              </a:ext>
            </a:extLst>
          </p:cNvPr>
          <p:cNvSpPr/>
          <p:nvPr/>
        </p:nvSpPr>
        <p:spPr>
          <a:xfrm>
            <a:off x="7110366" y="2918852"/>
            <a:ext cx="868613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66DFC-0EE6-D1FE-BE27-77C58B495F26}"/>
              </a:ext>
            </a:extLst>
          </p:cNvPr>
          <p:cNvSpPr txBox="1"/>
          <p:nvPr/>
        </p:nvSpPr>
        <p:spPr>
          <a:xfrm>
            <a:off x="6932164" y="368872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28503FE-564D-E4EF-D0D3-7F2C870F6245}"/>
              </a:ext>
            </a:extLst>
          </p:cNvPr>
          <p:cNvSpPr/>
          <p:nvPr/>
        </p:nvSpPr>
        <p:spPr>
          <a:xfrm>
            <a:off x="7110366" y="4519299"/>
            <a:ext cx="868613" cy="80934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110E5EB-23B9-9067-C540-0794FA873E53}"/>
              </a:ext>
            </a:extLst>
          </p:cNvPr>
          <p:cNvSpPr/>
          <p:nvPr/>
        </p:nvSpPr>
        <p:spPr>
          <a:xfrm>
            <a:off x="7258239" y="4645388"/>
            <a:ext cx="586915" cy="57766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73EFC-8ACF-CE85-C184-F129FAF24A16}"/>
              </a:ext>
            </a:extLst>
          </p:cNvPr>
          <p:cNvSpPr txBox="1"/>
          <p:nvPr/>
        </p:nvSpPr>
        <p:spPr>
          <a:xfrm>
            <a:off x="6806588" y="5329767"/>
            <a:ext cx="1490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Weak Entity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0B70BB-CEC4-D11F-DFCA-6574285044AE}"/>
              </a:ext>
            </a:extLst>
          </p:cNvPr>
          <p:cNvSpPr/>
          <p:nvPr/>
        </p:nvSpPr>
        <p:spPr>
          <a:xfrm>
            <a:off x="4960415" y="2973855"/>
            <a:ext cx="1145388" cy="6953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5CE38-3DFE-0C67-016B-0BC84B20D170}"/>
              </a:ext>
            </a:extLst>
          </p:cNvPr>
          <p:cNvSpPr txBox="1"/>
          <p:nvPr/>
        </p:nvSpPr>
        <p:spPr>
          <a:xfrm>
            <a:off x="5107088" y="375778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F29DBD-C337-78A9-3789-DAFBB28DECA0}"/>
              </a:ext>
            </a:extLst>
          </p:cNvPr>
          <p:cNvSpPr/>
          <p:nvPr/>
        </p:nvSpPr>
        <p:spPr>
          <a:xfrm>
            <a:off x="2581886" y="4858652"/>
            <a:ext cx="1145388" cy="6953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46F249-E62B-0E2D-E326-89E8E36676C3}"/>
              </a:ext>
            </a:extLst>
          </p:cNvPr>
          <p:cNvSpPr/>
          <p:nvPr/>
        </p:nvSpPr>
        <p:spPr>
          <a:xfrm>
            <a:off x="3524661" y="4420762"/>
            <a:ext cx="453170" cy="324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FE5F93-FEA0-8AD1-706B-9E827BEC93FA}"/>
              </a:ext>
            </a:extLst>
          </p:cNvPr>
          <p:cNvCxnSpPr>
            <a:cxnSpLocks/>
            <a:stCxn id="43" idx="0"/>
            <a:endCxn id="82" idx="5"/>
          </p:cNvCxnSpPr>
          <p:nvPr/>
        </p:nvCxnSpPr>
        <p:spPr>
          <a:xfrm flipH="1" flipV="1">
            <a:off x="2701304" y="4672921"/>
            <a:ext cx="453276" cy="18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5F4C0-65E3-9E9D-83D5-C5B3C3C7E5DC}"/>
              </a:ext>
            </a:extLst>
          </p:cNvPr>
          <p:cNvCxnSpPr>
            <a:cxnSpLocks/>
            <a:stCxn id="43" idx="0"/>
            <a:endCxn id="46" idx="3"/>
          </p:cNvCxnSpPr>
          <p:nvPr/>
        </p:nvCxnSpPr>
        <p:spPr>
          <a:xfrm flipV="1">
            <a:off x="3154580" y="4698056"/>
            <a:ext cx="436446" cy="160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BABA6F-09A5-EB5C-530E-A85FEBB8CBDE}"/>
              </a:ext>
            </a:extLst>
          </p:cNvPr>
          <p:cNvCxnSpPr>
            <a:cxnSpLocks/>
            <a:stCxn id="43" idx="0"/>
            <a:endCxn id="78" idx="4"/>
          </p:cNvCxnSpPr>
          <p:nvPr/>
        </p:nvCxnSpPr>
        <p:spPr>
          <a:xfrm flipH="1" flipV="1">
            <a:off x="3137750" y="4663590"/>
            <a:ext cx="16830" cy="1950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0D73E0F-0147-3DF7-B801-D422E7189D47}"/>
              </a:ext>
            </a:extLst>
          </p:cNvPr>
          <p:cNvSpPr/>
          <p:nvPr/>
        </p:nvSpPr>
        <p:spPr>
          <a:xfrm>
            <a:off x="4936617" y="4633319"/>
            <a:ext cx="1145388" cy="6953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70214E-8C11-2B5E-8FB0-11218D161545}"/>
              </a:ext>
            </a:extLst>
          </p:cNvPr>
          <p:cNvSpPr txBox="1"/>
          <p:nvPr/>
        </p:nvSpPr>
        <p:spPr>
          <a:xfrm>
            <a:off x="4751380" y="5356779"/>
            <a:ext cx="163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81274D-D8DE-20D4-E1D8-1C9A3C73D8D6}"/>
              </a:ext>
            </a:extLst>
          </p:cNvPr>
          <p:cNvSpPr/>
          <p:nvPr/>
        </p:nvSpPr>
        <p:spPr>
          <a:xfrm>
            <a:off x="2665187" y="2897068"/>
            <a:ext cx="1145388" cy="6953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0FAF52-BCF9-EF59-79D4-19A5600921D9}"/>
              </a:ext>
            </a:extLst>
          </p:cNvPr>
          <p:cNvSpPr txBox="1"/>
          <p:nvPr/>
        </p:nvSpPr>
        <p:spPr>
          <a:xfrm>
            <a:off x="2273449" y="3608675"/>
            <a:ext cx="200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Multivalued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4DE4B3-CEA1-54D6-B0BB-F945AB9CD114}"/>
              </a:ext>
            </a:extLst>
          </p:cNvPr>
          <p:cNvSpPr/>
          <p:nvPr/>
        </p:nvSpPr>
        <p:spPr>
          <a:xfrm>
            <a:off x="2800391" y="2995539"/>
            <a:ext cx="869995" cy="51159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7464D8A-48F7-51D5-E987-F934F84B235B}"/>
              </a:ext>
            </a:extLst>
          </p:cNvPr>
          <p:cNvSpPr/>
          <p:nvPr/>
        </p:nvSpPr>
        <p:spPr>
          <a:xfrm>
            <a:off x="2911165" y="4338720"/>
            <a:ext cx="453170" cy="324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39D7D26-BCA9-2A02-0161-82851414A0D3}"/>
              </a:ext>
            </a:extLst>
          </p:cNvPr>
          <p:cNvSpPr/>
          <p:nvPr/>
        </p:nvSpPr>
        <p:spPr>
          <a:xfrm>
            <a:off x="2314499" y="4395627"/>
            <a:ext cx="453170" cy="324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E54734-FAAF-10F6-B66D-12CE7CE0228C}"/>
              </a:ext>
            </a:extLst>
          </p:cNvPr>
          <p:cNvSpPr txBox="1"/>
          <p:nvPr/>
        </p:nvSpPr>
        <p:spPr>
          <a:xfrm>
            <a:off x="2185374" y="5522855"/>
            <a:ext cx="185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1093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EAEB-5905-44DE-A6E7-64D173E1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37" y="169925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مثال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776FC-DDB6-6E63-15C7-01ADEF20FA35}"/>
              </a:ext>
            </a:extLst>
          </p:cNvPr>
          <p:cNvSpPr/>
          <p:nvPr/>
        </p:nvSpPr>
        <p:spPr>
          <a:xfrm>
            <a:off x="2307394" y="1873336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B0A886-7E98-4E39-1AB0-DF32A5B92285}"/>
              </a:ext>
            </a:extLst>
          </p:cNvPr>
          <p:cNvSpPr/>
          <p:nvPr/>
        </p:nvSpPr>
        <p:spPr>
          <a:xfrm>
            <a:off x="4020554" y="1895287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FFDCA9-9BDF-3730-C895-C46F73863322}"/>
              </a:ext>
            </a:extLst>
          </p:cNvPr>
          <p:cNvSpPr/>
          <p:nvPr/>
        </p:nvSpPr>
        <p:spPr>
          <a:xfrm>
            <a:off x="379168" y="1873336"/>
            <a:ext cx="1381538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05C3E-2B0A-5C71-FDA8-938EAB6E84EF}"/>
              </a:ext>
            </a:extLst>
          </p:cNvPr>
          <p:cNvSpPr/>
          <p:nvPr/>
        </p:nvSpPr>
        <p:spPr>
          <a:xfrm>
            <a:off x="1848255" y="859784"/>
            <a:ext cx="2062264" cy="6919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Employee_ID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54DDC-20E5-2D22-9668-BC007C27DDEF}"/>
              </a:ext>
            </a:extLst>
          </p:cNvPr>
          <p:cNvSpPr/>
          <p:nvPr/>
        </p:nvSpPr>
        <p:spPr>
          <a:xfrm>
            <a:off x="1450814" y="2992348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4B75-1C40-9D9A-F6AF-A5D478358094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 flipV="1">
            <a:off x="3473866" y="2132857"/>
            <a:ext cx="546688" cy="21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9D9300-2020-2189-7ED6-BB88C4101C7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034050" y="2392377"/>
            <a:ext cx="856580" cy="599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47B2F-5383-4A35-E848-AAC19F117549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879387" y="1551704"/>
            <a:ext cx="11243" cy="321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8CEAF6-16F2-F477-896A-1AEA415CE044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1760706" y="2132857"/>
            <a:ext cx="5466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51F4D-A620-D042-B40A-46E3C66B9682}"/>
              </a:ext>
            </a:extLst>
          </p:cNvPr>
          <p:cNvSpPr/>
          <p:nvPr/>
        </p:nvSpPr>
        <p:spPr>
          <a:xfrm>
            <a:off x="8510398" y="2129236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35A232-B793-1BA8-1691-8591F6F53BD3}"/>
              </a:ext>
            </a:extLst>
          </p:cNvPr>
          <p:cNvSpPr/>
          <p:nvPr/>
        </p:nvSpPr>
        <p:spPr>
          <a:xfrm>
            <a:off x="10223558" y="2141459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9D16D0-EF15-512F-9ED3-E1C702C99562}"/>
              </a:ext>
            </a:extLst>
          </p:cNvPr>
          <p:cNvSpPr/>
          <p:nvPr/>
        </p:nvSpPr>
        <p:spPr>
          <a:xfrm>
            <a:off x="6134698" y="2070868"/>
            <a:ext cx="1916983" cy="65089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National_No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0A7BC8-ABB6-7778-B899-5BA72FD3C167}"/>
              </a:ext>
            </a:extLst>
          </p:cNvPr>
          <p:cNvSpPr/>
          <p:nvPr/>
        </p:nvSpPr>
        <p:spPr>
          <a:xfrm>
            <a:off x="8634923" y="1224074"/>
            <a:ext cx="907915" cy="5835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274496-5C98-B3C0-CB4A-14B5486E6CAB}"/>
              </a:ext>
            </a:extLst>
          </p:cNvPr>
          <p:cNvSpPr/>
          <p:nvPr/>
        </p:nvSpPr>
        <p:spPr>
          <a:xfrm>
            <a:off x="8505746" y="3188205"/>
            <a:ext cx="116647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3A954-B9FD-95B5-9E9E-B19A44C59926}"/>
              </a:ext>
            </a:extLst>
          </p:cNvPr>
          <p:cNvCxnSpPr>
            <a:cxnSpLocks/>
            <a:stCxn id="24" idx="2"/>
            <a:endCxn id="23" idx="3"/>
          </p:cNvCxnSpPr>
          <p:nvPr/>
        </p:nvCxnSpPr>
        <p:spPr>
          <a:xfrm flipH="1" flipV="1">
            <a:off x="9676870" y="2388757"/>
            <a:ext cx="546688" cy="1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169609-4CEB-69CD-47A7-65BE379FE5CB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9088982" y="2648277"/>
            <a:ext cx="4652" cy="539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665C1-99A6-E997-6360-D79EFC4A68D4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9088881" y="1807604"/>
            <a:ext cx="4753" cy="321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76D144-E8B5-496A-E178-ACFC0759C01E}"/>
              </a:ext>
            </a:extLst>
          </p:cNvPr>
          <p:cNvCxnSpPr>
            <a:cxnSpLocks/>
            <a:stCxn id="25" idx="6"/>
            <a:endCxn id="23" idx="1"/>
          </p:cNvCxnSpPr>
          <p:nvPr/>
        </p:nvCxnSpPr>
        <p:spPr>
          <a:xfrm flipV="1">
            <a:off x="8051681" y="2388757"/>
            <a:ext cx="458717" cy="75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F7328AD-8DCC-E032-3ACA-553106105CBB}"/>
              </a:ext>
            </a:extLst>
          </p:cNvPr>
          <p:cNvSpPr/>
          <p:nvPr/>
        </p:nvSpPr>
        <p:spPr>
          <a:xfrm>
            <a:off x="3038059" y="2966633"/>
            <a:ext cx="1319931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24583E-0805-A13D-7FEB-D6EBCD65D778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90630" y="2392377"/>
            <a:ext cx="807395" cy="57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2124E2-62FB-0757-1878-AF3327C4B330}"/>
              </a:ext>
            </a:extLst>
          </p:cNvPr>
          <p:cNvSpPr/>
          <p:nvPr/>
        </p:nvSpPr>
        <p:spPr>
          <a:xfrm>
            <a:off x="5723526" y="4914865"/>
            <a:ext cx="1166472" cy="5190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60C1E6-3C32-544C-5D54-8095325DC04C}"/>
              </a:ext>
            </a:extLst>
          </p:cNvPr>
          <p:cNvSpPr/>
          <p:nvPr/>
        </p:nvSpPr>
        <p:spPr>
          <a:xfrm>
            <a:off x="7436685" y="4927088"/>
            <a:ext cx="1464123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D904B2-4F28-3990-10A9-AFC6F7F9A500}"/>
              </a:ext>
            </a:extLst>
          </p:cNvPr>
          <p:cNvSpPr/>
          <p:nvPr/>
        </p:nvSpPr>
        <p:spPr>
          <a:xfrm>
            <a:off x="3786105" y="4870789"/>
            <a:ext cx="1380350" cy="65089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5D8CBF-FE34-AEDF-1BC9-BBEED5516E09}"/>
              </a:ext>
            </a:extLst>
          </p:cNvPr>
          <p:cNvSpPr/>
          <p:nvPr/>
        </p:nvSpPr>
        <p:spPr>
          <a:xfrm>
            <a:off x="5634040" y="4009703"/>
            <a:ext cx="1330962" cy="5835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Director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3EBDB2-7EC3-59D9-1B65-3B14CDDB917A}"/>
              </a:ext>
            </a:extLst>
          </p:cNvPr>
          <p:cNvSpPr/>
          <p:nvPr/>
        </p:nvSpPr>
        <p:spPr>
          <a:xfrm>
            <a:off x="4151107" y="6026167"/>
            <a:ext cx="1726550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Written By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AADEFF-7045-2D70-86B7-CF1395591A5E}"/>
              </a:ext>
            </a:extLst>
          </p:cNvPr>
          <p:cNvCxnSpPr>
            <a:cxnSpLocks/>
            <a:stCxn id="17" idx="2"/>
            <a:endCxn id="15" idx="3"/>
          </p:cNvCxnSpPr>
          <p:nvPr/>
        </p:nvCxnSpPr>
        <p:spPr>
          <a:xfrm flipH="1" flipV="1">
            <a:off x="6889998" y="5174386"/>
            <a:ext cx="546687" cy="1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209508-91A0-6BEC-BCAE-F6F41E8A5BC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flipH="1">
            <a:off x="5014382" y="5433906"/>
            <a:ext cx="1292380" cy="5922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93BF4F-D114-60B7-1E55-A01F2F5BF689}"/>
              </a:ext>
            </a:extLst>
          </p:cNvPr>
          <p:cNvCxnSpPr>
            <a:cxnSpLocks/>
            <a:stCxn id="20" idx="4"/>
            <a:endCxn id="15" idx="0"/>
          </p:cNvCxnSpPr>
          <p:nvPr/>
        </p:nvCxnSpPr>
        <p:spPr>
          <a:xfrm>
            <a:off x="6299521" y="4593233"/>
            <a:ext cx="7241" cy="321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CA41A3-C92E-BD1A-602F-9F404438698C}"/>
              </a:ext>
            </a:extLst>
          </p:cNvPr>
          <p:cNvCxnSpPr>
            <a:cxnSpLocks/>
            <a:stCxn id="18" idx="6"/>
            <a:endCxn id="15" idx="1"/>
          </p:cNvCxnSpPr>
          <p:nvPr/>
        </p:nvCxnSpPr>
        <p:spPr>
          <a:xfrm flipV="1">
            <a:off x="5166455" y="5174386"/>
            <a:ext cx="557071" cy="21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B6EB4D5-44C1-AB0D-F79B-8BA0A5ADC48E}"/>
              </a:ext>
            </a:extLst>
          </p:cNvPr>
          <p:cNvSpPr/>
          <p:nvPr/>
        </p:nvSpPr>
        <p:spPr>
          <a:xfrm>
            <a:off x="6672201" y="6026167"/>
            <a:ext cx="1962722" cy="519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Date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A6BA6-23FB-6603-8B34-23893B0B833B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6306762" y="5433906"/>
            <a:ext cx="1346800" cy="5922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E639-C7C5-CF07-2844-0335CBB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مثال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484B0-C768-9422-6B4E-17C7E574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9" y="635032"/>
            <a:ext cx="6303321" cy="6222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C14FF-4937-B0F9-F4A7-92E739199888}"/>
              </a:ext>
            </a:extLst>
          </p:cNvPr>
          <p:cNvSpPr txBox="1"/>
          <p:nvPr/>
        </p:nvSpPr>
        <p:spPr>
          <a:xfrm>
            <a:off x="428017" y="3121223"/>
            <a:ext cx="1797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Multivalued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B11FA-FA85-A617-E557-9BC6EE9D29B5}"/>
              </a:ext>
            </a:extLst>
          </p:cNvPr>
          <p:cNvSpPr txBox="1"/>
          <p:nvPr/>
        </p:nvSpPr>
        <p:spPr>
          <a:xfrm>
            <a:off x="4062615" y="5413708"/>
            <a:ext cx="1797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FC9CC-60A8-7D0A-85C9-68DA62238C6E}"/>
              </a:ext>
            </a:extLst>
          </p:cNvPr>
          <p:cNvSpPr txBox="1"/>
          <p:nvPr/>
        </p:nvSpPr>
        <p:spPr>
          <a:xfrm>
            <a:off x="8356060" y="2967334"/>
            <a:ext cx="144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94639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13634</TotalTime>
  <Words>728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نمودار موجودیت رابطه (Entity-Relationship (ER))</vt:lpstr>
      <vt:lpstr>نمودار ER</vt:lpstr>
      <vt:lpstr>انواع موجودیت ها</vt:lpstr>
      <vt:lpstr>انواع صفت ها</vt:lpstr>
      <vt:lpstr>انواع صفت ها (ادامه)</vt:lpstr>
      <vt:lpstr>انواع صفت ها (ادامه)</vt:lpstr>
      <vt:lpstr>نمودار ER</vt:lpstr>
      <vt:lpstr>مثال</vt:lpstr>
      <vt:lpstr>مثال (ادامه)</vt:lpstr>
      <vt:lpstr>روابط</vt:lpstr>
      <vt:lpstr>مثال (ادامه)</vt:lpstr>
      <vt:lpstr>مثال (ادامه)</vt:lpstr>
      <vt:lpstr>خواص رابطه</vt:lpstr>
      <vt:lpstr>درجه ارتباط</vt:lpstr>
      <vt:lpstr>کاردینالیتی ارتباط</vt:lpstr>
      <vt:lpstr>تناظر 1:1</vt:lpstr>
      <vt:lpstr>تناظر 1:N</vt:lpstr>
      <vt:lpstr>تناظر N:N</vt:lpstr>
      <vt:lpstr>اجباری یا اختیاری بودن ارتباط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مدل رابطه ای</dc:title>
  <dc:creator>Amir</dc:creator>
  <cp:lastModifiedBy>Amir</cp:lastModifiedBy>
  <cp:revision>123</cp:revision>
  <dcterms:created xsi:type="dcterms:W3CDTF">2022-09-22T22:21:21Z</dcterms:created>
  <dcterms:modified xsi:type="dcterms:W3CDTF">2022-10-17T02:48:44Z</dcterms:modified>
</cp:coreProperties>
</file>