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4" r:id="rId3"/>
    <p:sldId id="265" r:id="rId4"/>
    <p:sldId id="266" r:id="rId5"/>
    <p:sldId id="267" r:id="rId6"/>
    <p:sldId id="268" r:id="rId7"/>
    <p:sldId id="269" r:id="rId8"/>
    <p:sldId id="270" r:id="rId9"/>
    <p:sldId id="271" r:id="rId10"/>
    <p:sldId id="272" r:id="rId11"/>
    <p:sldId id="274" r:id="rId12"/>
    <p:sldId id="275" r:id="rId13"/>
    <p:sldId id="276" r:id="rId14"/>
    <p:sldId id="277" r:id="rId15"/>
    <p:sldId id="278" r:id="rId16"/>
    <p:sldId id="279" r:id="rId17"/>
    <p:sldId id="280" r:id="rId18"/>
    <p:sldId id="297" r:id="rId19"/>
    <p:sldId id="281" r:id="rId20"/>
    <p:sldId id="282" r:id="rId21"/>
    <p:sldId id="296" r:id="rId22"/>
    <p:sldId id="286" r:id="rId23"/>
    <p:sldId id="289" r:id="rId24"/>
    <p:sldId id="292" r:id="rId25"/>
    <p:sldId id="291" r:id="rId26"/>
    <p:sldId id="293" r:id="rId27"/>
    <p:sldId id="298" r:id="rId28"/>
    <p:sldId id="294" r:id="rId29"/>
    <p:sldId id="29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r" initials="A" lastIdx="2" clrIdx="0">
    <p:extLst>
      <p:ext uri="{19B8F6BF-5375-455C-9EA6-DF929625EA0E}">
        <p15:presenceInfo xmlns:p15="http://schemas.microsoft.com/office/powerpoint/2012/main" userId="Am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7807D-35D0-45B6-A52B-8E11F8DDCC58}" type="datetimeFigureOut">
              <a:rPr lang="en-US" smtClean="0"/>
              <a:t>10/22/2022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44B0F-BEC8-4DC5-8EAF-BECCDAFF04CD}" type="slidenum">
              <a:rPr lang="en-US" smtClean="0"/>
              <a:t>‹#›</a:t>
            </a:fld>
            <a:endParaRPr lang="en-US"/>
          </a:p>
        </p:txBody>
      </p:sp>
    </p:spTree>
    <p:extLst>
      <p:ext uri="{BB962C8B-B14F-4D97-AF65-F5344CB8AC3E}">
        <p14:creationId xmlns:p14="http://schemas.microsoft.com/office/powerpoint/2010/main" val="2563273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102A-9F15-FEB4-6CEC-F6681DE4C2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1EC076-79F4-3239-DF62-16CFFF8681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FA6A0A-5886-28E2-68FC-E4BACC09AE04}"/>
              </a:ext>
            </a:extLst>
          </p:cNvPr>
          <p:cNvSpPr>
            <a:spLocks noGrp="1"/>
          </p:cNvSpPr>
          <p:nvPr>
            <p:ph type="dt" sz="half" idx="10"/>
          </p:nvPr>
        </p:nvSpPr>
        <p:spPr/>
        <p:txBody>
          <a:bodyPr/>
          <a:lstStyle/>
          <a:p>
            <a:fld id="{D3294EF1-6301-4F5F-A745-F2451B770125}" type="datetimeFigureOut">
              <a:rPr lang="en-US" smtClean="0"/>
              <a:t>10/22/2022</a:t>
            </a:fld>
            <a:endParaRPr lang="en-US"/>
          </a:p>
        </p:txBody>
      </p:sp>
      <p:sp>
        <p:nvSpPr>
          <p:cNvPr id="5" name="Footer Placeholder 4">
            <a:extLst>
              <a:ext uri="{FF2B5EF4-FFF2-40B4-BE49-F238E27FC236}">
                <a16:creationId xmlns:a16="http://schemas.microsoft.com/office/drawing/2014/main" id="{4BABB1C4-8C3D-75E0-6A10-1A16DB2C0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C4781-F8C4-045D-6D8E-033D00A0006F}"/>
              </a:ext>
            </a:extLst>
          </p:cNvPr>
          <p:cNvSpPr>
            <a:spLocks noGrp="1"/>
          </p:cNvSpPr>
          <p:nvPr>
            <p:ph type="sldNum" sz="quarter" idx="12"/>
          </p:nvPr>
        </p:nvSpPr>
        <p:spPr/>
        <p:txBody>
          <a:bodyPr/>
          <a:lstStyle/>
          <a:p>
            <a:fld id="{2743B6AD-2AAD-4014-A121-ACC477373255}" type="slidenum">
              <a:rPr lang="en-US" smtClean="0"/>
              <a:t>‹#›</a:t>
            </a:fld>
            <a:endParaRPr lang="en-US"/>
          </a:p>
        </p:txBody>
      </p:sp>
    </p:spTree>
    <p:extLst>
      <p:ext uri="{BB962C8B-B14F-4D97-AF65-F5344CB8AC3E}">
        <p14:creationId xmlns:p14="http://schemas.microsoft.com/office/powerpoint/2010/main" val="985657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9F5B-6996-370A-C7A7-97F84EA249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E96C3-6CED-9815-F5BD-25692A892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132B3-5D0F-4243-FF07-AAE1C1C28C76}"/>
              </a:ext>
            </a:extLst>
          </p:cNvPr>
          <p:cNvSpPr>
            <a:spLocks noGrp="1"/>
          </p:cNvSpPr>
          <p:nvPr>
            <p:ph type="dt" sz="half" idx="10"/>
          </p:nvPr>
        </p:nvSpPr>
        <p:spPr/>
        <p:txBody>
          <a:bodyPr/>
          <a:lstStyle/>
          <a:p>
            <a:fld id="{D3294EF1-6301-4F5F-A745-F2451B770125}" type="datetimeFigureOut">
              <a:rPr lang="en-US" smtClean="0"/>
              <a:t>10/22/2022</a:t>
            </a:fld>
            <a:endParaRPr lang="en-US"/>
          </a:p>
        </p:txBody>
      </p:sp>
      <p:sp>
        <p:nvSpPr>
          <p:cNvPr id="5" name="Footer Placeholder 4">
            <a:extLst>
              <a:ext uri="{FF2B5EF4-FFF2-40B4-BE49-F238E27FC236}">
                <a16:creationId xmlns:a16="http://schemas.microsoft.com/office/drawing/2014/main" id="{9CBADB6D-608D-52C6-CFFF-CE1745F16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27F0F-A21B-FCAD-7596-5ABA902B95AF}"/>
              </a:ext>
            </a:extLst>
          </p:cNvPr>
          <p:cNvSpPr>
            <a:spLocks noGrp="1"/>
          </p:cNvSpPr>
          <p:nvPr>
            <p:ph type="sldNum" sz="quarter" idx="12"/>
          </p:nvPr>
        </p:nvSpPr>
        <p:spPr/>
        <p:txBody>
          <a:bodyPr/>
          <a:lstStyle/>
          <a:p>
            <a:fld id="{2743B6AD-2AAD-4014-A121-ACC477373255}" type="slidenum">
              <a:rPr lang="en-US" smtClean="0"/>
              <a:t>‹#›</a:t>
            </a:fld>
            <a:endParaRPr lang="en-US"/>
          </a:p>
        </p:txBody>
      </p:sp>
    </p:spTree>
    <p:extLst>
      <p:ext uri="{BB962C8B-B14F-4D97-AF65-F5344CB8AC3E}">
        <p14:creationId xmlns:p14="http://schemas.microsoft.com/office/powerpoint/2010/main" val="1431176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B0CD79-1EF6-B664-48D8-DF4BCA72A1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6C63BD-F6C2-EB39-7097-5701263A2E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87EED-A962-3BC3-ACEC-4670BB3696EA}"/>
              </a:ext>
            </a:extLst>
          </p:cNvPr>
          <p:cNvSpPr>
            <a:spLocks noGrp="1"/>
          </p:cNvSpPr>
          <p:nvPr>
            <p:ph type="dt" sz="half" idx="10"/>
          </p:nvPr>
        </p:nvSpPr>
        <p:spPr/>
        <p:txBody>
          <a:bodyPr/>
          <a:lstStyle/>
          <a:p>
            <a:fld id="{D3294EF1-6301-4F5F-A745-F2451B770125}" type="datetimeFigureOut">
              <a:rPr lang="en-US" smtClean="0"/>
              <a:t>10/22/2022</a:t>
            </a:fld>
            <a:endParaRPr lang="en-US"/>
          </a:p>
        </p:txBody>
      </p:sp>
      <p:sp>
        <p:nvSpPr>
          <p:cNvPr id="5" name="Footer Placeholder 4">
            <a:extLst>
              <a:ext uri="{FF2B5EF4-FFF2-40B4-BE49-F238E27FC236}">
                <a16:creationId xmlns:a16="http://schemas.microsoft.com/office/drawing/2014/main" id="{9614B175-EBF6-A543-12EF-E4BB185C9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F313C-D270-F121-A2E1-502FB00AEE04}"/>
              </a:ext>
            </a:extLst>
          </p:cNvPr>
          <p:cNvSpPr>
            <a:spLocks noGrp="1"/>
          </p:cNvSpPr>
          <p:nvPr>
            <p:ph type="sldNum" sz="quarter" idx="12"/>
          </p:nvPr>
        </p:nvSpPr>
        <p:spPr/>
        <p:txBody>
          <a:bodyPr/>
          <a:lstStyle/>
          <a:p>
            <a:fld id="{2743B6AD-2AAD-4014-A121-ACC477373255}" type="slidenum">
              <a:rPr lang="en-US" smtClean="0"/>
              <a:t>‹#›</a:t>
            </a:fld>
            <a:endParaRPr lang="en-US"/>
          </a:p>
        </p:txBody>
      </p:sp>
    </p:spTree>
    <p:extLst>
      <p:ext uri="{BB962C8B-B14F-4D97-AF65-F5344CB8AC3E}">
        <p14:creationId xmlns:p14="http://schemas.microsoft.com/office/powerpoint/2010/main" val="2326250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34D1-56B4-23F6-EC68-008630C1D3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A5F09D-5357-FEB0-70E6-75D246A1A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C6A15-B142-26D8-F751-06A5F8CBDD7F}"/>
              </a:ext>
            </a:extLst>
          </p:cNvPr>
          <p:cNvSpPr>
            <a:spLocks noGrp="1"/>
          </p:cNvSpPr>
          <p:nvPr>
            <p:ph type="dt" sz="half" idx="10"/>
          </p:nvPr>
        </p:nvSpPr>
        <p:spPr/>
        <p:txBody>
          <a:bodyPr/>
          <a:lstStyle/>
          <a:p>
            <a:fld id="{D3294EF1-6301-4F5F-A745-F2451B770125}" type="datetimeFigureOut">
              <a:rPr lang="en-US" smtClean="0"/>
              <a:t>10/22/2022</a:t>
            </a:fld>
            <a:endParaRPr lang="en-US"/>
          </a:p>
        </p:txBody>
      </p:sp>
      <p:sp>
        <p:nvSpPr>
          <p:cNvPr id="5" name="Footer Placeholder 4">
            <a:extLst>
              <a:ext uri="{FF2B5EF4-FFF2-40B4-BE49-F238E27FC236}">
                <a16:creationId xmlns:a16="http://schemas.microsoft.com/office/drawing/2014/main" id="{DBE48883-DE74-556A-5D25-DC6FDE56E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B7211-A362-025C-3DF7-F787491F7FB0}"/>
              </a:ext>
            </a:extLst>
          </p:cNvPr>
          <p:cNvSpPr>
            <a:spLocks noGrp="1"/>
          </p:cNvSpPr>
          <p:nvPr>
            <p:ph type="sldNum" sz="quarter" idx="12"/>
          </p:nvPr>
        </p:nvSpPr>
        <p:spPr/>
        <p:txBody>
          <a:bodyPr/>
          <a:lstStyle/>
          <a:p>
            <a:fld id="{2743B6AD-2AAD-4014-A121-ACC477373255}" type="slidenum">
              <a:rPr lang="en-US" smtClean="0"/>
              <a:t>‹#›</a:t>
            </a:fld>
            <a:endParaRPr lang="en-US"/>
          </a:p>
        </p:txBody>
      </p:sp>
    </p:spTree>
    <p:extLst>
      <p:ext uri="{BB962C8B-B14F-4D97-AF65-F5344CB8AC3E}">
        <p14:creationId xmlns:p14="http://schemas.microsoft.com/office/powerpoint/2010/main" val="104984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4FFB-D409-F521-9C6B-1206EE9BCD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49E5A7-05A0-509F-C311-F4AA69D77D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0B26CD-330E-8FEF-EF19-65632A63EC1E}"/>
              </a:ext>
            </a:extLst>
          </p:cNvPr>
          <p:cNvSpPr>
            <a:spLocks noGrp="1"/>
          </p:cNvSpPr>
          <p:nvPr>
            <p:ph type="dt" sz="half" idx="10"/>
          </p:nvPr>
        </p:nvSpPr>
        <p:spPr/>
        <p:txBody>
          <a:bodyPr/>
          <a:lstStyle/>
          <a:p>
            <a:fld id="{D3294EF1-6301-4F5F-A745-F2451B770125}" type="datetimeFigureOut">
              <a:rPr lang="en-US" smtClean="0"/>
              <a:t>10/22/2022</a:t>
            </a:fld>
            <a:endParaRPr lang="en-US"/>
          </a:p>
        </p:txBody>
      </p:sp>
      <p:sp>
        <p:nvSpPr>
          <p:cNvPr id="5" name="Footer Placeholder 4">
            <a:extLst>
              <a:ext uri="{FF2B5EF4-FFF2-40B4-BE49-F238E27FC236}">
                <a16:creationId xmlns:a16="http://schemas.microsoft.com/office/drawing/2014/main" id="{ED865AB6-7049-82BE-3DCA-E30EC1B23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24E5A-8C70-B587-2FC0-2009EBBA03E0}"/>
              </a:ext>
            </a:extLst>
          </p:cNvPr>
          <p:cNvSpPr>
            <a:spLocks noGrp="1"/>
          </p:cNvSpPr>
          <p:nvPr>
            <p:ph type="sldNum" sz="quarter" idx="12"/>
          </p:nvPr>
        </p:nvSpPr>
        <p:spPr/>
        <p:txBody>
          <a:bodyPr/>
          <a:lstStyle/>
          <a:p>
            <a:fld id="{2743B6AD-2AAD-4014-A121-ACC477373255}" type="slidenum">
              <a:rPr lang="en-US" smtClean="0"/>
              <a:t>‹#›</a:t>
            </a:fld>
            <a:endParaRPr lang="en-US"/>
          </a:p>
        </p:txBody>
      </p:sp>
    </p:spTree>
    <p:extLst>
      <p:ext uri="{BB962C8B-B14F-4D97-AF65-F5344CB8AC3E}">
        <p14:creationId xmlns:p14="http://schemas.microsoft.com/office/powerpoint/2010/main" val="345453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7B69-83B0-8D6B-3CFE-383938A28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5B76B7-C78F-D26B-BD73-3BC55DBCD1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4303E2-6783-4C62-BE8C-608ACF25DD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3A181D-03BE-0872-2B2F-D696FCE6E30F}"/>
              </a:ext>
            </a:extLst>
          </p:cNvPr>
          <p:cNvSpPr>
            <a:spLocks noGrp="1"/>
          </p:cNvSpPr>
          <p:nvPr>
            <p:ph type="dt" sz="half" idx="10"/>
          </p:nvPr>
        </p:nvSpPr>
        <p:spPr/>
        <p:txBody>
          <a:bodyPr/>
          <a:lstStyle/>
          <a:p>
            <a:fld id="{D3294EF1-6301-4F5F-A745-F2451B770125}" type="datetimeFigureOut">
              <a:rPr lang="en-US" smtClean="0"/>
              <a:t>10/22/2022</a:t>
            </a:fld>
            <a:endParaRPr lang="en-US"/>
          </a:p>
        </p:txBody>
      </p:sp>
      <p:sp>
        <p:nvSpPr>
          <p:cNvPr id="6" name="Footer Placeholder 5">
            <a:extLst>
              <a:ext uri="{FF2B5EF4-FFF2-40B4-BE49-F238E27FC236}">
                <a16:creationId xmlns:a16="http://schemas.microsoft.com/office/drawing/2014/main" id="{CB5E1E9E-958A-3E88-8328-A5346A4BE4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36C12-0F23-253E-B1CC-47DE5686FEFC}"/>
              </a:ext>
            </a:extLst>
          </p:cNvPr>
          <p:cNvSpPr>
            <a:spLocks noGrp="1"/>
          </p:cNvSpPr>
          <p:nvPr>
            <p:ph type="sldNum" sz="quarter" idx="12"/>
          </p:nvPr>
        </p:nvSpPr>
        <p:spPr/>
        <p:txBody>
          <a:bodyPr/>
          <a:lstStyle/>
          <a:p>
            <a:fld id="{2743B6AD-2AAD-4014-A121-ACC477373255}" type="slidenum">
              <a:rPr lang="en-US" smtClean="0"/>
              <a:t>‹#›</a:t>
            </a:fld>
            <a:endParaRPr lang="en-US"/>
          </a:p>
        </p:txBody>
      </p:sp>
    </p:spTree>
    <p:extLst>
      <p:ext uri="{BB962C8B-B14F-4D97-AF65-F5344CB8AC3E}">
        <p14:creationId xmlns:p14="http://schemas.microsoft.com/office/powerpoint/2010/main" val="400514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227A-2128-020F-85AD-3B4E03DC3A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B5CAFC-97B1-9A98-E328-DEDF1C7E05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E2606E-A62C-719A-B837-E550B75CDF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39E8F8-E7A9-D98A-3A88-B4A5B7DAB4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3E9D0F-15AB-70F6-97B5-54A53BEC7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581F8C-4CFD-5177-ED35-EE9F272859F8}"/>
              </a:ext>
            </a:extLst>
          </p:cNvPr>
          <p:cNvSpPr>
            <a:spLocks noGrp="1"/>
          </p:cNvSpPr>
          <p:nvPr>
            <p:ph type="dt" sz="half" idx="10"/>
          </p:nvPr>
        </p:nvSpPr>
        <p:spPr/>
        <p:txBody>
          <a:bodyPr/>
          <a:lstStyle/>
          <a:p>
            <a:fld id="{D3294EF1-6301-4F5F-A745-F2451B770125}" type="datetimeFigureOut">
              <a:rPr lang="en-US" smtClean="0"/>
              <a:t>10/22/2022</a:t>
            </a:fld>
            <a:endParaRPr lang="en-US"/>
          </a:p>
        </p:txBody>
      </p:sp>
      <p:sp>
        <p:nvSpPr>
          <p:cNvPr id="8" name="Footer Placeholder 7">
            <a:extLst>
              <a:ext uri="{FF2B5EF4-FFF2-40B4-BE49-F238E27FC236}">
                <a16:creationId xmlns:a16="http://schemas.microsoft.com/office/drawing/2014/main" id="{2FC279D8-C76B-2E89-FE97-57A085CC1A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C2F9A4-2769-D0BB-3526-175749032EA6}"/>
              </a:ext>
            </a:extLst>
          </p:cNvPr>
          <p:cNvSpPr>
            <a:spLocks noGrp="1"/>
          </p:cNvSpPr>
          <p:nvPr>
            <p:ph type="sldNum" sz="quarter" idx="12"/>
          </p:nvPr>
        </p:nvSpPr>
        <p:spPr/>
        <p:txBody>
          <a:bodyPr/>
          <a:lstStyle/>
          <a:p>
            <a:fld id="{2743B6AD-2AAD-4014-A121-ACC477373255}" type="slidenum">
              <a:rPr lang="en-US" smtClean="0"/>
              <a:t>‹#›</a:t>
            </a:fld>
            <a:endParaRPr lang="en-US"/>
          </a:p>
        </p:txBody>
      </p:sp>
    </p:spTree>
    <p:extLst>
      <p:ext uri="{BB962C8B-B14F-4D97-AF65-F5344CB8AC3E}">
        <p14:creationId xmlns:p14="http://schemas.microsoft.com/office/powerpoint/2010/main" val="157003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AFF6-186B-E243-90E6-774E836A60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AD9B8B-630D-BA1B-2E39-9A2EFF50F637}"/>
              </a:ext>
            </a:extLst>
          </p:cNvPr>
          <p:cNvSpPr>
            <a:spLocks noGrp="1"/>
          </p:cNvSpPr>
          <p:nvPr>
            <p:ph type="dt" sz="half" idx="10"/>
          </p:nvPr>
        </p:nvSpPr>
        <p:spPr/>
        <p:txBody>
          <a:bodyPr/>
          <a:lstStyle/>
          <a:p>
            <a:fld id="{D3294EF1-6301-4F5F-A745-F2451B770125}" type="datetimeFigureOut">
              <a:rPr lang="en-US" smtClean="0"/>
              <a:t>10/22/2022</a:t>
            </a:fld>
            <a:endParaRPr lang="en-US"/>
          </a:p>
        </p:txBody>
      </p:sp>
      <p:sp>
        <p:nvSpPr>
          <p:cNvPr id="4" name="Footer Placeholder 3">
            <a:extLst>
              <a:ext uri="{FF2B5EF4-FFF2-40B4-BE49-F238E27FC236}">
                <a16:creationId xmlns:a16="http://schemas.microsoft.com/office/drawing/2014/main" id="{9835558B-195C-F1E9-123E-6D3969C8AE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CE97CF-7DF8-B454-E1C3-96086455662B}"/>
              </a:ext>
            </a:extLst>
          </p:cNvPr>
          <p:cNvSpPr>
            <a:spLocks noGrp="1"/>
          </p:cNvSpPr>
          <p:nvPr>
            <p:ph type="sldNum" sz="quarter" idx="12"/>
          </p:nvPr>
        </p:nvSpPr>
        <p:spPr/>
        <p:txBody>
          <a:bodyPr/>
          <a:lstStyle/>
          <a:p>
            <a:fld id="{2743B6AD-2AAD-4014-A121-ACC477373255}" type="slidenum">
              <a:rPr lang="en-US" smtClean="0"/>
              <a:t>‹#›</a:t>
            </a:fld>
            <a:endParaRPr lang="en-US"/>
          </a:p>
        </p:txBody>
      </p:sp>
    </p:spTree>
    <p:extLst>
      <p:ext uri="{BB962C8B-B14F-4D97-AF65-F5344CB8AC3E}">
        <p14:creationId xmlns:p14="http://schemas.microsoft.com/office/powerpoint/2010/main" val="392085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029F90-5FB5-9CA9-141E-80BD5172C9ED}"/>
              </a:ext>
            </a:extLst>
          </p:cNvPr>
          <p:cNvSpPr>
            <a:spLocks noGrp="1"/>
          </p:cNvSpPr>
          <p:nvPr>
            <p:ph type="dt" sz="half" idx="10"/>
          </p:nvPr>
        </p:nvSpPr>
        <p:spPr/>
        <p:txBody>
          <a:bodyPr/>
          <a:lstStyle/>
          <a:p>
            <a:fld id="{D3294EF1-6301-4F5F-A745-F2451B770125}" type="datetimeFigureOut">
              <a:rPr lang="en-US" smtClean="0"/>
              <a:t>10/22/2022</a:t>
            </a:fld>
            <a:endParaRPr lang="en-US"/>
          </a:p>
        </p:txBody>
      </p:sp>
      <p:sp>
        <p:nvSpPr>
          <p:cNvPr id="3" name="Footer Placeholder 2">
            <a:extLst>
              <a:ext uri="{FF2B5EF4-FFF2-40B4-BE49-F238E27FC236}">
                <a16:creationId xmlns:a16="http://schemas.microsoft.com/office/drawing/2014/main" id="{6971DA2C-69C1-053B-3248-D1EF212FA1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C7FA-9ABD-2580-6F48-9B5127A77591}"/>
              </a:ext>
            </a:extLst>
          </p:cNvPr>
          <p:cNvSpPr>
            <a:spLocks noGrp="1"/>
          </p:cNvSpPr>
          <p:nvPr>
            <p:ph type="sldNum" sz="quarter" idx="12"/>
          </p:nvPr>
        </p:nvSpPr>
        <p:spPr/>
        <p:txBody>
          <a:bodyPr/>
          <a:lstStyle/>
          <a:p>
            <a:fld id="{2743B6AD-2AAD-4014-A121-ACC477373255}" type="slidenum">
              <a:rPr lang="en-US" smtClean="0"/>
              <a:t>‹#›</a:t>
            </a:fld>
            <a:endParaRPr lang="en-US"/>
          </a:p>
        </p:txBody>
      </p:sp>
    </p:spTree>
    <p:extLst>
      <p:ext uri="{BB962C8B-B14F-4D97-AF65-F5344CB8AC3E}">
        <p14:creationId xmlns:p14="http://schemas.microsoft.com/office/powerpoint/2010/main" val="1065574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ED38-1C43-DFC6-8806-A5D2705C5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73B7D1-3538-4054-5346-6DDA7D20A8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3D9821-0EA8-F10F-E955-154F5131C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2E4AE8-5992-BBE4-1E7E-8A6DA856AB5B}"/>
              </a:ext>
            </a:extLst>
          </p:cNvPr>
          <p:cNvSpPr>
            <a:spLocks noGrp="1"/>
          </p:cNvSpPr>
          <p:nvPr>
            <p:ph type="dt" sz="half" idx="10"/>
          </p:nvPr>
        </p:nvSpPr>
        <p:spPr/>
        <p:txBody>
          <a:bodyPr/>
          <a:lstStyle/>
          <a:p>
            <a:fld id="{D3294EF1-6301-4F5F-A745-F2451B770125}" type="datetimeFigureOut">
              <a:rPr lang="en-US" smtClean="0"/>
              <a:t>10/22/2022</a:t>
            </a:fld>
            <a:endParaRPr lang="en-US"/>
          </a:p>
        </p:txBody>
      </p:sp>
      <p:sp>
        <p:nvSpPr>
          <p:cNvPr id="6" name="Footer Placeholder 5">
            <a:extLst>
              <a:ext uri="{FF2B5EF4-FFF2-40B4-BE49-F238E27FC236}">
                <a16:creationId xmlns:a16="http://schemas.microsoft.com/office/drawing/2014/main" id="{8068F486-DA52-02E6-2A18-DE6CB71833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108DF-4325-295D-8595-A1654BA72159}"/>
              </a:ext>
            </a:extLst>
          </p:cNvPr>
          <p:cNvSpPr>
            <a:spLocks noGrp="1"/>
          </p:cNvSpPr>
          <p:nvPr>
            <p:ph type="sldNum" sz="quarter" idx="12"/>
          </p:nvPr>
        </p:nvSpPr>
        <p:spPr/>
        <p:txBody>
          <a:bodyPr/>
          <a:lstStyle/>
          <a:p>
            <a:fld id="{2743B6AD-2AAD-4014-A121-ACC477373255}" type="slidenum">
              <a:rPr lang="en-US" smtClean="0"/>
              <a:t>‹#›</a:t>
            </a:fld>
            <a:endParaRPr lang="en-US"/>
          </a:p>
        </p:txBody>
      </p:sp>
    </p:spTree>
    <p:extLst>
      <p:ext uri="{BB962C8B-B14F-4D97-AF65-F5344CB8AC3E}">
        <p14:creationId xmlns:p14="http://schemas.microsoft.com/office/powerpoint/2010/main" val="323402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7B6D-552C-0427-C0C5-B74B4B452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8D2B43-3C34-3E78-76D4-5DB797E866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B87CCE-4F99-26F9-EFDA-05B86D1A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E81E9-8A38-0818-D1CB-3ACA9F8DFFE5}"/>
              </a:ext>
            </a:extLst>
          </p:cNvPr>
          <p:cNvSpPr>
            <a:spLocks noGrp="1"/>
          </p:cNvSpPr>
          <p:nvPr>
            <p:ph type="dt" sz="half" idx="10"/>
          </p:nvPr>
        </p:nvSpPr>
        <p:spPr/>
        <p:txBody>
          <a:bodyPr/>
          <a:lstStyle/>
          <a:p>
            <a:fld id="{D3294EF1-6301-4F5F-A745-F2451B770125}" type="datetimeFigureOut">
              <a:rPr lang="en-US" smtClean="0"/>
              <a:t>10/22/2022</a:t>
            </a:fld>
            <a:endParaRPr lang="en-US"/>
          </a:p>
        </p:txBody>
      </p:sp>
      <p:sp>
        <p:nvSpPr>
          <p:cNvPr id="6" name="Footer Placeholder 5">
            <a:extLst>
              <a:ext uri="{FF2B5EF4-FFF2-40B4-BE49-F238E27FC236}">
                <a16:creationId xmlns:a16="http://schemas.microsoft.com/office/drawing/2014/main" id="{03448927-12EB-B8CF-7C99-E2236076B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CF9C94-4B84-0460-723F-9331029AEB56}"/>
              </a:ext>
            </a:extLst>
          </p:cNvPr>
          <p:cNvSpPr>
            <a:spLocks noGrp="1"/>
          </p:cNvSpPr>
          <p:nvPr>
            <p:ph type="sldNum" sz="quarter" idx="12"/>
          </p:nvPr>
        </p:nvSpPr>
        <p:spPr/>
        <p:txBody>
          <a:bodyPr/>
          <a:lstStyle/>
          <a:p>
            <a:fld id="{2743B6AD-2AAD-4014-A121-ACC477373255}" type="slidenum">
              <a:rPr lang="en-US" smtClean="0"/>
              <a:t>‹#›</a:t>
            </a:fld>
            <a:endParaRPr lang="en-US"/>
          </a:p>
        </p:txBody>
      </p:sp>
    </p:spTree>
    <p:extLst>
      <p:ext uri="{BB962C8B-B14F-4D97-AF65-F5344CB8AC3E}">
        <p14:creationId xmlns:p14="http://schemas.microsoft.com/office/powerpoint/2010/main" val="4266248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73B7B5-222D-8218-A7DB-E55872A6E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4B6F92-67E9-4526-B1FD-2AD2C7067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6A293-6F5E-3D55-B24B-231EB5FD45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94EF1-6301-4F5F-A745-F2451B770125}" type="datetimeFigureOut">
              <a:rPr lang="en-US" smtClean="0"/>
              <a:t>10/22/2022</a:t>
            </a:fld>
            <a:endParaRPr lang="en-US"/>
          </a:p>
        </p:txBody>
      </p:sp>
      <p:sp>
        <p:nvSpPr>
          <p:cNvPr id="5" name="Footer Placeholder 4">
            <a:extLst>
              <a:ext uri="{FF2B5EF4-FFF2-40B4-BE49-F238E27FC236}">
                <a16:creationId xmlns:a16="http://schemas.microsoft.com/office/drawing/2014/main" id="{8590CBA1-F437-D69D-B114-5C51CB90C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099257-784E-9F67-3069-499BBA22C9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3B6AD-2AAD-4014-A121-ACC477373255}" type="slidenum">
              <a:rPr lang="en-US" smtClean="0"/>
              <a:t>‹#›</a:t>
            </a:fld>
            <a:endParaRPr lang="en-US"/>
          </a:p>
        </p:txBody>
      </p:sp>
    </p:spTree>
    <p:extLst>
      <p:ext uri="{BB962C8B-B14F-4D97-AF65-F5344CB8AC3E}">
        <p14:creationId xmlns:p14="http://schemas.microsoft.com/office/powerpoint/2010/main" val="377860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4.bin"/><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25.bin"/></Relationships>
</file>

<file path=ppt/slides/_rels/slide1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6.bin"/><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wmf"/><Relationship Id="rId4" Type="http://schemas.openxmlformats.org/officeDocument/2006/relationships/oleObject" Target="../embeddings/oleObject29.bin"/></Relationships>
</file>

<file path=ppt/slides/_rels/slide1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31.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32.bin"/><Relationship Id="rId1" Type="http://schemas.openxmlformats.org/officeDocument/2006/relationships/slideLayout" Target="../slideLayouts/slideLayout2.xml"/><Relationship Id="rId5" Type="http://schemas.openxmlformats.org/officeDocument/2006/relationships/image" Target="../media/image33.wmf"/><Relationship Id="rId4" Type="http://schemas.openxmlformats.org/officeDocument/2006/relationships/oleObject" Target="../embeddings/oleObject33.bin"/></Relationships>
</file>

<file path=ppt/slides/_rels/slide2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35.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38.wmf"/><Relationship Id="rId12" Type="http://schemas.openxmlformats.org/officeDocument/2006/relationships/oleObject" Target="../embeddings/oleObject41.bin"/><Relationship Id="rId2" Type="http://schemas.openxmlformats.org/officeDocument/2006/relationships/oleObject" Target="../embeddings/oleObject36.bin"/><Relationship Id="rId1" Type="http://schemas.openxmlformats.org/officeDocument/2006/relationships/slideLayout" Target="../slideLayouts/slideLayout2.xml"/><Relationship Id="rId6" Type="http://schemas.openxmlformats.org/officeDocument/2006/relationships/oleObject" Target="../embeddings/oleObject38.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3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42.bin"/><Relationship Id="rId1" Type="http://schemas.openxmlformats.org/officeDocument/2006/relationships/slideLayout" Target="../slideLayouts/slideLayout2.xml"/><Relationship Id="rId5" Type="http://schemas.openxmlformats.org/officeDocument/2006/relationships/image" Target="../media/image43.emf"/><Relationship Id="rId4" Type="http://schemas.openxmlformats.org/officeDocument/2006/relationships/oleObject" Target="../embeddings/oleObject43.bin"/></Relationships>
</file>

<file path=ppt/slides/_rels/slide28.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44.bin"/><Relationship Id="rId1" Type="http://schemas.openxmlformats.org/officeDocument/2006/relationships/slideLayout" Target="../slideLayouts/slideLayout2.xml"/><Relationship Id="rId5" Type="http://schemas.openxmlformats.org/officeDocument/2006/relationships/image" Target="../media/image43.emf"/><Relationship Id="rId4" Type="http://schemas.openxmlformats.org/officeDocument/2006/relationships/oleObject" Target="../embeddings/oleObject45.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image" Target="../media/image44.wmf"/><Relationship Id="rId7" Type="http://schemas.openxmlformats.org/officeDocument/2006/relationships/image" Target="../media/image45.wmf"/><Relationship Id="rId2" Type="http://schemas.openxmlformats.org/officeDocument/2006/relationships/oleObject" Target="../embeddings/oleObject46.bin"/><Relationship Id="rId1" Type="http://schemas.openxmlformats.org/officeDocument/2006/relationships/slideLayout" Target="../slideLayouts/slideLayout2.xml"/><Relationship Id="rId6" Type="http://schemas.openxmlformats.org/officeDocument/2006/relationships/oleObject" Target="../embeddings/oleObject48.bin"/><Relationship Id="rId11" Type="http://schemas.openxmlformats.org/officeDocument/2006/relationships/image" Target="../media/image47.wmf"/><Relationship Id="rId5" Type="http://schemas.openxmlformats.org/officeDocument/2006/relationships/image" Target="../media/image40.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46.wmf"/></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16.wmf"/><Relationship Id="rId4"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7F70-4D43-DC94-50C7-0F0EE8DC133B}"/>
              </a:ext>
            </a:extLst>
          </p:cNvPr>
          <p:cNvSpPr>
            <a:spLocks noGrp="1"/>
          </p:cNvSpPr>
          <p:nvPr>
            <p:ph type="ctrTitle"/>
          </p:nvPr>
        </p:nvSpPr>
        <p:spPr/>
        <p:txBody>
          <a:bodyPr>
            <a:normAutofit/>
          </a:bodyPr>
          <a:lstStyle/>
          <a:p>
            <a:pPr rtl="1"/>
            <a:r>
              <a:rPr lang="fa-IR" sz="4000" dirty="0">
                <a:cs typeface="B Nazanin" panose="00000400000000000000" pitchFamily="2" charset="-78"/>
              </a:rPr>
              <a:t>جبر رابطه ای </a:t>
            </a:r>
            <a:r>
              <a:rPr lang="en-US" sz="4000" dirty="0">
                <a:cs typeface="B Nazanin" panose="00000400000000000000" pitchFamily="2" charset="-78"/>
              </a:rPr>
              <a:t> </a:t>
            </a:r>
            <a:r>
              <a:rPr lang="en-US" sz="3200" dirty="0">
                <a:latin typeface="Times New Roman" panose="02020603050405020304" pitchFamily="18" charset="0"/>
                <a:cs typeface="Times New Roman" panose="02020603050405020304" pitchFamily="18" charset="0"/>
              </a:rPr>
              <a:t>(Relational Algebra)</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124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0966-E290-D01D-29E4-7B7B55428F2C}"/>
              </a:ext>
            </a:extLst>
          </p:cNvPr>
          <p:cNvSpPr>
            <a:spLocks noGrp="1"/>
          </p:cNvSpPr>
          <p:nvPr>
            <p:ph type="title"/>
          </p:nvPr>
        </p:nvSpPr>
        <p:spPr/>
        <p:txBody>
          <a:bodyPr/>
          <a:lstStyle/>
          <a:p>
            <a:pPr algn="r" rtl="1"/>
            <a:r>
              <a:rPr lang="fa-IR" dirty="0">
                <a:cs typeface="B Nazanin" panose="00000400000000000000" pitchFamily="2" charset="-78"/>
              </a:rPr>
              <a:t>مثال (ترکیب گزینش و پرتو)</a:t>
            </a:r>
            <a:endParaRPr lang="en-US" dirty="0"/>
          </a:p>
        </p:txBody>
      </p:sp>
      <p:graphicFrame>
        <p:nvGraphicFramePr>
          <p:cNvPr id="4" name="Table 3">
            <a:extLst>
              <a:ext uri="{FF2B5EF4-FFF2-40B4-BE49-F238E27FC236}">
                <a16:creationId xmlns:a16="http://schemas.microsoft.com/office/drawing/2014/main" id="{92EF041A-EB85-092A-4BCC-95B7C61E626A}"/>
              </a:ext>
            </a:extLst>
          </p:cNvPr>
          <p:cNvGraphicFramePr>
            <a:graphicFrameLocks/>
          </p:cNvGraphicFramePr>
          <p:nvPr/>
        </p:nvGraphicFramePr>
        <p:xfrm>
          <a:off x="641120" y="3369647"/>
          <a:ext cx="4620210" cy="2595880"/>
        </p:xfrm>
        <a:graphic>
          <a:graphicData uri="http://schemas.openxmlformats.org/drawingml/2006/table">
            <a:tbl>
              <a:tblPr firstRow="1" bandRow="1">
                <a:tableStyleId>{5C22544A-7EE6-4342-B048-85BDC9FD1C3A}</a:tableStyleId>
              </a:tblPr>
              <a:tblGrid>
                <a:gridCol w="1429141">
                  <a:extLst>
                    <a:ext uri="{9D8B030D-6E8A-4147-A177-3AD203B41FA5}">
                      <a16:colId xmlns:a16="http://schemas.microsoft.com/office/drawing/2014/main" val="3223944225"/>
                    </a:ext>
                  </a:extLst>
                </a:gridCol>
                <a:gridCol w="709127">
                  <a:extLst>
                    <a:ext uri="{9D8B030D-6E8A-4147-A177-3AD203B41FA5}">
                      <a16:colId xmlns:a16="http://schemas.microsoft.com/office/drawing/2014/main" val="759962187"/>
                    </a:ext>
                  </a:extLst>
                </a:gridCol>
                <a:gridCol w="1352938">
                  <a:extLst>
                    <a:ext uri="{9D8B030D-6E8A-4147-A177-3AD203B41FA5}">
                      <a16:colId xmlns:a16="http://schemas.microsoft.com/office/drawing/2014/main" val="1511464127"/>
                    </a:ext>
                  </a:extLst>
                </a:gridCol>
                <a:gridCol w="1129004">
                  <a:extLst>
                    <a:ext uri="{9D8B030D-6E8A-4147-A177-3AD203B41FA5}">
                      <a16:colId xmlns:a16="http://schemas.microsoft.com/office/drawing/2014/main" val="4211085712"/>
                    </a:ext>
                  </a:extLst>
                </a:gridCol>
              </a:tblGrid>
              <a:tr h="370840">
                <a:tc>
                  <a:txBody>
                    <a:bodyPr/>
                    <a:lstStyle/>
                    <a:p>
                      <a:r>
                        <a:rPr lang="en-US" dirty="0" err="1"/>
                        <a:t>Ins_NN</a:t>
                      </a:r>
                      <a:endParaRPr lang="en-US" dirty="0"/>
                    </a:p>
                  </a:txBody>
                  <a:tcPr/>
                </a:tc>
                <a:tc>
                  <a:txBody>
                    <a:bodyPr/>
                    <a:lstStyle/>
                    <a:p>
                      <a:r>
                        <a:rPr lang="en-US" dirty="0"/>
                        <a:t>Valid</a:t>
                      </a:r>
                    </a:p>
                  </a:txBody>
                  <a:tcPr/>
                </a:tc>
                <a:tc>
                  <a:txBody>
                    <a:bodyPr/>
                    <a:lstStyle/>
                    <a:p>
                      <a:r>
                        <a:rPr lang="en-US" dirty="0" err="1"/>
                        <a:t>LastName</a:t>
                      </a:r>
                      <a:endParaRPr lang="en-US" dirty="0"/>
                    </a:p>
                  </a:txBody>
                  <a:tcPr/>
                </a:tc>
                <a:tc>
                  <a:txBody>
                    <a:bodyPr/>
                    <a:lstStyle/>
                    <a:p>
                      <a:r>
                        <a:rPr lang="en-US" dirty="0"/>
                        <a:t>Province</a:t>
                      </a:r>
                    </a:p>
                  </a:txBody>
                  <a:tcPr/>
                </a:tc>
                <a:extLst>
                  <a:ext uri="{0D108BD9-81ED-4DB2-BD59-A6C34878D82A}">
                    <a16:rowId xmlns:a16="http://schemas.microsoft.com/office/drawing/2014/main" val="3192673593"/>
                  </a:ext>
                </a:extLst>
              </a:tr>
              <a:tr h="370840">
                <a:tc>
                  <a:txBody>
                    <a:bodyPr/>
                    <a:lstStyle/>
                    <a:p>
                      <a:r>
                        <a:rPr lang="en-US" dirty="0"/>
                        <a:t>0381731389</a:t>
                      </a:r>
                    </a:p>
                  </a:txBody>
                  <a:tcPr/>
                </a:tc>
                <a:tc>
                  <a:txBody>
                    <a:bodyPr/>
                    <a:lstStyle/>
                    <a:p>
                      <a:r>
                        <a:rPr lang="en-US" dirty="0"/>
                        <a:t>1</a:t>
                      </a:r>
                    </a:p>
                  </a:txBody>
                  <a:tcPr/>
                </a:tc>
                <a:tc>
                  <a:txBody>
                    <a:bodyPr/>
                    <a:lstStyle/>
                    <a:p>
                      <a:r>
                        <a:rPr lang="fa-IR" dirty="0"/>
                        <a:t>اصغری</a:t>
                      </a:r>
                      <a:endParaRPr lang="en-US" dirty="0"/>
                    </a:p>
                  </a:txBody>
                  <a:tcPr/>
                </a:tc>
                <a:tc>
                  <a:txBody>
                    <a:bodyPr/>
                    <a:lstStyle/>
                    <a:p>
                      <a:r>
                        <a:rPr lang="fa-IR" dirty="0"/>
                        <a:t>قم</a:t>
                      </a:r>
                      <a:endParaRPr lang="en-US" dirty="0"/>
                    </a:p>
                  </a:txBody>
                  <a:tcPr/>
                </a:tc>
                <a:extLst>
                  <a:ext uri="{0D108BD9-81ED-4DB2-BD59-A6C34878D82A}">
                    <a16:rowId xmlns:a16="http://schemas.microsoft.com/office/drawing/2014/main" val="2942997738"/>
                  </a:ext>
                </a:extLst>
              </a:tr>
              <a:tr h="370840">
                <a:tc>
                  <a:txBody>
                    <a:bodyPr/>
                    <a:lstStyle/>
                    <a:p>
                      <a:r>
                        <a:rPr lang="en-US" dirty="0"/>
                        <a:t>0075623132</a:t>
                      </a:r>
                    </a:p>
                  </a:txBody>
                  <a:tcPr/>
                </a:tc>
                <a:tc>
                  <a:txBody>
                    <a:bodyPr/>
                    <a:lstStyle/>
                    <a:p>
                      <a:r>
                        <a:rPr lang="en-US" dirty="0"/>
                        <a:t>0</a:t>
                      </a:r>
                    </a:p>
                  </a:txBody>
                  <a:tcPr/>
                </a:tc>
                <a:tc>
                  <a:txBody>
                    <a:bodyPr/>
                    <a:lstStyle/>
                    <a:p>
                      <a:r>
                        <a:rPr lang="fa-IR" dirty="0"/>
                        <a:t>ابراهیمی</a:t>
                      </a:r>
                      <a:endParaRPr lang="en-US" dirty="0"/>
                    </a:p>
                  </a:txBody>
                  <a:tcPr/>
                </a:tc>
                <a:tc>
                  <a:txBody>
                    <a:bodyPr/>
                    <a:lstStyle/>
                    <a:p>
                      <a:r>
                        <a:rPr lang="fa-IR" dirty="0"/>
                        <a:t>تهران</a:t>
                      </a:r>
                      <a:endParaRPr lang="en-US" dirty="0"/>
                    </a:p>
                  </a:txBody>
                  <a:tcPr/>
                </a:tc>
                <a:extLst>
                  <a:ext uri="{0D108BD9-81ED-4DB2-BD59-A6C34878D82A}">
                    <a16:rowId xmlns:a16="http://schemas.microsoft.com/office/drawing/2014/main" val="1071180165"/>
                  </a:ext>
                </a:extLst>
              </a:tr>
              <a:tr h="370840">
                <a:tc>
                  <a:txBody>
                    <a:bodyPr/>
                    <a:lstStyle/>
                    <a:p>
                      <a:r>
                        <a:rPr lang="en-US" dirty="0"/>
                        <a:t>1</a:t>
                      </a:r>
                      <a:r>
                        <a:rPr lang="fa-IR" dirty="0"/>
                        <a:t>38</a:t>
                      </a:r>
                      <a:r>
                        <a:rPr lang="en-US" dirty="0"/>
                        <a:t>6522588</a:t>
                      </a:r>
                    </a:p>
                  </a:txBody>
                  <a:tcPr/>
                </a:tc>
                <a:tc>
                  <a:txBody>
                    <a:bodyPr/>
                    <a:lstStyle/>
                    <a:p>
                      <a:r>
                        <a:rPr lang="en-US" dirty="0"/>
                        <a:t>1</a:t>
                      </a:r>
                    </a:p>
                  </a:txBody>
                  <a:tcPr/>
                </a:tc>
                <a:tc>
                  <a:txBody>
                    <a:bodyPr/>
                    <a:lstStyle/>
                    <a:p>
                      <a:r>
                        <a:rPr lang="fa-IR" dirty="0"/>
                        <a:t>محمدی فر</a:t>
                      </a:r>
                      <a:endParaRPr lang="en-US" dirty="0"/>
                    </a:p>
                  </a:txBody>
                  <a:tcPr/>
                </a:tc>
                <a:tc>
                  <a:txBody>
                    <a:bodyPr/>
                    <a:lstStyle/>
                    <a:p>
                      <a:r>
                        <a:rPr lang="fa-IR" dirty="0"/>
                        <a:t>آذرشرقی</a:t>
                      </a:r>
                      <a:endParaRPr lang="en-US" dirty="0"/>
                    </a:p>
                  </a:txBody>
                  <a:tcPr/>
                </a:tc>
                <a:extLst>
                  <a:ext uri="{0D108BD9-81ED-4DB2-BD59-A6C34878D82A}">
                    <a16:rowId xmlns:a16="http://schemas.microsoft.com/office/drawing/2014/main" val="3260553548"/>
                  </a:ext>
                </a:extLst>
              </a:tr>
              <a:tr h="370840">
                <a:tc>
                  <a:txBody>
                    <a:bodyPr/>
                    <a:lstStyle/>
                    <a:p>
                      <a:r>
                        <a:rPr lang="fa-IR" dirty="0"/>
                        <a:t>211</a:t>
                      </a:r>
                      <a:r>
                        <a:rPr lang="en-US" dirty="0"/>
                        <a:t>8546782</a:t>
                      </a:r>
                    </a:p>
                  </a:txBody>
                  <a:tcPr/>
                </a:tc>
                <a:tc>
                  <a:txBody>
                    <a:bodyPr/>
                    <a:lstStyle/>
                    <a:p>
                      <a:r>
                        <a:rPr lang="en-US" dirty="0"/>
                        <a:t>1</a:t>
                      </a:r>
                    </a:p>
                  </a:txBody>
                  <a:tcPr/>
                </a:tc>
                <a:tc>
                  <a:txBody>
                    <a:bodyPr/>
                    <a:lstStyle/>
                    <a:p>
                      <a:r>
                        <a:rPr lang="fa-IR" dirty="0"/>
                        <a:t>فراهانی</a:t>
                      </a:r>
                      <a:endParaRPr lang="en-US" dirty="0"/>
                    </a:p>
                  </a:txBody>
                  <a:tcPr/>
                </a:tc>
                <a:tc>
                  <a:txBody>
                    <a:bodyPr/>
                    <a:lstStyle/>
                    <a:p>
                      <a:r>
                        <a:rPr lang="fa-IR" dirty="0"/>
                        <a:t>گلستان</a:t>
                      </a:r>
                      <a:endParaRPr lang="en-US" dirty="0"/>
                    </a:p>
                  </a:txBody>
                  <a:tcPr/>
                </a:tc>
                <a:extLst>
                  <a:ext uri="{0D108BD9-81ED-4DB2-BD59-A6C34878D82A}">
                    <a16:rowId xmlns:a16="http://schemas.microsoft.com/office/drawing/2014/main" val="436878350"/>
                  </a:ext>
                </a:extLst>
              </a:tr>
              <a:tr h="370840">
                <a:tc>
                  <a:txBody>
                    <a:bodyPr/>
                    <a:lstStyle/>
                    <a:p>
                      <a:r>
                        <a:rPr lang="en-US" dirty="0"/>
                        <a:t>0063238952</a:t>
                      </a:r>
                    </a:p>
                  </a:txBody>
                  <a:tcPr/>
                </a:tc>
                <a:tc>
                  <a:txBody>
                    <a:bodyPr/>
                    <a:lstStyle/>
                    <a:p>
                      <a:r>
                        <a:rPr lang="en-US" dirty="0"/>
                        <a:t>1</a:t>
                      </a:r>
                    </a:p>
                  </a:txBody>
                  <a:tcPr/>
                </a:tc>
                <a:tc>
                  <a:txBody>
                    <a:bodyPr/>
                    <a:lstStyle/>
                    <a:p>
                      <a:r>
                        <a:rPr lang="fa-IR" dirty="0"/>
                        <a:t>کاظمی</a:t>
                      </a:r>
                      <a:endParaRPr lang="en-US" dirty="0"/>
                    </a:p>
                  </a:txBody>
                  <a:tcPr/>
                </a:tc>
                <a:tc>
                  <a:txBody>
                    <a:bodyPr/>
                    <a:lstStyle/>
                    <a:p>
                      <a:r>
                        <a:rPr lang="fa-IR" dirty="0"/>
                        <a:t>تهران</a:t>
                      </a:r>
                      <a:endParaRPr lang="en-US" dirty="0"/>
                    </a:p>
                  </a:txBody>
                  <a:tcPr/>
                </a:tc>
                <a:extLst>
                  <a:ext uri="{0D108BD9-81ED-4DB2-BD59-A6C34878D82A}">
                    <a16:rowId xmlns:a16="http://schemas.microsoft.com/office/drawing/2014/main" val="661646397"/>
                  </a:ext>
                </a:extLst>
              </a:tr>
              <a:tr h="370840">
                <a:tc>
                  <a:txBody>
                    <a:bodyPr/>
                    <a:lstStyle/>
                    <a:p>
                      <a:r>
                        <a:rPr lang="en-US" dirty="0"/>
                        <a:t>0065521147</a:t>
                      </a:r>
                    </a:p>
                  </a:txBody>
                  <a:tcPr/>
                </a:tc>
                <a:tc>
                  <a:txBody>
                    <a:bodyPr/>
                    <a:lstStyle/>
                    <a:p>
                      <a:r>
                        <a:rPr lang="en-US" dirty="0"/>
                        <a:t>1</a:t>
                      </a:r>
                    </a:p>
                  </a:txBody>
                  <a:tcPr/>
                </a:tc>
                <a:tc>
                  <a:txBody>
                    <a:bodyPr/>
                    <a:lstStyle/>
                    <a:p>
                      <a:r>
                        <a:rPr lang="fa-IR" dirty="0"/>
                        <a:t>پارسا</a:t>
                      </a:r>
                      <a:endParaRPr lang="en-US" dirty="0"/>
                    </a:p>
                  </a:txBody>
                  <a:tcPr/>
                </a:tc>
                <a:tc>
                  <a:txBody>
                    <a:bodyPr/>
                    <a:lstStyle/>
                    <a:p>
                      <a:r>
                        <a:rPr lang="fa-IR" dirty="0"/>
                        <a:t>تهران</a:t>
                      </a:r>
                      <a:endParaRPr lang="en-US" dirty="0"/>
                    </a:p>
                  </a:txBody>
                  <a:tcPr/>
                </a:tc>
                <a:extLst>
                  <a:ext uri="{0D108BD9-81ED-4DB2-BD59-A6C34878D82A}">
                    <a16:rowId xmlns:a16="http://schemas.microsoft.com/office/drawing/2014/main" val="295457176"/>
                  </a:ext>
                </a:extLst>
              </a:tr>
            </a:tbl>
          </a:graphicData>
        </a:graphic>
      </p:graphicFrame>
      <p:sp>
        <p:nvSpPr>
          <p:cNvPr id="5" name="TextBox 4">
            <a:extLst>
              <a:ext uri="{FF2B5EF4-FFF2-40B4-BE49-F238E27FC236}">
                <a16:creationId xmlns:a16="http://schemas.microsoft.com/office/drawing/2014/main" id="{C22C0B16-589E-FE9A-CDA0-EC4DCD04DC85}"/>
              </a:ext>
            </a:extLst>
          </p:cNvPr>
          <p:cNvSpPr txBox="1"/>
          <p:nvPr/>
        </p:nvSpPr>
        <p:spPr>
          <a:xfrm>
            <a:off x="2161864" y="2958444"/>
            <a:ext cx="988091" cy="400110"/>
          </a:xfrm>
          <a:prstGeom prst="rect">
            <a:avLst/>
          </a:prstGeom>
          <a:noFill/>
        </p:spPr>
        <p:txBody>
          <a:bodyPr wrap="none" rtlCol="0">
            <a:spAutoFit/>
          </a:bodyPr>
          <a:lstStyle/>
          <a:p>
            <a:r>
              <a:rPr lang="en-US" sz="2000" b="1" dirty="0"/>
              <a:t>Insured</a:t>
            </a:r>
          </a:p>
        </p:txBody>
      </p:sp>
      <p:sp>
        <p:nvSpPr>
          <p:cNvPr id="6" name="Arrow: Right 5">
            <a:extLst>
              <a:ext uri="{FF2B5EF4-FFF2-40B4-BE49-F238E27FC236}">
                <a16:creationId xmlns:a16="http://schemas.microsoft.com/office/drawing/2014/main" id="{1EA7AFEE-F9FF-2447-745B-ECE639AB863A}"/>
              </a:ext>
            </a:extLst>
          </p:cNvPr>
          <p:cNvSpPr/>
          <p:nvPr/>
        </p:nvSpPr>
        <p:spPr>
          <a:xfrm>
            <a:off x="5406731" y="4377045"/>
            <a:ext cx="1642188"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a:extLst>
              <a:ext uri="{FF2B5EF4-FFF2-40B4-BE49-F238E27FC236}">
                <a16:creationId xmlns:a16="http://schemas.microsoft.com/office/drawing/2014/main" id="{EA30B81F-1248-9D55-88EB-702F03DAEB0C}"/>
              </a:ext>
            </a:extLst>
          </p:cNvPr>
          <p:cNvGraphicFramePr>
            <a:graphicFrameLocks noChangeAspect="1"/>
          </p:cNvGraphicFramePr>
          <p:nvPr>
            <p:extLst>
              <p:ext uri="{D42A27DB-BD31-4B8C-83A1-F6EECF244321}">
                <p14:modId xmlns:p14="http://schemas.microsoft.com/office/powerpoint/2010/main" val="105930746"/>
              </p:ext>
            </p:extLst>
          </p:nvPr>
        </p:nvGraphicFramePr>
        <p:xfrm>
          <a:off x="463320" y="1630055"/>
          <a:ext cx="6731000" cy="600075"/>
        </p:xfrm>
        <a:graphic>
          <a:graphicData uri="http://schemas.openxmlformats.org/presentationml/2006/ole">
            <mc:AlternateContent xmlns:mc="http://schemas.openxmlformats.org/markup-compatibility/2006">
              <mc:Choice xmlns:v="urn:schemas-microsoft-com:vml" Requires="v">
                <p:oleObj name="Equation" r:id="rId2" imgW="2705040" imgH="241200" progId="Equation.DSMT4">
                  <p:embed/>
                </p:oleObj>
              </mc:Choice>
              <mc:Fallback>
                <p:oleObj name="Equation" r:id="rId2" imgW="2705040" imgH="241200" progId="Equation.DSMT4">
                  <p:embed/>
                  <p:pic>
                    <p:nvPicPr>
                      <p:cNvPr id="7" name="Object 6">
                        <a:extLst>
                          <a:ext uri="{FF2B5EF4-FFF2-40B4-BE49-F238E27FC236}">
                            <a16:creationId xmlns:a16="http://schemas.microsoft.com/office/drawing/2014/main" id="{EA30B81F-1248-9D55-88EB-702F03DAEB0C}"/>
                          </a:ext>
                        </a:extLst>
                      </p:cNvPr>
                      <p:cNvPicPr/>
                      <p:nvPr/>
                    </p:nvPicPr>
                    <p:blipFill>
                      <a:blip r:embed="rId3"/>
                      <a:stretch>
                        <a:fillRect/>
                      </a:stretch>
                    </p:blipFill>
                    <p:spPr>
                      <a:xfrm>
                        <a:off x="463320" y="1630055"/>
                        <a:ext cx="6731000" cy="600075"/>
                      </a:xfrm>
                      <a:prstGeom prst="rect">
                        <a:avLst/>
                      </a:prstGeom>
                    </p:spPr>
                  </p:pic>
                </p:oleObj>
              </mc:Fallback>
            </mc:AlternateContent>
          </a:graphicData>
        </a:graphic>
      </p:graphicFrame>
      <p:graphicFrame>
        <p:nvGraphicFramePr>
          <p:cNvPr id="8" name="Table 7">
            <a:extLst>
              <a:ext uri="{FF2B5EF4-FFF2-40B4-BE49-F238E27FC236}">
                <a16:creationId xmlns:a16="http://schemas.microsoft.com/office/drawing/2014/main" id="{99668681-09BB-F7B0-F4BF-9E46FE22F3D4}"/>
              </a:ext>
            </a:extLst>
          </p:cNvPr>
          <p:cNvGraphicFramePr>
            <a:graphicFrameLocks/>
          </p:cNvGraphicFramePr>
          <p:nvPr>
            <p:extLst>
              <p:ext uri="{D42A27DB-BD31-4B8C-83A1-F6EECF244321}">
                <p14:modId xmlns:p14="http://schemas.microsoft.com/office/powerpoint/2010/main" val="1292616469"/>
              </p:ext>
            </p:extLst>
          </p:nvPr>
        </p:nvGraphicFramePr>
        <p:xfrm>
          <a:off x="7194320" y="4073904"/>
          <a:ext cx="2782079" cy="741680"/>
        </p:xfrm>
        <a:graphic>
          <a:graphicData uri="http://schemas.openxmlformats.org/drawingml/2006/table">
            <a:tbl>
              <a:tblPr firstRow="1" bandRow="1">
                <a:tableStyleId>{93296810-A885-4BE3-A3E7-6D5BEEA58F35}</a:tableStyleId>
              </a:tblPr>
              <a:tblGrid>
                <a:gridCol w="1429141">
                  <a:extLst>
                    <a:ext uri="{9D8B030D-6E8A-4147-A177-3AD203B41FA5}">
                      <a16:colId xmlns:a16="http://schemas.microsoft.com/office/drawing/2014/main" val="3223944225"/>
                    </a:ext>
                  </a:extLst>
                </a:gridCol>
                <a:gridCol w="1352938">
                  <a:extLst>
                    <a:ext uri="{9D8B030D-6E8A-4147-A177-3AD203B41FA5}">
                      <a16:colId xmlns:a16="http://schemas.microsoft.com/office/drawing/2014/main" val="1511464127"/>
                    </a:ext>
                  </a:extLst>
                </a:gridCol>
              </a:tblGrid>
              <a:tr h="370840">
                <a:tc>
                  <a:txBody>
                    <a:bodyPr/>
                    <a:lstStyle/>
                    <a:p>
                      <a:r>
                        <a:rPr lang="en-US" dirty="0" err="1"/>
                        <a:t>Ins_NN</a:t>
                      </a:r>
                      <a:endParaRPr lang="en-US" dirty="0"/>
                    </a:p>
                  </a:txBody>
                  <a:tcPr/>
                </a:tc>
                <a:tc>
                  <a:txBody>
                    <a:bodyPr/>
                    <a:lstStyle/>
                    <a:p>
                      <a:r>
                        <a:rPr lang="en-US" dirty="0" err="1"/>
                        <a:t>LastName</a:t>
                      </a:r>
                      <a:endParaRPr lang="en-US" dirty="0"/>
                    </a:p>
                  </a:txBody>
                  <a:tcPr/>
                </a:tc>
                <a:extLst>
                  <a:ext uri="{0D108BD9-81ED-4DB2-BD59-A6C34878D82A}">
                    <a16:rowId xmlns:a16="http://schemas.microsoft.com/office/drawing/2014/main" val="3192673593"/>
                  </a:ext>
                </a:extLst>
              </a:tr>
              <a:tr h="370840">
                <a:tc>
                  <a:txBody>
                    <a:bodyPr/>
                    <a:lstStyle/>
                    <a:p>
                      <a:r>
                        <a:rPr lang="en-US" dirty="0"/>
                        <a:t>0075623132</a:t>
                      </a:r>
                    </a:p>
                  </a:txBody>
                  <a:tcPr/>
                </a:tc>
                <a:tc>
                  <a:txBody>
                    <a:bodyPr/>
                    <a:lstStyle/>
                    <a:p>
                      <a:r>
                        <a:rPr lang="fa-IR" dirty="0"/>
                        <a:t>ابراهیمی</a:t>
                      </a:r>
                      <a:endParaRPr lang="en-US" dirty="0"/>
                    </a:p>
                  </a:txBody>
                  <a:tcPr/>
                </a:tc>
                <a:extLst>
                  <a:ext uri="{0D108BD9-81ED-4DB2-BD59-A6C34878D82A}">
                    <a16:rowId xmlns:a16="http://schemas.microsoft.com/office/drawing/2014/main" val="1071180165"/>
                  </a:ext>
                </a:extLst>
              </a:tr>
            </a:tbl>
          </a:graphicData>
        </a:graphic>
      </p:graphicFrame>
    </p:spTree>
    <p:extLst>
      <p:ext uri="{BB962C8B-B14F-4D97-AF65-F5344CB8AC3E}">
        <p14:creationId xmlns:p14="http://schemas.microsoft.com/office/powerpoint/2010/main" val="1607975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5553-4782-635F-EE63-DECE7FE41959}"/>
              </a:ext>
            </a:extLst>
          </p:cNvPr>
          <p:cNvSpPr>
            <a:spLocks noGrp="1"/>
          </p:cNvSpPr>
          <p:nvPr>
            <p:ph type="title"/>
          </p:nvPr>
        </p:nvSpPr>
        <p:spPr/>
        <p:txBody>
          <a:bodyPr/>
          <a:lstStyle/>
          <a:p>
            <a:pPr algn="r" rtl="1"/>
            <a:r>
              <a:rPr lang="fa-IR" dirty="0">
                <a:cs typeface="B Nazanin" panose="00000400000000000000" pitchFamily="2" charset="-78"/>
              </a:rPr>
              <a:t>اجتماع و اشتراک</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A6FC5739-B61C-2C52-756E-6BB9526AC991}"/>
              </a:ext>
            </a:extLst>
          </p:cNvPr>
          <p:cNvSpPr>
            <a:spLocks noGrp="1"/>
          </p:cNvSpPr>
          <p:nvPr>
            <p:ph idx="1"/>
          </p:nvPr>
        </p:nvSpPr>
        <p:spPr>
          <a:xfrm>
            <a:off x="838200" y="1690688"/>
            <a:ext cx="10515600" cy="4351338"/>
          </a:xfrm>
        </p:spPr>
        <p:txBody>
          <a:bodyPr/>
          <a:lstStyle/>
          <a:p>
            <a:pPr algn="r" rtl="1"/>
            <a:r>
              <a:rPr lang="fa-IR" dirty="0">
                <a:cs typeface="B Nazanin" panose="00000400000000000000" pitchFamily="2" charset="-78"/>
              </a:rPr>
              <a:t>نکته: دو رابطه ای که در عملگرهای اجتماع و اشتراک شرکت می کنند باید از نظر نوع سازگار (</a:t>
            </a:r>
            <a:r>
              <a:rPr lang="en-US" sz="2400" dirty="0">
                <a:latin typeface="Times New Roman" panose="02020603050405020304" pitchFamily="18" charset="0"/>
                <a:cs typeface="Times New Roman" panose="02020603050405020304" pitchFamily="18" charset="0"/>
              </a:rPr>
              <a:t>Type Compatible</a:t>
            </a:r>
            <a:r>
              <a:rPr lang="fa-IR" dirty="0">
                <a:cs typeface="B Nazanin" panose="00000400000000000000" pitchFamily="2" charset="-78"/>
              </a:rPr>
              <a:t>) باشند.</a:t>
            </a:r>
          </a:p>
          <a:p>
            <a:pPr algn="r" rtl="1"/>
            <a:r>
              <a:rPr lang="fa-IR" dirty="0">
                <a:cs typeface="B Nazanin" panose="00000400000000000000" pitchFamily="2" charset="-78"/>
              </a:rPr>
              <a:t>شرایط سازگاری:</a:t>
            </a:r>
          </a:p>
          <a:p>
            <a:pPr marL="971550" lvl="1" indent="-514350" algn="r" rtl="1">
              <a:buFont typeface="+mj-lt"/>
              <a:buAutoNum type="arabicPeriod"/>
            </a:pPr>
            <a:r>
              <a:rPr lang="fa-IR" dirty="0">
                <a:cs typeface="B Nazanin" panose="00000400000000000000" pitchFamily="2" charset="-78"/>
              </a:rPr>
              <a:t>درجه دو رابطه یکسان باشد</a:t>
            </a:r>
          </a:p>
          <a:p>
            <a:pPr marL="971550" lvl="1" indent="-514350" algn="r" rtl="1">
              <a:buFont typeface="+mj-lt"/>
              <a:buAutoNum type="arabicPeriod"/>
            </a:pPr>
            <a:r>
              <a:rPr lang="fa-IR" dirty="0">
                <a:cs typeface="B Nazanin" panose="00000400000000000000" pitchFamily="2" charset="-78"/>
              </a:rPr>
              <a:t>میدان های تعریف شده روی رابطه ها یکسان باشد.</a:t>
            </a:r>
            <a:endParaRPr lang="en-US" dirty="0">
              <a:cs typeface="B Nazanin" panose="00000400000000000000" pitchFamily="2" charset="-78"/>
            </a:endParaRPr>
          </a:p>
        </p:txBody>
      </p:sp>
      <p:pic>
        <p:nvPicPr>
          <p:cNvPr id="4" name="Picture 3">
            <a:extLst>
              <a:ext uri="{FF2B5EF4-FFF2-40B4-BE49-F238E27FC236}">
                <a16:creationId xmlns:a16="http://schemas.microsoft.com/office/drawing/2014/main" id="{8CF1F4A0-4D84-3EAE-AAFF-37F0FA98718F}"/>
              </a:ext>
            </a:extLst>
          </p:cNvPr>
          <p:cNvPicPr>
            <a:picLocks noChangeAspect="1"/>
          </p:cNvPicPr>
          <p:nvPr/>
        </p:nvPicPr>
        <p:blipFill>
          <a:blip r:embed="rId2"/>
          <a:stretch>
            <a:fillRect/>
          </a:stretch>
        </p:blipFill>
        <p:spPr>
          <a:xfrm>
            <a:off x="2443787" y="4496946"/>
            <a:ext cx="6616237" cy="2261503"/>
          </a:xfrm>
          <a:prstGeom prst="rect">
            <a:avLst/>
          </a:prstGeom>
        </p:spPr>
      </p:pic>
      <p:sp>
        <p:nvSpPr>
          <p:cNvPr id="6" name="TextBox 5">
            <a:extLst>
              <a:ext uri="{FF2B5EF4-FFF2-40B4-BE49-F238E27FC236}">
                <a16:creationId xmlns:a16="http://schemas.microsoft.com/office/drawing/2014/main" id="{10FE5B81-8798-6A6D-F836-7EFE0891B0ED}"/>
              </a:ext>
            </a:extLst>
          </p:cNvPr>
          <p:cNvSpPr txBox="1"/>
          <p:nvPr/>
        </p:nvSpPr>
        <p:spPr>
          <a:xfrm>
            <a:off x="3469298" y="4149759"/>
            <a:ext cx="852733" cy="369332"/>
          </a:xfrm>
          <a:prstGeom prst="rect">
            <a:avLst/>
          </a:prstGeom>
          <a:noFill/>
        </p:spPr>
        <p:txBody>
          <a:bodyPr wrap="square">
            <a:spAutoFit/>
          </a:bodyPr>
          <a:lstStyle/>
          <a:p>
            <a:r>
              <a:rPr lang="en-US" dirty="0"/>
              <a:t>Union</a:t>
            </a:r>
          </a:p>
        </p:txBody>
      </p:sp>
      <p:sp>
        <p:nvSpPr>
          <p:cNvPr id="7" name="TextBox 6">
            <a:extLst>
              <a:ext uri="{FF2B5EF4-FFF2-40B4-BE49-F238E27FC236}">
                <a16:creationId xmlns:a16="http://schemas.microsoft.com/office/drawing/2014/main" id="{E6E9A77A-E38F-850F-8B04-C35F8C7F22EC}"/>
              </a:ext>
            </a:extLst>
          </p:cNvPr>
          <p:cNvSpPr txBox="1"/>
          <p:nvPr/>
        </p:nvSpPr>
        <p:spPr>
          <a:xfrm>
            <a:off x="6953129" y="4149759"/>
            <a:ext cx="1099190" cy="369332"/>
          </a:xfrm>
          <a:prstGeom prst="rect">
            <a:avLst/>
          </a:prstGeom>
          <a:noFill/>
        </p:spPr>
        <p:txBody>
          <a:bodyPr wrap="square">
            <a:spAutoFit/>
          </a:bodyPr>
          <a:lstStyle/>
          <a:p>
            <a:r>
              <a:rPr lang="en-US" dirty="0"/>
              <a:t>Intersect</a:t>
            </a:r>
          </a:p>
        </p:txBody>
      </p:sp>
    </p:spTree>
    <p:extLst>
      <p:ext uri="{BB962C8B-B14F-4D97-AF65-F5344CB8AC3E}">
        <p14:creationId xmlns:p14="http://schemas.microsoft.com/office/powerpoint/2010/main" val="4026904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AE3C-3C66-B8DB-4CD0-EF5BBF70FBF6}"/>
              </a:ext>
            </a:extLst>
          </p:cNvPr>
          <p:cNvSpPr>
            <a:spLocks noGrp="1"/>
          </p:cNvSpPr>
          <p:nvPr>
            <p:ph type="title"/>
          </p:nvPr>
        </p:nvSpPr>
        <p:spPr/>
        <p:txBody>
          <a:bodyPr/>
          <a:lstStyle/>
          <a:p>
            <a:pPr algn="r" rtl="1"/>
            <a:r>
              <a:rPr lang="fa-IR" dirty="0">
                <a:cs typeface="B Nazanin" panose="00000400000000000000" pitchFamily="2" charset="-78"/>
              </a:rPr>
              <a:t>مثال (اجتماع)</a:t>
            </a:r>
            <a:endParaRPr lang="en-US" dirty="0">
              <a:cs typeface="B Nazanin" panose="00000400000000000000" pitchFamily="2" charset="-78"/>
            </a:endParaRPr>
          </a:p>
        </p:txBody>
      </p:sp>
      <p:graphicFrame>
        <p:nvGraphicFramePr>
          <p:cNvPr id="4" name="Table 4">
            <a:extLst>
              <a:ext uri="{FF2B5EF4-FFF2-40B4-BE49-F238E27FC236}">
                <a16:creationId xmlns:a16="http://schemas.microsoft.com/office/drawing/2014/main" id="{0F6CDFB3-4FF6-C007-4AFF-E9103CC66F2D}"/>
              </a:ext>
            </a:extLst>
          </p:cNvPr>
          <p:cNvGraphicFramePr>
            <a:graphicFrameLocks noGrp="1"/>
          </p:cNvGraphicFramePr>
          <p:nvPr>
            <p:ph idx="1"/>
          </p:nvPr>
        </p:nvGraphicFramePr>
        <p:xfrm>
          <a:off x="838199" y="1533599"/>
          <a:ext cx="2194250" cy="1483360"/>
        </p:xfrm>
        <a:graphic>
          <a:graphicData uri="http://schemas.openxmlformats.org/drawingml/2006/table">
            <a:tbl>
              <a:tblPr firstRow="1" bandRow="1">
                <a:tableStyleId>{5C22544A-7EE6-4342-B048-85BDC9FD1C3A}</a:tableStyleId>
              </a:tblPr>
              <a:tblGrid>
                <a:gridCol w="1097125">
                  <a:extLst>
                    <a:ext uri="{9D8B030D-6E8A-4147-A177-3AD203B41FA5}">
                      <a16:colId xmlns:a16="http://schemas.microsoft.com/office/drawing/2014/main" val="3223944225"/>
                    </a:ext>
                  </a:extLst>
                </a:gridCol>
                <a:gridCol w="1097125">
                  <a:extLst>
                    <a:ext uri="{9D8B030D-6E8A-4147-A177-3AD203B41FA5}">
                      <a16:colId xmlns:a16="http://schemas.microsoft.com/office/drawing/2014/main" val="4211085712"/>
                    </a:ext>
                  </a:extLst>
                </a:gridCol>
              </a:tblGrid>
              <a:tr h="370840">
                <a:tc>
                  <a:txBody>
                    <a:bodyPr/>
                    <a:lstStyle/>
                    <a:p>
                      <a:r>
                        <a:rPr lang="en-US" dirty="0"/>
                        <a:t>A1</a:t>
                      </a:r>
                    </a:p>
                  </a:txBody>
                  <a:tcPr/>
                </a:tc>
                <a:tc>
                  <a:txBody>
                    <a:bodyPr/>
                    <a:lstStyle/>
                    <a:p>
                      <a:r>
                        <a:rPr lang="en-US" dirty="0"/>
                        <a:t>A2</a:t>
                      </a:r>
                    </a:p>
                  </a:txBody>
                  <a:tcPr/>
                </a:tc>
                <a:extLst>
                  <a:ext uri="{0D108BD9-81ED-4DB2-BD59-A6C34878D82A}">
                    <a16:rowId xmlns:a16="http://schemas.microsoft.com/office/drawing/2014/main" val="3192673593"/>
                  </a:ext>
                </a:extLst>
              </a:tr>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942997738"/>
                  </a:ext>
                </a:extLst>
              </a:tr>
              <a:tr h="370840">
                <a:tc>
                  <a:txBody>
                    <a:bodyPr/>
                    <a:lstStyle/>
                    <a:p>
                      <a:r>
                        <a:rPr lang="fa-IR" dirty="0"/>
                        <a:t>1</a:t>
                      </a:r>
                      <a:endParaRPr lang="en-US" dirty="0"/>
                    </a:p>
                  </a:txBody>
                  <a:tcPr/>
                </a:tc>
                <a:tc>
                  <a:txBody>
                    <a:bodyPr/>
                    <a:lstStyle/>
                    <a:p>
                      <a:r>
                        <a:rPr lang="fa-IR" dirty="0"/>
                        <a:t>5</a:t>
                      </a:r>
                      <a:endParaRPr lang="en-US" dirty="0"/>
                    </a:p>
                  </a:txBody>
                  <a:tcPr/>
                </a:tc>
                <a:extLst>
                  <a:ext uri="{0D108BD9-81ED-4DB2-BD59-A6C34878D82A}">
                    <a16:rowId xmlns:a16="http://schemas.microsoft.com/office/drawing/2014/main" val="4208858236"/>
                  </a:ext>
                </a:extLst>
              </a:tr>
              <a:tr h="370840">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071180165"/>
                  </a:ext>
                </a:extLst>
              </a:tr>
            </a:tbl>
          </a:graphicData>
        </a:graphic>
      </p:graphicFrame>
      <p:sp>
        <p:nvSpPr>
          <p:cNvPr id="6" name="Arrow: Right 5">
            <a:extLst>
              <a:ext uri="{FF2B5EF4-FFF2-40B4-BE49-F238E27FC236}">
                <a16:creationId xmlns:a16="http://schemas.microsoft.com/office/drawing/2014/main" id="{781BC4A0-DF56-DA16-96F5-9B285D8C9A45}"/>
              </a:ext>
            </a:extLst>
          </p:cNvPr>
          <p:cNvSpPr/>
          <p:nvPr/>
        </p:nvSpPr>
        <p:spPr>
          <a:xfrm>
            <a:off x="3411433" y="3546045"/>
            <a:ext cx="1642188"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7">
            <a:extLst>
              <a:ext uri="{FF2B5EF4-FFF2-40B4-BE49-F238E27FC236}">
                <a16:creationId xmlns:a16="http://schemas.microsoft.com/office/drawing/2014/main" id="{488F16FD-9614-5D70-F3B8-035C2019EB05}"/>
              </a:ext>
            </a:extLst>
          </p:cNvPr>
          <p:cNvGraphicFramePr>
            <a:graphicFrameLocks noChangeAspect="1"/>
          </p:cNvGraphicFramePr>
          <p:nvPr>
            <p:extLst>
              <p:ext uri="{D42A27DB-BD31-4B8C-83A1-F6EECF244321}">
                <p14:modId xmlns:p14="http://schemas.microsoft.com/office/powerpoint/2010/main" val="3270586745"/>
              </p:ext>
            </p:extLst>
          </p:nvPr>
        </p:nvGraphicFramePr>
        <p:xfrm>
          <a:off x="3576238" y="3016959"/>
          <a:ext cx="1111250" cy="438150"/>
        </p:xfrm>
        <a:graphic>
          <a:graphicData uri="http://schemas.openxmlformats.org/presentationml/2006/ole">
            <mc:AlternateContent xmlns:mc="http://schemas.openxmlformats.org/markup-compatibility/2006">
              <mc:Choice xmlns:v="urn:schemas-microsoft-com:vml" Requires="v">
                <p:oleObj name="Equation" r:id="rId2" imgW="482400" imgH="190440" progId="Equation.DSMT4">
                  <p:embed/>
                </p:oleObj>
              </mc:Choice>
              <mc:Fallback>
                <p:oleObj name="Equation" r:id="rId2" imgW="482400" imgH="190440" progId="Equation.DSMT4">
                  <p:embed/>
                  <p:pic>
                    <p:nvPicPr>
                      <p:cNvPr id="8" name="Object 7">
                        <a:extLst>
                          <a:ext uri="{FF2B5EF4-FFF2-40B4-BE49-F238E27FC236}">
                            <a16:creationId xmlns:a16="http://schemas.microsoft.com/office/drawing/2014/main" id="{488F16FD-9614-5D70-F3B8-035C2019EB05}"/>
                          </a:ext>
                        </a:extLst>
                      </p:cNvPr>
                      <p:cNvPicPr/>
                      <p:nvPr/>
                    </p:nvPicPr>
                    <p:blipFill>
                      <a:blip r:embed="rId3"/>
                      <a:stretch>
                        <a:fillRect/>
                      </a:stretch>
                    </p:blipFill>
                    <p:spPr>
                      <a:xfrm>
                        <a:off x="3576238" y="3016959"/>
                        <a:ext cx="1111250" cy="4381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7B8CAE7C-6271-E420-BB54-1B04451F42F1}"/>
              </a:ext>
            </a:extLst>
          </p:cNvPr>
          <p:cNvSpPr txBox="1"/>
          <p:nvPr/>
        </p:nvSpPr>
        <p:spPr>
          <a:xfrm>
            <a:off x="1765245" y="1101154"/>
            <a:ext cx="340158" cy="400110"/>
          </a:xfrm>
          <a:prstGeom prst="rect">
            <a:avLst/>
          </a:prstGeom>
          <a:noFill/>
        </p:spPr>
        <p:txBody>
          <a:bodyPr wrap="none" rtlCol="0">
            <a:spAutoFit/>
          </a:bodyPr>
          <a:lstStyle/>
          <a:p>
            <a:r>
              <a:rPr lang="en-US" sz="2000" b="1" dirty="0"/>
              <a:t>A</a:t>
            </a:r>
          </a:p>
        </p:txBody>
      </p:sp>
      <p:graphicFrame>
        <p:nvGraphicFramePr>
          <p:cNvPr id="13" name="Table 4">
            <a:extLst>
              <a:ext uri="{FF2B5EF4-FFF2-40B4-BE49-F238E27FC236}">
                <a16:creationId xmlns:a16="http://schemas.microsoft.com/office/drawing/2014/main" id="{98787B52-9CC4-0293-48AF-BBDB6A0A4FB5}"/>
              </a:ext>
            </a:extLst>
          </p:cNvPr>
          <p:cNvGraphicFramePr>
            <a:graphicFrameLocks/>
          </p:cNvGraphicFramePr>
          <p:nvPr>
            <p:extLst>
              <p:ext uri="{D42A27DB-BD31-4B8C-83A1-F6EECF244321}">
                <p14:modId xmlns:p14="http://schemas.microsoft.com/office/powerpoint/2010/main" val="1383857390"/>
              </p:ext>
            </p:extLst>
          </p:nvPr>
        </p:nvGraphicFramePr>
        <p:xfrm>
          <a:off x="838199" y="3944007"/>
          <a:ext cx="2194250" cy="2225040"/>
        </p:xfrm>
        <a:graphic>
          <a:graphicData uri="http://schemas.openxmlformats.org/drawingml/2006/table">
            <a:tbl>
              <a:tblPr firstRow="1" bandRow="1">
                <a:tableStyleId>{5C22544A-7EE6-4342-B048-85BDC9FD1C3A}</a:tableStyleId>
              </a:tblPr>
              <a:tblGrid>
                <a:gridCol w="1097125">
                  <a:extLst>
                    <a:ext uri="{9D8B030D-6E8A-4147-A177-3AD203B41FA5}">
                      <a16:colId xmlns:a16="http://schemas.microsoft.com/office/drawing/2014/main" val="3223944225"/>
                    </a:ext>
                  </a:extLst>
                </a:gridCol>
                <a:gridCol w="1097125">
                  <a:extLst>
                    <a:ext uri="{9D8B030D-6E8A-4147-A177-3AD203B41FA5}">
                      <a16:colId xmlns:a16="http://schemas.microsoft.com/office/drawing/2014/main" val="4211085712"/>
                    </a:ext>
                  </a:extLst>
                </a:gridCol>
              </a:tblGrid>
              <a:tr h="370840">
                <a:tc>
                  <a:txBody>
                    <a:bodyPr/>
                    <a:lstStyle/>
                    <a:p>
                      <a:r>
                        <a:rPr lang="en-US" dirty="0"/>
                        <a:t>A1</a:t>
                      </a:r>
                    </a:p>
                  </a:txBody>
                  <a:tcPr/>
                </a:tc>
                <a:tc>
                  <a:txBody>
                    <a:bodyPr/>
                    <a:lstStyle/>
                    <a:p>
                      <a:r>
                        <a:rPr lang="en-US" dirty="0"/>
                        <a:t>A2</a:t>
                      </a:r>
                    </a:p>
                  </a:txBody>
                  <a:tcPr/>
                </a:tc>
                <a:extLst>
                  <a:ext uri="{0D108BD9-81ED-4DB2-BD59-A6C34878D82A}">
                    <a16:rowId xmlns:a16="http://schemas.microsoft.com/office/drawing/2014/main" val="3192673593"/>
                  </a:ext>
                </a:extLst>
              </a:tr>
              <a:tr h="370840">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2942997738"/>
                  </a:ext>
                </a:extLst>
              </a:tr>
              <a:tr h="370840">
                <a:tc>
                  <a:txBody>
                    <a:bodyPr/>
                    <a:lstStyle/>
                    <a:p>
                      <a:r>
                        <a:rPr lang="en-US" dirty="0"/>
                        <a:t>9</a:t>
                      </a:r>
                    </a:p>
                  </a:txBody>
                  <a:tcPr/>
                </a:tc>
                <a:tc>
                  <a:txBody>
                    <a:bodyPr/>
                    <a:lstStyle/>
                    <a:p>
                      <a:r>
                        <a:rPr lang="en-US" dirty="0"/>
                        <a:t>1</a:t>
                      </a:r>
                    </a:p>
                  </a:txBody>
                  <a:tcPr/>
                </a:tc>
                <a:extLst>
                  <a:ext uri="{0D108BD9-81ED-4DB2-BD59-A6C34878D82A}">
                    <a16:rowId xmlns:a16="http://schemas.microsoft.com/office/drawing/2014/main" val="4208858236"/>
                  </a:ext>
                </a:extLst>
              </a:tr>
              <a:tr h="370840">
                <a:tc>
                  <a:txBody>
                    <a:bodyPr/>
                    <a:lstStyle/>
                    <a:p>
                      <a:r>
                        <a:rPr lang="en-US" dirty="0"/>
                        <a:t>6</a:t>
                      </a:r>
                    </a:p>
                  </a:txBody>
                  <a:tcPr/>
                </a:tc>
                <a:tc>
                  <a:txBody>
                    <a:bodyPr/>
                    <a:lstStyle/>
                    <a:p>
                      <a:r>
                        <a:rPr lang="en-US" dirty="0"/>
                        <a:t>8</a:t>
                      </a:r>
                    </a:p>
                  </a:txBody>
                  <a:tcPr/>
                </a:tc>
                <a:extLst>
                  <a:ext uri="{0D108BD9-81ED-4DB2-BD59-A6C34878D82A}">
                    <a16:rowId xmlns:a16="http://schemas.microsoft.com/office/drawing/2014/main" val="1880610308"/>
                  </a:ext>
                </a:extLst>
              </a:tr>
              <a:tr h="370840">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1071180165"/>
                  </a:ext>
                </a:extLst>
              </a:tr>
              <a:tr h="370840">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3644671460"/>
                  </a:ext>
                </a:extLst>
              </a:tr>
            </a:tbl>
          </a:graphicData>
        </a:graphic>
      </p:graphicFrame>
      <p:sp>
        <p:nvSpPr>
          <p:cNvPr id="16" name="TextBox 15">
            <a:extLst>
              <a:ext uri="{FF2B5EF4-FFF2-40B4-BE49-F238E27FC236}">
                <a16:creationId xmlns:a16="http://schemas.microsoft.com/office/drawing/2014/main" id="{0848337D-4121-9A51-C1BA-DE3D14B1E858}"/>
              </a:ext>
            </a:extLst>
          </p:cNvPr>
          <p:cNvSpPr txBox="1"/>
          <p:nvPr/>
        </p:nvSpPr>
        <p:spPr>
          <a:xfrm>
            <a:off x="1765245" y="3535603"/>
            <a:ext cx="340158" cy="400110"/>
          </a:xfrm>
          <a:prstGeom prst="rect">
            <a:avLst/>
          </a:prstGeom>
          <a:noFill/>
        </p:spPr>
        <p:txBody>
          <a:bodyPr wrap="none" rtlCol="0">
            <a:spAutoFit/>
          </a:bodyPr>
          <a:lstStyle/>
          <a:p>
            <a:r>
              <a:rPr lang="en-US" sz="2000" b="1" dirty="0"/>
              <a:t>B</a:t>
            </a:r>
          </a:p>
        </p:txBody>
      </p:sp>
      <p:graphicFrame>
        <p:nvGraphicFramePr>
          <p:cNvPr id="17" name="Table 4">
            <a:extLst>
              <a:ext uri="{FF2B5EF4-FFF2-40B4-BE49-F238E27FC236}">
                <a16:creationId xmlns:a16="http://schemas.microsoft.com/office/drawing/2014/main" id="{0AE1E19F-551D-2757-613E-885F396DC3A4}"/>
              </a:ext>
            </a:extLst>
          </p:cNvPr>
          <p:cNvGraphicFramePr>
            <a:graphicFrameLocks/>
          </p:cNvGraphicFramePr>
          <p:nvPr>
            <p:extLst>
              <p:ext uri="{D42A27DB-BD31-4B8C-83A1-F6EECF244321}">
                <p14:modId xmlns:p14="http://schemas.microsoft.com/office/powerpoint/2010/main" val="3206826617"/>
              </p:ext>
            </p:extLst>
          </p:nvPr>
        </p:nvGraphicFramePr>
        <p:xfrm>
          <a:off x="5432605" y="2170232"/>
          <a:ext cx="2194250" cy="2966720"/>
        </p:xfrm>
        <a:graphic>
          <a:graphicData uri="http://schemas.openxmlformats.org/drawingml/2006/table">
            <a:tbl>
              <a:tblPr firstRow="1" bandRow="1">
                <a:tableStyleId>{93296810-A885-4BE3-A3E7-6D5BEEA58F35}</a:tableStyleId>
              </a:tblPr>
              <a:tblGrid>
                <a:gridCol w="1097125">
                  <a:extLst>
                    <a:ext uri="{9D8B030D-6E8A-4147-A177-3AD203B41FA5}">
                      <a16:colId xmlns:a16="http://schemas.microsoft.com/office/drawing/2014/main" val="3223944225"/>
                    </a:ext>
                  </a:extLst>
                </a:gridCol>
                <a:gridCol w="1097125">
                  <a:extLst>
                    <a:ext uri="{9D8B030D-6E8A-4147-A177-3AD203B41FA5}">
                      <a16:colId xmlns:a16="http://schemas.microsoft.com/office/drawing/2014/main" val="4211085712"/>
                    </a:ext>
                  </a:extLst>
                </a:gridCol>
              </a:tblGrid>
              <a:tr h="370840">
                <a:tc>
                  <a:txBody>
                    <a:bodyPr/>
                    <a:lstStyle/>
                    <a:p>
                      <a:r>
                        <a:rPr lang="en-US" dirty="0"/>
                        <a:t>A1</a:t>
                      </a:r>
                    </a:p>
                  </a:txBody>
                  <a:tcPr/>
                </a:tc>
                <a:tc>
                  <a:txBody>
                    <a:bodyPr/>
                    <a:lstStyle/>
                    <a:p>
                      <a:r>
                        <a:rPr lang="en-US" dirty="0"/>
                        <a:t>A2</a:t>
                      </a:r>
                    </a:p>
                  </a:txBody>
                  <a:tcPr/>
                </a:tc>
                <a:extLst>
                  <a:ext uri="{0D108BD9-81ED-4DB2-BD59-A6C34878D82A}">
                    <a16:rowId xmlns:a16="http://schemas.microsoft.com/office/drawing/2014/main" val="3192673593"/>
                  </a:ext>
                </a:extLst>
              </a:tr>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942997738"/>
                  </a:ext>
                </a:extLst>
              </a:tr>
              <a:tr h="370840">
                <a:tc>
                  <a:txBody>
                    <a:bodyPr/>
                    <a:lstStyle/>
                    <a:p>
                      <a:r>
                        <a:rPr lang="fa-IR" dirty="0"/>
                        <a:t>1</a:t>
                      </a:r>
                      <a:endParaRPr lang="en-US" dirty="0"/>
                    </a:p>
                  </a:txBody>
                  <a:tcPr/>
                </a:tc>
                <a:tc>
                  <a:txBody>
                    <a:bodyPr/>
                    <a:lstStyle/>
                    <a:p>
                      <a:r>
                        <a:rPr lang="fa-IR" dirty="0"/>
                        <a:t>5</a:t>
                      </a:r>
                      <a:endParaRPr lang="en-US" dirty="0"/>
                    </a:p>
                  </a:txBody>
                  <a:tcPr/>
                </a:tc>
                <a:extLst>
                  <a:ext uri="{0D108BD9-81ED-4DB2-BD59-A6C34878D82A}">
                    <a16:rowId xmlns:a16="http://schemas.microsoft.com/office/drawing/2014/main" val="4208858236"/>
                  </a:ext>
                </a:extLst>
              </a:tr>
              <a:tr h="370840">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071180165"/>
                  </a:ext>
                </a:extLst>
              </a:tr>
              <a:tr h="370840">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3427909598"/>
                  </a:ext>
                </a:extLst>
              </a:tr>
              <a:tr h="370840">
                <a:tc>
                  <a:txBody>
                    <a:bodyPr/>
                    <a:lstStyle/>
                    <a:p>
                      <a:r>
                        <a:rPr lang="en-US" dirty="0"/>
                        <a:t>9</a:t>
                      </a:r>
                    </a:p>
                  </a:txBody>
                  <a:tcPr/>
                </a:tc>
                <a:tc>
                  <a:txBody>
                    <a:bodyPr/>
                    <a:lstStyle/>
                    <a:p>
                      <a:r>
                        <a:rPr lang="en-US" dirty="0"/>
                        <a:t>1</a:t>
                      </a:r>
                    </a:p>
                  </a:txBody>
                  <a:tcPr/>
                </a:tc>
                <a:extLst>
                  <a:ext uri="{0D108BD9-81ED-4DB2-BD59-A6C34878D82A}">
                    <a16:rowId xmlns:a16="http://schemas.microsoft.com/office/drawing/2014/main" val="3473996283"/>
                  </a:ext>
                </a:extLst>
              </a:tr>
              <a:tr h="370840">
                <a:tc>
                  <a:txBody>
                    <a:bodyPr/>
                    <a:lstStyle/>
                    <a:p>
                      <a:r>
                        <a:rPr lang="en-US" dirty="0"/>
                        <a:t>6</a:t>
                      </a:r>
                    </a:p>
                  </a:txBody>
                  <a:tcPr/>
                </a:tc>
                <a:tc>
                  <a:txBody>
                    <a:bodyPr/>
                    <a:lstStyle/>
                    <a:p>
                      <a:r>
                        <a:rPr lang="en-US" dirty="0"/>
                        <a:t>8</a:t>
                      </a:r>
                    </a:p>
                  </a:txBody>
                  <a:tcPr/>
                </a:tc>
                <a:extLst>
                  <a:ext uri="{0D108BD9-81ED-4DB2-BD59-A6C34878D82A}">
                    <a16:rowId xmlns:a16="http://schemas.microsoft.com/office/drawing/2014/main" val="1153490613"/>
                  </a:ext>
                </a:extLst>
              </a:tr>
              <a:tr h="370840">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1011184103"/>
                  </a:ext>
                </a:extLst>
              </a:tr>
            </a:tbl>
          </a:graphicData>
        </a:graphic>
      </p:graphicFrame>
    </p:spTree>
    <p:extLst>
      <p:ext uri="{BB962C8B-B14F-4D97-AF65-F5344CB8AC3E}">
        <p14:creationId xmlns:p14="http://schemas.microsoft.com/office/powerpoint/2010/main" val="3411000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AE3C-3C66-B8DB-4CD0-EF5BBF70FBF6}"/>
              </a:ext>
            </a:extLst>
          </p:cNvPr>
          <p:cNvSpPr>
            <a:spLocks noGrp="1"/>
          </p:cNvSpPr>
          <p:nvPr>
            <p:ph type="title"/>
          </p:nvPr>
        </p:nvSpPr>
        <p:spPr/>
        <p:txBody>
          <a:bodyPr/>
          <a:lstStyle/>
          <a:p>
            <a:pPr algn="r" rtl="1"/>
            <a:r>
              <a:rPr lang="fa-IR" dirty="0">
                <a:cs typeface="B Nazanin" panose="00000400000000000000" pitchFamily="2" charset="-78"/>
              </a:rPr>
              <a:t>مثال (اجتماع)</a:t>
            </a:r>
            <a:endParaRPr lang="en-US" dirty="0">
              <a:cs typeface="B Nazanin" panose="00000400000000000000" pitchFamily="2" charset="-78"/>
            </a:endParaRPr>
          </a:p>
        </p:txBody>
      </p:sp>
      <p:graphicFrame>
        <p:nvGraphicFramePr>
          <p:cNvPr id="5" name="Table 4">
            <a:extLst>
              <a:ext uri="{FF2B5EF4-FFF2-40B4-BE49-F238E27FC236}">
                <a16:creationId xmlns:a16="http://schemas.microsoft.com/office/drawing/2014/main" id="{0621B885-E016-0929-40F2-D236EF1B39B8}"/>
              </a:ext>
            </a:extLst>
          </p:cNvPr>
          <p:cNvGraphicFramePr>
            <a:graphicFrameLocks/>
          </p:cNvGraphicFramePr>
          <p:nvPr>
            <p:extLst>
              <p:ext uri="{D42A27DB-BD31-4B8C-83A1-F6EECF244321}">
                <p14:modId xmlns:p14="http://schemas.microsoft.com/office/powerpoint/2010/main" val="60010083"/>
              </p:ext>
            </p:extLst>
          </p:nvPr>
        </p:nvGraphicFramePr>
        <p:xfrm>
          <a:off x="370532" y="1574800"/>
          <a:ext cx="4620210" cy="1854200"/>
        </p:xfrm>
        <a:graphic>
          <a:graphicData uri="http://schemas.openxmlformats.org/drawingml/2006/table">
            <a:tbl>
              <a:tblPr firstRow="1" bandRow="1">
                <a:tableStyleId>{5C22544A-7EE6-4342-B048-85BDC9FD1C3A}</a:tableStyleId>
              </a:tblPr>
              <a:tblGrid>
                <a:gridCol w="1429141">
                  <a:extLst>
                    <a:ext uri="{9D8B030D-6E8A-4147-A177-3AD203B41FA5}">
                      <a16:colId xmlns:a16="http://schemas.microsoft.com/office/drawing/2014/main" val="3223944225"/>
                    </a:ext>
                  </a:extLst>
                </a:gridCol>
                <a:gridCol w="709127">
                  <a:extLst>
                    <a:ext uri="{9D8B030D-6E8A-4147-A177-3AD203B41FA5}">
                      <a16:colId xmlns:a16="http://schemas.microsoft.com/office/drawing/2014/main" val="759962187"/>
                    </a:ext>
                  </a:extLst>
                </a:gridCol>
                <a:gridCol w="1352938">
                  <a:extLst>
                    <a:ext uri="{9D8B030D-6E8A-4147-A177-3AD203B41FA5}">
                      <a16:colId xmlns:a16="http://schemas.microsoft.com/office/drawing/2014/main" val="1511464127"/>
                    </a:ext>
                  </a:extLst>
                </a:gridCol>
                <a:gridCol w="1129004">
                  <a:extLst>
                    <a:ext uri="{9D8B030D-6E8A-4147-A177-3AD203B41FA5}">
                      <a16:colId xmlns:a16="http://schemas.microsoft.com/office/drawing/2014/main" val="4211085712"/>
                    </a:ext>
                  </a:extLst>
                </a:gridCol>
              </a:tblGrid>
              <a:tr h="370840">
                <a:tc>
                  <a:txBody>
                    <a:bodyPr/>
                    <a:lstStyle/>
                    <a:p>
                      <a:r>
                        <a:rPr lang="en-US" dirty="0" err="1"/>
                        <a:t>Ins_NN</a:t>
                      </a:r>
                      <a:endParaRPr lang="en-US" dirty="0"/>
                    </a:p>
                  </a:txBody>
                  <a:tcPr/>
                </a:tc>
                <a:tc>
                  <a:txBody>
                    <a:bodyPr/>
                    <a:lstStyle/>
                    <a:p>
                      <a:r>
                        <a:rPr lang="en-US" dirty="0"/>
                        <a:t>Valid</a:t>
                      </a:r>
                    </a:p>
                  </a:txBody>
                  <a:tcPr/>
                </a:tc>
                <a:tc>
                  <a:txBody>
                    <a:bodyPr/>
                    <a:lstStyle/>
                    <a:p>
                      <a:r>
                        <a:rPr lang="en-US" dirty="0" err="1"/>
                        <a:t>LastName</a:t>
                      </a:r>
                      <a:endParaRPr lang="en-US" dirty="0"/>
                    </a:p>
                  </a:txBody>
                  <a:tcPr/>
                </a:tc>
                <a:tc>
                  <a:txBody>
                    <a:bodyPr/>
                    <a:lstStyle/>
                    <a:p>
                      <a:r>
                        <a:rPr lang="en-US" dirty="0"/>
                        <a:t>Province</a:t>
                      </a:r>
                    </a:p>
                  </a:txBody>
                  <a:tcPr/>
                </a:tc>
                <a:extLst>
                  <a:ext uri="{0D108BD9-81ED-4DB2-BD59-A6C34878D82A}">
                    <a16:rowId xmlns:a16="http://schemas.microsoft.com/office/drawing/2014/main" val="3192673593"/>
                  </a:ext>
                </a:extLst>
              </a:tr>
              <a:tr h="370840">
                <a:tc>
                  <a:txBody>
                    <a:bodyPr/>
                    <a:lstStyle/>
                    <a:p>
                      <a:r>
                        <a:rPr lang="en-US" dirty="0"/>
                        <a:t>0381731389</a:t>
                      </a:r>
                    </a:p>
                  </a:txBody>
                  <a:tcPr/>
                </a:tc>
                <a:tc>
                  <a:txBody>
                    <a:bodyPr/>
                    <a:lstStyle/>
                    <a:p>
                      <a:r>
                        <a:rPr lang="en-US" dirty="0"/>
                        <a:t>1</a:t>
                      </a:r>
                    </a:p>
                  </a:txBody>
                  <a:tcPr/>
                </a:tc>
                <a:tc>
                  <a:txBody>
                    <a:bodyPr/>
                    <a:lstStyle/>
                    <a:p>
                      <a:r>
                        <a:rPr lang="fa-IR" dirty="0"/>
                        <a:t>اصغری</a:t>
                      </a:r>
                      <a:endParaRPr lang="en-US" dirty="0"/>
                    </a:p>
                  </a:txBody>
                  <a:tcPr/>
                </a:tc>
                <a:tc>
                  <a:txBody>
                    <a:bodyPr/>
                    <a:lstStyle/>
                    <a:p>
                      <a:r>
                        <a:rPr lang="fa-IR" dirty="0"/>
                        <a:t>قم</a:t>
                      </a:r>
                      <a:endParaRPr lang="en-US" dirty="0"/>
                    </a:p>
                  </a:txBody>
                  <a:tcPr/>
                </a:tc>
                <a:extLst>
                  <a:ext uri="{0D108BD9-81ED-4DB2-BD59-A6C34878D82A}">
                    <a16:rowId xmlns:a16="http://schemas.microsoft.com/office/drawing/2014/main" val="2942997738"/>
                  </a:ext>
                </a:extLst>
              </a:tr>
              <a:tr h="370840">
                <a:tc>
                  <a:txBody>
                    <a:bodyPr/>
                    <a:lstStyle/>
                    <a:p>
                      <a:r>
                        <a:rPr lang="en-US" dirty="0"/>
                        <a:t>0075623132</a:t>
                      </a:r>
                    </a:p>
                  </a:txBody>
                  <a:tcPr/>
                </a:tc>
                <a:tc>
                  <a:txBody>
                    <a:bodyPr/>
                    <a:lstStyle/>
                    <a:p>
                      <a:r>
                        <a:rPr lang="en-US" dirty="0"/>
                        <a:t>0</a:t>
                      </a:r>
                    </a:p>
                  </a:txBody>
                  <a:tcPr/>
                </a:tc>
                <a:tc>
                  <a:txBody>
                    <a:bodyPr/>
                    <a:lstStyle/>
                    <a:p>
                      <a:r>
                        <a:rPr lang="fa-IR" dirty="0"/>
                        <a:t>ابراهیمی</a:t>
                      </a:r>
                      <a:endParaRPr lang="en-US" dirty="0"/>
                    </a:p>
                  </a:txBody>
                  <a:tcPr/>
                </a:tc>
                <a:tc>
                  <a:txBody>
                    <a:bodyPr/>
                    <a:lstStyle/>
                    <a:p>
                      <a:r>
                        <a:rPr lang="fa-IR" dirty="0"/>
                        <a:t>تهران</a:t>
                      </a:r>
                      <a:endParaRPr lang="en-US" dirty="0"/>
                    </a:p>
                  </a:txBody>
                  <a:tcPr/>
                </a:tc>
                <a:extLst>
                  <a:ext uri="{0D108BD9-81ED-4DB2-BD59-A6C34878D82A}">
                    <a16:rowId xmlns:a16="http://schemas.microsoft.com/office/drawing/2014/main" val="1071180165"/>
                  </a:ext>
                </a:extLst>
              </a:tr>
              <a:tr h="370840">
                <a:tc>
                  <a:txBody>
                    <a:bodyPr/>
                    <a:lstStyle/>
                    <a:p>
                      <a:r>
                        <a:rPr lang="en-US" dirty="0"/>
                        <a:t>1</a:t>
                      </a:r>
                      <a:r>
                        <a:rPr lang="fa-IR" dirty="0"/>
                        <a:t>38</a:t>
                      </a:r>
                      <a:r>
                        <a:rPr lang="en-US" dirty="0"/>
                        <a:t>6522588</a:t>
                      </a:r>
                    </a:p>
                  </a:txBody>
                  <a:tcPr/>
                </a:tc>
                <a:tc>
                  <a:txBody>
                    <a:bodyPr/>
                    <a:lstStyle/>
                    <a:p>
                      <a:r>
                        <a:rPr lang="en-US" dirty="0"/>
                        <a:t>1</a:t>
                      </a:r>
                    </a:p>
                  </a:txBody>
                  <a:tcPr/>
                </a:tc>
                <a:tc>
                  <a:txBody>
                    <a:bodyPr/>
                    <a:lstStyle/>
                    <a:p>
                      <a:r>
                        <a:rPr lang="fa-IR" dirty="0"/>
                        <a:t>محمدی فر</a:t>
                      </a:r>
                      <a:endParaRPr lang="en-US" dirty="0"/>
                    </a:p>
                  </a:txBody>
                  <a:tcPr/>
                </a:tc>
                <a:tc>
                  <a:txBody>
                    <a:bodyPr/>
                    <a:lstStyle/>
                    <a:p>
                      <a:r>
                        <a:rPr lang="fa-IR" dirty="0"/>
                        <a:t>آذرشرقی</a:t>
                      </a:r>
                      <a:endParaRPr lang="en-US" dirty="0"/>
                    </a:p>
                  </a:txBody>
                  <a:tcPr/>
                </a:tc>
                <a:extLst>
                  <a:ext uri="{0D108BD9-81ED-4DB2-BD59-A6C34878D82A}">
                    <a16:rowId xmlns:a16="http://schemas.microsoft.com/office/drawing/2014/main" val="3260553548"/>
                  </a:ext>
                </a:extLst>
              </a:tr>
              <a:tr h="370840">
                <a:tc>
                  <a:txBody>
                    <a:bodyPr/>
                    <a:lstStyle/>
                    <a:p>
                      <a:r>
                        <a:rPr lang="fa-IR" dirty="0"/>
                        <a:t>211</a:t>
                      </a:r>
                      <a:r>
                        <a:rPr lang="en-US" dirty="0"/>
                        <a:t>8546782</a:t>
                      </a:r>
                    </a:p>
                  </a:txBody>
                  <a:tcPr/>
                </a:tc>
                <a:tc>
                  <a:txBody>
                    <a:bodyPr/>
                    <a:lstStyle/>
                    <a:p>
                      <a:r>
                        <a:rPr lang="en-US" dirty="0"/>
                        <a:t>1</a:t>
                      </a:r>
                    </a:p>
                  </a:txBody>
                  <a:tcPr/>
                </a:tc>
                <a:tc>
                  <a:txBody>
                    <a:bodyPr/>
                    <a:lstStyle/>
                    <a:p>
                      <a:r>
                        <a:rPr lang="fa-IR" dirty="0"/>
                        <a:t>فراهانی</a:t>
                      </a:r>
                      <a:endParaRPr lang="en-US" dirty="0"/>
                    </a:p>
                  </a:txBody>
                  <a:tcPr/>
                </a:tc>
                <a:tc>
                  <a:txBody>
                    <a:bodyPr/>
                    <a:lstStyle/>
                    <a:p>
                      <a:r>
                        <a:rPr lang="fa-IR" dirty="0"/>
                        <a:t>گلستان</a:t>
                      </a:r>
                      <a:endParaRPr lang="en-US" dirty="0"/>
                    </a:p>
                  </a:txBody>
                  <a:tcPr/>
                </a:tc>
                <a:extLst>
                  <a:ext uri="{0D108BD9-81ED-4DB2-BD59-A6C34878D82A}">
                    <a16:rowId xmlns:a16="http://schemas.microsoft.com/office/drawing/2014/main" val="436878350"/>
                  </a:ext>
                </a:extLst>
              </a:tr>
            </a:tbl>
          </a:graphicData>
        </a:graphic>
      </p:graphicFrame>
      <p:sp>
        <p:nvSpPr>
          <p:cNvPr id="11" name="TextBox 10">
            <a:extLst>
              <a:ext uri="{FF2B5EF4-FFF2-40B4-BE49-F238E27FC236}">
                <a16:creationId xmlns:a16="http://schemas.microsoft.com/office/drawing/2014/main" id="{BBF423D5-32DF-51AB-8DD6-1B1BE0917483}"/>
              </a:ext>
            </a:extLst>
          </p:cNvPr>
          <p:cNvSpPr txBox="1"/>
          <p:nvPr/>
        </p:nvSpPr>
        <p:spPr>
          <a:xfrm>
            <a:off x="2059226" y="1104132"/>
            <a:ext cx="1246175" cy="400110"/>
          </a:xfrm>
          <a:prstGeom prst="rect">
            <a:avLst/>
          </a:prstGeom>
          <a:noFill/>
        </p:spPr>
        <p:txBody>
          <a:bodyPr wrap="none" rtlCol="0">
            <a:spAutoFit/>
          </a:bodyPr>
          <a:lstStyle/>
          <a:p>
            <a:r>
              <a:rPr lang="en-US" sz="2000" b="1" dirty="0"/>
              <a:t>Insured_1</a:t>
            </a:r>
          </a:p>
        </p:txBody>
      </p:sp>
      <p:sp>
        <p:nvSpPr>
          <p:cNvPr id="15" name="Arrow: Right 14">
            <a:extLst>
              <a:ext uri="{FF2B5EF4-FFF2-40B4-BE49-F238E27FC236}">
                <a16:creationId xmlns:a16="http://schemas.microsoft.com/office/drawing/2014/main" id="{02872AA9-A968-1255-D466-E89B1B93EF15}"/>
              </a:ext>
            </a:extLst>
          </p:cNvPr>
          <p:cNvSpPr/>
          <p:nvPr/>
        </p:nvSpPr>
        <p:spPr>
          <a:xfrm>
            <a:off x="5242757" y="3955727"/>
            <a:ext cx="853243"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a:extLst>
              <a:ext uri="{FF2B5EF4-FFF2-40B4-BE49-F238E27FC236}">
                <a16:creationId xmlns:a16="http://schemas.microsoft.com/office/drawing/2014/main" id="{3A8B0DEE-4B1C-8D82-BAAF-858623755500}"/>
              </a:ext>
            </a:extLst>
          </p:cNvPr>
          <p:cNvGraphicFramePr>
            <a:graphicFrameLocks noChangeAspect="1"/>
          </p:cNvGraphicFramePr>
          <p:nvPr>
            <p:extLst>
              <p:ext uri="{D42A27DB-BD31-4B8C-83A1-F6EECF244321}">
                <p14:modId xmlns:p14="http://schemas.microsoft.com/office/powerpoint/2010/main" val="236106893"/>
              </p:ext>
            </p:extLst>
          </p:nvPr>
        </p:nvGraphicFramePr>
        <p:xfrm>
          <a:off x="5623865" y="2163883"/>
          <a:ext cx="5806135" cy="311640"/>
        </p:xfrm>
        <a:graphic>
          <a:graphicData uri="http://schemas.openxmlformats.org/presentationml/2006/ole">
            <mc:AlternateContent xmlns:mc="http://schemas.openxmlformats.org/markup-compatibility/2006">
              <mc:Choice xmlns:v="urn:schemas-microsoft-com:vml" Requires="v">
                <p:oleObj name="Equation" r:id="rId2" imgW="3784320" imgH="203040" progId="Equation.DSMT4">
                  <p:embed/>
                </p:oleObj>
              </mc:Choice>
              <mc:Fallback>
                <p:oleObj name="Equation" r:id="rId2" imgW="3784320" imgH="203040" progId="Equation.DSMT4">
                  <p:embed/>
                  <p:pic>
                    <p:nvPicPr>
                      <p:cNvPr id="7" name="Object 6">
                        <a:extLst>
                          <a:ext uri="{FF2B5EF4-FFF2-40B4-BE49-F238E27FC236}">
                            <a16:creationId xmlns:a16="http://schemas.microsoft.com/office/drawing/2014/main" id="{3A8B0DEE-4B1C-8D82-BAAF-858623755500}"/>
                          </a:ext>
                        </a:extLst>
                      </p:cNvPr>
                      <p:cNvPicPr/>
                      <p:nvPr/>
                    </p:nvPicPr>
                    <p:blipFill>
                      <a:blip r:embed="rId3"/>
                      <a:stretch>
                        <a:fillRect/>
                      </a:stretch>
                    </p:blipFill>
                    <p:spPr>
                      <a:xfrm>
                        <a:off x="5623865" y="2163883"/>
                        <a:ext cx="5806135" cy="31164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2BD9E4F7-77E0-3BA8-B537-0BBE28CDE0D8}"/>
              </a:ext>
            </a:extLst>
          </p:cNvPr>
          <p:cNvSpPr txBox="1"/>
          <p:nvPr/>
        </p:nvSpPr>
        <p:spPr>
          <a:xfrm>
            <a:off x="2057549" y="3931752"/>
            <a:ext cx="1246175" cy="400110"/>
          </a:xfrm>
          <a:prstGeom prst="rect">
            <a:avLst/>
          </a:prstGeom>
          <a:noFill/>
        </p:spPr>
        <p:txBody>
          <a:bodyPr wrap="none" rtlCol="0">
            <a:spAutoFit/>
          </a:bodyPr>
          <a:lstStyle/>
          <a:p>
            <a:r>
              <a:rPr lang="en-US" sz="2000" b="1" dirty="0"/>
              <a:t>Insured_2</a:t>
            </a:r>
          </a:p>
        </p:txBody>
      </p:sp>
      <p:graphicFrame>
        <p:nvGraphicFramePr>
          <p:cNvPr id="14" name="Table 13">
            <a:extLst>
              <a:ext uri="{FF2B5EF4-FFF2-40B4-BE49-F238E27FC236}">
                <a16:creationId xmlns:a16="http://schemas.microsoft.com/office/drawing/2014/main" id="{FCB5250E-A00D-7D19-15A7-C6579E9EBCC8}"/>
              </a:ext>
            </a:extLst>
          </p:cNvPr>
          <p:cNvGraphicFramePr>
            <a:graphicFrameLocks/>
          </p:cNvGraphicFramePr>
          <p:nvPr>
            <p:extLst>
              <p:ext uri="{D42A27DB-BD31-4B8C-83A1-F6EECF244321}">
                <p14:modId xmlns:p14="http://schemas.microsoft.com/office/powerpoint/2010/main" val="816904248"/>
              </p:ext>
            </p:extLst>
          </p:nvPr>
        </p:nvGraphicFramePr>
        <p:xfrm>
          <a:off x="370531" y="4356100"/>
          <a:ext cx="4620210" cy="2225040"/>
        </p:xfrm>
        <a:graphic>
          <a:graphicData uri="http://schemas.openxmlformats.org/drawingml/2006/table">
            <a:tbl>
              <a:tblPr firstRow="1" bandRow="1">
                <a:tableStyleId>{5C22544A-7EE6-4342-B048-85BDC9FD1C3A}</a:tableStyleId>
              </a:tblPr>
              <a:tblGrid>
                <a:gridCol w="1429141">
                  <a:extLst>
                    <a:ext uri="{9D8B030D-6E8A-4147-A177-3AD203B41FA5}">
                      <a16:colId xmlns:a16="http://schemas.microsoft.com/office/drawing/2014/main" val="3223944225"/>
                    </a:ext>
                  </a:extLst>
                </a:gridCol>
                <a:gridCol w="709127">
                  <a:extLst>
                    <a:ext uri="{9D8B030D-6E8A-4147-A177-3AD203B41FA5}">
                      <a16:colId xmlns:a16="http://schemas.microsoft.com/office/drawing/2014/main" val="759962187"/>
                    </a:ext>
                  </a:extLst>
                </a:gridCol>
                <a:gridCol w="1352938">
                  <a:extLst>
                    <a:ext uri="{9D8B030D-6E8A-4147-A177-3AD203B41FA5}">
                      <a16:colId xmlns:a16="http://schemas.microsoft.com/office/drawing/2014/main" val="1511464127"/>
                    </a:ext>
                  </a:extLst>
                </a:gridCol>
                <a:gridCol w="1129004">
                  <a:extLst>
                    <a:ext uri="{9D8B030D-6E8A-4147-A177-3AD203B41FA5}">
                      <a16:colId xmlns:a16="http://schemas.microsoft.com/office/drawing/2014/main" val="4211085712"/>
                    </a:ext>
                  </a:extLst>
                </a:gridCol>
              </a:tblGrid>
              <a:tr h="370840">
                <a:tc>
                  <a:txBody>
                    <a:bodyPr/>
                    <a:lstStyle/>
                    <a:p>
                      <a:r>
                        <a:rPr lang="en-US" dirty="0" err="1"/>
                        <a:t>Ins_NN</a:t>
                      </a:r>
                      <a:endParaRPr lang="en-US" dirty="0"/>
                    </a:p>
                  </a:txBody>
                  <a:tcPr/>
                </a:tc>
                <a:tc>
                  <a:txBody>
                    <a:bodyPr/>
                    <a:lstStyle/>
                    <a:p>
                      <a:r>
                        <a:rPr lang="en-US" dirty="0"/>
                        <a:t>Valid</a:t>
                      </a:r>
                    </a:p>
                  </a:txBody>
                  <a:tcPr/>
                </a:tc>
                <a:tc>
                  <a:txBody>
                    <a:bodyPr/>
                    <a:lstStyle/>
                    <a:p>
                      <a:r>
                        <a:rPr lang="en-US" dirty="0" err="1"/>
                        <a:t>LastName</a:t>
                      </a:r>
                      <a:endParaRPr lang="en-US" dirty="0"/>
                    </a:p>
                  </a:txBody>
                  <a:tcPr/>
                </a:tc>
                <a:tc>
                  <a:txBody>
                    <a:bodyPr/>
                    <a:lstStyle/>
                    <a:p>
                      <a:r>
                        <a:rPr lang="en-US" dirty="0"/>
                        <a:t>Province</a:t>
                      </a:r>
                    </a:p>
                  </a:txBody>
                  <a:tcPr/>
                </a:tc>
                <a:extLst>
                  <a:ext uri="{0D108BD9-81ED-4DB2-BD59-A6C34878D82A}">
                    <a16:rowId xmlns:a16="http://schemas.microsoft.com/office/drawing/2014/main" val="3192673593"/>
                  </a:ext>
                </a:extLst>
              </a:tr>
              <a:tr h="370840">
                <a:tc>
                  <a:txBody>
                    <a:bodyPr/>
                    <a:lstStyle/>
                    <a:p>
                      <a:r>
                        <a:rPr lang="en-US" dirty="0"/>
                        <a:t>4569852289</a:t>
                      </a:r>
                    </a:p>
                  </a:txBody>
                  <a:tcPr/>
                </a:tc>
                <a:tc>
                  <a:txBody>
                    <a:bodyPr/>
                    <a:lstStyle/>
                    <a:p>
                      <a:r>
                        <a:rPr lang="en-US" dirty="0"/>
                        <a:t>1</a:t>
                      </a:r>
                    </a:p>
                  </a:txBody>
                  <a:tcPr/>
                </a:tc>
                <a:tc>
                  <a:txBody>
                    <a:bodyPr/>
                    <a:lstStyle/>
                    <a:p>
                      <a:r>
                        <a:rPr lang="fa-IR" dirty="0"/>
                        <a:t>پیری</a:t>
                      </a:r>
                      <a:endParaRPr lang="en-US" dirty="0"/>
                    </a:p>
                  </a:txBody>
                  <a:tcPr/>
                </a:tc>
                <a:tc>
                  <a:txBody>
                    <a:bodyPr/>
                    <a:lstStyle/>
                    <a:p>
                      <a:r>
                        <a:rPr lang="fa-IR" dirty="0"/>
                        <a:t>سمنان</a:t>
                      </a:r>
                      <a:endParaRPr lang="en-US" dirty="0"/>
                    </a:p>
                  </a:txBody>
                  <a:tcPr/>
                </a:tc>
                <a:extLst>
                  <a:ext uri="{0D108BD9-81ED-4DB2-BD59-A6C34878D82A}">
                    <a16:rowId xmlns:a16="http://schemas.microsoft.com/office/drawing/2014/main" val="2942997738"/>
                  </a:ext>
                </a:extLst>
              </a:tr>
              <a:tr h="370840">
                <a:tc>
                  <a:txBody>
                    <a:bodyPr/>
                    <a:lstStyle/>
                    <a:p>
                      <a:r>
                        <a:rPr lang="en-US" dirty="0"/>
                        <a:t>0075623132</a:t>
                      </a:r>
                    </a:p>
                  </a:txBody>
                  <a:tcPr/>
                </a:tc>
                <a:tc>
                  <a:txBody>
                    <a:bodyPr/>
                    <a:lstStyle/>
                    <a:p>
                      <a:r>
                        <a:rPr lang="en-US" dirty="0"/>
                        <a:t>0</a:t>
                      </a:r>
                    </a:p>
                  </a:txBody>
                  <a:tcPr/>
                </a:tc>
                <a:tc>
                  <a:txBody>
                    <a:bodyPr/>
                    <a:lstStyle/>
                    <a:p>
                      <a:r>
                        <a:rPr lang="fa-IR" dirty="0"/>
                        <a:t>ابراهیمی</a:t>
                      </a:r>
                      <a:endParaRPr lang="en-US" dirty="0"/>
                    </a:p>
                  </a:txBody>
                  <a:tcPr/>
                </a:tc>
                <a:tc>
                  <a:txBody>
                    <a:bodyPr/>
                    <a:lstStyle/>
                    <a:p>
                      <a:r>
                        <a:rPr lang="fa-IR" dirty="0"/>
                        <a:t>تهران</a:t>
                      </a:r>
                      <a:endParaRPr lang="en-US" dirty="0"/>
                    </a:p>
                  </a:txBody>
                  <a:tcPr/>
                </a:tc>
                <a:extLst>
                  <a:ext uri="{0D108BD9-81ED-4DB2-BD59-A6C34878D82A}">
                    <a16:rowId xmlns:a16="http://schemas.microsoft.com/office/drawing/2014/main" val="1071180165"/>
                  </a:ext>
                </a:extLst>
              </a:tr>
              <a:tr h="370840">
                <a:tc>
                  <a:txBody>
                    <a:bodyPr/>
                    <a:lstStyle/>
                    <a:p>
                      <a:r>
                        <a:rPr lang="en-US" dirty="0"/>
                        <a:t>1729874488</a:t>
                      </a:r>
                    </a:p>
                  </a:txBody>
                  <a:tcPr/>
                </a:tc>
                <a:tc>
                  <a:txBody>
                    <a:bodyPr/>
                    <a:lstStyle/>
                    <a:p>
                      <a:r>
                        <a:rPr lang="en-US" dirty="0"/>
                        <a:t>0</a:t>
                      </a:r>
                    </a:p>
                  </a:txBody>
                  <a:tcPr/>
                </a:tc>
                <a:tc>
                  <a:txBody>
                    <a:bodyPr/>
                    <a:lstStyle/>
                    <a:p>
                      <a:r>
                        <a:rPr lang="fa-IR" dirty="0"/>
                        <a:t>ربانی</a:t>
                      </a:r>
                      <a:endParaRPr lang="en-US" dirty="0"/>
                    </a:p>
                  </a:txBody>
                  <a:tcPr/>
                </a:tc>
                <a:tc>
                  <a:txBody>
                    <a:bodyPr/>
                    <a:lstStyle/>
                    <a:p>
                      <a:r>
                        <a:rPr lang="fa-IR" dirty="0"/>
                        <a:t>آذرشرقی</a:t>
                      </a:r>
                      <a:endParaRPr lang="en-US" dirty="0"/>
                    </a:p>
                  </a:txBody>
                  <a:tcPr/>
                </a:tc>
                <a:extLst>
                  <a:ext uri="{0D108BD9-81ED-4DB2-BD59-A6C34878D82A}">
                    <a16:rowId xmlns:a16="http://schemas.microsoft.com/office/drawing/2014/main" val="3260553548"/>
                  </a:ext>
                </a:extLst>
              </a:tr>
              <a:tr h="370840">
                <a:tc>
                  <a:txBody>
                    <a:bodyPr/>
                    <a:lstStyle/>
                    <a:p>
                      <a:r>
                        <a:rPr lang="fa-IR" dirty="0"/>
                        <a:t>211</a:t>
                      </a:r>
                      <a:r>
                        <a:rPr lang="en-US" dirty="0"/>
                        <a:t>8998722</a:t>
                      </a:r>
                    </a:p>
                  </a:txBody>
                  <a:tcPr/>
                </a:tc>
                <a:tc>
                  <a:txBody>
                    <a:bodyPr/>
                    <a:lstStyle/>
                    <a:p>
                      <a:r>
                        <a:rPr lang="en-US" dirty="0"/>
                        <a:t>1</a:t>
                      </a:r>
                    </a:p>
                  </a:txBody>
                  <a:tcPr/>
                </a:tc>
                <a:tc>
                  <a:txBody>
                    <a:bodyPr/>
                    <a:lstStyle/>
                    <a:p>
                      <a:r>
                        <a:rPr lang="fa-IR" dirty="0"/>
                        <a:t>شعبان پور</a:t>
                      </a:r>
                      <a:endParaRPr lang="en-US" dirty="0"/>
                    </a:p>
                  </a:txBody>
                  <a:tcPr/>
                </a:tc>
                <a:tc>
                  <a:txBody>
                    <a:bodyPr/>
                    <a:lstStyle/>
                    <a:p>
                      <a:r>
                        <a:rPr lang="fa-IR" dirty="0"/>
                        <a:t>گلستان</a:t>
                      </a:r>
                      <a:endParaRPr lang="en-US" dirty="0"/>
                    </a:p>
                  </a:txBody>
                  <a:tcPr/>
                </a:tc>
                <a:extLst>
                  <a:ext uri="{0D108BD9-81ED-4DB2-BD59-A6C34878D82A}">
                    <a16:rowId xmlns:a16="http://schemas.microsoft.com/office/drawing/2014/main" val="436878350"/>
                  </a:ext>
                </a:extLst>
              </a:tr>
              <a:tr h="370840">
                <a:tc>
                  <a:txBody>
                    <a:bodyPr/>
                    <a:lstStyle/>
                    <a:p>
                      <a:r>
                        <a:rPr lang="en-US" dirty="0"/>
                        <a:t>3776623126</a:t>
                      </a:r>
                    </a:p>
                  </a:txBody>
                  <a:tcPr/>
                </a:tc>
                <a:tc>
                  <a:txBody>
                    <a:bodyPr/>
                    <a:lstStyle/>
                    <a:p>
                      <a:r>
                        <a:rPr lang="en-US" dirty="0"/>
                        <a:t>1</a:t>
                      </a:r>
                    </a:p>
                  </a:txBody>
                  <a:tcPr/>
                </a:tc>
                <a:tc>
                  <a:txBody>
                    <a:bodyPr/>
                    <a:lstStyle/>
                    <a:p>
                      <a:r>
                        <a:rPr lang="fa-IR" dirty="0"/>
                        <a:t>زاهدی</a:t>
                      </a:r>
                      <a:endParaRPr lang="en-US" dirty="0"/>
                    </a:p>
                  </a:txBody>
                  <a:tcPr/>
                </a:tc>
                <a:tc>
                  <a:txBody>
                    <a:bodyPr/>
                    <a:lstStyle/>
                    <a:p>
                      <a:r>
                        <a:rPr lang="fa-IR" dirty="0"/>
                        <a:t>کردستان</a:t>
                      </a:r>
                      <a:endParaRPr lang="en-US" dirty="0"/>
                    </a:p>
                  </a:txBody>
                  <a:tcPr/>
                </a:tc>
                <a:extLst>
                  <a:ext uri="{0D108BD9-81ED-4DB2-BD59-A6C34878D82A}">
                    <a16:rowId xmlns:a16="http://schemas.microsoft.com/office/drawing/2014/main" val="2941113246"/>
                  </a:ext>
                </a:extLst>
              </a:tr>
            </a:tbl>
          </a:graphicData>
        </a:graphic>
      </p:graphicFrame>
      <p:graphicFrame>
        <p:nvGraphicFramePr>
          <p:cNvPr id="16" name="Table 15">
            <a:extLst>
              <a:ext uri="{FF2B5EF4-FFF2-40B4-BE49-F238E27FC236}">
                <a16:creationId xmlns:a16="http://schemas.microsoft.com/office/drawing/2014/main" id="{937E7052-B561-F3B3-5591-DB40CA955141}"/>
              </a:ext>
            </a:extLst>
          </p:cNvPr>
          <p:cNvGraphicFramePr>
            <a:graphicFrameLocks/>
          </p:cNvGraphicFramePr>
          <p:nvPr>
            <p:extLst>
              <p:ext uri="{D42A27DB-BD31-4B8C-83A1-F6EECF244321}">
                <p14:modId xmlns:p14="http://schemas.microsoft.com/office/powerpoint/2010/main" val="3346308293"/>
              </p:ext>
            </p:extLst>
          </p:nvPr>
        </p:nvGraphicFramePr>
        <p:xfrm>
          <a:off x="6326155" y="2663081"/>
          <a:ext cx="4620210" cy="3337560"/>
        </p:xfrm>
        <a:graphic>
          <a:graphicData uri="http://schemas.openxmlformats.org/drawingml/2006/table">
            <a:tbl>
              <a:tblPr firstRow="1" bandRow="1">
                <a:tableStyleId>{93296810-A885-4BE3-A3E7-6D5BEEA58F35}</a:tableStyleId>
              </a:tblPr>
              <a:tblGrid>
                <a:gridCol w="1429141">
                  <a:extLst>
                    <a:ext uri="{9D8B030D-6E8A-4147-A177-3AD203B41FA5}">
                      <a16:colId xmlns:a16="http://schemas.microsoft.com/office/drawing/2014/main" val="3223944225"/>
                    </a:ext>
                  </a:extLst>
                </a:gridCol>
                <a:gridCol w="709127">
                  <a:extLst>
                    <a:ext uri="{9D8B030D-6E8A-4147-A177-3AD203B41FA5}">
                      <a16:colId xmlns:a16="http://schemas.microsoft.com/office/drawing/2014/main" val="759962187"/>
                    </a:ext>
                  </a:extLst>
                </a:gridCol>
                <a:gridCol w="1352938">
                  <a:extLst>
                    <a:ext uri="{9D8B030D-6E8A-4147-A177-3AD203B41FA5}">
                      <a16:colId xmlns:a16="http://schemas.microsoft.com/office/drawing/2014/main" val="1511464127"/>
                    </a:ext>
                  </a:extLst>
                </a:gridCol>
                <a:gridCol w="1129004">
                  <a:extLst>
                    <a:ext uri="{9D8B030D-6E8A-4147-A177-3AD203B41FA5}">
                      <a16:colId xmlns:a16="http://schemas.microsoft.com/office/drawing/2014/main" val="4211085712"/>
                    </a:ext>
                  </a:extLst>
                </a:gridCol>
              </a:tblGrid>
              <a:tr h="370840">
                <a:tc>
                  <a:txBody>
                    <a:bodyPr/>
                    <a:lstStyle/>
                    <a:p>
                      <a:r>
                        <a:rPr lang="en-US" dirty="0" err="1"/>
                        <a:t>Ins_NN</a:t>
                      </a:r>
                      <a:endParaRPr lang="en-US" dirty="0"/>
                    </a:p>
                  </a:txBody>
                  <a:tcPr/>
                </a:tc>
                <a:tc>
                  <a:txBody>
                    <a:bodyPr/>
                    <a:lstStyle/>
                    <a:p>
                      <a:r>
                        <a:rPr lang="en-US" dirty="0"/>
                        <a:t>Valid</a:t>
                      </a:r>
                    </a:p>
                  </a:txBody>
                  <a:tcPr/>
                </a:tc>
                <a:tc>
                  <a:txBody>
                    <a:bodyPr/>
                    <a:lstStyle/>
                    <a:p>
                      <a:r>
                        <a:rPr lang="en-US" dirty="0" err="1"/>
                        <a:t>LastName</a:t>
                      </a:r>
                      <a:endParaRPr lang="en-US" dirty="0"/>
                    </a:p>
                  </a:txBody>
                  <a:tcPr/>
                </a:tc>
                <a:tc>
                  <a:txBody>
                    <a:bodyPr/>
                    <a:lstStyle/>
                    <a:p>
                      <a:r>
                        <a:rPr lang="en-US" dirty="0"/>
                        <a:t>Province</a:t>
                      </a:r>
                    </a:p>
                  </a:txBody>
                  <a:tcPr/>
                </a:tc>
                <a:extLst>
                  <a:ext uri="{0D108BD9-81ED-4DB2-BD59-A6C34878D82A}">
                    <a16:rowId xmlns:a16="http://schemas.microsoft.com/office/drawing/2014/main" val="3192673593"/>
                  </a:ext>
                </a:extLst>
              </a:tr>
              <a:tr h="370840">
                <a:tc>
                  <a:txBody>
                    <a:bodyPr/>
                    <a:lstStyle/>
                    <a:p>
                      <a:r>
                        <a:rPr lang="en-US" dirty="0"/>
                        <a:t>0381731389</a:t>
                      </a:r>
                    </a:p>
                  </a:txBody>
                  <a:tcPr/>
                </a:tc>
                <a:tc>
                  <a:txBody>
                    <a:bodyPr/>
                    <a:lstStyle/>
                    <a:p>
                      <a:r>
                        <a:rPr lang="en-US" dirty="0"/>
                        <a:t>1</a:t>
                      </a:r>
                    </a:p>
                  </a:txBody>
                  <a:tcPr/>
                </a:tc>
                <a:tc>
                  <a:txBody>
                    <a:bodyPr/>
                    <a:lstStyle/>
                    <a:p>
                      <a:r>
                        <a:rPr lang="fa-IR" dirty="0"/>
                        <a:t>اصغری</a:t>
                      </a:r>
                      <a:endParaRPr lang="en-US" dirty="0"/>
                    </a:p>
                  </a:txBody>
                  <a:tcPr/>
                </a:tc>
                <a:tc>
                  <a:txBody>
                    <a:bodyPr/>
                    <a:lstStyle/>
                    <a:p>
                      <a:r>
                        <a:rPr lang="fa-IR" dirty="0"/>
                        <a:t>قم</a:t>
                      </a:r>
                      <a:endParaRPr lang="en-US" dirty="0"/>
                    </a:p>
                  </a:txBody>
                  <a:tcPr/>
                </a:tc>
                <a:extLst>
                  <a:ext uri="{0D108BD9-81ED-4DB2-BD59-A6C34878D82A}">
                    <a16:rowId xmlns:a16="http://schemas.microsoft.com/office/drawing/2014/main" val="2942997738"/>
                  </a:ext>
                </a:extLst>
              </a:tr>
              <a:tr h="370840">
                <a:tc>
                  <a:txBody>
                    <a:bodyPr/>
                    <a:lstStyle/>
                    <a:p>
                      <a:r>
                        <a:rPr lang="en-US" dirty="0"/>
                        <a:t>0075623132</a:t>
                      </a:r>
                    </a:p>
                  </a:txBody>
                  <a:tcPr/>
                </a:tc>
                <a:tc>
                  <a:txBody>
                    <a:bodyPr/>
                    <a:lstStyle/>
                    <a:p>
                      <a:r>
                        <a:rPr lang="en-US" dirty="0"/>
                        <a:t>0</a:t>
                      </a:r>
                    </a:p>
                  </a:txBody>
                  <a:tcPr/>
                </a:tc>
                <a:tc>
                  <a:txBody>
                    <a:bodyPr/>
                    <a:lstStyle/>
                    <a:p>
                      <a:r>
                        <a:rPr lang="fa-IR" dirty="0"/>
                        <a:t>ابراهیمی</a:t>
                      </a:r>
                      <a:endParaRPr lang="en-US" dirty="0"/>
                    </a:p>
                  </a:txBody>
                  <a:tcPr/>
                </a:tc>
                <a:tc>
                  <a:txBody>
                    <a:bodyPr/>
                    <a:lstStyle/>
                    <a:p>
                      <a:r>
                        <a:rPr lang="fa-IR" dirty="0"/>
                        <a:t>تهران</a:t>
                      </a:r>
                      <a:endParaRPr lang="en-US" dirty="0"/>
                    </a:p>
                  </a:txBody>
                  <a:tcPr/>
                </a:tc>
                <a:extLst>
                  <a:ext uri="{0D108BD9-81ED-4DB2-BD59-A6C34878D82A}">
                    <a16:rowId xmlns:a16="http://schemas.microsoft.com/office/drawing/2014/main" val="1071180165"/>
                  </a:ext>
                </a:extLst>
              </a:tr>
              <a:tr h="370840">
                <a:tc>
                  <a:txBody>
                    <a:bodyPr/>
                    <a:lstStyle/>
                    <a:p>
                      <a:r>
                        <a:rPr lang="en-US" dirty="0"/>
                        <a:t>1</a:t>
                      </a:r>
                      <a:r>
                        <a:rPr lang="fa-IR" dirty="0"/>
                        <a:t>38</a:t>
                      </a:r>
                      <a:r>
                        <a:rPr lang="en-US" dirty="0"/>
                        <a:t>6522588</a:t>
                      </a:r>
                    </a:p>
                  </a:txBody>
                  <a:tcPr/>
                </a:tc>
                <a:tc>
                  <a:txBody>
                    <a:bodyPr/>
                    <a:lstStyle/>
                    <a:p>
                      <a:r>
                        <a:rPr lang="en-US" dirty="0"/>
                        <a:t>1</a:t>
                      </a:r>
                    </a:p>
                  </a:txBody>
                  <a:tcPr/>
                </a:tc>
                <a:tc>
                  <a:txBody>
                    <a:bodyPr/>
                    <a:lstStyle/>
                    <a:p>
                      <a:r>
                        <a:rPr lang="fa-IR" dirty="0"/>
                        <a:t>محمدی فر</a:t>
                      </a:r>
                      <a:endParaRPr lang="en-US" dirty="0"/>
                    </a:p>
                  </a:txBody>
                  <a:tcPr/>
                </a:tc>
                <a:tc>
                  <a:txBody>
                    <a:bodyPr/>
                    <a:lstStyle/>
                    <a:p>
                      <a:r>
                        <a:rPr lang="fa-IR" dirty="0"/>
                        <a:t>آذرشرقی</a:t>
                      </a:r>
                      <a:endParaRPr lang="en-US" dirty="0"/>
                    </a:p>
                  </a:txBody>
                  <a:tcPr/>
                </a:tc>
                <a:extLst>
                  <a:ext uri="{0D108BD9-81ED-4DB2-BD59-A6C34878D82A}">
                    <a16:rowId xmlns:a16="http://schemas.microsoft.com/office/drawing/2014/main" val="3260553548"/>
                  </a:ext>
                </a:extLst>
              </a:tr>
              <a:tr h="370840">
                <a:tc>
                  <a:txBody>
                    <a:bodyPr/>
                    <a:lstStyle/>
                    <a:p>
                      <a:r>
                        <a:rPr lang="fa-IR" dirty="0"/>
                        <a:t>211</a:t>
                      </a:r>
                      <a:r>
                        <a:rPr lang="en-US" dirty="0"/>
                        <a:t>8546782</a:t>
                      </a:r>
                    </a:p>
                  </a:txBody>
                  <a:tcPr/>
                </a:tc>
                <a:tc>
                  <a:txBody>
                    <a:bodyPr/>
                    <a:lstStyle/>
                    <a:p>
                      <a:r>
                        <a:rPr lang="en-US" dirty="0"/>
                        <a:t>1</a:t>
                      </a:r>
                    </a:p>
                  </a:txBody>
                  <a:tcPr/>
                </a:tc>
                <a:tc>
                  <a:txBody>
                    <a:bodyPr/>
                    <a:lstStyle/>
                    <a:p>
                      <a:r>
                        <a:rPr lang="fa-IR" dirty="0"/>
                        <a:t>فراهانی</a:t>
                      </a:r>
                      <a:endParaRPr lang="en-US" dirty="0"/>
                    </a:p>
                  </a:txBody>
                  <a:tcPr/>
                </a:tc>
                <a:tc>
                  <a:txBody>
                    <a:bodyPr/>
                    <a:lstStyle/>
                    <a:p>
                      <a:r>
                        <a:rPr lang="fa-IR" dirty="0"/>
                        <a:t>گلستان</a:t>
                      </a:r>
                      <a:endParaRPr lang="en-US" dirty="0"/>
                    </a:p>
                  </a:txBody>
                  <a:tcPr/>
                </a:tc>
                <a:extLst>
                  <a:ext uri="{0D108BD9-81ED-4DB2-BD59-A6C34878D82A}">
                    <a16:rowId xmlns:a16="http://schemas.microsoft.com/office/drawing/2014/main" val="436878350"/>
                  </a:ext>
                </a:extLst>
              </a:tr>
              <a:tr h="370840">
                <a:tc>
                  <a:txBody>
                    <a:bodyPr/>
                    <a:lstStyle/>
                    <a:p>
                      <a:r>
                        <a:rPr lang="en-US" dirty="0"/>
                        <a:t>4569852289</a:t>
                      </a:r>
                    </a:p>
                  </a:txBody>
                  <a:tcPr/>
                </a:tc>
                <a:tc>
                  <a:txBody>
                    <a:bodyPr/>
                    <a:lstStyle/>
                    <a:p>
                      <a:r>
                        <a:rPr lang="en-US" dirty="0"/>
                        <a:t>1</a:t>
                      </a:r>
                    </a:p>
                  </a:txBody>
                  <a:tcPr/>
                </a:tc>
                <a:tc>
                  <a:txBody>
                    <a:bodyPr/>
                    <a:lstStyle/>
                    <a:p>
                      <a:r>
                        <a:rPr lang="fa-IR" dirty="0"/>
                        <a:t>پیری</a:t>
                      </a:r>
                      <a:endParaRPr lang="en-US" dirty="0"/>
                    </a:p>
                  </a:txBody>
                  <a:tcPr/>
                </a:tc>
                <a:tc>
                  <a:txBody>
                    <a:bodyPr/>
                    <a:lstStyle/>
                    <a:p>
                      <a:r>
                        <a:rPr lang="fa-IR" dirty="0"/>
                        <a:t>سمنان</a:t>
                      </a:r>
                      <a:endParaRPr lang="en-US" dirty="0"/>
                    </a:p>
                  </a:txBody>
                  <a:tcPr/>
                </a:tc>
                <a:extLst>
                  <a:ext uri="{0D108BD9-81ED-4DB2-BD59-A6C34878D82A}">
                    <a16:rowId xmlns:a16="http://schemas.microsoft.com/office/drawing/2014/main" val="2070504633"/>
                  </a:ext>
                </a:extLst>
              </a:tr>
              <a:tr h="370840">
                <a:tc>
                  <a:txBody>
                    <a:bodyPr/>
                    <a:lstStyle/>
                    <a:p>
                      <a:r>
                        <a:rPr lang="en-US" dirty="0"/>
                        <a:t>1729874488</a:t>
                      </a:r>
                    </a:p>
                  </a:txBody>
                  <a:tcPr/>
                </a:tc>
                <a:tc>
                  <a:txBody>
                    <a:bodyPr/>
                    <a:lstStyle/>
                    <a:p>
                      <a:r>
                        <a:rPr lang="en-US" dirty="0"/>
                        <a:t>0</a:t>
                      </a:r>
                    </a:p>
                  </a:txBody>
                  <a:tcPr/>
                </a:tc>
                <a:tc>
                  <a:txBody>
                    <a:bodyPr/>
                    <a:lstStyle/>
                    <a:p>
                      <a:r>
                        <a:rPr lang="fa-IR" dirty="0"/>
                        <a:t>ربانی</a:t>
                      </a:r>
                      <a:endParaRPr lang="en-US" dirty="0"/>
                    </a:p>
                  </a:txBody>
                  <a:tcPr/>
                </a:tc>
                <a:tc>
                  <a:txBody>
                    <a:bodyPr/>
                    <a:lstStyle/>
                    <a:p>
                      <a:r>
                        <a:rPr lang="fa-IR" dirty="0"/>
                        <a:t>آذرشرقی</a:t>
                      </a:r>
                      <a:endParaRPr lang="en-US" dirty="0"/>
                    </a:p>
                  </a:txBody>
                  <a:tcPr/>
                </a:tc>
                <a:extLst>
                  <a:ext uri="{0D108BD9-81ED-4DB2-BD59-A6C34878D82A}">
                    <a16:rowId xmlns:a16="http://schemas.microsoft.com/office/drawing/2014/main" val="2386610969"/>
                  </a:ext>
                </a:extLst>
              </a:tr>
              <a:tr h="370840">
                <a:tc>
                  <a:txBody>
                    <a:bodyPr/>
                    <a:lstStyle/>
                    <a:p>
                      <a:r>
                        <a:rPr lang="fa-IR" dirty="0"/>
                        <a:t>211</a:t>
                      </a:r>
                      <a:r>
                        <a:rPr lang="en-US" dirty="0"/>
                        <a:t>8998722</a:t>
                      </a:r>
                    </a:p>
                  </a:txBody>
                  <a:tcPr/>
                </a:tc>
                <a:tc>
                  <a:txBody>
                    <a:bodyPr/>
                    <a:lstStyle/>
                    <a:p>
                      <a:r>
                        <a:rPr lang="en-US" dirty="0"/>
                        <a:t>1</a:t>
                      </a:r>
                    </a:p>
                  </a:txBody>
                  <a:tcPr/>
                </a:tc>
                <a:tc>
                  <a:txBody>
                    <a:bodyPr/>
                    <a:lstStyle/>
                    <a:p>
                      <a:r>
                        <a:rPr lang="fa-IR" dirty="0"/>
                        <a:t>شعبان پور</a:t>
                      </a:r>
                      <a:endParaRPr lang="en-US" dirty="0"/>
                    </a:p>
                  </a:txBody>
                  <a:tcPr/>
                </a:tc>
                <a:tc>
                  <a:txBody>
                    <a:bodyPr/>
                    <a:lstStyle/>
                    <a:p>
                      <a:r>
                        <a:rPr lang="fa-IR" dirty="0"/>
                        <a:t>گلستان</a:t>
                      </a:r>
                      <a:endParaRPr lang="en-US" dirty="0"/>
                    </a:p>
                  </a:txBody>
                  <a:tcPr/>
                </a:tc>
                <a:extLst>
                  <a:ext uri="{0D108BD9-81ED-4DB2-BD59-A6C34878D82A}">
                    <a16:rowId xmlns:a16="http://schemas.microsoft.com/office/drawing/2014/main" val="2503208306"/>
                  </a:ext>
                </a:extLst>
              </a:tr>
              <a:tr h="370840">
                <a:tc>
                  <a:txBody>
                    <a:bodyPr/>
                    <a:lstStyle/>
                    <a:p>
                      <a:r>
                        <a:rPr lang="en-US" dirty="0"/>
                        <a:t>3776623126</a:t>
                      </a:r>
                    </a:p>
                  </a:txBody>
                  <a:tcPr/>
                </a:tc>
                <a:tc>
                  <a:txBody>
                    <a:bodyPr/>
                    <a:lstStyle/>
                    <a:p>
                      <a:r>
                        <a:rPr lang="en-US" dirty="0"/>
                        <a:t>1</a:t>
                      </a:r>
                    </a:p>
                  </a:txBody>
                  <a:tcPr/>
                </a:tc>
                <a:tc>
                  <a:txBody>
                    <a:bodyPr/>
                    <a:lstStyle/>
                    <a:p>
                      <a:r>
                        <a:rPr lang="fa-IR" dirty="0"/>
                        <a:t>زاهدی</a:t>
                      </a:r>
                      <a:endParaRPr lang="en-US" dirty="0"/>
                    </a:p>
                  </a:txBody>
                  <a:tcPr/>
                </a:tc>
                <a:tc>
                  <a:txBody>
                    <a:bodyPr/>
                    <a:lstStyle/>
                    <a:p>
                      <a:r>
                        <a:rPr lang="fa-IR" dirty="0"/>
                        <a:t>کردستان</a:t>
                      </a:r>
                      <a:endParaRPr lang="en-US" dirty="0"/>
                    </a:p>
                  </a:txBody>
                  <a:tcPr/>
                </a:tc>
                <a:extLst>
                  <a:ext uri="{0D108BD9-81ED-4DB2-BD59-A6C34878D82A}">
                    <a16:rowId xmlns:a16="http://schemas.microsoft.com/office/drawing/2014/main" val="765670641"/>
                  </a:ext>
                </a:extLst>
              </a:tr>
            </a:tbl>
          </a:graphicData>
        </a:graphic>
      </p:graphicFrame>
    </p:spTree>
    <p:extLst>
      <p:ext uri="{BB962C8B-B14F-4D97-AF65-F5344CB8AC3E}">
        <p14:creationId xmlns:p14="http://schemas.microsoft.com/office/powerpoint/2010/main" val="2759525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AE3C-3C66-B8DB-4CD0-EF5BBF70FBF6}"/>
              </a:ext>
            </a:extLst>
          </p:cNvPr>
          <p:cNvSpPr>
            <a:spLocks noGrp="1"/>
          </p:cNvSpPr>
          <p:nvPr>
            <p:ph type="title"/>
          </p:nvPr>
        </p:nvSpPr>
        <p:spPr/>
        <p:txBody>
          <a:bodyPr/>
          <a:lstStyle/>
          <a:p>
            <a:pPr algn="r" rtl="1"/>
            <a:r>
              <a:rPr lang="fa-IR" dirty="0">
                <a:cs typeface="B Nazanin" panose="00000400000000000000" pitchFamily="2" charset="-78"/>
              </a:rPr>
              <a:t>مثال (اشتراک)</a:t>
            </a:r>
            <a:endParaRPr lang="en-US" dirty="0">
              <a:cs typeface="B Nazanin" panose="00000400000000000000" pitchFamily="2" charset="-78"/>
            </a:endParaRPr>
          </a:p>
        </p:txBody>
      </p:sp>
      <p:graphicFrame>
        <p:nvGraphicFramePr>
          <p:cNvPr id="4" name="Table 4">
            <a:extLst>
              <a:ext uri="{FF2B5EF4-FFF2-40B4-BE49-F238E27FC236}">
                <a16:creationId xmlns:a16="http://schemas.microsoft.com/office/drawing/2014/main" id="{0F6CDFB3-4FF6-C007-4AFF-E9103CC66F2D}"/>
              </a:ext>
            </a:extLst>
          </p:cNvPr>
          <p:cNvGraphicFramePr>
            <a:graphicFrameLocks noGrp="1"/>
          </p:cNvGraphicFramePr>
          <p:nvPr>
            <p:ph idx="1"/>
          </p:nvPr>
        </p:nvGraphicFramePr>
        <p:xfrm>
          <a:off x="838199" y="1533599"/>
          <a:ext cx="2194250" cy="1483360"/>
        </p:xfrm>
        <a:graphic>
          <a:graphicData uri="http://schemas.openxmlformats.org/drawingml/2006/table">
            <a:tbl>
              <a:tblPr firstRow="1" bandRow="1">
                <a:tableStyleId>{5C22544A-7EE6-4342-B048-85BDC9FD1C3A}</a:tableStyleId>
              </a:tblPr>
              <a:tblGrid>
                <a:gridCol w="1097125">
                  <a:extLst>
                    <a:ext uri="{9D8B030D-6E8A-4147-A177-3AD203B41FA5}">
                      <a16:colId xmlns:a16="http://schemas.microsoft.com/office/drawing/2014/main" val="3223944225"/>
                    </a:ext>
                  </a:extLst>
                </a:gridCol>
                <a:gridCol w="1097125">
                  <a:extLst>
                    <a:ext uri="{9D8B030D-6E8A-4147-A177-3AD203B41FA5}">
                      <a16:colId xmlns:a16="http://schemas.microsoft.com/office/drawing/2014/main" val="4211085712"/>
                    </a:ext>
                  </a:extLst>
                </a:gridCol>
              </a:tblGrid>
              <a:tr h="370840">
                <a:tc>
                  <a:txBody>
                    <a:bodyPr/>
                    <a:lstStyle/>
                    <a:p>
                      <a:r>
                        <a:rPr lang="en-US" dirty="0"/>
                        <a:t>A1</a:t>
                      </a:r>
                    </a:p>
                  </a:txBody>
                  <a:tcPr/>
                </a:tc>
                <a:tc>
                  <a:txBody>
                    <a:bodyPr/>
                    <a:lstStyle/>
                    <a:p>
                      <a:r>
                        <a:rPr lang="en-US" dirty="0"/>
                        <a:t>A2</a:t>
                      </a:r>
                    </a:p>
                  </a:txBody>
                  <a:tcPr/>
                </a:tc>
                <a:extLst>
                  <a:ext uri="{0D108BD9-81ED-4DB2-BD59-A6C34878D82A}">
                    <a16:rowId xmlns:a16="http://schemas.microsoft.com/office/drawing/2014/main" val="3192673593"/>
                  </a:ext>
                </a:extLst>
              </a:tr>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942997738"/>
                  </a:ext>
                </a:extLst>
              </a:tr>
              <a:tr h="370840">
                <a:tc>
                  <a:txBody>
                    <a:bodyPr/>
                    <a:lstStyle/>
                    <a:p>
                      <a:r>
                        <a:rPr lang="fa-IR" dirty="0"/>
                        <a:t>1</a:t>
                      </a:r>
                      <a:endParaRPr lang="en-US" dirty="0"/>
                    </a:p>
                  </a:txBody>
                  <a:tcPr/>
                </a:tc>
                <a:tc>
                  <a:txBody>
                    <a:bodyPr/>
                    <a:lstStyle/>
                    <a:p>
                      <a:r>
                        <a:rPr lang="fa-IR" dirty="0"/>
                        <a:t>5</a:t>
                      </a:r>
                      <a:endParaRPr lang="en-US" dirty="0"/>
                    </a:p>
                  </a:txBody>
                  <a:tcPr/>
                </a:tc>
                <a:extLst>
                  <a:ext uri="{0D108BD9-81ED-4DB2-BD59-A6C34878D82A}">
                    <a16:rowId xmlns:a16="http://schemas.microsoft.com/office/drawing/2014/main" val="4208858236"/>
                  </a:ext>
                </a:extLst>
              </a:tr>
              <a:tr h="370840">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071180165"/>
                  </a:ext>
                </a:extLst>
              </a:tr>
            </a:tbl>
          </a:graphicData>
        </a:graphic>
      </p:graphicFrame>
      <p:sp>
        <p:nvSpPr>
          <p:cNvPr id="6" name="Arrow: Right 5">
            <a:extLst>
              <a:ext uri="{FF2B5EF4-FFF2-40B4-BE49-F238E27FC236}">
                <a16:creationId xmlns:a16="http://schemas.microsoft.com/office/drawing/2014/main" id="{781BC4A0-DF56-DA16-96F5-9B285D8C9A45}"/>
              </a:ext>
            </a:extLst>
          </p:cNvPr>
          <p:cNvSpPr/>
          <p:nvPr/>
        </p:nvSpPr>
        <p:spPr>
          <a:xfrm>
            <a:off x="3411433" y="3546045"/>
            <a:ext cx="1642188"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B8CAE7C-6271-E420-BB54-1B04451F42F1}"/>
              </a:ext>
            </a:extLst>
          </p:cNvPr>
          <p:cNvSpPr txBox="1"/>
          <p:nvPr/>
        </p:nvSpPr>
        <p:spPr>
          <a:xfrm>
            <a:off x="1765245" y="1101154"/>
            <a:ext cx="340158" cy="400110"/>
          </a:xfrm>
          <a:prstGeom prst="rect">
            <a:avLst/>
          </a:prstGeom>
          <a:noFill/>
        </p:spPr>
        <p:txBody>
          <a:bodyPr wrap="none" rtlCol="0">
            <a:spAutoFit/>
          </a:bodyPr>
          <a:lstStyle/>
          <a:p>
            <a:r>
              <a:rPr lang="en-US" sz="2000" b="1" dirty="0"/>
              <a:t>A</a:t>
            </a:r>
          </a:p>
        </p:txBody>
      </p:sp>
      <p:graphicFrame>
        <p:nvGraphicFramePr>
          <p:cNvPr id="13" name="Table 4">
            <a:extLst>
              <a:ext uri="{FF2B5EF4-FFF2-40B4-BE49-F238E27FC236}">
                <a16:creationId xmlns:a16="http://schemas.microsoft.com/office/drawing/2014/main" id="{98787B52-9CC4-0293-48AF-BBDB6A0A4FB5}"/>
              </a:ext>
            </a:extLst>
          </p:cNvPr>
          <p:cNvGraphicFramePr>
            <a:graphicFrameLocks/>
          </p:cNvGraphicFramePr>
          <p:nvPr>
            <p:extLst>
              <p:ext uri="{D42A27DB-BD31-4B8C-83A1-F6EECF244321}">
                <p14:modId xmlns:p14="http://schemas.microsoft.com/office/powerpoint/2010/main" val="3361686316"/>
              </p:ext>
            </p:extLst>
          </p:nvPr>
        </p:nvGraphicFramePr>
        <p:xfrm>
          <a:off x="838199" y="3944007"/>
          <a:ext cx="2194250" cy="2225040"/>
        </p:xfrm>
        <a:graphic>
          <a:graphicData uri="http://schemas.openxmlformats.org/drawingml/2006/table">
            <a:tbl>
              <a:tblPr firstRow="1" bandRow="1">
                <a:tableStyleId>{5C22544A-7EE6-4342-B048-85BDC9FD1C3A}</a:tableStyleId>
              </a:tblPr>
              <a:tblGrid>
                <a:gridCol w="1097125">
                  <a:extLst>
                    <a:ext uri="{9D8B030D-6E8A-4147-A177-3AD203B41FA5}">
                      <a16:colId xmlns:a16="http://schemas.microsoft.com/office/drawing/2014/main" val="3223944225"/>
                    </a:ext>
                  </a:extLst>
                </a:gridCol>
                <a:gridCol w="1097125">
                  <a:extLst>
                    <a:ext uri="{9D8B030D-6E8A-4147-A177-3AD203B41FA5}">
                      <a16:colId xmlns:a16="http://schemas.microsoft.com/office/drawing/2014/main" val="4211085712"/>
                    </a:ext>
                  </a:extLst>
                </a:gridCol>
              </a:tblGrid>
              <a:tr h="370840">
                <a:tc>
                  <a:txBody>
                    <a:bodyPr/>
                    <a:lstStyle/>
                    <a:p>
                      <a:r>
                        <a:rPr lang="en-US" dirty="0"/>
                        <a:t>A1</a:t>
                      </a:r>
                    </a:p>
                  </a:txBody>
                  <a:tcPr/>
                </a:tc>
                <a:tc>
                  <a:txBody>
                    <a:bodyPr/>
                    <a:lstStyle/>
                    <a:p>
                      <a:r>
                        <a:rPr lang="en-US" dirty="0"/>
                        <a:t>A2</a:t>
                      </a:r>
                    </a:p>
                  </a:txBody>
                  <a:tcPr/>
                </a:tc>
                <a:extLst>
                  <a:ext uri="{0D108BD9-81ED-4DB2-BD59-A6C34878D82A}">
                    <a16:rowId xmlns:a16="http://schemas.microsoft.com/office/drawing/2014/main" val="3192673593"/>
                  </a:ext>
                </a:extLst>
              </a:tr>
              <a:tr h="370840">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2942997738"/>
                  </a:ext>
                </a:extLst>
              </a:tr>
              <a:tr h="370840">
                <a:tc>
                  <a:txBody>
                    <a:bodyPr/>
                    <a:lstStyle/>
                    <a:p>
                      <a:r>
                        <a:rPr lang="en-US" dirty="0"/>
                        <a:t>9</a:t>
                      </a:r>
                    </a:p>
                  </a:txBody>
                  <a:tcPr/>
                </a:tc>
                <a:tc>
                  <a:txBody>
                    <a:bodyPr/>
                    <a:lstStyle/>
                    <a:p>
                      <a:r>
                        <a:rPr lang="en-US" dirty="0"/>
                        <a:t>1</a:t>
                      </a:r>
                    </a:p>
                  </a:txBody>
                  <a:tcPr/>
                </a:tc>
                <a:extLst>
                  <a:ext uri="{0D108BD9-81ED-4DB2-BD59-A6C34878D82A}">
                    <a16:rowId xmlns:a16="http://schemas.microsoft.com/office/drawing/2014/main" val="4208858236"/>
                  </a:ext>
                </a:extLst>
              </a:tr>
              <a:tr h="370840">
                <a:tc>
                  <a:txBody>
                    <a:bodyPr/>
                    <a:lstStyle/>
                    <a:p>
                      <a:r>
                        <a:rPr lang="en-US" dirty="0"/>
                        <a:t>6</a:t>
                      </a:r>
                    </a:p>
                  </a:txBody>
                  <a:tcPr/>
                </a:tc>
                <a:tc>
                  <a:txBody>
                    <a:bodyPr/>
                    <a:lstStyle/>
                    <a:p>
                      <a:r>
                        <a:rPr lang="en-US" dirty="0"/>
                        <a:t>8</a:t>
                      </a:r>
                    </a:p>
                  </a:txBody>
                  <a:tcPr/>
                </a:tc>
                <a:extLst>
                  <a:ext uri="{0D108BD9-81ED-4DB2-BD59-A6C34878D82A}">
                    <a16:rowId xmlns:a16="http://schemas.microsoft.com/office/drawing/2014/main" val="18806103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a:t>
                      </a:r>
                    </a:p>
                  </a:txBody>
                  <a:tcPr/>
                </a:tc>
                <a:tc>
                  <a:txBody>
                    <a:bodyPr/>
                    <a:lstStyle/>
                    <a:p>
                      <a:r>
                        <a:rPr lang="en-US" dirty="0"/>
                        <a:t>4</a:t>
                      </a:r>
                    </a:p>
                  </a:txBody>
                  <a:tcPr/>
                </a:tc>
                <a:extLst>
                  <a:ext uri="{0D108BD9-81ED-4DB2-BD59-A6C34878D82A}">
                    <a16:rowId xmlns:a16="http://schemas.microsoft.com/office/drawing/2014/main" val="655870879"/>
                  </a:ext>
                </a:extLst>
              </a:tr>
              <a:tr h="370840">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071180165"/>
                  </a:ext>
                </a:extLst>
              </a:tr>
            </a:tbl>
          </a:graphicData>
        </a:graphic>
      </p:graphicFrame>
      <p:sp>
        <p:nvSpPr>
          <p:cNvPr id="16" name="TextBox 15">
            <a:extLst>
              <a:ext uri="{FF2B5EF4-FFF2-40B4-BE49-F238E27FC236}">
                <a16:creationId xmlns:a16="http://schemas.microsoft.com/office/drawing/2014/main" id="{0848337D-4121-9A51-C1BA-DE3D14B1E858}"/>
              </a:ext>
            </a:extLst>
          </p:cNvPr>
          <p:cNvSpPr txBox="1"/>
          <p:nvPr/>
        </p:nvSpPr>
        <p:spPr>
          <a:xfrm>
            <a:off x="1765245" y="3535603"/>
            <a:ext cx="340158" cy="400110"/>
          </a:xfrm>
          <a:prstGeom prst="rect">
            <a:avLst/>
          </a:prstGeom>
          <a:noFill/>
        </p:spPr>
        <p:txBody>
          <a:bodyPr wrap="none" rtlCol="0">
            <a:spAutoFit/>
          </a:bodyPr>
          <a:lstStyle/>
          <a:p>
            <a:r>
              <a:rPr lang="en-US" sz="2000" b="1" dirty="0"/>
              <a:t>B</a:t>
            </a:r>
          </a:p>
        </p:txBody>
      </p:sp>
      <p:graphicFrame>
        <p:nvGraphicFramePr>
          <p:cNvPr id="17" name="Table 4">
            <a:extLst>
              <a:ext uri="{FF2B5EF4-FFF2-40B4-BE49-F238E27FC236}">
                <a16:creationId xmlns:a16="http://schemas.microsoft.com/office/drawing/2014/main" id="{0AE1E19F-551D-2757-613E-885F396DC3A4}"/>
              </a:ext>
            </a:extLst>
          </p:cNvPr>
          <p:cNvGraphicFramePr>
            <a:graphicFrameLocks/>
          </p:cNvGraphicFramePr>
          <p:nvPr>
            <p:extLst>
              <p:ext uri="{D42A27DB-BD31-4B8C-83A1-F6EECF244321}">
                <p14:modId xmlns:p14="http://schemas.microsoft.com/office/powerpoint/2010/main" val="353827095"/>
              </p:ext>
            </p:extLst>
          </p:nvPr>
        </p:nvGraphicFramePr>
        <p:xfrm>
          <a:off x="5432605" y="3364818"/>
          <a:ext cx="2194250" cy="741680"/>
        </p:xfrm>
        <a:graphic>
          <a:graphicData uri="http://schemas.openxmlformats.org/drawingml/2006/table">
            <a:tbl>
              <a:tblPr firstRow="1" bandRow="1">
                <a:tableStyleId>{93296810-A885-4BE3-A3E7-6D5BEEA58F35}</a:tableStyleId>
              </a:tblPr>
              <a:tblGrid>
                <a:gridCol w="1097125">
                  <a:extLst>
                    <a:ext uri="{9D8B030D-6E8A-4147-A177-3AD203B41FA5}">
                      <a16:colId xmlns:a16="http://schemas.microsoft.com/office/drawing/2014/main" val="3223944225"/>
                    </a:ext>
                  </a:extLst>
                </a:gridCol>
                <a:gridCol w="1097125">
                  <a:extLst>
                    <a:ext uri="{9D8B030D-6E8A-4147-A177-3AD203B41FA5}">
                      <a16:colId xmlns:a16="http://schemas.microsoft.com/office/drawing/2014/main" val="4211085712"/>
                    </a:ext>
                  </a:extLst>
                </a:gridCol>
              </a:tblGrid>
              <a:tr h="370840">
                <a:tc>
                  <a:txBody>
                    <a:bodyPr/>
                    <a:lstStyle/>
                    <a:p>
                      <a:r>
                        <a:rPr lang="en-US" dirty="0"/>
                        <a:t>A1</a:t>
                      </a:r>
                    </a:p>
                  </a:txBody>
                  <a:tcPr/>
                </a:tc>
                <a:tc>
                  <a:txBody>
                    <a:bodyPr/>
                    <a:lstStyle/>
                    <a:p>
                      <a:r>
                        <a:rPr lang="en-US" dirty="0"/>
                        <a:t>A2</a:t>
                      </a:r>
                    </a:p>
                  </a:txBody>
                  <a:tcPr/>
                </a:tc>
                <a:extLst>
                  <a:ext uri="{0D108BD9-81ED-4DB2-BD59-A6C34878D82A}">
                    <a16:rowId xmlns:a16="http://schemas.microsoft.com/office/drawing/2014/main" val="3192673593"/>
                  </a:ext>
                </a:extLst>
              </a:tr>
              <a:tr h="370840">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071180165"/>
                  </a:ext>
                </a:extLst>
              </a:tr>
            </a:tbl>
          </a:graphicData>
        </a:graphic>
      </p:graphicFrame>
      <p:graphicFrame>
        <p:nvGraphicFramePr>
          <p:cNvPr id="3" name="Object 2">
            <a:extLst>
              <a:ext uri="{FF2B5EF4-FFF2-40B4-BE49-F238E27FC236}">
                <a16:creationId xmlns:a16="http://schemas.microsoft.com/office/drawing/2014/main" id="{A086CF30-6E17-0A12-A23A-6B5E425E01EF}"/>
              </a:ext>
            </a:extLst>
          </p:cNvPr>
          <p:cNvGraphicFramePr>
            <a:graphicFrameLocks noChangeAspect="1"/>
          </p:cNvGraphicFramePr>
          <p:nvPr>
            <p:extLst>
              <p:ext uri="{D42A27DB-BD31-4B8C-83A1-F6EECF244321}">
                <p14:modId xmlns:p14="http://schemas.microsoft.com/office/powerpoint/2010/main" val="2498852532"/>
              </p:ext>
            </p:extLst>
          </p:nvPr>
        </p:nvGraphicFramePr>
        <p:xfrm>
          <a:off x="3576666" y="2990461"/>
          <a:ext cx="1110965" cy="438539"/>
        </p:xfrm>
        <a:graphic>
          <a:graphicData uri="http://schemas.openxmlformats.org/presentationml/2006/ole">
            <mc:AlternateContent xmlns:mc="http://schemas.openxmlformats.org/markup-compatibility/2006">
              <mc:Choice xmlns:v="urn:schemas-microsoft-com:vml" Requires="v">
                <p:oleObj name="Equation" r:id="rId2" imgW="482400" imgH="190440" progId="Equation.DSMT4">
                  <p:embed/>
                </p:oleObj>
              </mc:Choice>
              <mc:Fallback>
                <p:oleObj name="Equation" r:id="rId2" imgW="482400" imgH="190440" progId="Equation.DSMT4">
                  <p:embed/>
                  <p:pic>
                    <p:nvPicPr>
                      <p:cNvPr id="0" name=""/>
                      <p:cNvPicPr/>
                      <p:nvPr/>
                    </p:nvPicPr>
                    <p:blipFill>
                      <a:blip r:embed="rId3"/>
                      <a:stretch>
                        <a:fillRect/>
                      </a:stretch>
                    </p:blipFill>
                    <p:spPr>
                      <a:xfrm>
                        <a:off x="3576666" y="2990461"/>
                        <a:ext cx="1110965" cy="438539"/>
                      </a:xfrm>
                      <a:prstGeom prst="rect">
                        <a:avLst/>
                      </a:prstGeom>
                    </p:spPr>
                  </p:pic>
                </p:oleObj>
              </mc:Fallback>
            </mc:AlternateContent>
          </a:graphicData>
        </a:graphic>
      </p:graphicFrame>
    </p:spTree>
    <p:extLst>
      <p:ext uri="{BB962C8B-B14F-4D97-AF65-F5344CB8AC3E}">
        <p14:creationId xmlns:p14="http://schemas.microsoft.com/office/powerpoint/2010/main" val="363308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AE3C-3C66-B8DB-4CD0-EF5BBF70FBF6}"/>
              </a:ext>
            </a:extLst>
          </p:cNvPr>
          <p:cNvSpPr>
            <a:spLocks noGrp="1"/>
          </p:cNvSpPr>
          <p:nvPr>
            <p:ph type="title"/>
          </p:nvPr>
        </p:nvSpPr>
        <p:spPr/>
        <p:txBody>
          <a:bodyPr/>
          <a:lstStyle/>
          <a:p>
            <a:pPr algn="r" rtl="1"/>
            <a:r>
              <a:rPr lang="fa-IR" dirty="0">
                <a:cs typeface="B Nazanin" panose="00000400000000000000" pitchFamily="2" charset="-78"/>
              </a:rPr>
              <a:t>مثال (اشتراک)</a:t>
            </a:r>
            <a:endParaRPr lang="en-US" dirty="0">
              <a:cs typeface="B Nazanin" panose="00000400000000000000" pitchFamily="2" charset="-78"/>
            </a:endParaRPr>
          </a:p>
        </p:txBody>
      </p:sp>
      <p:graphicFrame>
        <p:nvGraphicFramePr>
          <p:cNvPr id="5" name="Table 4">
            <a:extLst>
              <a:ext uri="{FF2B5EF4-FFF2-40B4-BE49-F238E27FC236}">
                <a16:creationId xmlns:a16="http://schemas.microsoft.com/office/drawing/2014/main" id="{0621B885-E016-0929-40F2-D236EF1B39B8}"/>
              </a:ext>
            </a:extLst>
          </p:cNvPr>
          <p:cNvGraphicFramePr>
            <a:graphicFrameLocks/>
          </p:cNvGraphicFramePr>
          <p:nvPr/>
        </p:nvGraphicFramePr>
        <p:xfrm>
          <a:off x="370532" y="1574800"/>
          <a:ext cx="4620210" cy="1854200"/>
        </p:xfrm>
        <a:graphic>
          <a:graphicData uri="http://schemas.openxmlformats.org/drawingml/2006/table">
            <a:tbl>
              <a:tblPr firstRow="1" bandRow="1">
                <a:tableStyleId>{5C22544A-7EE6-4342-B048-85BDC9FD1C3A}</a:tableStyleId>
              </a:tblPr>
              <a:tblGrid>
                <a:gridCol w="1429141">
                  <a:extLst>
                    <a:ext uri="{9D8B030D-6E8A-4147-A177-3AD203B41FA5}">
                      <a16:colId xmlns:a16="http://schemas.microsoft.com/office/drawing/2014/main" val="3223944225"/>
                    </a:ext>
                  </a:extLst>
                </a:gridCol>
                <a:gridCol w="709127">
                  <a:extLst>
                    <a:ext uri="{9D8B030D-6E8A-4147-A177-3AD203B41FA5}">
                      <a16:colId xmlns:a16="http://schemas.microsoft.com/office/drawing/2014/main" val="759962187"/>
                    </a:ext>
                  </a:extLst>
                </a:gridCol>
                <a:gridCol w="1352938">
                  <a:extLst>
                    <a:ext uri="{9D8B030D-6E8A-4147-A177-3AD203B41FA5}">
                      <a16:colId xmlns:a16="http://schemas.microsoft.com/office/drawing/2014/main" val="1511464127"/>
                    </a:ext>
                  </a:extLst>
                </a:gridCol>
                <a:gridCol w="1129004">
                  <a:extLst>
                    <a:ext uri="{9D8B030D-6E8A-4147-A177-3AD203B41FA5}">
                      <a16:colId xmlns:a16="http://schemas.microsoft.com/office/drawing/2014/main" val="4211085712"/>
                    </a:ext>
                  </a:extLst>
                </a:gridCol>
              </a:tblGrid>
              <a:tr h="370840">
                <a:tc>
                  <a:txBody>
                    <a:bodyPr/>
                    <a:lstStyle/>
                    <a:p>
                      <a:r>
                        <a:rPr lang="en-US" dirty="0" err="1"/>
                        <a:t>Ins_NN</a:t>
                      </a:r>
                      <a:endParaRPr lang="en-US" dirty="0"/>
                    </a:p>
                  </a:txBody>
                  <a:tcPr/>
                </a:tc>
                <a:tc>
                  <a:txBody>
                    <a:bodyPr/>
                    <a:lstStyle/>
                    <a:p>
                      <a:r>
                        <a:rPr lang="en-US" dirty="0"/>
                        <a:t>Valid</a:t>
                      </a:r>
                    </a:p>
                  </a:txBody>
                  <a:tcPr/>
                </a:tc>
                <a:tc>
                  <a:txBody>
                    <a:bodyPr/>
                    <a:lstStyle/>
                    <a:p>
                      <a:r>
                        <a:rPr lang="en-US" dirty="0" err="1"/>
                        <a:t>LastName</a:t>
                      </a:r>
                      <a:endParaRPr lang="en-US" dirty="0"/>
                    </a:p>
                  </a:txBody>
                  <a:tcPr/>
                </a:tc>
                <a:tc>
                  <a:txBody>
                    <a:bodyPr/>
                    <a:lstStyle/>
                    <a:p>
                      <a:r>
                        <a:rPr lang="en-US" dirty="0"/>
                        <a:t>Province</a:t>
                      </a:r>
                    </a:p>
                  </a:txBody>
                  <a:tcPr/>
                </a:tc>
                <a:extLst>
                  <a:ext uri="{0D108BD9-81ED-4DB2-BD59-A6C34878D82A}">
                    <a16:rowId xmlns:a16="http://schemas.microsoft.com/office/drawing/2014/main" val="3192673593"/>
                  </a:ext>
                </a:extLst>
              </a:tr>
              <a:tr h="370840">
                <a:tc>
                  <a:txBody>
                    <a:bodyPr/>
                    <a:lstStyle/>
                    <a:p>
                      <a:r>
                        <a:rPr lang="en-US" dirty="0"/>
                        <a:t>0381731389</a:t>
                      </a:r>
                    </a:p>
                  </a:txBody>
                  <a:tcPr/>
                </a:tc>
                <a:tc>
                  <a:txBody>
                    <a:bodyPr/>
                    <a:lstStyle/>
                    <a:p>
                      <a:r>
                        <a:rPr lang="en-US" dirty="0"/>
                        <a:t>1</a:t>
                      </a:r>
                    </a:p>
                  </a:txBody>
                  <a:tcPr/>
                </a:tc>
                <a:tc>
                  <a:txBody>
                    <a:bodyPr/>
                    <a:lstStyle/>
                    <a:p>
                      <a:r>
                        <a:rPr lang="fa-IR" dirty="0"/>
                        <a:t>اصغری</a:t>
                      </a:r>
                      <a:endParaRPr lang="en-US" dirty="0"/>
                    </a:p>
                  </a:txBody>
                  <a:tcPr/>
                </a:tc>
                <a:tc>
                  <a:txBody>
                    <a:bodyPr/>
                    <a:lstStyle/>
                    <a:p>
                      <a:r>
                        <a:rPr lang="fa-IR" dirty="0"/>
                        <a:t>قم</a:t>
                      </a:r>
                      <a:endParaRPr lang="en-US" dirty="0"/>
                    </a:p>
                  </a:txBody>
                  <a:tcPr/>
                </a:tc>
                <a:extLst>
                  <a:ext uri="{0D108BD9-81ED-4DB2-BD59-A6C34878D82A}">
                    <a16:rowId xmlns:a16="http://schemas.microsoft.com/office/drawing/2014/main" val="2942997738"/>
                  </a:ext>
                </a:extLst>
              </a:tr>
              <a:tr h="370840">
                <a:tc>
                  <a:txBody>
                    <a:bodyPr/>
                    <a:lstStyle/>
                    <a:p>
                      <a:r>
                        <a:rPr lang="en-US" dirty="0"/>
                        <a:t>0075623132</a:t>
                      </a:r>
                    </a:p>
                  </a:txBody>
                  <a:tcPr/>
                </a:tc>
                <a:tc>
                  <a:txBody>
                    <a:bodyPr/>
                    <a:lstStyle/>
                    <a:p>
                      <a:r>
                        <a:rPr lang="en-US" dirty="0"/>
                        <a:t>0</a:t>
                      </a:r>
                    </a:p>
                  </a:txBody>
                  <a:tcPr/>
                </a:tc>
                <a:tc>
                  <a:txBody>
                    <a:bodyPr/>
                    <a:lstStyle/>
                    <a:p>
                      <a:r>
                        <a:rPr lang="fa-IR" dirty="0"/>
                        <a:t>ابراهیمی</a:t>
                      </a:r>
                      <a:endParaRPr lang="en-US" dirty="0"/>
                    </a:p>
                  </a:txBody>
                  <a:tcPr/>
                </a:tc>
                <a:tc>
                  <a:txBody>
                    <a:bodyPr/>
                    <a:lstStyle/>
                    <a:p>
                      <a:r>
                        <a:rPr lang="fa-IR" dirty="0"/>
                        <a:t>تهران</a:t>
                      </a:r>
                      <a:endParaRPr lang="en-US" dirty="0"/>
                    </a:p>
                  </a:txBody>
                  <a:tcPr/>
                </a:tc>
                <a:extLst>
                  <a:ext uri="{0D108BD9-81ED-4DB2-BD59-A6C34878D82A}">
                    <a16:rowId xmlns:a16="http://schemas.microsoft.com/office/drawing/2014/main" val="1071180165"/>
                  </a:ext>
                </a:extLst>
              </a:tr>
              <a:tr h="370840">
                <a:tc>
                  <a:txBody>
                    <a:bodyPr/>
                    <a:lstStyle/>
                    <a:p>
                      <a:r>
                        <a:rPr lang="en-US" dirty="0"/>
                        <a:t>1</a:t>
                      </a:r>
                      <a:r>
                        <a:rPr lang="fa-IR" dirty="0"/>
                        <a:t>38</a:t>
                      </a:r>
                      <a:r>
                        <a:rPr lang="en-US" dirty="0"/>
                        <a:t>6522588</a:t>
                      </a:r>
                    </a:p>
                  </a:txBody>
                  <a:tcPr/>
                </a:tc>
                <a:tc>
                  <a:txBody>
                    <a:bodyPr/>
                    <a:lstStyle/>
                    <a:p>
                      <a:r>
                        <a:rPr lang="en-US" dirty="0"/>
                        <a:t>1</a:t>
                      </a:r>
                    </a:p>
                  </a:txBody>
                  <a:tcPr/>
                </a:tc>
                <a:tc>
                  <a:txBody>
                    <a:bodyPr/>
                    <a:lstStyle/>
                    <a:p>
                      <a:r>
                        <a:rPr lang="fa-IR" dirty="0"/>
                        <a:t>محمدی فر</a:t>
                      </a:r>
                      <a:endParaRPr lang="en-US" dirty="0"/>
                    </a:p>
                  </a:txBody>
                  <a:tcPr/>
                </a:tc>
                <a:tc>
                  <a:txBody>
                    <a:bodyPr/>
                    <a:lstStyle/>
                    <a:p>
                      <a:r>
                        <a:rPr lang="fa-IR" dirty="0"/>
                        <a:t>آذرشرقی</a:t>
                      </a:r>
                      <a:endParaRPr lang="en-US" dirty="0"/>
                    </a:p>
                  </a:txBody>
                  <a:tcPr/>
                </a:tc>
                <a:extLst>
                  <a:ext uri="{0D108BD9-81ED-4DB2-BD59-A6C34878D82A}">
                    <a16:rowId xmlns:a16="http://schemas.microsoft.com/office/drawing/2014/main" val="3260553548"/>
                  </a:ext>
                </a:extLst>
              </a:tr>
              <a:tr h="370840">
                <a:tc>
                  <a:txBody>
                    <a:bodyPr/>
                    <a:lstStyle/>
                    <a:p>
                      <a:r>
                        <a:rPr lang="fa-IR" dirty="0"/>
                        <a:t>211</a:t>
                      </a:r>
                      <a:r>
                        <a:rPr lang="en-US" dirty="0"/>
                        <a:t>8546782</a:t>
                      </a:r>
                    </a:p>
                  </a:txBody>
                  <a:tcPr/>
                </a:tc>
                <a:tc>
                  <a:txBody>
                    <a:bodyPr/>
                    <a:lstStyle/>
                    <a:p>
                      <a:r>
                        <a:rPr lang="en-US" dirty="0"/>
                        <a:t>1</a:t>
                      </a:r>
                    </a:p>
                  </a:txBody>
                  <a:tcPr/>
                </a:tc>
                <a:tc>
                  <a:txBody>
                    <a:bodyPr/>
                    <a:lstStyle/>
                    <a:p>
                      <a:r>
                        <a:rPr lang="fa-IR" dirty="0"/>
                        <a:t>فراهانی</a:t>
                      </a:r>
                      <a:endParaRPr lang="en-US" dirty="0"/>
                    </a:p>
                  </a:txBody>
                  <a:tcPr/>
                </a:tc>
                <a:tc>
                  <a:txBody>
                    <a:bodyPr/>
                    <a:lstStyle/>
                    <a:p>
                      <a:r>
                        <a:rPr lang="fa-IR" dirty="0"/>
                        <a:t>گلستان</a:t>
                      </a:r>
                      <a:endParaRPr lang="en-US" dirty="0"/>
                    </a:p>
                  </a:txBody>
                  <a:tcPr/>
                </a:tc>
                <a:extLst>
                  <a:ext uri="{0D108BD9-81ED-4DB2-BD59-A6C34878D82A}">
                    <a16:rowId xmlns:a16="http://schemas.microsoft.com/office/drawing/2014/main" val="436878350"/>
                  </a:ext>
                </a:extLst>
              </a:tr>
            </a:tbl>
          </a:graphicData>
        </a:graphic>
      </p:graphicFrame>
      <p:sp>
        <p:nvSpPr>
          <p:cNvPr id="11" name="TextBox 10">
            <a:extLst>
              <a:ext uri="{FF2B5EF4-FFF2-40B4-BE49-F238E27FC236}">
                <a16:creationId xmlns:a16="http://schemas.microsoft.com/office/drawing/2014/main" id="{BBF423D5-32DF-51AB-8DD6-1B1BE0917483}"/>
              </a:ext>
            </a:extLst>
          </p:cNvPr>
          <p:cNvSpPr txBox="1"/>
          <p:nvPr/>
        </p:nvSpPr>
        <p:spPr>
          <a:xfrm>
            <a:off x="2059226" y="1104132"/>
            <a:ext cx="1246175" cy="400110"/>
          </a:xfrm>
          <a:prstGeom prst="rect">
            <a:avLst/>
          </a:prstGeom>
          <a:noFill/>
        </p:spPr>
        <p:txBody>
          <a:bodyPr wrap="none" rtlCol="0">
            <a:spAutoFit/>
          </a:bodyPr>
          <a:lstStyle/>
          <a:p>
            <a:r>
              <a:rPr lang="en-US" sz="2000" b="1" dirty="0"/>
              <a:t>Insured_1</a:t>
            </a:r>
          </a:p>
        </p:txBody>
      </p:sp>
      <p:sp>
        <p:nvSpPr>
          <p:cNvPr id="15" name="Arrow: Right 14">
            <a:extLst>
              <a:ext uri="{FF2B5EF4-FFF2-40B4-BE49-F238E27FC236}">
                <a16:creationId xmlns:a16="http://schemas.microsoft.com/office/drawing/2014/main" id="{02872AA9-A968-1255-D466-E89B1B93EF15}"/>
              </a:ext>
            </a:extLst>
          </p:cNvPr>
          <p:cNvSpPr/>
          <p:nvPr/>
        </p:nvSpPr>
        <p:spPr>
          <a:xfrm>
            <a:off x="5371264" y="3741752"/>
            <a:ext cx="1246175"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a:extLst>
              <a:ext uri="{FF2B5EF4-FFF2-40B4-BE49-F238E27FC236}">
                <a16:creationId xmlns:a16="http://schemas.microsoft.com/office/drawing/2014/main" id="{3A8B0DEE-4B1C-8D82-BAAF-858623755500}"/>
              </a:ext>
            </a:extLst>
          </p:cNvPr>
          <p:cNvGraphicFramePr>
            <a:graphicFrameLocks noChangeAspect="1"/>
          </p:cNvGraphicFramePr>
          <p:nvPr>
            <p:extLst>
              <p:ext uri="{D42A27DB-BD31-4B8C-83A1-F6EECF244321}">
                <p14:modId xmlns:p14="http://schemas.microsoft.com/office/powerpoint/2010/main" val="3973052352"/>
              </p:ext>
            </p:extLst>
          </p:nvPr>
        </p:nvGraphicFramePr>
        <p:xfrm>
          <a:off x="5888751" y="2979703"/>
          <a:ext cx="6129078" cy="317209"/>
        </p:xfrm>
        <a:graphic>
          <a:graphicData uri="http://schemas.openxmlformats.org/presentationml/2006/ole">
            <mc:AlternateContent xmlns:mc="http://schemas.openxmlformats.org/markup-compatibility/2006">
              <mc:Choice xmlns:v="urn:schemas-microsoft-com:vml" Requires="v">
                <p:oleObj name="Equation" r:id="rId2" imgW="3924000" imgH="203040" progId="Equation.DSMT4">
                  <p:embed/>
                </p:oleObj>
              </mc:Choice>
              <mc:Fallback>
                <p:oleObj name="Equation" r:id="rId2" imgW="3924000" imgH="203040" progId="Equation.DSMT4">
                  <p:embed/>
                  <p:pic>
                    <p:nvPicPr>
                      <p:cNvPr id="7" name="Object 6">
                        <a:extLst>
                          <a:ext uri="{FF2B5EF4-FFF2-40B4-BE49-F238E27FC236}">
                            <a16:creationId xmlns:a16="http://schemas.microsoft.com/office/drawing/2014/main" id="{3A8B0DEE-4B1C-8D82-BAAF-858623755500}"/>
                          </a:ext>
                        </a:extLst>
                      </p:cNvPr>
                      <p:cNvPicPr/>
                      <p:nvPr/>
                    </p:nvPicPr>
                    <p:blipFill>
                      <a:blip r:embed="rId3"/>
                      <a:stretch>
                        <a:fillRect/>
                      </a:stretch>
                    </p:blipFill>
                    <p:spPr>
                      <a:xfrm>
                        <a:off x="5888751" y="2979703"/>
                        <a:ext cx="6129078" cy="317209"/>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2BD9E4F7-77E0-3BA8-B537-0BBE28CDE0D8}"/>
              </a:ext>
            </a:extLst>
          </p:cNvPr>
          <p:cNvSpPr txBox="1"/>
          <p:nvPr/>
        </p:nvSpPr>
        <p:spPr>
          <a:xfrm>
            <a:off x="2057549" y="3931752"/>
            <a:ext cx="1246175" cy="400110"/>
          </a:xfrm>
          <a:prstGeom prst="rect">
            <a:avLst/>
          </a:prstGeom>
          <a:noFill/>
        </p:spPr>
        <p:txBody>
          <a:bodyPr wrap="none" rtlCol="0">
            <a:spAutoFit/>
          </a:bodyPr>
          <a:lstStyle/>
          <a:p>
            <a:r>
              <a:rPr lang="en-US" sz="2000" b="1" dirty="0"/>
              <a:t>Insured_2</a:t>
            </a:r>
          </a:p>
        </p:txBody>
      </p:sp>
      <p:graphicFrame>
        <p:nvGraphicFramePr>
          <p:cNvPr id="14" name="Table 13">
            <a:extLst>
              <a:ext uri="{FF2B5EF4-FFF2-40B4-BE49-F238E27FC236}">
                <a16:creationId xmlns:a16="http://schemas.microsoft.com/office/drawing/2014/main" id="{FCB5250E-A00D-7D19-15A7-C6579E9EBCC8}"/>
              </a:ext>
            </a:extLst>
          </p:cNvPr>
          <p:cNvGraphicFramePr>
            <a:graphicFrameLocks/>
          </p:cNvGraphicFramePr>
          <p:nvPr/>
        </p:nvGraphicFramePr>
        <p:xfrm>
          <a:off x="370531" y="4356100"/>
          <a:ext cx="4620210" cy="2225040"/>
        </p:xfrm>
        <a:graphic>
          <a:graphicData uri="http://schemas.openxmlformats.org/drawingml/2006/table">
            <a:tbl>
              <a:tblPr firstRow="1" bandRow="1">
                <a:tableStyleId>{5C22544A-7EE6-4342-B048-85BDC9FD1C3A}</a:tableStyleId>
              </a:tblPr>
              <a:tblGrid>
                <a:gridCol w="1429141">
                  <a:extLst>
                    <a:ext uri="{9D8B030D-6E8A-4147-A177-3AD203B41FA5}">
                      <a16:colId xmlns:a16="http://schemas.microsoft.com/office/drawing/2014/main" val="3223944225"/>
                    </a:ext>
                  </a:extLst>
                </a:gridCol>
                <a:gridCol w="709127">
                  <a:extLst>
                    <a:ext uri="{9D8B030D-6E8A-4147-A177-3AD203B41FA5}">
                      <a16:colId xmlns:a16="http://schemas.microsoft.com/office/drawing/2014/main" val="759962187"/>
                    </a:ext>
                  </a:extLst>
                </a:gridCol>
                <a:gridCol w="1352938">
                  <a:extLst>
                    <a:ext uri="{9D8B030D-6E8A-4147-A177-3AD203B41FA5}">
                      <a16:colId xmlns:a16="http://schemas.microsoft.com/office/drawing/2014/main" val="1511464127"/>
                    </a:ext>
                  </a:extLst>
                </a:gridCol>
                <a:gridCol w="1129004">
                  <a:extLst>
                    <a:ext uri="{9D8B030D-6E8A-4147-A177-3AD203B41FA5}">
                      <a16:colId xmlns:a16="http://schemas.microsoft.com/office/drawing/2014/main" val="4211085712"/>
                    </a:ext>
                  </a:extLst>
                </a:gridCol>
              </a:tblGrid>
              <a:tr h="370840">
                <a:tc>
                  <a:txBody>
                    <a:bodyPr/>
                    <a:lstStyle/>
                    <a:p>
                      <a:r>
                        <a:rPr lang="en-US" dirty="0" err="1"/>
                        <a:t>Ins_NN</a:t>
                      </a:r>
                      <a:endParaRPr lang="en-US" dirty="0"/>
                    </a:p>
                  </a:txBody>
                  <a:tcPr/>
                </a:tc>
                <a:tc>
                  <a:txBody>
                    <a:bodyPr/>
                    <a:lstStyle/>
                    <a:p>
                      <a:r>
                        <a:rPr lang="en-US" dirty="0"/>
                        <a:t>Valid</a:t>
                      </a:r>
                    </a:p>
                  </a:txBody>
                  <a:tcPr/>
                </a:tc>
                <a:tc>
                  <a:txBody>
                    <a:bodyPr/>
                    <a:lstStyle/>
                    <a:p>
                      <a:r>
                        <a:rPr lang="en-US" dirty="0" err="1"/>
                        <a:t>LastName</a:t>
                      </a:r>
                      <a:endParaRPr lang="en-US" dirty="0"/>
                    </a:p>
                  </a:txBody>
                  <a:tcPr/>
                </a:tc>
                <a:tc>
                  <a:txBody>
                    <a:bodyPr/>
                    <a:lstStyle/>
                    <a:p>
                      <a:r>
                        <a:rPr lang="en-US" dirty="0"/>
                        <a:t>Province</a:t>
                      </a:r>
                    </a:p>
                  </a:txBody>
                  <a:tcPr/>
                </a:tc>
                <a:extLst>
                  <a:ext uri="{0D108BD9-81ED-4DB2-BD59-A6C34878D82A}">
                    <a16:rowId xmlns:a16="http://schemas.microsoft.com/office/drawing/2014/main" val="3192673593"/>
                  </a:ext>
                </a:extLst>
              </a:tr>
              <a:tr h="370840">
                <a:tc>
                  <a:txBody>
                    <a:bodyPr/>
                    <a:lstStyle/>
                    <a:p>
                      <a:r>
                        <a:rPr lang="en-US" dirty="0"/>
                        <a:t>4569852289</a:t>
                      </a:r>
                    </a:p>
                  </a:txBody>
                  <a:tcPr/>
                </a:tc>
                <a:tc>
                  <a:txBody>
                    <a:bodyPr/>
                    <a:lstStyle/>
                    <a:p>
                      <a:r>
                        <a:rPr lang="en-US" dirty="0"/>
                        <a:t>1</a:t>
                      </a:r>
                    </a:p>
                  </a:txBody>
                  <a:tcPr/>
                </a:tc>
                <a:tc>
                  <a:txBody>
                    <a:bodyPr/>
                    <a:lstStyle/>
                    <a:p>
                      <a:r>
                        <a:rPr lang="fa-IR" dirty="0"/>
                        <a:t>پیری</a:t>
                      </a:r>
                      <a:endParaRPr lang="en-US" dirty="0"/>
                    </a:p>
                  </a:txBody>
                  <a:tcPr/>
                </a:tc>
                <a:tc>
                  <a:txBody>
                    <a:bodyPr/>
                    <a:lstStyle/>
                    <a:p>
                      <a:r>
                        <a:rPr lang="fa-IR" dirty="0"/>
                        <a:t>سمنان</a:t>
                      </a:r>
                      <a:endParaRPr lang="en-US" dirty="0"/>
                    </a:p>
                  </a:txBody>
                  <a:tcPr/>
                </a:tc>
                <a:extLst>
                  <a:ext uri="{0D108BD9-81ED-4DB2-BD59-A6C34878D82A}">
                    <a16:rowId xmlns:a16="http://schemas.microsoft.com/office/drawing/2014/main" val="2942997738"/>
                  </a:ext>
                </a:extLst>
              </a:tr>
              <a:tr h="370840">
                <a:tc>
                  <a:txBody>
                    <a:bodyPr/>
                    <a:lstStyle/>
                    <a:p>
                      <a:r>
                        <a:rPr lang="en-US" dirty="0"/>
                        <a:t>0075623132</a:t>
                      </a:r>
                    </a:p>
                  </a:txBody>
                  <a:tcPr/>
                </a:tc>
                <a:tc>
                  <a:txBody>
                    <a:bodyPr/>
                    <a:lstStyle/>
                    <a:p>
                      <a:r>
                        <a:rPr lang="en-US" dirty="0"/>
                        <a:t>0</a:t>
                      </a:r>
                    </a:p>
                  </a:txBody>
                  <a:tcPr/>
                </a:tc>
                <a:tc>
                  <a:txBody>
                    <a:bodyPr/>
                    <a:lstStyle/>
                    <a:p>
                      <a:r>
                        <a:rPr lang="fa-IR" dirty="0"/>
                        <a:t>ابراهیمی</a:t>
                      </a:r>
                      <a:endParaRPr lang="en-US" dirty="0"/>
                    </a:p>
                  </a:txBody>
                  <a:tcPr/>
                </a:tc>
                <a:tc>
                  <a:txBody>
                    <a:bodyPr/>
                    <a:lstStyle/>
                    <a:p>
                      <a:r>
                        <a:rPr lang="fa-IR" dirty="0"/>
                        <a:t>تهران</a:t>
                      </a:r>
                      <a:endParaRPr lang="en-US" dirty="0"/>
                    </a:p>
                  </a:txBody>
                  <a:tcPr/>
                </a:tc>
                <a:extLst>
                  <a:ext uri="{0D108BD9-81ED-4DB2-BD59-A6C34878D82A}">
                    <a16:rowId xmlns:a16="http://schemas.microsoft.com/office/drawing/2014/main" val="1071180165"/>
                  </a:ext>
                </a:extLst>
              </a:tr>
              <a:tr h="370840">
                <a:tc>
                  <a:txBody>
                    <a:bodyPr/>
                    <a:lstStyle/>
                    <a:p>
                      <a:r>
                        <a:rPr lang="en-US" dirty="0"/>
                        <a:t>1729874488</a:t>
                      </a:r>
                    </a:p>
                  </a:txBody>
                  <a:tcPr/>
                </a:tc>
                <a:tc>
                  <a:txBody>
                    <a:bodyPr/>
                    <a:lstStyle/>
                    <a:p>
                      <a:r>
                        <a:rPr lang="en-US" dirty="0"/>
                        <a:t>0</a:t>
                      </a:r>
                    </a:p>
                  </a:txBody>
                  <a:tcPr/>
                </a:tc>
                <a:tc>
                  <a:txBody>
                    <a:bodyPr/>
                    <a:lstStyle/>
                    <a:p>
                      <a:r>
                        <a:rPr lang="fa-IR" dirty="0"/>
                        <a:t>ربانی</a:t>
                      </a:r>
                      <a:endParaRPr lang="en-US" dirty="0"/>
                    </a:p>
                  </a:txBody>
                  <a:tcPr/>
                </a:tc>
                <a:tc>
                  <a:txBody>
                    <a:bodyPr/>
                    <a:lstStyle/>
                    <a:p>
                      <a:r>
                        <a:rPr lang="fa-IR" dirty="0"/>
                        <a:t>آذرشرقی</a:t>
                      </a:r>
                      <a:endParaRPr lang="en-US" dirty="0"/>
                    </a:p>
                  </a:txBody>
                  <a:tcPr/>
                </a:tc>
                <a:extLst>
                  <a:ext uri="{0D108BD9-81ED-4DB2-BD59-A6C34878D82A}">
                    <a16:rowId xmlns:a16="http://schemas.microsoft.com/office/drawing/2014/main" val="3260553548"/>
                  </a:ext>
                </a:extLst>
              </a:tr>
              <a:tr h="370840">
                <a:tc>
                  <a:txBody>
                    <a:bodyPr/>
                    <a:lstStyle/>
                    <a:p>
                      <a:r>
                        <a:rPr lang="fa-IR" dirty="0"/>
                        <a:t>211</a:t>
                      </a:r>
                      <a:r>
                        <a:rPr lang="en-US" dirty="0"/>
                        <a:t>8998722</a:t>
                      </a:r>
                    </a:p>
                  </a:txBody>
                  <a:tcPr/>
                </a:tc>
                <a:tc>
                  <a:txBody>
                    <a:bodyPr/>
                    <a:lstStyle/>
                    <a:p>
                      <a:r>
                        <a:rPr lang="en-US" dirty="0"/>
                        <a:t>1</a:t>
                      </a:r>
                    </a:p>
                  </a:txBody>
                  <a:tcPr/>
                </a:tc>
                <a:tc>
                  <a:txBody>
                    <a:bodyPr/>
                    <a:lstStyle/>
                    <a:p>
                      <a:r>
                        <a:rPr lang="fa-IR" dirty="0"/>
                        <a:t>شعبان پور</a:t>
                      </a:r>
                      <a:endParaRPr lang="en-US" dirty="0"/>
                    </a:p>
                  </a:txBody>
                  <a:tcPr/>
                </a:tc>
                <a:tc>
                  <a:txBody>
                    <a:bodyPr/>
                    <a:lstStyle/>
                    <a:p>
                      <a:r>
                        <a:rPr lang="fa-IR" dirty="0"/>
                        <a:t>گلستان</a:t>
                      </a:r>
                      <a:endParaRPr lang="en-US" dirty="0"/>
                    </a:p>
                  </a:txBody>
                  <a:tcPr/>
                </a:tc>
                <a:extLst>
                  <a:ext uri="{0D108BD9-81ED-4DB2-BD59-A6C34878D82A}">
                    <a16:rowId xmlns:a16="http://schemas.microsoft.com/office/drawing/2014/main" val="436878350"/>
                  </a:ext>
                </a:extLst>
              </a:tr>
              <a:tr h="370840">
                <a:tc>
                  <a:txBody>
                    <a:bodyPr/>
                    <a:lstStyle/>
                    <a:p>
                      <a:r>
                        <a:rPr lang="en-US" dirty="0"/>
                        <a:t>3776623126</a:t>
                      </a:r>
                    </a:p>
                  </a:txBody>
                  <a:tcPr/>
                </a:tc>
                <a:tc>
                  <a:txBody>
                    <a:bodyPr/>
                    <a:lstStyle/>
                    <a:p>
                      <a:r>
                        <a:rPr lang="en-US" dirty="0"/>
                        <a:t>1</a:t>
                      </a:r>
                    </a:p>
                  </a:txBody>
                  <a:tcPr/>
                </a:tc>
                <a:tc>
                  <a:txBody>
                    <a:bodyPr/>
                    <a:lstStyle/>
                    <a:p>
                      <a:r>
                        <a:rPr lang="fa-IR" dirty="0"/>
                        <a:t>زاهدی</a:t>
                      </a:r>
                      <a:endParaRPr lang="en-US" dirty="0"/>
                    </a:p>
                  </a:txBody>
                  <a:tcPr/>
                </a:tc>
                <a:tc>
                  <a:txBody>
                    <a:bodyPr/>
                    <a:lstStyle/>
                    <a:p>
                      <a:r>
                        <a:rPr lang="fa-IR" dirty="0"/>
                        <a:t>کردستان</a:t>
                      </a:r>
                      <a:endParaRPr lang="en-US" dirty="0"/>
                    </a:p>
                  </a:txBody>
                  <a:tcPr/>
                </a:tc>
                <a:extLst>
                  <a:ext uri="{0D108BD9-81ED-4DB2-BD59-A6C34878D82A}">
                    <a16:rowId xmlns:a16="http://schemas.microsoft.com/office/drawing/2014/main" val="2941113246"/>
                  </a:ext>
                </a:extLst>
              </a:tr>
            </a:tbl>
          </a:graphicData>
        </a:graphic>
      </p:graphicFrame>
      <p:graphicFrame>
        <p:nvGraphicFramePr>
          <p:cNvPr id="16" name="Table 15">
            <a:extLst>
              <a:ext uri="{FF2B5EF4-FFF2-40B4-BE49-F238E27FC236}">
                <a16:creationId xmlns:a16="http://schemas.microsoft.com/office/drawing/2014/main" id="{937E7052-B561-F3B3-5591-DB40CA955141}"/>
              </a:ext>
            </a:extLst>
          </p:cNvPr>
          <p:cNvGraphicFramePr>
            <a:graphicFrameLocks/>
          </p:cNvGraphicFramePr>
          <p:nvPr>
            <p:extLst>
              <p:ext uri="{D42A27DB-BD31-4B8C-83A1-F6EECF244321}">
                <p14:modId xmlns:p14="http://schemas.microsoft.com/office/powerpoint/2010/main" val="670828150"/>
              </p:ext>
            </p:extLst>
          </p:nvPr>
        </p:nvGraphicFramePr>
        <p:xfrm>
          <a:off x="6848672" y="3560912"/>
          <a:ext cx="4620210" cy="741680"/>
        </p:xfrm>
        <a:graphic>
          <a:graphicData uri="http://schemas.openxmlformats.org/drawingml/2006/table">
            <a:tbl>
              <a:tblPr firstRow="1" bandRow="1">
                <a:tableStyleId>{93296810-A885-4BE3-A3E7-6D5BEEA58F35}</a:tableStyleId>
              </a:tblPr>
              <a:tblGrid>
                <a:gridCol w="1429141">
                  <a:extLst>
                    <a:ext uri="{9D8B030D-6E8A-4147-A177-3AD203B41FA5}">
                      <a16:colId xmlns:a16="http://schemas.microsoft.com/office/drawing/2014/main" val="3223944225"/>
                    </a:ext>
                  </a:extLst>
                </a:gridCol>
                <a:gridCol w="709127">
                  <a:extLst>
                    <a:ext uri="{9D8B030D-6E8A-4147-A177-3AD203B41FA5}">
                      <a16:colId xmlns:a16="http://schemas.microsoft.com/office/drawing/2014/main" val="759962187"/>
                    </a:ext>
                  </a:extLst>
                </a:gridCol>
                <a:gridCol w="1352938">
                  <a:extLst>
                    <a:ext uri="{9D8B030D-6E8A-4147-A177-3AD203B41FA5}">
                      <a16:colId xmlns:a16="http://schemas.microsoft.com/office/drawing/2014/main" val="1511464127"/>
                    </a:ext>
                  </a:extLst>
                </a:gridCol>
                <a:gridCol w="1129004">
                  <a:extLst>
                    <a:ext uri="{9D8B030D-6E8A-4147-A177-3AD203B41FA5}">
                      <a16:colId xmlns:a16="http://schemas.microsoft.com/office/drawing/2014/main" val="4211085712"/>
                    </a:ext>
                  </a:extLst>
                </a:gridCol>
              </a:tblGrid>
              <a:tr h="370840">
                <a:tc>
                  <a:txBody>
                    <a:bodyPr/>
                    <a:lstStyle/>
                    <a:p>
                      <a:r>
                        <a:rPr lang="en-US" dirty="0" err="1"/>
                        <a:t>Ins_NN</a:t>
                      </a:r>
                      <a:endParaRPr lang="en-US" dirty="0"/>
                    </a:p>
                  </a:txBody>
                  <a:tcPr/>
                </a:tc>
                <a:tc>
                  <a:txBody>
                    <a:bodyPr/>
                    <a:lstStyle/>
                    <a:p>
                      <a:r>
                        <a:rPr lang="en-US" dirty="0"/>
                        <a:t>Valid</a:t>
                      </a:r>
                    </a:p>
                  </a:txBody>
                  <a:tcPr/>
                </a:tc>
                <a:tc>
                  <a:txBody>
                    <a:bodyPr/>
                    <a:lstStyle/>
                    <a:p>
                      <a:r>
                        <a:rPr lang="en-US" dirty="0" err="1"/>
                        <a:t>LastName</a:t>
                      </a:r>
                      <a:endParaRPr lang="en-US" dirty="0"/>
                    </a:p>
                  </a:txBody>
                  <a:tcPr/>
                </a:tc>
                <a:tc>
                  <a:txBody>
                    <a:bodyPr/>
                    <a:lstStyle/>
                    <a:p>
                      <a:r>
                        <a:rPr lang="en-US" dirty="0"/>
                        <a:t>Province</a:t>
                      </a:r>
                    </a:p>
                  </a:txBody>
                  <a:tcPr/>
                </a:tc>
                <a:extLst>
                  <a:ext uri="{0D108BD9-81ED-4DB2-BD59-A6C34878D82A}">
                    <a16:rowId xmlns:a16="http://schemas.microsoft.com/office/drawing/2014/main" val="3192673593"/>
                  </a:ext>
                </a:extLst>
              </a:tr>
              <a:tr h="370840">
                <a:tc>
                  <a:txBody>
                    <a:bodyPr/>
                    <a:lstStyle/>
                    <a:p>
                      <a:r>
                        <a:rPr lang="en-US" dirty="0"/>
                        <a:t>0075623132</a:t>
                      </a:r>
                    </a:p>
                  </a:txBody>
                  <a:tcPr/>
                </a:tc>
                <a:tc>
                  <a:txBody>
                    <a:bodyPr/>
                    <a:lstStyle/>
                    <a:p>
                      <a:r>
                        <a:rPr lang="en-US" dirty="0"/>
                        <a:t>0</a:t>
                      </a:r>
                    </a:p>
                  </a:txBody>
                  <a:tcPr/>
                </a:tc>
                <a:tc>
                  <a:txBody>
                    <a:bodyPr/>
                    <a:lstStyle/>
                    <a:p>
                      <a:r>
                        <a:rPr lang="fa-IR" dirty="0"/>
                        <a:t>ابراهیمی</a:t>
                      </a:r>
                      <a:endParaRPr lang="en-US" dirty="0"/>
                    </a:p>
                  </a:txBody>
                  <a:tcPr/>
                </a:tc>
                <a:tc>
                  <a:txBody>
                    <a:bodyPr/>
                    <a:lstStyle/>
                    <a:p>
                      <a:r>
                        <a:rPr lang="fa-IR" dirty="0"/>
                        <a:t>تهران</a:t>
                      </a:r>
                      <a:endParaRPr lang="en-US" dirty="0"/>
                    </a:p>
                  </a:txBody>
                  <a:tcPr/>
                </a:tc>
                <a:extLst>
                  <a:ext uri="{0D108BD9-81ED-4DB2-BD59-A6C34878D82A}">
                    <a16:rowId xmlns:a16="http://schemas.microsoft.com/office/drawing/2014/main" val="1071180165"/>
                  </a:ext>
                </a:extLst>
              </a:tr>
            </a:tbl>
          </a:graphicData>
        </a:graphic>
      </p:graphicFrame>
    </p:spTree>
    <p:extLst>
      <p:ext uri="{BB962C8B-B14F-4D97-AF65-F5344CB8AC3E}">
        <p14:creationId xmlns:p14="http://schemas.microsoft.com/office/powerpoint/2010/main" val="4170949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AE3C-3C66-B8DB-4CD0-EF5BBF70FBF6}"/>
              </a:ext>
            </a:extLst>
          </p:cNvPr>
          <p:cNvSpPr>
            <a:spLocks noGrp="1"/>
          </p:cNvSpPr>
          <p:nvPr>
            <p:ph type="title"/>
          </p:nvPr>
        </p:nvSpPr>
        <p:spPr/>
        <p:txBody>
          <a:bodyPr/>
          <a:lstStyle/>
          <a:p>
            <a:pPr algn="r" rtl="1"/>
            <a:r>
              <a:rPr lang="fa-IR" dirty="0">
                <a:cs typeface="B Nazanin" panose="00000400000000000000" pitchFamily="2" charset="-78"/>
              </a:rPr>
              <a:t>مثال (تفاضل)</a:t>
            </a:r>
            <a:endParaRPr lang="en-US" dirty="0">
              <a:cs typeface="B Nazanin" panose="00000400000000000000" pitchFamily="2" charset="-78"/>
            </a:endParaRPr>
          </a:p>
        </p:txBody>
      </p:sp>
      <p:graphicFrame>
        <p:nvGraphicFramePr>
          <p:cNvPr id="4" name="Table 4">
            <a:extLst>
              <a:ext uri="{FF2B5EF4-FFF2-40B4-BE49-F238E27FC236}">
                <a16:creationId xmlns:a16="http://schemas.microsoft.com/office/drawing/2014/main" id="{0F6CDFB3-4FF6-C007-4AFF-E9103CC66F2D}"/>
              </a:ext>
            </a:extLst>
          </p:cNvPr>
          <p:cNvGraphicFramePr>
            <a:graphicFrameLocks noGrp="1"/>
          </p:cNvGraphicFramePr>
          <p:nvPr>
            <p:ph idx="1"/>
            <p:extLst>
              <p:ext uri="{D42A27DB-BD31-4B8C-83A1-F6EECF244321}">
                <p14:modId xmlns:p14="http://schemas.microsoft.com/office/powerpoint/2010/main" val="1430227134"/>
              </p:ext>
            </p:extLst>
          </p:nvPr>
        </p:nvGraphicFramePr>
        <p:xfrm>
          <a:off x="838199" y="1533600"/>
          <a:ext cx="2194250" cy="1483360"/>
        </p:xfrm>
        <a:graphic>
          <a:graphicData uri="http://schemas.openxmlformats.org/drawingml/2006/table">
            <a:tbl>
              <a:tblPr firstRow="1" bandRow="1">
                <a:tableStyleId>{5C22544A-7EE6-4342-B048-85BDC9FD1C3A}</a:tableStyleId>
              </a:tblPr>
              <a:tblGrid>
                <a:gridCol w="1097125">
                  <a:extLst>
                    <a:ext uri="{9D8B030D-6E8A-4147-A177-3AD203B41FA5}">
                      <a16:colId xmlns:a16="http://schemas.microsoft.com/office/drawing/2014/main" val="3223944225"/>
                    </a:ext>
                  </a:extLst>
                </a:gridCol>
                <a:gridCol w="1097125">
                  <a:extLst>
                    <a:ext uri="{9D8B030D-6E8A-4147-A177-3AD203B41FA5}">
                      <a16:colId xmlns:a16="http://schemas.microsoft.com/office/drawing/2014/main" val="4211085712"/>
                    </a:ext>
                  </a:extLst>
                </a:gridCol>
              </a:tblGrid>
              <a:tr h="370840">
                <a:tc>
                  <a:txBody>
                    <a:bodyPr/>
                    <a:lstStyle/>
                    <a:p>
                      <a:r>
                        <a:rPr lang="en-US" dirty="0"/>
                        <a:t>A1</a:t>
                      </a:r>
                    </a:p>
                  </a:txBody>
                  <a:tcPr/>
                </a:tc>
                <a:tc>
                  <a:txBody>
                    <a:bodyPr/>
                    <a:lstStyle/>
                    <a:p>
                      <a:r>
                        <a:rPr lang="en-US" dirty="0"/>
                        <a:t>A2</a:t>
                      </a:r>
                    </a:p>
                  </a:txBody>
                  <a:tcPr/>
                </a:tc>
                <a:extLst>
                  <a:ext uri="{0D108BD9-81ED-4DB2-BD59-A6C34878D82A}">
                    <a16:rowId xmlns:a16="http://schemas.microsoft.com/office/drawing/2014/main" val="3192673593"/>
                  </a:ext>
                </a:extLst>
              </a:tr>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942997738"/>
                  </a:ext>
                </a:extLst>
              </a:tr>
              <a:tr h="370840">
                <a:tc>
                  <a:txBody>
                    <a:bodyPr/>
                    <a:lstStyle/>
                    <a:p>
                      <a:r>
                        <a:rPr lang="fa-IR" dirty="0"/>
                        <a:t>1</a:t>
                      </a:r>
                      <a:endParaRPr lang="en-US" dirty="0"/>
                    </a:p>
                  </a:txBody>
                  <a:tcPr/>
                </a:tc>
                <a:tc>
                  <a:txBody>
                    <a:bodyPr/>
                    <a:lstStyle/>
                    <a:p>
                      <a:r>
                        <a:rPr lang="fa-IR" dirty="0"/>
                        <a:t>5</a:t>
                      </a:r>
                      <a:endParaRPr lang="en-US" dirty="0"/>
                    </a:p>
                  </a:txBody>
                  <a:tcPr/>
                </a:tc>
                <a:extLst>
                  <a:ext uri="{0D108BD9-81ED-4DB2-BD59-A6C34878D82A}">
                    <a16:rowId xmlns:a16="http://schemas.microsoft.com/office/drawing/2014/main" val="4208858236"/>
                  </a:ext>
                </a:extLst>
              </a:tr>
              <a:tr h="370840">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071180165"/>
                  </a:ext>
                </a:extLst>
              </a:tr>
            </a:tbl>
          </a:graphicData>
        </a:graphic>
      </p:graphicFrame>
      <p:sp>
        <p:nvSpPr>
          <p:cNvPr id="6" name="Arrow: Right 5">
            <a:extLst>
              <a:ext uri="{FF2B5EF4-FFF2-40B4-BE49-F238E27FC236}">
                <a16:creationId xmlns:a16="http://schemas.microsoft.com/office/drawing/2014/main" id="{781BC4A0-DF56-DA16-96F5-9B285D8C9A45}"/>
              </a:ext>
            </a:extLst>
          </p:cNvPr>
          <p:cNvSpPr/>
          <p:nvPr/>
        </p:nvSpPr>
        <p:spPr>
          <a:xfrm>
            <a:off x="3360115" y="1875536"/>
            <a:ext cx="1642188"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7">
            <a:extLst>
              <a:ext uri="{FF2B5EF4-FFF2-40B4-BE49-F238E27FC236}">
                <a16:creationId xmlns:a16="http://schemas.microsoft.com/office/drawing/2014/main" id="{488F16FD-9614-5D70-F3B8-035C2019EB05}"/>
              </a:ext>
            </a:extLst>
          </p:cNvPr>
          <p:cNvGraphicFramePr>
            <a:graphicFrameLocks noChangeAspect="1"/>
          </p:cNvGraphicFramePr>
          <p:nvPr>
            <p:extLst>
              <p:ext uri="{D42A27DB-BD31-4B8C-83A1-F6EECF244321}">
                <p14:modId xmlns:p14="http://schemas.microsoft.com/office/powerpoint/2010/main" val="1859000110"/>
              </p:ext>
            </p:extLst>
          </p:nvPr>
        </p:nvGraphicFramePr>
        <p:xfrm>
          <a:off x="3743059" y="1500982"/>
          <a:ext cx="876300" cy="379413"/>
        </p:xfrm>
        <a:graphic>
          <a:graphicData uri="http://schemas.openxmlformats.org/presentationml/2006/ole">
            <mc:AlternateContent xmlns:mc="http://schemas.openxmlformats.org/markup-compatibility/2006">
              <mc:Choice xmlns:v="urn:schemas-microsoft-com:vml" Requires="v">
                <p:oleObj name="Equation" r:id="rId2" imgW="380880" imgH="164880" progId="Equation.DSMT4">
                  <p:embed/>
                </p:oleObj>
              </mc:Choice>
              <mc:Fallback>
                <p:oleObj name="Equation" r:id="rId2" imgW="380880" imgH="164880" progId="Equation.DSMT4">
                  <p:embed/>
                  <p:pic>
                    <p:nvPicPr>
                      <p:cNvPr id="8" name="Object 7">
                        <a:extLst>
                          <a:ext uri="{FF2B5EF4-FFF2-40B4-BE49-F238E27FC236}">
                            <a16:creationId xmlns:a16="http://schemas.microsoft.com/office/drawing/2014/main" id="{488F16FD-9614-5D70-F3B8-035C2019EB05}"/>
                          </a:ext>
                        </a:extLst>
                      </p:cNvPr>
                      <p:cNvPicPr/>
                      <p:nvPr/>
                    </p:nvPicPr>
                    <p:blipFill>
                      <a:blip r:embed="rId3"/>
                      <a:stretch>
                        <a:fillRect/>
                      </a:stretch>
                    </p:blipFill>
                    <p:spPr>
                      <a:xfrm>
                        <a:off x="3743059" y="1500982"/>
                        <a:ext cx="876300" cy="379413"/>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7B8CAE7C-6271-E420-BB54-1B04451F42F1}"/>
              </a:ext>
            </a:extLst>
          </p:cNvPr>
          <p:cNvSpPr txBox="1"/>
          <p:nvPr/>
        </p:nvSpPr>
        <p:spPr>
          <a:xfrm>
            <a:off x="1765245" y="1101155"/>
            <a:ext cx="340158" cy="400110"/>
          </a:xfrm>
          <a:prstGeom prst="rect">
            <a:avLst/>
          </a:prstGeom>
          <a:noFill/>
        </p:spPr>
        <p:txBody>
          <a:bodyPr wrap="none" rtlCol="0">
            <a:spAutoFit/>
          </a:bodyPr>
          <a:lstStyle/>
          <a:p>
            <a:r>
              <a:rPr lang="en-US" sz="2000" b="1" dirty="0"/>
              <a:t>A</a:t>
            </a:r>
          </a:p>
        </p:txBody>
      </p:sp>
      <p:graphicFrame>
        <p:nvGraphicFramePr>
          <p:cNvPr id="13" name="Table 4">
            <a:extLst>
              <a:ext uri="{FF2B5EF4-FFF2-40B4-BE49-F238E27FC236}">
                <a16:creationId xmlns:a16="http://schemas.microsoft.com/office/drawing/2014/main" id="{98787B52-9CC4-0293-48AF-BBDB6A0A4FB5}"/>
              </a:ext>
            </a:extLst>
          </p:cNvPr>
          <p:cNvGraphicFramePr>
            <a:graphicFrameLocks/>
          </p:cNvGraphicFramePr>
          <p:nvPr>
            <p:extLst>
              <p:ext uri="{D42A27DB-BD31-4B8C-83A1-F6EECF244321}">
                <p14:modId xmlns:p14="http://schemas.microsoft.com/office/powerpoint/2010/main" val="530522561"/>
              </p:ext>
            </p:extLst>
          </p:nvPr>
        </p:nvGraphicFramePr>
        <p:xfrm>
          <a:off x="838199" y="3944008"/>
          <a:ext cx="2194250" cy="2225040"/>
        </p:xfrm>
        <a:graphic>
          <a:graphicData uri="http://schemas.openxmlformats.org/drawingml/2006/table">
            <a:tbl>
              <a:tblPr firstRow="1" bandRow="1">
                <a:tableStyleId>{5C22544A-7EE6-4342-B048-85BDC9FD1C3A}</a:tableStyleId>
              </a:tblPr>
              <a:tblGrid>
                <a:gridCol w="1097125">
                  <a:extLst>
                    <a:ext uri="{9D8B030D-6E8A-4147-A177-3AD203B41FA5}">
                      <a16:colId xmlns:a16="http://schemas.microsoft.com/office/drawing/2014/main" val="3223944225"/>
                    </a:ext>
                  </a:extLst>
                </a:gridCol>
                <a:gridCol w="1097125">
                  <a:extLst>
                    <a:ext uri="{9D8B030D-6E8A-4147-A177-3AD203B41FA5}">
                      <a16:colId xmlns:a16="http://schemas.microsoft.com/office/drawing/2014/main" val="4211085712"/>
                    </a:ext>
                  </a:extLst>
                </a:gridCol>
              </a:tblGrid>
              <a:tr h="370840">
                <a:tc>
                  <a:txBody>
                    <a:bodyPr/>
                    <a:lstStyle/>
                    <a:p>
                      <a:r>
                        <a:rPr lang="en-US" dirty="0"/>
                        <a:t>A1</a:t>
                      </a:r>
                    </a:p>
                  </a:txBody>
                  <a:tcPr/>
                </a:tc>
                <a:tc>
                  <a:txBody>
                    <a:bodyPr/>
                    <a:lstStyle/>
                    <a:p>
                      <a:r>
                        <a:rPr lang="en-US" dirty="0"/>
                        <a:t>A2</a:t>
                      </a:r>
                    </a:p>
                  </a:txBody>
                  <a:tcPr/>
                </a:tc>
                <a:extLst>
                  <a:ext uri="{0D108BD9-81ED-4DB2-BD59-A6C34878D82A}">
                    <a16:rowId xmlns:a16="http://schemas.microsoft.com/office/drawing/2014/main" val="3192673593"/>
                  </a:ext>
                </a:extLst>
              </a:tr>
              <a:tr h="370840">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2942997738"/>
                  </a:ext>
                </a:extLst>
              </a:tr>
              <a:tr h="370840">
                <a:tc>
                  <a:txBody>
                    <a:bodyPr/>
                    <a:lstStyle/>
                    <a:p>
                      <a:r>
                        <a:rPr lang="en-US" dirty="0"/>
                        <a:t>9</a:t>
                      </a:r>
                    </a:p>
                  </a:txBody>
                  <a:tcPr/>
                </a:tc>
                <a:tc>
                  <a:txBody>
                    <a:bodyPr/>
                    <a:lstStyle/>
                    <a:p>
                      <a:r>
                        <a:rPr lang="en-US" dirty="0"/>
                        <a:t>1</a:t>
                      </a:r>
                    </a:p>
                  </a:txBody>
                  <a:tcPr/>
                </a:tc>
                <a:extLst>
                  <a:ext uri="{0D108BD9-81ED-4DB2-BD59-A6C34878D82A}">
                    <a16:rowId xmlns:a16="http://schemas.microsoft.com/office/drawing/2014/main" val="4208858236"/>
                  </a:ext>
                </a:extLst>
              </a:tr>
              <a:tr h="370840">
                <a:tc>
                  <a:txBody>
                    <a:bodyPr/>
                    <a:lstStyle/>
                    <a:p>
                      <a:r>
                        <a:rPr lang="en-US" dirty="0"/>
                        <a:t>6</a:t>
                      </a:r>
                    </a:p>
                  </a:txBody>
                  <a:tcPr/>
                </a:tc>
                <a:tc>
                  <a:txBody>
                    <a:bodyPr/>
                    <a:lstStyle/>
                    <a:p>
                      <a:r>
                        <a:rPr lang="en-US" dirty="0"/>
                        <a:t>8</a:t>
                      </a:r>
                    </a:p>
                  </a:txBody>
                  <a:tcPr/>
                </a:tc>
                <a:extLst>
                  <a:ext uri="{0D108BD9-81ED-4DB2-BD59-A6C34878D82A}">
                    <a16:rowId xmlns:a16="http://schemas.microsoft.com/office/drawing/2014/main" val="1880610308"/>
                  </a:ext>
                </a:extLst>
              </a:tr>
              <a:tr h="370840">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1071180165"/>
                  </a:ext>
                </a:extLst>
              </a:tr>
              <a:tr h="370840">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3644671460"/>
                  </a:ext>
                </a:extLst>
              </a:tr>
            </a:tbl>
          </a:graphicData>
        </a:graphic>
      </p:graphicFrame>
      <p:sp>
        <p:nvSpPr>
          <p:cNvPr id="16" name="TextBox 15">
            <a:extLst>
              <a:ext uri="{FF2B5EF4-FFF2-40B4-BE49-F238E27FC236}">
                <a16:creationId xmlns:a16="http://schemas.microsoft.com/office/drawing/2014/main" id="{0848337D-4121-9A51-C1BA-DE3D14B1E858}"/>
              </a:ext>
            </a:extLst>
          </p:cNvPr>
          <p:cNvSpPr txBox="1"/>
          <p:nvPr/>
        </p:nvSpPr>
        <p:spPr>
          <a:xfrm>
            <a:off x="1765245" y="3535604"/>
            <a:ext cx="340158" cy="400110"/>
          </a:xfrm>
          <a:prstGeom prst="rect">
            <a:avLst/>
          </a:prstGeom>
          <a:noFill/>
        </p:spPr>
        <p:txBody>
          <a:bodyPr wrap="none" rtlCol="0">
            <a:spAutoFit/>
          </a:bodyPr>
          <a:lstStyle/>
          <a:p>
            <a:r>
              <a:rPr lang="en-US" sz="2000" b="1" dirty="0"/>
              <a:t>B</a:t>
            </a:r>
          </a:p>
        </p:txBody>
      </p:sp>
      <p:graphicFrame>
        <p:nvGraphicFramePr>
          <p:cNvPr id="17" name="Table 4">
            <a:extLst>
              <a:ext uri="{FF2B5EF4-FFF2-40B4-BE49-F238E27FC236}">
                <a16:creationId xmlns:a16="http://schemas.microsoft.com/office/drawing/2014/main" id="{0AE1E19F-551D-2757-613E-885F396DC3A4}"/>
              </a:ext>
            </a:extLst>
          </p:cNvPr>
          <p:cNvGraphicFramePr>
            <a:graphicFrameLocks/>
          </p:cNvGraphicFramePr>
          <p:nvPr>
            <p:extLst>
              <p:ext uri="{D42A27DB-BD31-4B8C-83A1-F6EECF244321}">
                <p14:modId xmlns:p14="http://schemas.microsoft.com/office/powerpoint/2010/main" val="909069427"/>
              </p:ext>
            </p:extLst>
          </p:nvPr>
        </p:nvGraphicFramePr>
        <p:xfrm>
          <a:off x="5329969" y="1501265"/>
          <a:ext cx="2194250" cy="1112520"/>
        </p:xfrm>
        <a:graphic>
          <a:graphicData uri="http://schemas.openxmlformats.org/drawingml/2006/table">
            <a:tbl>
              <a:tblPr firstRow="1" bandRow="1">
                <a:tableStyleId>{93296810-A885-4BE3-A3E7-6D5BEEA58F35}</a:tableStyleId>
              </a:tblPr>
              <a:tblGrid>
                <a:gridCol w="1097125">
                  <a:extLst>
                    <a:ext uri="{9D8B030D-6E8A-4147-A177-3AD203B41FA5}">
                      <a16:colId xmlns:a16="http://schemas.microsoft.com/office/drawing/2014/main" val="3223944225"/>
                    </a:ext>
                  </a:extLst>
                </a:gridCol>
                <a:gridCol w="1097125">
                  <a:extLst>
                    <a:ext uri="{9D8B030D-6E8A-4147-A177-3AD203B41FA5}">
                      <a16:colId xmlns:a16="http://schemas.microsoft.com/office/drawing/2014/main" val="4211085712"/>
                    </a:ext>
                  </a:extLst>
                </a:gridCol>
              </a:tblGrid>
              <a:tr h="370840">
                <a:tc>
                  <a:txBody>
                    <a:bodyPr/>
                    <a:lstStyle/>
                    <a:p>
                      <a:r>
                        <a:rPr lang="en-US" dirty="0"/>
                        <a:t>A1</a:t>
                      </a:r>
                    </a:p>
                  </a:txBody>
                  <a:tcPr/>
                </a:tc>
                <a:tc>
                  <a:txBody>
                    <a:bodyPr/>
                    <a:lstStyle/>
                    <a:p>
                      <a:r>
                        <a:rPr lang="en-US" dirty="0"/>
                        <a:t>A2</a:t>
                      </a:r>
                    </a:p>
                  </a:txBody>
                  <a:tcPr/>
                </a:tc>
                <a:extLst>
                  <a:ext uri="{0D108BD9-81ED-4DB2-BD59-A6C34878D82A}">
                    <a16:rowId xmlns:a16="http://schemas.microsoft.com/office/drawing/2014/main" val="3192673593"/>
                  </a:ext>
                </a:extLst>
              </a:tr>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942997738"/>
                  </a:ext>
                </a:extLst>
              </a:tr>
              <a:tr h="370840">
                <a:tc>
                  <a:txBody>
                    <a:bodyPr/>
                    <a:lstStyle/>
                    <a:p>
                      <a:r>
                        <a:rPr lang="fa-IR" dirty="0"/>
                        <a:t>1</a:t>
                      </a:r>
                      <a:endParaRPr lang="en-US" dirty="0"/>
                    </a:p>
                  </a:txBody>
                  <a:tcPr/>
                </a:tc>
                <a:tc>
                  <a:txBody>
                    <a:bodyPr/>
                    <a:lstStyle/>
                    <a:p>
                      <a:r>
                        <a:rPr lang="fa-IR" dirty="0"/>
                        <a:t>5</a:t>
                      </a:r>
                      <a:endParaRPr lang="en-US" dirty="0"/>
                    </a:p>
                  </a:txBody>
                  <a:tcPr/>
                </a:tc>
                <a:extLst>
                  <a:ext uri="{0D108BD9-81ED-4DB2-BD59-A6C34878D82A}">
                    <a16:rowId xmlns:a16="http://schemas.microsoft.com/office/drawing/2014/main" val="4208858236"/>
                  </a:ext>
                </a:extLst>
              </a:tr>
            </a:tbl>
          </a:graphicData>
        </a:graphic>
      </p:graphicFrame>
      <p:graphicFrame>
        <p:nvGraphicFramePr>
          <p:cNvPr id="3" name="Table 4">
            <a:extLst>
              <a:ext uri="{FF2B5EF4-FFF2-40B4-BE49-F238E27FC236}">
                <a16:creationId xmlns:a16="http://schemas.microsoft.com/office/drawing/2014/main" id="{2F156686-A8EB-8F43-A8CB-F6B4F717537B}"/>
              </a:ext>
            </a:extLst>
          </p:cNvPr>
          <p:cNvGraphicFramePr>
            <a:graphicFrameLocks/>
          </p:cNvGraphicFramePr>
          <p:nvPr>
            <p:extLst>
              <p:ext uri="{D42A27DB-BD31-4B8C-83A1-F6EECF244321}">
                <p14:modId xmlns:p14="http://schemas.microsoft.com/office/powerpoint/2010/main" val="1192747231"/>
              </p:ext>
            </p:extLst>
          </p:nvPr>
        </p:nvGraphicFramePr>
        <p:xfrm>
          <a:off x="5329969" y="3944008"/>
          <a:ext cx="2194250" cy="1854200"/>
        </p:xfrm>
        <a:graphic>
          <a:graphicData uri="http://schemas.openxmlformats.org/drawingml/2006/table">
            <a:tbl>
              <a:tblPr firstRow="1" bandRow="1">
                <a:tableStyleId>{93296810-A885-4BE3-A3E7-6D5BEEA58F35}</a:tableStyleId>
              </a:tblPr>
              <a:tblGrid>
                <a:gridCol w="1097125">
                  <a:extLst>
                    <a:ext uri="{9D8B030D-6E8A-4147-A177-3AD203B41FA5}">
                      <a16:colId xmlns:a16="http://schemas.microsoft.com/office/drawing/2014/main" val="3223944225"/>
                    </a:ext>
                  </a:extLst>
                </a:gridCol>
                <a:gridCol w="1097125">
                  <a:extLst>
                    <a:ext uri="{9D8B030D-6E8A-4147-A177-3AD203B41FA5}">
                      <a16:colId xmlns:a16="http://schemas.microsoft.com/office/drawing/2014/main" val="4211085712"/>
                    </a:ext>
                  </a:extLst>
                </a:gridCol>
              </a:tblGrid>
              <a:tr h="370840">
                <a:tc>
                  <a:txBody>
                    <a:bodyPr/>
                    <a:lstStyle/>
                    <a:p>
                      <a:r>
                        <a:rPr lang="en-US" dirty="0"/>
                        <a:t>A1</a:t>
                      </a:r>
                    </a:p>
                  </a:txBody>
                  <a:tcPr/>
                </a:tc>
                <a:tc>
                  <a:txBody>
                    <a:bodyPr/>
                    <a:lstStyle/>
                    <a:p>
                      <a:r>
                        <a:rPr lang="en-US" dirty="0"/>
                        <a:t>A2</a:t>
                      </a:r>
                    </a:p>
                  </a:txBody>
                  <a:tcPr/>
                </a:tc>
                <a:extLst>
                  <a:ext uri="{0D108BD9-81ED-4DB2-BD59-A6C34878D82A}">
                    <a16:rowId xmlns:a16="http://schemas.microsoft.com/office/drawing/2014/main" val="3192673593"/>
                  </a:ext>
                </a:extLst>
              </a:tr>
              <a:tr h="370840">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3427909598"/>
                  </a:ext>
                </a:extLst>
              </a:tr>
              <a:tr h="370840">
                <a:tc>
                  <a:txBody>
                    <a:bodyPr/>
                    <a:lstStyle/>
                    <a:p>
                      <a:r>
                        <a:rPr lang="en-US" dirty="0"/>
                        <a:t>9</a:t>
                      </a:r>
                    </a:p>
                  </a:txBody>
                  <a:tcPr/>
                </a:tc>
                <a:tc>
                  <a:txBody>
                    <a:bodyPr/>
                    <a:lstStyle/>
                    <a:p>
                      <a:r>
                        <a:rPr lang="en-US" dirty="0"/>
                        <a:t>1</a:t>
                      </a:r>
                    </a:p>
                  </a:txBody>
                  <a:tcPr/>
                </a:tc>
                <a:extLst>
                  <a:ext uri="{0D108BD9-81ED-4DB2-BD59-A6C34878D82A}">
                    <a16:rowId xmlns:a16="http://schemas.microsoft.com/office/drawing/2014/main" val="3473996283"/>
                  </a:ext>
                </a:extLst>
              </a:tr>
              <a:tr h="370840">
                <a:tc>
                  <a:txBody>
                    <a:bodyPr/>
                    <a:lstStyle/>
                    <a:p>
                      <a:r>
                        <a:rPr lang="en-US" dirty="0"/>
                        <a:t>6</a:t>
                      </a:r>
                    </a:p>
                  </a:txBody>
                  <a:tcPr/>
                </a:tc>
                <a:tc>
                  <a:txBody>
                    <a:bodyPr/>
                    <a:lstStyle/>
                    <a:p>
                      <a:r>
                        <a:rPr lang="en-US" dirty="0"/>
                        <a:t>8</a:t>
                      </a:r>
                    </a:p>
                  </a:txBody>
                  <a:tcPr/>
                </a:tc>
                <a:extLst>
                  <a:ext uri="{0D108BD9-81ED-4DB2-BD59-A6C34878D82A}">
                    <a16:rowId xmlns:a16="http://schemas.microsoft.com/office/drawing/2014/main" val="1153490613"/>
                  </a:ext>
                </a:extLst>
              </a:tr>
              <a:tr h="370840">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1011184103"/>
                  </a:ext>
                </a:extLst>
              </a:tr>
            </a:tbl>
          </a:graphicData>
        </a:graphic>
      </p:graphicFrame>
      <p:sp>
        <p:nvSpPr>
          <p:cNvPr id="5" name="Arrow: Right 4">
            <a:extLst>
              <a:ext uri="{FF2B5EF4-FFF2-40B4-BE49-F238E27FC236}">
                <a16:creationId xmlns:a16="http://schemas.microsoft.com/office/drawing/2014/main" id="{6F6F5298-8EB1-6594-F038-92FE6F5E0B4B}"/>
              </a:ext>
            </a:extLst>
          </p:cNvPr>
          <p:cNvSpPr/>
          <p:nvPr/>
        </p:nvSpPr>
        <p:spPr>
          <a:xfrm>
            <a:off x="3360115" y="4761805"/>
            <a:ext cx="1642188"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a:extLst>
              <a:ext uri="{FF2B5EF4-FFF2-40B4-BE49-F238E27FC236}">
                <a16:creationId xmlns:a16="http://schemas.microsoft.com/office/drawing/2014/main" id="{B7908AF6-11B6-3A84-5107-282D0B061555}"/>
              </a:ext>
            </a:extLst>
          </p:cNvPr>
          <p:cNvGraphicFramePr>
            <a:graphicFrameLocks noChangeAspect="1"/>
          </p:cNvGraphicFramePr>
          <p:nvPr>
            <p:extLst>
              <p:ext uri="{D42A27DB-BD31-4B8C-83A1-F6EECF244321}">
                <p14:modId xmlns:p14="http://schemas.microsoft.com/office/powerpoint/2010/main" val="4245803444"/>
              </p:ext>
            </p:extLst>
          </p:nvPr>
        </p:nvGraphicFramePr>
        <p:xfrm>
          <a:off x="3757613" y="4387851"/>
          <a:ext cx="847725" cy="379413"/>
        </p:xfrm>
        <a:graphic>
          <a:graphicData uri="http://schemas.openxmlformats.org/presentationml/2006/ole">
            <mc:AlternateContent xmlns:mc="http://schemas.openxmlformats.org/markup-compatibility/2006">
              <mc:Choice xmlns:v="urn:schemas-microsoft-com:vml" Requires="v">
                <p:oleObj name="Equation" r:id="rId4" imgW="368280" imgH="164880" progId="Equation.DSMT4">
                  <p:embed/>
                </p:oleObj>
              </mc:Choice>
              <mc:Fallback>
                <p:oleObj name="Equation" r:id="rId4" imgW="368280" imgH="164880" progId="Equation.DSMT4">
                  <p:embed/>
                  <p:pic>
                    <p:nvPicPr>
                      <p:cNvPr id="8" name="Object 7">
                        <a:extLst>
                          <a:ext uri="{FF2B5EF4-FFF2-40B4-BE49-F238E27FC236}">
                            <a16:creationId xmlns:a16="http://schemas.microsoft.com/office/drawing/2014/main" id="{488F16FD-9614-5D70-F3B8-035C2019EB05}"/>
                          </a:ext>
                        </a:extLst>
                      </p:cNvPr>
                      <p:cNvPicPr/>
                      <p:nvPr/>
                    </p:nvPicPr>
                    <p:blipFill>
                      <a:blip r:embed="rId5"/>
                      <a:stretch>
                        <a:fillRect/>
                      </a:stretch>
                    </p:blipFill>
                    <p:spPr>
                      <a:xfrm>
                        <a:off x="3757613" y="4387851"/>
                        <a:ext cx="847725" cy="379413"/>
                      </a:xfrm>
                      <a:prstGeom prst="rect">
                        <a:avLst/>
                      </a:prstGeom>
                    </p:spPr>
                  </p:pic>
                </p:oleObj>
              </mc:Fallback>
            </mc:AlternateContent>
          </a:graphicData>
        </a:graphic>
      </p:graphicFrame>
    </p:spTree>
    <p:extLst>
      <p:ext uri="{BB962C8B-B14F-4D97-AF65-F5344CB8AC3E}">
        <p14:creationId xmlns:p14="http://schemas.microsoft.com/office/powerpoint/2010/main" val="2103140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AE3C-3C66-B8DB-4CD0-EF5BBF70FBF6}"/>
              </a:ext>
            </a:extLst>
          </p:cNvPr>
          <p:cNvSpPr>
            <a:spLocks noGrp="1"/>
          </p:cNvSpPr>
          <p:nvPr>
            <p:ph type="title"/>
          </p:nvPr>
        </p:nvSpPr>
        <p:spPr/>
        <p:txBody>
          <a:bodyPr/>
          <a:lstStyle/>
          <a:p>
            <a:pPr algn="r" rtl="1"/>
            <a:r>
              <a:rPr lang="fa-IR" dirty="0">
                <a:cs typeface="B Nazanin" panose="00000400000000000000" pitchFamily="2" charset="-78"/>
              </a:rPr>
              <a:t>مثال (تفاضل)</a:t>
            </a:r>
            <a:endParaRPr lang="en-US" dirty="0">
              <a:cs typeface="B Nazanin" panose="00000400000000000000" pitchFamily="2" charset="-78"/>
            </a:endParaRPr>
          </a:p>
        </p:txBody>
      </p:sp>
      <p:graphicFrame>
        <p:nvGraphicFramePr>
          <p:cNvPr id="5" name="Table 4">
            <a:extLst>
              <a:ext uri="{FF2B5EF4-FFF2-40B4-BE49-F238E27FC236}">
                <a16:creationId xmlns:a16="http://schemas.microsoft.com/office/drawing/2014/main" id="{0621B885-E016-0929-40F2-D236EF1B39B8}"/>
              </a:ext>
            </a:extLst>
          </p:cNvPr>
          <p:cNvGraphicFramePr>
            <a:graphicFrameLocks/>
          </p:cNvGraphicFramePr>
          <p:nvPr/>
        </p:nvGraphicFramePr>
        <p:xfrm>
          <a:off x="370532" y="1574800"/>
          <a:ext cx="4620210" cy="1854200"/>
        </p:xfrm>
        <a:graphic>
          <a:graphicData uri="http://schemas.openxmlformats.org/drawingml/2006/table">
            <a:tbl>
              <a:tblPr firstRow="1" bandRow="1">
                <a:tableStyleId>{5C22544A-7EE6-4342-B048-85BDC9FD1C3A}</a:tableStyleId>
              </a:tblPr>
              <a:tblGrid>
                <a:gridCol w="1429141">
                  <a:extLst>
                    <a:ext uri="{9D8B030D-6E8A-4147-A177-3AD203B41FA5}">
                      <a16:colId xmlns:a16="http://schemas.microsoft.com/office/drawing/2014/main" val="3223944225"/>
                    </a:ext>
                  </a:extLst>
                </a:gridCol>
                <a:gridCol w="709127">
                  <a:extLst>
                    <a:ext uri="{9D8B030D-6E8A-4147-A177-3AD203B41FA5}">
                      <a16:colId xmlns:a16="http://schemas.microsoft.com/office/drawing/2014/main" val="759962187"/>
                    </a:ext>
                  </a:extLst>
                </a:gridCol>
                <a:gridCol w="1352938">
                  <a:extLst>
                    <a:ext uri="{9D8B030D-6E8A-4147-A177-3AD203B41FA5}">
                      <a16:colId xmlns:a16="http://schemas.microsoft.com/office/drawing/2014/main" val="1511464127"/>
                    </a:ext>
                  </a:extLst>
                </a:gridCol>
                <a:gridCol w="1129004">
                  <a:extLst>
                    <a:ext uri="{9D8B030D-6E8A-4147-A177-3AD203B41FA5}">
                      <a16:colId xmlns:a16="http://schemas.microsoft.com/office/drawing/2014/main" val="4211085712"/>
                    </a:ext>
                  </a:extLst>
                </a:gridCol>
              </a:tblGrid>
              <a:tr h="370840">
                <a:tc>
                  <a:txBody>
                    <a:bodyPr/>
                    <a:lstStyle/>
                    <a:p>
                      <a:r>
                        <a:rPr lang="en-US" dirty="0" err="1"/>
                        <a:t>Ins_NN</a:t>
                      </a:r>
                      <a:endParaRPr lang="en-US" dirty="0"/>
                    </a:p>
                  </a:txBody>
                  <a:tcPr/>
                </a:tc>
                <a:tc>
                  <a:txBody>
                    <a:bodyPr/>
                    <a:lstStyle/>
                    <a:p>
                      <a:r>
                        <a:rPr lang="en-US" dirty="0"/>
                        <a:t>Valid</a:t>
                      </a:r>
                    </a:p>
                  </a:txBody>
                  <a:tcPr/>
                </a:tc>
                <a:tc>
                  <a:txBody>
                    <a:bodyPr/>
                    <a:lstStyle/>
                    <a:p>
                      <a:r>
                        <a:rPr lang="en-US" dirty="0" err="1"/>
                        <a:t>LastName</a:t>
                      </a:r>
                      <a:endParaRPr lang="en-US" dirty="0"/>
                    </a:p>
                  </a:txBody>
                  <a:tcPr/>
                </a:tc>
                <a:tc>
                  <a:txBody>
                    <a:bodyPr/>
                    <a:lstStyle/>
                    <a:p>
                      <a:r>
                        <a:rPr lang="en-US" dirty="0"/>
                        <a:t>Province</a:t>
                      </a:r>
                    </a:p>
                  </a:txBody>
                  <a:tcPr/>
                </a:tc>
                <a:extLst>
                  <a:ext uri="{0D108BD9-81ED-4DB2-BD59-A6C34878D82A}">
                    <a16:rowId xmlns:a16="http://schemas.microsoft.com/office/drawing/2014/main" val="3192673593"/>
                  </a:ext>
                </a:extLst>
              </a:tr>
              <a:tr h="370840">
                <a:tc>
                  <a:txBody>
                    <a:bodyPr/>
                    <a:lstStyle/>
                    <a:p>
                      <a:r>
                        <a:rPr lang="en-US" dirty="0"/>
                        <a:t>0381731389</a:t>
                      </a:r>
                    </a:p>
                  </a:txBody>
                  <a:tcPr/>
                </a:tc>
                <a:tc>
                  <a:txBody>
                    <a:bodyPr/>
                    <a:lstStyle/>
                    <a:p>
                      <a:r>
                        <a:rPr lang="en-US" dirty="0"/>
                        <a:t>1</a:t>
                      </a:r>
                    </a:p>
                  </a:txBody>
                  <a:tcPr/>
                </a:tc>
                <a:tc>
                  <a:txBody>
                    <a:bodyPr/>
                    <a:lstStyle/>
                    <a:p>
                      <a:r>
                        <a:rPr lang="fa-IR" dirty="0"/>
                        <a:t>اصغری</a:t>
                      </a:r>
                      <a:endParaRPr lang="en-US" dirty="0"/>
                    </a:p>
                  </a:txBody>
                  <a:tcPr/>
                </a:tc>
                <a:tc>
                  <a:txBody>
                    <a:bodyPr/>
                    <a:lstStyle/>
                    <a:p>
                      <a:r>
                        <a:rPr lang="fa-IR" dirty="0"/>
                        <a:t>قم</a:t>
                      </a:r>
                      <a:endParaRPr lang="en-US" dirty="0"/>
                    </a:p>
                  </a:txBody>
                  <a:tcPr/>
                </a:tc>
                <a:extLst>
                  <a:ext uri="{0D108BD9-81ED-4DB2-BD59-A6C34878D82A}">
                    <a16:rowId xmlns:a16="http://schemas.microsoft.com/office/drawing/2014/main" val="2942997738"/>
                  </a:ext>
                </a:extLst>
              </a:tr>
              <a:tr h="370840">
                <a:tc>
                  <a:txBody>
                    <a:bodyPr/>
                    <a:lstStyle/>
                    <a:p>
                      <a:r>
                        <a:rPr lang="en-US" dirty="0"/>
                        <a:t>0075623132</a:t>
                      </a:r>
                    </a:p>
                  </a:txBody>
                  <a:tcPr/>
                </a:tc>
                <a:tc>
                  <a:txBody>
                    <a:bodyPr/>
                    <a:lstStyle/>
                    <a:p>
                      <a:r>
                        <a:rPr lang="en-US" dirty="0"/>
                        <a:t>0</a:t>
                      </a:r>
                    </a:p>
                  </a:txBody>
                  <a:tcPr/>
                </a:tc>
                <a:tc>
                  <a:txBody>
                    <a:bodyPr/>
                    <a:lstStyle/>
                    <a:p>
                      <a:r>
                        <a:rPr lang="fa-IR" dirty="0"/>
                        <a:t>ابراهیمی</a:t>
                      </a:r>
                      <a:endParaRPr lang="en-US" dirty="0"/>
                    </a:p>
                  </a:txBody>
                  <a:tcPr/>
                </a:tc>
                <a:tc>
                  <a:txBody>
                    <a:bodyPr/>
                    <a:lstStyle/>
                    <a:p>
                      <a:r>
                        <a:rPr lang="fa-IR" dirty="0"/>
                        <a:t>تهران</a:t>
                      </a:r>
                      <a:endParaRPr lang="en-US" dirty="0"/>
                    </a:p>
                  </a:txBody>
                  <a:tcPr/>
                </a:tc>
                <a:extLst>
                  <a:ext uri="{0D108BD9-81ED-4DB2-BD59-A6C34878D82A}">
                    <a16:rowId xmlns:a16="http://schemas.microsoft.com/office/drawing/2014/main" val="1071180165"/>
                  </a:ext>
                </a:extLst>
              </a:tr>
              <a:tr h="370840">
                <a:tc>
                  <a:txBody>
                    <a:bodyPr/>
                    <a:lstStyle/>
                    <a:p>
                      <a:r>
                        <a:rPr lang="en-US" dirty="0"/>
                        <a:t>1</a:t>
                      </a:r>
                      <a:r>
                        <a:rPr lang="fa-IR" dirty="0"/>
                        <a:t>38</a:t>
                      </a:r>
                      <a:r>
                        <a:rPr lang="en-US" dirty="0"/>
                        <a:t>6522588</a:t>
                      </a:r>
                    </a:p>
                  </a:txBody>
                  <a:tcPr/>
                </a:tc>
                <a:tc>
                  <a:txBody>
                    <a:bodyPr/>
                    <a:lstStyle/>
                    <a:p>
                      <a:r>
                        <a:rPr lang="en-US" dirty="0"/>
                        <a:t>1</a:t>
                      </a:r>
                    </a:p>
                  </a:txBody>
                  <a:tcPr/>
                </a:tc>
                <a:tc>
                  <a:txBody>
                    <a:bodyPr/>
                    <a:lstStyle/>
                    <a:p>
                      <a:r>
                        <a:rPr lang="fa-IR" dirty="0"/>
                        <a:t>محمدی فر</a:t>
                      </a:r>
                      <a:endParaRPr lang="en-US" dirty="0"/>
                    </a:p>
                  </a:txBody>
                  <a:tcPr/>
                </a:tc>
                <a:tc>
                  <a:txBody>
                    <a:bodyPr/>
                    <a:lstStyle/>
                    <a:p>
                      <a:r>
                        <a:rPr lang="fa-IR" dirty="0"/>
                        <a:t>آذرشرقی</a:t>
                      </a:r>
                      <a:endParaRPr lang="en-US" dirty="0"/>
                    </a:p>
                  </a:txBody>
                  <a:tcPr/>
                </a:tc>
                <a:extLst>
                  <a:ext uri="{0D108BD9-81ED-4DB2-BD59-A6C34878D82A}">
                    <a16:rowId xmlns:a16="http://schemas.microsoft.com/office/drawing/2014/main" val="3260553548"/>
                  </a:ext>
                </a:extLst>
              </a:tr>
              <a:tr h="370840">
                <a:tc>
                  <a:txBody>
                    <a:bodyPr/>
                    <a:lstStyle/>
                    <a:p>
                      <a:r>
                        <a:rPr lang="fa-IR" dirty="0"/>
                        <a:t>211</a:t>
                      </a:r>
                      <a:r>
                        <a:rPr lang="en-US" dirty="0"/>
                        <a:t>8546782</a:t>
                      </a:r>
                    </a:p>
                  </a:txBody>
                  <a:tcPr/>
                </a:tc>
                <a:tc>
                  <a:txBody>
                    <a:bodyPr/>
                    <a:lstStyle/>
                    <a:p>
                      <a:r>
                        <a:rPr lang="en-US" dirty="0"/>
                        <a:t>1</a:t>
                      </a:r>
                    </a:p>
                  </a:txBody>
                  <a:tcPr/>
                </a:tc>
                <a:tc>
                  <a:txBody>
                    <a:bodyPr/>
                    <a:lstStyle/>
                    <a:p>
                      <a:r>
                        <a:rPr lang="fa-IR" dirty="0"/>
                        <a:t>فراهانی</a:t>
                      </a:r>
                      <a:endParaRPr lang="en-US" dirty="0"/>
                    </a:p>
                  </a:txBody>
                  <a:tcPr/>
                </a:tc>
                <a:tc>
                  <a:txBody>
                    <a:bodyPr/>
                    <a:lstStyle/>
                    <a:p>
                      <a:r>
                        <a:rPr lang="fa-IR" dirty="0"/>
                        <a:t>گلستان</a:t>
                      </a:r>
                      <a:endParaRPr lang="en-US" dirty="0"/>
                    </a:p>
                  </a:txBody>
                  <a:tcPr/>
                </a:tc>
                <a:extLst>
                  <a:ext uri="{0D108BD9-81ED-4DB2-BD59-A6C34878D82A}">
                    <a16:rowId xmlns:a16="http://schemas.microsoft.com/office/drawing/2014/main" val="436878350"/>
                  </a:ext>
                </a:extLst>
              </a:tr>
            </a:tbl>
          </a:graphicData>
        </a:graphic>
      </p:graphicFrame>
      <p:sp>
        <p:nvSpPr>
          <p:cNvPr id="11" name="TextBox 10">
            <a:extLst>
              <a:ext uri="{FF2B5EF4-FFF2-40B4-BE49-F238E27FC236}">
                <a16:creationId xmlns:a16="http://schemas.microsoft.com/office/drawing/2014/main" id="{BBF423D5-32DF-51AB-8DD6-1B1BE0917483}"/>
              </a:ext>
            </a:extLst>
          </p:cNvPr>
          <p:cNvSpPr txBox="1"/>
          <p:nvPr/>
        </p:nvSpPr>
        <p:spPr>
          <a:xfrm>
            <a:off x="2059226" y="1104132"/>
            <a:ext cx="1246175" cy="400110"/>
          </a:xfrm>
          <a:prstGeom prst="rect">
            <a:avLst/>
          </a:prstGeom>
          <a:noFill/>
        </p:spPr>
        <p:txBody>
          <a:bodyPr wrap="none" rtlCol="0">
            <a:spAutoFit/>
          </a:bodyPr>
          <a:lstStyle/>
          <a:p>
            <a:r>
              <a:rPr lang="en-US" sz="2000" b="1" dirty="0"/>
              <a:t>Insured_1</a:t>
            </a:r>
          </a:p>
        </p:txBody>
      </p:sp>
      <p:sp>
        <p:nvSpPr>
          <p:cNvPr id="15" name="Arrow: Right 14">
            <a:extLst>
              <a:ext uri="{FF2B5EF4-FFF2-40B4-BE49-F238E27FC236}">
                <a16:creationId xmlns:a16="http://schemas.microsoft.com/office/drawing/2014/main" id="{02872AA9-A968-1255-D466-E89B1B93EF15}"/>
              </a:ext>
            </a:extLst>
          </p:cNvPr>
          <p:cNvSpPr/>
          <p:nvPr/>
        </p:nvSpPr>
        <p:spPr>
          <a:xfrm>
            <a:off x="5392614" y="2398518"/>
            <a:ext cx="1598703"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a:extLst>
              <a:ext uri="{FF2B5EF4-FFF2-40B4-BE49-F238E27FC236}">
                <a16:creationId xmlns:a16="http://schemas.microsoft.com/office/drawing/2014/main" id="{3A8B0DEE-4B1C-8D82-BAAF-858623755500}"/>
              </a:ext>
            </a:extLst>
          </p:cNvPr>
          <p:cNvGraphicFramePr>
            <a:graphicFrameLocks noChangeAspect="1"/>
          </p:cNvGraphicFramePr>
          <p:nvPr>
            <p:extLst>
              <p:ext uri="{D42A27DB-BD31-4B8C-83A1-F6EECF244321}">
                <p14:modId xmlns:p14="http://schemas.microsoft.com/office/powerpoint/2010/main" val="3518378888"/>
              </p:ext>
            </p:extLst>
          </p:nvPr>
        </p:nvGraphicFramePr>
        <p:xfrm>
          <a:off x="5080716" y="1995488"/>
          <a:ext cx="2222500" cy="317500"/>
        </p:xfrm>
        <a:graphic>
          <a:graphicData uri="http://schemas.openxmlformats.org/presentationml/2006/ole">
            <mc:AlternateContent xmlns:mc="http://schemas.openxmlformats.org/markup-compatibility/2006">
              <mc:Choice xmlns:v="urn:schemas-microsoft-com:vml" Requires="v">
                <p:oleObj name="Equation" r:id="rId2" imgW="1422360" imgH="203040" progId="Equation.DSMT4">
                  <p:embed/>
                </p:oleObj>
              </mc:Choice>
              <mc:Fallback>
                <p:oleObj name="Equation" r:id="rId2" imgW="1422360" imgH="203040" progId="Equation.DSMT4">
                  <p:embed/>
                  <p:pic>
                    <p:nvPicPr>
                      <p:cNvPr id="7" name="Object 6">
                        <a:extLst>
                          <a:ext uri="{FF2B5EF4-FFF2-40B4-BE49-F238E27FC236}">
                            <a16:creationId xmlns:a16="http://schemas.microsoft.com/office/drawing/2014/main" id="{3A8B0DEE-4B1C-8D82-BAAF-858623755500}"/>
                          </a:ext>
                        </a:extLst>
                      </p:cNvPr>
                      <p:cNvPicPr/>
                      <p:nvPr/>
                    </p:nvPicPr>
                    <p:blipFill>
                      <a:blip r:embed="rId3"/>
                      <a:stretch>
                        <a:fillRect/>
                      </a:stretch>
                    </p:blipFill>
                    <p:spPr>
                      <a:xfrm>
                        <a:off x="5080716" y="1995488"/>
                        <a:ext cx="2222500" cy="31750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2BD9E4F7-77E0-3BA8-B537-0BBE28CDE0D8}"/>
              </a:ext>
            </a:extLst>
          </p:cNvPr>
          <p:cNvSpPr txBox="1"/>
          <p:nvPr/>
        </p:nvSpPr>
        <p:spPr>
          <a:xfrm>
            <a:off x="2057549" y="3931752"/>
            <a:ext cx="1246175" cy="400110"/>
          </a:xfrm>
          <a:prstGeom prst="rect">
            <a:avLst/>
          </a:prstGeom>
          <a:noFill/>
        </p:spPr>
        <p:txBody>
          <a:bodyPr wrap="none" rtlCol="0">
            <a:spAutoFit/>
          </a:bodyPr>
          <a:lstStyle/>
          <a:p>
            <a:r>
              <a:rPr lang="en-US" sz="2000" b="1" dirty="0"/>
              <a:t>Insured_2</a:t>
            </a:r>
          </a:p>
        </p:txBody>
      </p:sp>
      <p:graphicFrame>
        <p:nvGraphicFramePr>
          <p:cNvPr id="14" name="Table 13">
            <a:extLst>
              <a:ext uri="{FF2B5EF4-FFF2-40B4-BE49-F238E27FC236}">
                <a16:creationId xmlns:a16="http://schemas.microsoft.com/office/drawing/2014/main" id="{FCB5250E-A00D-7D19-15A7-C6579E9EBCC8}"/>
              </a:ext>
            </a:extLst>
          </p:cNvPr>
          <p:cNvGraphicFramePr>
            <a:graphicFrameLocks/>
          </p:cNvGraphicFramePr>
          <p:nvPr/>
        </p:nvGraphicFramePr>
        <p:xfrm>
          <a:off x="370531" y="4356100"/>
          <a:ext cx="4620210" cy="2225040"/>
        </p:xfrm>
        <a:graphic>
          <a:graphicData uri="http://schemas.openxmlformats.org/drawingml/2006/table">
            <a:tbl>
              <a:tblPr firstRow="1" bandRow="1">
                <a:tableStyleId>{5C22544A-7EE6-4342-B048-85BDC9FD1C3A}</a:tableStyleId>
              </a:tblPr>
              <a:tblGrid>
                <a:gridCol w="1429141">
                  <a:extLst>
                    <a:ext uri="{9D8B030D-6E8A-4147-A177-3AD203B41FA5}">
                      <a16:colId xmlns:a16="http://schemas.microsoft.com/office/drawing/2014/main" val="3223944225"/>
                    </a:ext>
                  </a:extLst>
                </a:gridCol>
                <a:gridCol w="709127">
                  <a:extLst>
                    <a:ext uri="{9D8B030D-6E8A-4147-A177-3AD203B41FA5}">
                      <a16:colId xmlns:a16="http://schemas.microsoft.com/office/drawing/2014/main" val="759962187"/>
                    </a:ext>
                  </a:extLst>
                </a:gridCol>
                <a:gridCol w="1352938">
                  <a:extLst>
                    <a:ext uri="{9D8B030D-6E8A-4147-A177-3AD203B41FA5}">
                      <a16:colId xmlns:a16="http://schemas.microsoft.com/office/drawing/2014/main" val="1511464127"/>
                    </a:ext>
                  </a:extLst>
                </a:gridCol>
                <a:gridCol w="1129004">
                  <a:extLst>
                    <a:ext uri="{9D8B030D-6E8A-4147-A177-3AD203B41FA5}">
                      <a16:colId xmlns:a16="http://schemas.microsoft.com/office/drawing/2014/main" val="4211085712"/>
                    </a:ext>
                  </a:extLst>
                </a:gridCol>
              </a:tblGrid>
              <a:tr h="370840">
                <a:tc>
                  <a:txBody>
                    <a:bodyPr/>
                    <a:lstStyle/>
                    <a:p>
                      <a:r>
                        <a:rPr lang="en-US" dirty="0" err="1"/>
                        <a:t>Ins_NN</a:t>
                      </a:r>
                      <a:endParaRPr lang="en-US" dirty="0"/>
                    </a:p>
                  </a:txBody>
                  <a:tcPr/>
                </a:tc>
                <a:tc>
                  <a:txBody>
                    <a:bodyPr/>
                    <a:lstStyle/>
                    <a:p>
                      <a:r>
                        <a:rPr lang="en-US" dirty="0"/>
                        <a:t>Valid</a:t>
                      </a:r>
                    </a:p>
                  </a:txBody>
                  <a:tcPr/>
                </a:tc>
                <a:tc>
                  <a:txBody>
                    <a:bodyPr/>
                    <a:lstStyle/>
                    <a:p>
                      <a:r>
                        <a:rPr lang="en-US" dirty="0" err="1"/>
                        <a:t>LastName</a:t>
                      </a:r>
                      <a:endParaRPr lang="en-US" dirty="0"/>
                    </a:p>
                  </a:txBody>
                  <a:tcPr/>
                </a:tc>
                <a:tc>
                  <a:txBody>
                    <a:bodyPr/>
                    <a:lstStyle/>
                    <a:p>
                      <a:r>
                        <a:rPr lang="en-US" dirty="0"/>
                        <a:t>Province</a:t>
                      </a:r>
                    </a:p>
                  </a:txBody>
                  <a:tcPr/>
                </a:tc>
                <a:extLst>
                  <a:ext uri="{0D108BD9-81ED-4DB2-BD59-A6C34878D82A}">
                    <a16:rowId xmlns:a16="http://schemas.microsoft.com/office/drawing/2014/main" val="3192673593"/>
                  </a:ext>
                </a:extLst>
              </a:tr>
              <a:tr h="370840">
                <a:tc>
                  <a:txBody>
                    <a:bodyPr/>
                    <a:lstStyle/>
                    <a:p>
                      <a:r>
                        <a:rPr lang="en-US" dirty="0"/>
                        <a:t>4569852289</a:t>
                      </a:r>
                    </a:p>
                  </a:txBody>
                  <a:tcPr/>
                </a:tc>
                <a:tc>
                  <a:txBody>
                    <a:bodyPr/>
                    <a:lstStyle/>
                    <a:p>
                      <a:r>
                        <a:rPr lang="en-US" dirty="0"/>
                        <a:t>1</a:t>
                      </a:r>
                    </a:p>
                  </a:txBody>
                  <a:tcPr/>
                </a:tc>
                <a:tc>
                  <a:txBody>
                    <a:bodyPr/>
                    <a:lstStyle/>
                    <a:p>
                      <a:r>
                        <a:rPr lang="fa-IR" dirty="0"/>
                        <a:t>پیری</a:t>
                      </a:r>
                      <a:endParaRPr lang="en-US" dirty="0"/>
                    </a:p>
                  </a:txBody>
                  <a:tcPr/>
                </a:tc>
                <a:tc>
                  <a:txBody>
                    <a:bodyPr/>
                    <a:lstStyle/>
                    <a:p>
                      <a:r>
                        <a:rPr lang="fa-IR" dirty="0"/>
                        <a:t>سمنان</a:t>
                      </a:r>
                      <a:endParaRPr lang="en-US" dirty="0"/>
                    </a:p>
                  </a:txBody>
                  <a:tcPr/>
                </a:tc>
                <a:extLst>
                  <a:ext uri="{0D108BD9-81ED-4DB2-BD59-A6C34878D82A}">
                    <a16:rowId xmlns:a16="http://schemas.microsoft.com/office/drawing/2014/main" val="2942997738"/>
                  </a:ext>
                </a:extLst>
              </a:tr>
              <a:tr h="370840">
                <a:tc>
                  <a:txBody>
                    <a:bodyPr/>
                    <a:lstStyle/>
                    <a:p>
                      <a:r>
                        <a:rPr lang="en-US" dirty="0"/>
                        <a:t>0075623132</a:t>
                      </a:r>
                    </a:p>
                  </a:txBody>
                  <a:tcPr/>
                </a:tc>
                <a:tc>
                  <a:txBody>
                    <a:bodyPr/>
                    <a:lstStyle/>
                    <a:p>
                      <a:r>
                        <a:rPr lang="en-US" dirty="0"/>
                        <a:t>0</a:t>
                      </a:r>
                    </a:p>
                  </a:txBody>
                  <a:tcPr/>
                </a:tc>
                <a:tc>
                  <a:txBody>
                    <a:bodyPr/>
                    <a:lstStyle/>
                    <a:p>
                      <a:r>
                        <a:rPr lang="fa-IR" dirty="0"/>
                        <a:t>ابراهیمی</a:t>
                      </a:r>
                      <a:endParaRPr lang="en-US" dirty="0"/>
                    </a:p>
                  </a:txBody>
                  <a:tcPr/>
                </a:tc>
                <a:tc>
                  <a:txBody>
                    <a:bodyPr/>
                    <a:lstStyle/>
                    <a:p>
                      <a:r>
                        <a:rPr lang="fa-IR" dirty="0"/>
                        <a:t>تهران</a:t>
                      </a:r>
                      <a:endParaRPr lang="en-US" dirty="0"/>
                    </a:p>
                  </a:txBody>
                  <a:tcPr/>
                </a:tc>
                <a:extLst>
                  <a:ext uri="{0D108BD9-81ED-4DB2-BD59-A6C34878D82A}">
                    <a16:rowId xmlns:a16="http://schemas.microsoft.com/office/drawing/2014/main" val="1071180165"/>
                  </a:ext>
                </a:extLst>
              </a:tr>
              <a:tr h="370840">
                <a:tc>
                  <a:txBody>
                    <a:bodyPr/>
                    <a:lstStyle/>
                    <a:p>
                      <a:r>
                        <a:rPr lang="en-US" dirty="0"/>
                        <a:t>1729874488</a:t>
                      </a:r>
                    </a:p>
                  </a:txBody>
                  <a:tcPr/>
                </a:tc>
                <a:tc>
                  <a:txBody>
                    <a:bodyPr/>
                    <a:lstStyle/>
                    <a:p>
                      <a:r>
                        <a:rPr lang="en-US" dirty="0"/>
                        <a:t>0</a:t>
                      </a:r>
                    </a:p>
                  </a:txBody>
                  <a:tcPr/>
                </a:tc>
                <a:tc>
                  <a:txBody>
                    <a:bodyPr/>
                    <a:lstStyle/>
                    <a:p>
                      <a:r>
                        <a:rPr lang="fa-IR" dirty="0"/>
                        <a:t>ربانی</a:t>
                      </a:r>
                      <a:endParaRPr lang="en-US" dirty="0"/>
                    </a:p>
                  </a:txBody>
                  <a:tcPr/>
                </a:tc>
                <a:tc>
                  <a:txBody>
                    <a:bodyPr/>
                    <a:lstStyle/>
                    <a:p>
                      <a:r>
                        <a:rPr lang="fa-IR" dirty="0"/>
                        <a:t>آذرشرقی</a:t>
                      </a:r>
                      <a:endParaRPr lang="en-US" dirty="0"/>
                    </a:p>
                  </a:txBody>
                  <a:tcPr/>
                </a:tc>
                <a:extLst>
                  <a:ext uri="{0D108BD9-81ED-4DB2-BD59-A6C34878D82A}">
                    <a16:rowId xmlns:a16="http://schemas.microsoft.com/office/drawing/2014/main" val="3260553548"/>
                  </a:ext>
                </a:extLst>
              </a:tr>
              <a:tr h="370840">
                <a:tc>
                  <a:txBody>
                    <a:bodyPr/>
                    <a:lstStyle/>
                    <a:p>
                      <a:r>
                        <a:rPr lang="fa-IR" dirty="0"/>
                        <a:t>211</a:t>
                      </a:r>
                      <a:r>
                        <a:rPr lang="en-US" dirty="0"/>
                        <a:t>8998722</a:t>
                      </a:r>
                    </a:p>
                  </a:txBody>
                  <a:tcPr/>
                </a:tc>
                <a:tc>
                  <a:txBody>
                    <a:bodyPr/>
                    <a:lstStyle/>
                    <a:p>
                      <a:r>
                        <a:rPr lang="en-US" dirty="0"/>
                        <a:t>1</a:t>
                      </a:r>
                    </a:p>
                  </a:txBody>
                  <a:tcPr/>
                </a:tc>
                <a:tc>
                  <a:txBody>
                    <a:bodyPr/>
                    <a:lstStyle/>
                    <a:p>
                      <a:r>
                        <a:rPr lang="fa-IR" dirty="0"/>
                        <a:t>شعبان پور</a:t>
                      </a:r>
                      <a:endParaRPr lang="en-US" dirty="0"/>
                    </a:p>
                  </a:txBody>
                  <a:tcPr/>
                </a:tc>
                <a:tc>
                  <a:txBody>
                    <a:bodyPr/>
                    <a:lstStyle/>
                    <a:p>
                      <a:r>
                        <a:rPr lang="fa-IR" dirty="0"/>
                        <a:t>گلستان</a:t>
                      </a:r>
                      <a:endParaRPr lang="en-US" dirty="0"/>
                    </a:p>
                  </a:txBody>
                  <a:tcPr/>
                </a:tc>
                <a:extLst>
                  <a:ext uri="{0D108BD9-81ED-4DB2-BD59-A6C34878D82A}">
                    <a16:rowId xmlns:a16="http://schemas.microsoft.com/office/drawing/2014/main" val="436878350"/>
                  </a:ext>
                </a:extLst>
              </a:tr>
              <a:tr h="370840">
                <a:tc>
                  <a:txBody>
                    <a:bodyPr/>
                    <a:lstStyle/>
                    <a:p>
                      <a:r>
                        <a:rPr lang="en-US" dirty="0"/>
                        <a:t>3776623126</a:t>
                      </a:r>
                    </a:p>
                  </a:txBody>
                  <a:tcPr/>
                </a:tc>
                <a:tc>
                  <a:txBody>
                    <a:bodyPr/>
                    <a:lstStyle/>
                    <a:p>
                      <a:r>
                        <a:rPr lang="en-US" dirty="0"/>
                        <a:t>1</a:t>
                      </a:r>
                    </a:p>
                  </a:txBody>
                  <a:tcPr/>
                </a:tc>
                <a:tc>
                  <a:txBody>
                    <a:bodyPr/>
                    <a:lstStyle/>
                    <a:p>
                      <a:r>
                        <a:rPr lang="fa-IR" dirty="0"/>
                        <a:t>زاهدی</a:t>
                      </a:r>
                      <a:endParaRPr lang="en-US" dirty="0"/>
                    </a:p>
                  </a:txBody>
                  <a:tcPr/>
                </a:tc>
                <a:tc>
                  <a:txBody>
                    <a:bodyPr/>
                    <a:lstStyle/>
                    <a:p>
                      <a:r>
                        <a:rPr lang="fa-IR" dirty="0"/>
                        <a:t>کردستان</a:t>
                      </a:r>
                      <a:endParaRPr lang="en-US" dirty="0"/>
                    </a:p>
                  </a:txBody>
                  <a:tcPr/>
                </a:tc>
                <a:extLst>
                  <a:ext uri="{0D108BD9-81ED-4DB2-BD59-A6C34878D82A}">
                    <a16:rowId xmlns:a16="http://schemas.microsoft.com/office/drawing/2014/main" val="2941113246"/>
                  </a:ext>
                </a:extLst>
              </a:tr>
            </a:tbl>
          </a:graphicData>
        </a:graphic>
      </p:graphicFrame>
      <p:graphicFrame>
        <p:nvGraphicFramePr>
          <p:cNvPr id="3" name="Object 2">
            <a:extLst>
              <a:ext uri="{FF2B5EF4-FFF2-40B4-BE49-F238E27FC236}">
                <a16:creationId xmlns:a16="http://schemas.microsoft.com/office/drawing/2014/main" id="{B45C1DED-A304-06D2-03B5-D97C4A9BB59D}"/>
              </a:ext>
            </a:extLst>
          </p:cNvPr>
          <p:cNvGraphicFramePr>
            <a:graphicFrameLocks noChangeAspect="1"/>
          </p:cNvGraphicFramePr>
          <p:nvPr>
            <p:extLst>
              <p:ext uri="{D42A27DB-BD31-4B8C-83A1-F6EECF244321}">
                <p14:modId xmlns:p14="http://schemas.microsoft.com/office/powerpoint/2010/main" val="1551300144"/>
              </p:ext>
            </p:extLst>
          </p:nvPr>
        </p:nvGraphicFramePr>
        <p:xfrm>
          <a:off x="5080716" y="4994890"/>
          <a:ext cx="2202657" cy="317500"/>
        </p:xfrm>
        <a:graphic>
          <a:graphicData uri="http://schemas.openxmlformats.org/presentationml/2006/ole">
            <mc:AlternateContent xmlns:mc="http://schemas.openxmlformats.org/markup-compatibility/2006">
              <mc:Choice xmlns:v="urn:schemas-microsoft-com:vml" Requires="v">
                <p:oleObj name="Equation" r:id="rId4" imgW="1409400" imgH="203040" progId="Equation.DSMT4">
                  <p:embed/>
                </p:oleObj>
              </mc:Choice>
              <mc:Fallback>
                <p:oleObj name="Equation" r:id="rId4" imgW="1409400" imgH="203040" progId="Equation.DSMT4">
                  <p:embed/>
                  <p:pic>
                    <p:nvPicPr>
                      <p:cNvPr id="0" name=""/>
                      <p:cNvPicPr/>
                      <p:nvPr/>
                    </p:nvPicPr>
                    <p:blipFill>
                      <a:blip r:embed="rId5"/>
                      <a:stretch>
                        <a:fillRect/>
                      </a:stretch>
                    </p:blipFill>
                    <p:spPr>
                      <a:xfrm>
                        <a:off x="5080716" y="4994890"/>
                        <a:ext cx="2202657" cy="317500"/>
                      </a:xfrm>
                      <a:prstGeom prst="rect">
                        <a:avLst/>
                      </a:prstGeom>
                    </p:spPr>
                  </p:pic>
                </p:oleObj>
              </mc:Fallback>
            </mc:AlternateContent>
          </a:graphicData>
        </a:graphic>
      </p:graphicFrame>
      <p:graphicFrame>
        <p:nvGraphicFramePr>
          <p:cNvPr id="4" name="Table 3">
            <a:extLst>
              <a:ext uri="{FF2B5EF4-FFF2-40B4-BE49-F238E27FC236}">
                <a16:creationId xmlns:a16="http://schemas.microsoft.com/office/drawing/2014/main" id="{A98DD53F-E67E-44A2-D087-122BD4AA3A27}"/>
              </a:ext>
            </a:extLst>
          </p:cNvPr>
          <p:cNvGraphicFramePr>
            <a:graphicFrameLocks/>
          </p:cNvGraphicFramePr>
          <p:nvPr>
            <p:extLst>
              <p:ext uri="{D42A27DB-BD31-4B8C-83A1-F6EECF244321}">
                <p14:modId xmlns:p14="http://schemas.microsoft.com/office/powerpoint/2010/main" val="1377787589"/>
              </p:ext>
            </p:extLst>
          </p:nvPr>
        </p:nvGraphicFramePr>
        <p:xfrm>
          <a:off x="7393189" y="1760220"/>
          <a:ext cx="4620210" cy="1483360"/>
        </p:xfrm>
        <a:graphic>
          <a:graphicData uri="http://schemas.openxmlformats.org/drawingml/2006/table">
            <a:tbl>
              <a:tblPr firstRow="1" bandRow="1">
                <a:tableStyleId>{93296810-A885-4BE3-A3E7-6D5BEEA58F35}</a:tableStyleId>
              </a:tblPr>
              <a:tblGrid>
                <a:gridCol w="1429141">
                  <a:extLst>
                    <a:ext uri="{9D8B030D-6E8A-4147-A177-3AD203B41FA5}">
                      <a16:colId xmlns:a16="http://schemas.microsoft.com/office/drawing/2014/main" val="3223944225"/>
                    </a:ext>
                  </a:extLst>
                </a:gridCol>
                <a:gridCol w="709127">
                  <a:extLst>
                    <a:ext uri="{9D8B030D-6E8A-4147-A177-3AD203B41FA5}">
                      <a16:colId xmlns:a16="http://schemas.microsoft.com/office/drawing/2014/main" val="759962187"/>
                    </a:ext>
                  </a:extLst>
                </a:gridCol>
                <a:gridCol w="1352938">
                  <a:extLst>
                    <a:ext uri="{9D8B030D-6E8A-4147-A177-3AD203B41FA5}">
                      <a16:colId xmlns:a16="http://schemas.microsoft.com/office/drawing/2014/main" val="1511464127"/>
                    </a:ext>
                  </a:extLst>
                </a:gridCol>
                <a:gridCol w="1129004">
                  <a:extLst>
                    <a:ext uri="{9D8B030D-6E8A-4147-A177-3AD203B41FA5}">
                      <a16:colId xmlns:a16="http://schemas.microsoft.com/office/drawing/2014/main" val="4211085712"/>
                    </a:ext>
                  </a:extLst>
                </a:gridCol>
              </a:tblGrid>
              <a:tr h="370840">
                <a:tc>
                  <a:txBody>
                    <a:bodyPr/>
                    <a:lstStyle/>
                    <a:p>
                      <a:r>
                        <a:rPr lang="en-US" dirty="0" err="1"/>
                        <a:t>Ins_NN</a:t>
                      </a:r>
                      <a:endParaRPr lang="en-US" dirty="0"/>
                    </a:p>
                  </a:txBody>
                  <a:tcPr/>
                </a:tc>
                <a:tc>
                  <a:txBody>
                    <a:bodyPr/>
                    <a:lstStyle/>
                    <a:p>
                      <a:r>
                        <a:rPr lang="en-US" dirty="0"/>
                        <a:t>Valid</a:t>
                      </a:r>
                    </a:p>
                  </a:txBody>
                  <a:tcPr/>
                </a:tc>
                <a:tc>
                  <a:txBody>
                    <a:bodyPr/>
                    <a:lstStyle/>
                    <a:p>
                      <a:r>
                        <a:rPr lang="en-US" dirty="0" err="1"/>
                        <a:t>LastName</a:t>
                      </a:r>
                      <a:endParaRPr lang="en-US" dirty="0"/>
                    </a:p>
                  </a:txBody>
                  <a:tcPr/>
                </a:tc>
                <a:tc>
                  <a:txBody>
                    <a:bodyPr/>
                    <a:lstStyle/>
                    <a:p>
                      <a:r>
                        <a:rPr lang="en-US" dirty="0"/>
                        <a:t>Province</a:t>
                      </a:r>
                    </a:p>
                  </a:txBody>
                  <a:tcPr/>
                </a:tc>
                <a:extLst>
                  <a:ext uri="{0D108BD9-81ED-4DB2-BD59-A6C34878D82A}">
                    <a16:rowId xmlns:a16="http://schemas.microsoft.com/office/drawing/2014/main" val="3192673593"/>
                  </a:ext>
                </a:extLst>
              </a:tr>
              <a:tr h="370840">
                <a:tc>
                  <a:txBody>
                    <a:bodyPr/>
                    <a:lstStyle/>
                    <a:p>
                      <a:r>
                        <a:rPr lang="en-US" dirty="0"/>
                        <a:t>0381731389</a:t>
                      </a:r>
                    </a:p>
                  </a:txBody>
                  <a:tcPr/>
                </a:tc>
                <a:tc>
                  <a:txBody>
                    <a:bodyPr/>
                    <a:lstStyle/>
                    <a:p>
                      <a:r>
                        <a:rPr lang="en-US" dirty="0"/>
                        <a:t>1</a:t>
                      </a:r>
                    </a:p>
                  </a:txBody>
                  <a:tcPr/>
                </a:tc>
                <a:tc>
                  <a:txBody>
                    <a:bodyPr/>
                    <a:lstStyle/>
                    <a:p>
                      <a:r>
                        <a:rPr lang="fa-IR" dirty="0"/>
                        <a:t>اصغری</a:t>
                      </a:r>
                      <a:endParaRPr lang="en-US" dirty="0"/>
                    </a:p>
                  </a:txBody>
                  <a:tcPr/>
                </a:tc>
                <a:tc>
                  <a:txBody>
                    <a:bodyPr/>
                    <a:lstStyle/>
                    <a:p>
                      <a:r>
                        <a:rPr lang="fa-IR" dirty="0"/>
                        <a:t>قم</a:t>
                      </a:r>
                      <a:endParaRPr lang="en-US" dirty="0"/>
                    </a:p>
                  </a:txBody>
                  <a:tcPr/>
                </a:tc>
                <a:extLst>
                  <a:ext uri="{0D108BD9-81ED-4DB2-BD59-A6C34878D82A}">
                    <a16:rowId xmlns:a16="http://schemas.microsoft.com/office/drawing/2014/main" val="2942997738"/>
                  </a:ext>
                </a:extLst>
              </a:tr>
              <a:tr h="370840">
                <a:tc>
                  <a:txBody>
                    <a:bodyPr/>
                    <a:lstStyle/>
                    <a:p>
                      <a:r>
                        <a:rPr lang="en-US" dirty="0"/>
                        <a:t>1</a:t>
                      </a:r>
                      <a:r>
                        <a:rPr lang="fa-IR" dirty="0"/>
                        <a:t>38</a:t>
                      </a:r>
                      <a:r>
                        <a:rPr lang="en-US" dirty="0"/>
                        <a:t>6522588</a:t>
                      </a:r>
                    </a:p>
                  </a:txBody>
                  <a:tcPr/>
                </a:tc>
                <a:tc>
                  <a:txBody>
                    <a:bodyPr/>
                    <a:lstStyle/>
                    <a:p>
                      <a:r>
                        <a:rPr lang="en-US" dirty="0"/>
                        <a:t>1</a:t>
                      </a:r>
                    </a:p>
                  </a:txBody>
                  <a:tcPr/>
                </a:tc>
                <a:tc>
                  <a:txBody>
                    <a:bodyPr/>
                    <a:lstStyle/>
                    <a:p>
                      <a:r>
                        <a:rPr lang="fa-IR" dirty="0"/>
                        <a:t>محمدی فر</a:t>
                      </a:r>
                      <a:endParaRPr lang="en-US" dirty="0"/>
                    </a:p>
                  </a:txBody>
                  <a:tcPr/>
                </a:tc>
                <a:tc>
                  <a:txBody>
                    <a:bodyPr/>
                    <a:lstStyle/>
                    <a:p>
                      <a:r>
                        <a:rPr lang="fa-IR" dirty="0"/>
                        <a:t>آذرشرقی</a:t>
                      </a:r>
                      <a:endParaRPr lang="en-US" dirty="0"/>
                    </a:p>
                  </a:txBody>
                  <a:tcPr/>
                </a:tc>
                <a:extLst>
                  <a:ext uri="{0D108BD9-81ED-4DB2-BD59-A6C34878D82A}">
                    <a16:rowId xmlns:a16="http://schemas.microsoft.com/office/drawing/2014/main" val="3260553548"/>
                  </a:ext>
                </a:extLst>
              </a:tr>
              <a:tr h="370840">
                <a:tc>
                  <a:txBody>
                    <a:bodyPr/>
                    <a:lstStyle/>
                    <a:p>
                      <a:r>
                        <a:rPr lang="fa-IR" dirty="0"/>
                        <a:t>211</a:t>
                      </a:r>
                      <a:r>
                        <a:rPr lang="en-US" dirty="0"/>
                        <a:t>8546782</a:t>
                      </a:r>
                    </a:p>
                  </a:txBody>
                  <a:tcPr/>
                </a:tc>
                <a:tc>
                  <a:txBody>
                    <a:bodyPr/>
                    <a:lstStyle/>
                    <a:p>
                      <a:r>
                        <a:rPr lang="en-US" dirty="0"/>
                        <a:t>1</a:t>
                      </a:r>
                    </a:p>
                  </a:txBody>
                  <a:tcPr/>
                </a:tc>
                <a:tc>
                  <a:txBody>
                    <a:bodyPr/>
                    <a:lstStyle/>
                    <a:p>
                      <a:r>
                        <a:rPr lang="fa-IR" dirty="0"/>
                        <a:t>فراهانی</a:t>
                      </a:r>
                      <a:endParaRPr lang="en-US" dirty="0"/>
                    </a:p>
                  </a:txBody>
                  <a:tcPr/>
                </a:tc>
                <a:tc>
                  <a:txBody>
                    <a:bodyPr/>
                    <a:lstStyle/>
                    <a:p>
                      <a:r>
                        <a:rPr lang="fa-IR" dirty="0"/>
                        <a:t>گلستان</a:t>
                      </a:r>
                      <a:endParaRPr lang="en-US" dirty="0"/>
                    </a:p>
                  </a:txBody>
                  <a:tcPr/>
                </a:tc>
                <a:extLst>
                  <a:ext uri="{0D108BD9-81ED-4DB2-BD59-A6C34878D82A}">
                    <a16:rowId xmlns:a16="http://schemas.microsoft.com/office/drawing/2014/main" val="436878350"/>
                  </a:ext>
                </a:extLst>
              </a:tr>
            </a:tbl>
          </a:graphicData>
        </a:graphic>
      </p:graphicFrame>
      <p:sp>
        <p:nvSpPr>
          <p:cNvPr id="6" name="Arrow: Right 5">
            <a:extLst>
              <a:ext uri="{FF2B5EF4-FFF2-40B4-BE49-F238E27FC236}">
                <a16:creationId xmlns:a16="http://schemas.microsoft.com/office/drawing/2014/main" id="{190A33E9-5288-E6A2-B43D-169DC09DC71D}"/>
              </a:ext>
            </a:extLst>
          </p:cNvPr>
          <p:cNvSpPr/>
          <p:nvPr/>
        </p:nvSpPr>
        <p:spPr>
          <a:xfrm>
            <a:off x="5382692" y="5312390"/>
            <a:ext cx="1598703"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D1056632-108C-6BA3-8335-50200C7CDFB4}"/>
              </a:ext>
            </a:extLst>
          </p:cNvPr>
          <p:cNvGraphicFramePr>
            <a:graphicFrameLocks/>
          </p:cNvGraphicFramePr>
          <p:nvPr>
            <p:extLst>
              <p:ext uri="{D42A27DB-BD31-4B8C-83A1-F6EECF244321}">
                <p14:modId xmlns:p14="http://schemas.microsoft.com/office/powerpoint/2010/main" val="4282765263"/>
              </p:ext>
            </p:extLst>
          </p:nvPr>
        </p:nvGraphicFramePr>
        <p:xfrm>
          <a:off x="7393190" y="4385290"/>
          <a:ext cx="4620210" cy="1854200"/>
        </p:xfrm>
        <a:graphic>
          <a:graphicData uri="http://schemas.openxmlformats.org/drawingml/2006/table">
            <a:tbl>
              <a:tblPr firstRow="1" bandRow="1">
                <a:tableStyleId>{93296810-A885-4BE3-A3E7-6D5BEEA58F35}</a:tableStyleId>
              </a:tblPr>
              <a:tblGrid>
                <a:gridCol w="1429141">
                  <a:extLst>
                    <a:ext uri="{9D8B030D-6E8A-4147-A177-3AD203B41FA5}">
                      <a16:colId xmlns:a16="http://schemas.microsoft.com/office/drawing/2014/main" val="3223944225"/>
                    </a:ext>
                  </a:extLst>
                </a:gridCol>
                <a:gridCol w="709127">
                  <a:extLst>
                    <a:ext uri="{9D8B030D-6E8A-4147-A177-3AD203B41FA5}">
                      <a16:colId xmlns:a16="http://schemas.microsoft.com/office/drawing/2014/main" val="759962187"/>
                    </a:ext>
                  </a:extLst>
                </a:gridCol>
                <a:gridCol w="1352938">
                  <a:extLst>
                    <a:ext uri="{9D8B030D-6E8A-4147-A177-3AD203B41FA5}">
                      <a16:colId xmlns:a16="http://schemas.microsoft.com/office/drawing/2014/main" val="1511464127"/>
                    </a:ext>
                  </a:extLst>
                </a:gridCol>
                <a:gridCol w="1129004">
                  <a:extLst>
                    <a:ext uri="{9D8B030D-6E8A-4147-A177-3AD203B41FA5}">
                      <a16:colId xmlns:a16="http://schemas.microsoft.com/office/drawing/2014/main" val="4211085712"/>
                    </a:ext>
                  </a:extLst>
                </a:gridCol>
              </a:tblGrid>
              <a:tr h="370840">
                <a:tc>
                  <a:txBody>
                    <a:bodyPr/>
                    <a:lstStyle/>
                    <a:p>
                      <a:r>
                        <a:rPr lang="en-US" dirty="0" err="1"/>
                        <a:t>Ins_NN</a:t>
                      </a:r>
                      <a:endParaRPr lang="en-US" dirty="0"/>
                    </a:p>
                  </a:txBody>
                  <a:tcPr/>
                </a:tc>
                <a:tc>
                  <a:txBody>
                    <a:bodyPr/>
                    <a:lstStyle/>
                    <a:p>
                      <a:r>
                        <a:rPr lang="en-US" dirty="0"/>
                        <a:t>Valid</a:t>
                      </a:r>
                    </a:p>
                  </a:txBody>
                  <a:tcPr/>
                </a:tc>
                <a:tc>
                  <a:txBody>
                    <a:bodyPr/>
                    <a:lstStyle/>
                    <a:p>
                      <a:r>
                        <a:rPr lang="en-US" dirty="0" err="1"/>
                        <a:t>LastName</a:t>
                      </a:r>
                      <a:endParaRPr lang="en-US" dirty="0"/>
                    </a:p>
                  </a:txBody>
                  <a:tcPr/>
                </a:tc>
                <a:tc>
                  <a:txBody>
                    <a:bodyPr/>
                    <a:lstStyle/>
                    <a:p>
                      <a:r>
                        <a:rPr lang="en-US" dirty="0"/>
                        <a:t>Province</a:t>
                      </a:r>
                    </a:p>
                  </a:txBody>
                  <a:tcPr/>
                </a:tc>
                <a:extLst>
                  <a:ext uri="{0D108BD9-81ED-4DB2-BD59-A6C34878D82A}">
                    <a16:rowId xmlns:a16="http://schemas.microsoft.com/office/drawing/2014/main" val="3192673593"/>
                  </a:ext>
                </a:extLst>
              </a:tr>
              <a:tr h="370840">
                <a:tc>
                  <a:txBody>
                    <a:bodyPr/>
                    <a:lstStyle/>
                    <a:p>
                      <a:r>
                        <a:rPr lang="en-US" dirty="0"/>
                        <a:t>4569852289</a:t>
                      </a:r>
                    </a:p>
                  </a:txBody>
                  <a:tcPr/>
                </a:tc>
                <a:tc>
                  <a:txBody>
                    <a:bodyPr/>
                    <a:lstStyle/>
                    <a:p>
                      <a:r>
                        <a:rPr lang="en-US" dirty="0"/>
                        <a:t>1</a:t>
                      </a:r>
                    </a:p>
                  </a:txBody>
                  <a:tcPr/>
                </a:tc>
                <a:tc>
                  <a:txBody>
                    <a:bodyPr/>
                    <a:lstStyle/>
                    <a:p>
                      <a:r>
                        <a:rPr lang="fa-IR" dirty="0"/>
                        <a:t>پیری</a:t>
                      </a:r>
                      <a:endParaRPr lang="en-US" dirty="0"/>
                    </a:p>
                  </a:txBody>
                  <a:tcPr/>
                </a:tc>
                <a:tc>
                  <a:txBody>
                    <a:bodyPr/>
                    <a:lstStyle/>
                    <a:p>
                      <a:r>
                        <a:rPr lang="fa-IR" dirty="0"/>
                        <a:t>سمنان</a:t>
                      </a:r>
                      <a:endParaRPr lang="en-US" dirty="0"/>
                    </a:p>
                  </a:txBody>
                  <a:tcPr/>
                </a:tc>
                <a:extLst>
                  <a:ext uri="{0D108BD9-81ED-4DB2-BD59-A6C34878D82A}">
                    <a16:rowId xmlns:a16="http://schemas.microsoft.com/office/drawing/2014/main" val="2942997738"/>
                  </a:ext>
                </a:extLst>
              </a:tr>
              <a:tr h="370840">
                <a:tc>
                  <a:txBody>
                    <a:bodyPr/>
                    <a:lstStyle/>
                    <a:p>
                      <a:r>
                        <a:rPr lang="en-US" dirty="0"/>
                        <a:t>1729874488</a:t>
                      </a:r>
                    </a:p>
                  </a:txBody>
                  <a:tcPr/>
                </a:tc>
                <a:tc>
                  <a:txBody>
                    <a:bodyPr/>
                    <a:lstStyle/>
                    <a:p>
                      <a:r>
                        <a:rPr lang="en-US" dirty="0"/>
                        <a:t>0</a:t>
                      </a:r>
                    </a:p>
                  </a:txBody>
                  <a:tcPr/>
                </a:tc>
                <a:tc>
                  <a:txBody>
                    <a:bodyPr/>
                    <a:lstStyle/>
                    <a:p>
                      <a:r>
                        <a:rPr lang="fa-IR" dirty="0"/>
                        <a:t>ربانی</a:t>
                      </a:r>
                      <a:endParaRPr lang="en-US" dirty="0"/>
                    </a:p>
                  </a:txBody>
                  <a:tcPr/>
                </a:tc>
                <a:tc>
                  <a:txBody>
                    <a:bodyPr/>
                    <a:lstStyle/>
                    <a:p>
                      <a:r>
                        <a:rPr lang="fa-IR" dirty="0"/>
                        <a:t>آذرشرقی</a:t>
                      </a:r>
                      <a:endParaRPr lang="en-US" dirty="0"/>
                    </a:p>
                  </a:txBody>
                  <a:tcPr/>
                </a:tc>
                <a:extLst>
                  <a:ext uri="{0D108BD9-81ED-4DB2-BD59-A6C34878D82A}">
                    <a16:rowId xmlns:a16="http://schemas.microsoft.com/office/drawing/2014/main" val="3260553548"/>
                  </a:ext>
                </a:extLst>
              </a:tr>
              <a:tr h="370840">
                <a:tc>
                  <a:txBody>
                    <a:bodyPr/>
                    <a:lstStyle/>
                    <a:p>
                      <a:r>
                        <a:rPr lang="fa-IR" dirty="0"/>
                        <a:t>211</a:t>
                      </a:r>
                      <a:r>
                        <a:rPr lang="en-US" dirty="0"/>
                        <a:t>8998722</a:t>
                      </a:r>
                    </a:p>
                  </a:txBody>
                  <a:tcPr/>
                </a:tc>
                <a:tc>
                  <a:txBody>
                    <a:bodyPr/>
                    <a:lstStyle/>
                    <a:p>
                      <a:r>
                        <a:rPr lang="en-US" dirty="0"/>
                        <a:t>1</a:t>
                      </a:r>
                    </a:p>
                  </a:txBody>
                  <a:tcPr/>
                </a:tc>
                <a:tc>
                  <a:txBody>
                    <a:bodyPr/>
                    <a:lstStyle/>
                    <a:p>
                      <a:r>
                        <a:rPr lang="fa-IR" dirty="0"/>
                        <a:t>شعبان پور</a:t>
                      </a:r>
                      <a:endParaRPr lang="en-US" dirty="0"/>
                    </a:p>
                  </a:txBody>
                  <a:tcPr/>
                </a:tc>
                <a:tc>
                  <a:txBody>
                    <a:bodyPr/>
                    <a:lstStyle/>
                    <a:p>
                      <a:r>
                        <a:rPr lang="fa-IR" dirty="0"/>
                        <a:t>گلستان</a:t>
                      </a:r>
                      <a:endParaRPr lang="en-US" dirty="0"/>
                    </a:p>
                  </a:txBody>
                  <a:tcPr/>
                </a:tc>
                <a:extLst>
                  <a:ext uri="{0D108BD9-81ED-4DB2-BD59-A6C34878D82A}">
                    <a16:rowId xmlns:a16="http://schemas.microsoft.com/office/drawing/2014/main" val="436878350"/>
                  </a:ext>
                </a:extLst>
              </a:tr>
              <a:tr h="370840">
                <a:tc>
                  <a:txBody>
                    <a:bodyPr/>
                    <a:lstStyle/>
                    <a:p>
                      <a:r>
                        <a:rPr lang="en-US" dirty="0"/>
                        <a:t>3776623126</a:t>
                      </a:r>
                    </a:p>
                  </a:txBody>
                  <a:tcPr/>
                </a:tc>
                <a:tc>
                  <a:txBody>
                    <a:bodyPr/>
                    <a:lstStyle/>
                    <a:p>
                      <a:r>
                        <a:rPr lang="en-US" dirty="0"/>
                        <a:t>1</a:t>
                      </a:r>
                    </a:p>
                  </a:txBody>
                  <a:tcPr/>
                </a:tc>
                <a:tc>
                  <a:txBody>
                    <a:bodyPr/>
                    <a:lstStyle/>
                    <a:p>
                      <a:r>
                        <a:rPr lang="fa-IR" dirty="0"/>
                        <a:t>زاهدی</a:t>
                      </a:r>
                      <a:endParaRPr lang="en-US" dirty="0"/>
                    </a:p>
                  </a:txBody>
                  <a:tcPr/>
                </a:tc>
                <a:tc>
                  <a:txBody>
                    <a:bodyPr/>
                    <a:lstStyle/>
                    <a:p>
                      <a:r>
                        <a:rPr lang="fa-IR" dirty="0"/>
                        <a:t>کردستان</a:t>
                      </a:r>
                      <a:endParaRPr lang="en-US" dirty="0"/>
                    </a:p>
                  </a:txBody>
                  <a:tcPr/>
                </a:tc>
                <a:extLst>
                  <a:ext uri="{0D108BD9-81ED-4DB2-BD59-A6C34878D82A}">
                    <a16:rowId xmlns:a16="http://schemas.microsoft.com/office/drawing/2014/main" val="2941113246"/>
                  </a:ext>
                </a:extLst>
              </a:tr>
            </a:tbl>
          </a:graphicData>
        </a:graphic>
      </p:graphicFrame>
    </p:spTree>
    <p:extLst>
      <p:ext uri="{BB962C8B-B14F-4D97-AF65-F5344CB8AC3E}">
        <p14:creationId xmlns:p14="http://schemas.microsoft.com/office/powerpoint/2010/main" val="442077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1E1-48A4-FC4C-49D7-76326B793167}"/>
              </a:ext>
            </a:extLst>
          </p:cNvPr>
          <p:cNvSpPr>
            <a:spLocks noGrp="1"/>
          </p:cNvSpPr>
          <p:nvPr>
            <p:ph type="title"/>
          </p:nvPr>
        </p:nvSpPr>
        <p:spPr/>
        <p:txBody>
          <a:bodyPr/>
          <a:lstStyle/>
          <a:p>
            <a:pPr algn="r" rtl="1"/>
            <a:r>
              <a:rPr lang="fa-IR" dirty="0">
                <a:cs typeface="B Nazanin" panose="00000400000000000000" pitchFamily="2" charset="-78"/>
              </a:rPr>
              <a:t>خواص تفاضل</a:t>
            </a:r>
            <a:endParaRPr lang="en-US" dirty="0"/>
          </a:p>
        </p:txBody>
      </p:sp>
      <p:graphicFrame>
        <p:nvGraphicFramePr>
          <p:cNvPr id="4" name="Object 3">
            <a:extLst>
              <a:ext uri="{FF2B5EF4-FFF2-40B4-BE49-F238E27FC236}">
                <a16:creationId xmlns:a16="http://schemas.microsoft.com/office/drawing/2014/main" id="{63D353CC-8871-2C39-C5C8-A78EBCFA5E26}"/>
              </a:ext>
            </a:extLst>
          </p:cNvPr>
          <p:cNvGraphicFramePr>
            <a:graphicFrameLocks noChangeAspect="1"/>
          </p:cNvGraphicFramePr>
          <p:nvPr>
            <p:extLst>
              <p:ext uri="{D42A27DB-BD31-4B8C-83A1-F6EECF244321}">
                <p14:modId xmlns:p14="http://schemas.microsoft.com/office/powerpoint/2010/main" val="1345681159"/>
              </p:ext>
            </p:extLst>
          </p:nvPr>
        </p:nvGraphicFramePr>
        <p:xfrm>
          <a:off x="973850" y="1889612"/>
          <a:ext cx="2736850" cy="395287"/>
        </p:xfrm>
        <a:graphic>
          <a:graphicData uri="http://schemas.openxmlformats.org/presentationml/2006/ole">
            <mc:AlternateContent xmlns:mc="http://schemas.openxmlformats.org/markup-compatibility/2006">
              <mc:Choice xmlns:v="urn:schemas-microsoft-com:vml" Requires="v">
                <p:oleObj name="Equation" r:id="rId2" imgW="1143000" imgH="164880" progId="Equation.DSMT4">
                  <p:embed/>
                </p:oleObj>
              </mc:Choice>
              <mc:Fallback>
                <p:oleObj name="Equation" r:id="rId2" imgW="1143000" imgH="164880" progId="Equation.DSMT4">
                  <p:embed/>
                  <p:pic>
                    <p:nvPicPr>
                      <p:cNvPr id="10" name="Object 9">
                        <a:extLst>
                          <a:ext uri="{FF2B5EF4-FFF2-40B4-BE49-F238E27FC236}">
                            <a16:creationId xmlns:a16="http://schemas.microsoft.com/office/drawing/2014/main" id="{5F6A60AA-3785-9581-F442-28D94F6C74D4}"/>
                          </a:ext>
                        </a:extLst>
                      </p:cNvPr>
                      <p:cNvPicPr/>
                      <p:nvPr/>
                    </p:nvPicPr>
                    <p:blipFill>
                      <a:blip r:embed="rId3"/>
                      <a:stretch>
                        <a:fillRect/>
                      </a:stretch>
                    </p:blipFill>
                    <p:spPr>
                      <a:xfrm>
                        <a:off x="973850" y="1889612"/>
                        <a:ext cx="2736850" cy="39528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0BB751FD-5105-BDD2-BA36-CCEFAA930581}"/>
              </a:ext>
            </a:extLst>
          </p:cNvPr>
          <p:cNvGraphicFramePr>
            <a:graphicFrameLocks noChangeAspect="1"/>
          </p:cNvGraphicFramePr>
          <p:nvPr>
            <p:extLst>
              <p:ext uri="{D42A27DB-BD31-4B8C-83A1-F6EECF244321}">
                <p14:modId xmlns:p14="http://schemas.microsoft.com/office/powerpoint/2010/main" val="1100892428"/>
              </p:ext>
            </p:extLst>
          </p:nvPr>
        </p:nvGraphicFramePr>
        <p:xfrm>
          <a:off x="973850" y="2689711"/>
          <a:ext cx="4378325" cy="487363"/>
        </p:xfrm>
        <a:graphic>
          <a:graphicData uri="http://schemas.openxmlformats.org/presentationml/2006/ole">
            <mc:AlternateContent xmlns:mc="http://schemas.openxmlformats.org/markup-compatibility/2006">
              <mc:Choice xmlns:v="urn:schemas-microsoft-com:vml" Requires="v">
                <p:oleObj name="Equation" r:id="rId4" imgW="1828800" imgH="203040" progId="Equation.DSMT4">
                  <p:embed/>
                </p:oleObj>
              </mc:Choice>
              <mc:Fallback>
                <p:oleObj name="Equation" r:id="rId4" imgW="1828800" imgH="203040" progId="Equation.DSMT4">
                  <p:embed/>
                  <p:pic>
                    <p:nvPicPr>
                      <p:cNvPr id="0" name=""/>
                      <p:cNvPicPr/>
                      <p:nvPr/>
                    </p:nvPicPr>
                    <p:blipFill>
                      <a:blip r:embed="rId5"/>
                      <a:stretch>
                        <a:fillRect/>
                      </a:stretch>
                    </p:blipFill>
                    <p:spPr>
                      <a:xfrm>
                        <a:off x="973850" y="2689711"/>
                        <a:ext cx="4378325" cy="487363"/>
                      </a:xfrm>
                      <a:prstGeom prst="rect">
                        <a:avLst/>
                      </a:prstGeom>
                    </p:spPr>
                  </p:pic>
                </p:oleObj>
              </mc:Fallback>
            </mc:AlternateContent>
          </a:graphicData>
        </a:graphic>
      </p:graphicFrame>
      <p:pic>
        <p:nvPicPr>
          <p:cNvPr id="1026" name="Picture 2" descr="تفاضل مجموعه ها - تفاضل دو مجموعه - درس در خانه">
            <a:extLst>
              <a:ext uri="{FF2B5EF4-FFF2-40B4-BE49-F238E27FC236}">
                <a16:creationId xmlns:a16="http://schemas.microsoft.com/office/drawing/2014/main" id="{414895F2-4DC3-952C-5C23-DE93CC20F7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0105" y="1772817"/>
            <a:ext cx="3116424" cy="412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82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AE3C-3C66-B8DB-4CD0-EF5BBF70FBF6}"/>
              </a:ext>
            </a:extLst>
          </p:cNvPr>
          <p:cNvSpPr>
            <a:spLocks noGrp="1"/>
          </p:cNvSpPr>
          <p:nvPr>
            <p:ph type="title"/>
          </p:nvPr>
        </p:nvSpPr>
        <p:spPr>
          <a:xfrm>
            <a:off x="1386761" y="311647"/>
            <a:ext cx="10515600" cy="1325563"/>
          </a:xfrm>
        </p:spPr>
        <p:txBody>
          <a:bodyPr/>
          <a:lstStyle/>
          <a:p>
            <a:pPr algn="r" rtl="1"/>
            <a:r>
              <a:rPr lang="fa-IR" dirty="0">
                <a:cs typeface="B Nazanin" panose="00000400000000000000" pitchFamily="2" charset="-78"/>
              </a:rPr>
              <a:t>مثال (ضرب دکارتی یا کارتزین)</a:t>
            </a:r>
            <a:endParaRPr lang="en-US" dirty="0">
              <a:cs typeface="B Nazanin" panose="00000400000000000000" pitchFamily="2" charset="-78"/>
            </a:endParaRPr>
          </a:p>
        </p:txBody>
      </p:sp>
      <p:graphicFrame>
        <p:nvGraphicFramePr>
          <p:cNvPr id="4" name="Table 4">
            <a:extLst>
              <a:ext uri="{FF2B5EF4-FFF2-40B4-BE49-F238E27FC236}">
                <a16:creationId xmlns:a16="http://schemas.microsoft.com/office/drawing/2014/main" id="{0F6CDFB3-4FF6-C007-4AFF-E9103CC66F2D}"/>
              </a:ext>
            </a:extLst>
          </p:cNvPr>
          <p:cNvGraphicFramePr>
            <a:graphicFrameLocks noGrp="1"/>
          </p:cNvGraphicFramePr>
          <p:nvPr>
            <p:ph idx="1"/>
            <p:extLst>
              <p:ext uri="{D42A27DB-BD31-4B8C-83A1-F6EECF244321}">
                <p14:modId xmlns:p14="http://schemas.microsoft.com/office/powerpoint/2010/main" val="1174213965"/>
              </p:ext>
            </p:extLst>
          </p:nvPr>
        </p:nvGraphicFramePr>
        <p:xfrm>
          <a:off x="838199" y="1533599"/>
          <a:ext cx="1097125" cy="1483360"/>
        </p:xfrm>
        <a:graphic>
          <a:graphicData uri="http://schemas.openxmlformats.org/drawingml/2006/table">
            <a:tbl>
              <a:tblPr firstRow="1" bandRow="1">
                <a:tableStyleId>{5C22544A-7EE6-4342-B048-85BDC9FD1C3A}</a:tableStyleId>
              </a:tblPr>
              <a:tblGrid>
                <a:gridCol w="1097125">
                  <a:extLst>
                    <a:ext uri="{9D8B030D-6E8A-4147-A177-3AD203B41FA5}">
                      <a16:colId xmlns:a16="http://schemas.microsoft.com/office/drawing/2014/main" val="3223944225"/>
                    </a:ext>
                  </a:extLst>
                </a:gridCol>
              </a:tblGrid>
              <a:tr h="370840">
                <a:tc>
                  <a:txBody>
                    <a:bodyPr/>
                    <a:lstStyle/>
                    <a:p>
                      <a:r>
                        <a:rPr lang="en-US" dirty="0"/>
                        <a:t>A1</a:t>
                      </a:r>
                    </a:p>
                  </a:txBody>
                  <a:tcPr/>
                </a:tc>
                <a:extLst>
                  <a:ext uri="{0D108BD9-81ED-4DB2-BD59-A6C34878D82A}">
                    <a16:rowId xmlns:a16="http://schemas.microsoft.com/office/drawing/2014/main" val="3192673593"/>
                  </a:ext>
                </a:extLst>
              </a:tr>
              <a:tr h="370840">
                <a:tc>
                  <a:txBody>
                    <a:bodyPr/>
                    <a:lstStyle/>
                    <a:p>
                      <a:r>
                        <a:rPr lang="en-US" dirty="0"/>
                        <a:t>1</a:t>
                      </a:r>
                    </a:p>
                  </a:txBody>
                  <a:tcPr/>
                </a:tc>
                <a:extLst>
                  <a:ext uri="{0D108BD9-81ED-4DB2-BD59-A6C34878D82A}">
                    <a16:rowId xmlns:a16="http://schemas.microsoft.com/office/drawing/2014/main" val="2942997738"/>
                  </a:ext>
                </a:extLst>
              </a:tr>
              <a:tr h="370840">
                <a:tc>
                  <a:txBody>
                    <a:bodyPr/>
                    <a:lstStyle/>
                    <a:p>
                      <a:r>
                        <a:rPr lang="en-US" dirty="0"/>
                        <a:t>3</a:t>
                      </a:r>
                    </a:p>
                  </a:txBody>
                  <a:tcPr/>
                </a:tc>
                <a:extLst>
                  <a:ext uri="{0D108BD9-81ED-4DB2-BD59-A6C34878D82A}">
                    <a16:rowId xmlns:a16="http://schemas.microsoft.com/office/drawing/2014/main" val="4208858236"/>
                  </a:ext>
                </a:extLst>
              </a:tr>
              <a:tr h="370840">
                <a:tc>
                  <a:txBody>
                    <a:bodyPr/>
                    <a:lstStyle/>
                    <a:p>
                      <a:r>
                        <a:rPr lang="en-US" dirty="0"/>
                        <a:t>2</a:t>
                      </a:r>
                    </a:p>
                  </a:txBody>
                  <a:tcPr/>
                </a:tc>
                <a:extLst>
                  <a:ext uri="{0D108BD9-81ED-4DB2-BD59-A6C34878D82A}">
                    <a16:rowId xmlns:a16="http://schemas.microsoft.com/office/drawing/2014/main" val="1071180165"/>
                  </a:ext>
                </a:extLst>
              </a:tr>
            </a:tbl>
          </a:graphicData>
        </a:graphic>
      </p:graphicFrame>
      <p:sp>
        <p:nvSpPr>
          <p:cNvPr id="6" name="Arrow: Right 5">
            <a:extLst>
              <a:ext uri="{FF2B5EF4-FFF2-40B4-BE49-F238E27FC236}">
                <a16:creationId xmlns:a16="http://schemas.microsoft.com/office/drawing/2014/main" id="{781BC4A0-DF56-DA16-96F5-9B285D8C9A45}"/>
              </a:ext>
            </a:extLst>
          </p:cNvPr>
          <p:cNvSpPr/>
          <p:nvPr/>
        </p:nvSpPr>
        <p:spPr>
          <a:xfrm>
            <a:off x="1985181" y="3297708"/>
            <a:ext cx="1642188"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7">
            <a:extLst>
              <a:ext uri="{FF2B5EF4-FFF2-40B4-BE49-F238E27FC236}">
                <a16:creationId xmlns:a16="http://schemas.microsoft.com/office/drawing/2014/main" id="{488F16FD-9614-5D70-F3B8-035C2019EB05}"/>
              </a:ext>
            </a:extLst>
          </p:cNvPr>
          <p:cNvGraphicFramePr>
            <a:graphicFrameLocks noChangeAspect="1"/>
          </p:cNvGraphicFramePr>
          <p:nvPr>
            <p:extLst>
              <p:ext uri="{D42A27DB-BD31-4B8C-83A1-F6EECF244321}">
                <p14:modId xmlns:p14="http://schemas.microsoft.com/office/powerpoint/2010/main" val="2348293387"/>
              </p:ext>
            </p:extLst>
          </p:nvPr>
        </p:nvGraphicFramePr>
        <p:xfrm>
          <a:off x="2268724" y="2832293"/>
          <a:ext cx="1050925" cy="381000"/>
        </p:xfrm>
        <a:graphic>
          <a:graphicData uri="http://schemas.openxmlformats.org/presentationml/2006/ole">
            <mc:AlternateContent xmlns:mc="http://schemas.openxmlformats.org/markup-compatibility/2006">
              <mc:Choice xmlns:v="urn:schemas-microsoft-com:vml" Requires="v">
                <p:oleObj name="Equation" r:id="rId2" imgW="457200" imgH="164880" progId="Equation.DSMT4">
                  <p:embed/>
                </p:oleObj>
              </mc:Choice>
              <mc:Fallback>
                <p:oleObj name="Equation" r:id="rId2" imgW="457200" imgH="164880" progId="Equation.DSMT4">
                  <p:embed/>
                  <p:pic>
                    <p:nvPicPr>
                      <p:cNvPr id="8" name="Object 7">
                        <a:extLst>
                          <a:ext uri="{FF2B5EF4-FFF2-40B4-BE49-F238E27FC236}">
                            <a16:creationId xmlns:a16="http://schemas.microsoft.com/office/drawing/2014/main" id="{488F16FD-9614-5D70-F3B8-035C2019EB05}"/>
                          </a:ext>
                        </a:extLst>
                      </p:cNvPr>
                      <p:cNvPicPr/>
                      <p:nvPr/>
                    </p:nvPicPr>
                    <p:blipFill>
                      <a:blip r:embed="rId3"/>
                      <a:stretch>
                        <a:fillRect/>
                      </a:stretch>
                    </p:blipFill>
                    <p:spPr>
                      <a:xfrm>
                        <a:off x="2268724" y="2832293"/>
                        <a:ext cx="1050925" cy="38100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7B8CAE7C-6271-E420-BB54-1B04451F42F1}"/>
              </a:ext>
            </a:extLst>
          </p:cNvPr>
          <p:cNvSpPr txBox="1"/>
          <p:nvPr/>
        </p:nvSpPr>
        <p:spPr>
          <a:xfrm>
            <a:off x="1216682" y="1133489"/>
            <a:ext cx="340158" cy="400110"/>
          </a:xfrm>
          <a:prstGeom prst="rect">
            <a:avLst/>
          </a:prstGeom>
          <a:noFill/>
        </p:spPr>
        <p:txBody>
          <a:bodyPr wrap="none" rtlCol="0">
            <a:spAutoFit/>
          </a:bodyPr>
          <a:lstStyle/>
          <a:p>
            <a:r>
              <a:rPr lang="en-US" sz="2000" b="1" dirty="0"/>
              <a:t>A</a:t>
            </a:r>
          </a:p>
        </p:txBody>
      </p:sp>
      <p:graphicFrame>
        <p:nvGraphicFramePr>
          <p:cNvPr id="13" name="Table 4">
            <a:extLst>
              <a:ext uri="{FF2B5EF4-FFF2-40B4-BE49-F238E27FC236}">
                <a16:creationId xmlns:a16="http://schemas.microsoft.com/office/drawing/2014/main" id="{98787B52-9CC4-0293-48AF-BBDB6A0A4FB5}"/>
              </a:ext>
            </a:extLst>
          </p:cNvPr>
          <p:cNvGraphicFramePr>
            <a:graphicFrameLocks/>
          </p:cNvGraphicFramePr>
          <p:nvPr>
            <p:extLst>
              <p:ext uri="{D42A27DB-BD31-4B8C-83A1-F6EECF244321}">
                <p14:modId xmlns:p14="http://schemas.microsoft.com/office/powerpoint/2010/main" val="2731755819"/>
              </p:ext>
            </p:extLst>
          </p:nvPr>
        </p:nvGraphicFramePr>
        <p:xfrm>
          <a:off x="838199" y="3944007"/>
          <a:ext cx="1097125" cy="2225040"/>
        </p:xfrm>
        <a:graphic>
          <a:graphicData uri="http://schemas.openxmlformats.org/drawingml/2006/table">
            <a:tbl>
              <a:tblPr firstRow="1" bandRow="1">
                <a:tableStyleId>{5C22544A-7EE6-4342-B048-85BDC9FD1C3A}</a:tableStyleId>
              </a:tblPr>
              <a:tblGrid>
                <a:gridCol w="1097125">
                  <a:extLst>
                    <a:ext uri="{9D8B030D-6E8A-4147-A177-3AD203B41FA5}">
                      <a16:colId xmlns:a16="http://schemas.microsoft.com/office/drawing/2014/main" val="3223944225"/>
                    </a:ext>
                  </a:extLst>
                </a:gridCol>
              </a:tblGrid>
              <a:tr h="370840">
                <a:tc>
                  <a:txBody>
                    <a:bodyPr/>
                    <a:lstStyle/>
                    <a:p>
                      <a:r>
                        <a:rPr lang="en-US" dirty="0"/>
                        <a:t>B1</a:t>
                      </a:r>
                    </a:p>
                  </a:txBody>
                  <a:tcPr/>
                </a:tc>
                <a:extLst>
                  <a:ext uri="{0D108BD9-81ED-4DB2-BD59-A6C34878D82A}">
                    <a16:rowId xmlns:a16="http://schemas.microsoft.com/office/drawing/2014/main" val="3192673593"/>
                  </a:ext>
                </a:extLst>
              </a:tr>
              <a:tr h="370840">
                <a:tc>
                  <a:txBody>
                    <a:bodyPr/>
                    <a:lstStyle/>
                    <a:p>
                      <a:r>
                        <a:rPr lang="en-US" dirty="0"/>
                        <a:t>3</a:t>
                      </a:r>
                    </a:p>
                  </a:txBody>
                  <a:tcPr/>
                </a:tc>
                <a:extLst>
                  <a:ext uri="{0D108BD9-81ED-4DB2-BD59-A6C34878D82A}">
                    <a16:rowId xmlns:a16="http://schemas.microsoft.com/office/drawing/2014/main" val="2942997738"/>
                  </a:ext>
                </a:extLst>
              </a:tr>
              <a:tr h="370840">
                <a:tc>
                  <a:txBody>
                    <a:bodyPr/>
                    <a:lstStyle/>
                    <a:p>
                      <a:r>
                        <a:rPr lang="en-US" dirty="0"/>
                        <a:t>9</a:t>
                      </a:r>
                    </a:p>
                  </a:txBody>
                  <a:tcPr/>
                </a:tc>
                <a:extLst>
                  <a:ext uri="{0D108BD9-81ED-4DB2-BD59-A6C34878D82A}">
                    <a16:rowId xmlns:a16="http://schemas.microsoft.com/office/drawing/2014/main" val="4208858236"/>
                  </a:ext>
                </a:extLst>
              </a:tr>
              <a:tr h="370840">
                <a:tc>
                  <a:txBody>
                    <a:bodyPr/>
                    <a:lstStyle/>
                    <a:p>
                      <a:r>
                        <a:rPr lang="en-US" dirty="0"/>
                        <a:t>6</a:t>
                      </a:r>
                    </a:p>
                  </a:txBody>
                  <a:tcPr/>
                </a:tc>
                <a:extLst>
                  <a:ext uri="{0D108BD9-81ED-4DB2-BD59-A6C34878D82A}">
                    <a16:rowId xmlns:a16="http://schemas.microsoft.com/office/drawing/2014/main" val="1880610308"/>
                  </a:ext>
                </a:extLst>
              </a:tr>
              <a:tr h="370840">
                <a:tc>
                  <a:txBody>
                    <a:bodyPr/>
                    <a:lstStyle/>
                    <a:p>
                      <a:r>
                        <a:rPr lang="en-US" dirty="0"/>
                        <a:t>5</a:t>
                      </a:r>
                    </a:p>
                  </a:txBody>
                  <a:tcPr/>
                </a:tc>
                <a:extLst>
                  <a:ext uri="{0D108BD9-81ED-4DB2-BD59-A6C34878D82A}">
                    <a16:rowId xmlns:a16="http://schemas.microsoft.com/office/drawing/2014/main" val="1071180165"/>
                  </a:ext>
                </a:extLst>
              </a:tr>
              <a:tr h="370840">
                <a:tc>
                  <a:txBody>
                    <a:bodyPr/>
                    <a:lstStyle/>
                    <a:p>
                      <a:r>
                        <a:rPr lang="en-US" dirty="0"/>
                        <a:t>2</a:t>
                      </a:r>
                    </a:p>
                  </a:txBody>
                  <a:tcPr/>
                </a:tc>
                <a:extLst>
                  <a:ext uri="{0D108BD9-81ED-4DB2-BD59-A6C34878D82A}">
                    <a16:rowId xmlns:a16="http://schemas.microsoft.com/office/drawing/2014/main" val="3644671460"/>
                  </a:ext>
                </a:extLst>
              </a:tr>
            </a:tbl>
          </a:graphicData>
        </a:graphic>
      </p:graphicFrame>
      <p:sp>
        <p:nvSpPr>
          <p:cNvPr id="16" name="TextBox 15">
            <a:extLst>
              <a:ext uri="{FF2B5EF4-FFF2-40B4-BE49-F238E27FC236}">
                <a16:creationId xmlns:a16="http://schemas.microsoft.com/office/drawing/2014/main" id="{0848337D-4121-9A51-C1BA-DE3D14B1E858}"/>
              </a:ext>
            </a:extLst>
          </p:cNvPr>
          <p:cNvSpPr txBox="1"/>
          <p:nvPr/>
        </p:nvSpPr>
        <p:spPr>
          <a:xfrm>
            <a:off x="1216682" y="3579820"/>
            <a:ext cx="340158" cy="400110"/>
          </a:xfrm>
          <a:prstGeom prst="rect">
            <a:avLst/>
          </a:prstGeom>
          <a:noFill/>
        </p:spPr>
        <p:txBody>
          <a:bodyPr wrap="none" rtlCol="0">
            <a:spAutoFit/>
          </a:bodyPr>
          <a:lstStyle/>
          <a:p>
            <a:r>
              <a:rPr lang="en-US" sz="2000" b="1" dirty="0"/>
              <a:t>B</a:t>
            </a:r>
          </a:p>
        </p:txBody>
      </p:sp>
      <p:graphicFrame>
        <p:nvGraphicFramePr>
          <p:cNvPr id="17" name="Table 4">
            <a:extLst>
              <a:ext uri="{FF2B5EF4-FFF2-40B4-BE49-F238E27FC236}">
                <a16:creationId xmlns:a16="http://schemas.microsoft.com/office/drawing/2014/main" id="{0AE1E19F-551D-2757-613E-885F396DC3A4}"/>
              </a:ext>
            </a:extLst>
          </p:cNvPr>
          <p:cNvGraphicFramePr>
            <a:graphicFrameLocks/>
          </p:cNvGraphicFramePr>
          <p:nvPr>
            <p:extLst>
              <p:ext uri="{D42A27DB-BD31-4B8C-83A1-F6EECF244321}">
                <p14:modId xmlns:p14="http://schemas.microsoft.com/office/powerpoint/2010/main" val="2799767367"/>
              </p:ext>
            </p:extLst>
          </p:nvPr>
        </p:nvGraphicFramePr>
        <p:xfrm>
          <a:off x="3653049" y="769527"/>
          <a:ext cx="2194250" cy="5933440"/>
        </p:xfrm>
        <a:graphic>
          <a:graphicData uri="http://schemas.openxmlformats.org/drawingml/2006/table">
            <a:tbl>
              <a:tblPr firstRow="1" bandRow="1">
                <a:tableStyleId>{93296810-A885-4BE3-A3E7-6D5BEEA58F35}</a:tableStyleId>
              </a:tblPr>
              <a:tblGrid>
                <a:gridCol w="1097125">
                  <a:extLst>
                    <a:ext uri="{9D8B030D-6E8A-4147-A177-3AD203B41FA5}">
                      <a16:colId xmlns:a16="http://schemas.microsoft.com/office/drawing/2014/main" val="3223944225"/>
                    </a:ext>
                  </a:extLst>
                </a:gridCol>
                <a:gridCol w="1097125">
                  <a:extLst>
                    <a:ext uri="{9D8B030D-6E8A-4147-A177-3AD203B41FA5}">
                      <a16:colId xmlns:a16="http://schemas.microsoft.com/office/drawing/2014/main" val="4211085712"/>
                    </a:ext>
                  </a:extLst>
                </a:gridCol>
              </a:tblGrid>
              <a:tr h="370840">
                <a:tc>
                  <a:txBody>
                    <a:bodyPr/>
                    <a:lstStyle/>
                    <a:p>
                      <a:r>
                        <a:rPr lang="en-US" dirty="0"/>
                        <a:t>A1</a:t>
                      </a:r>
                    </a:p>
                  </a:txBody>
                  <a:tcPr/>
                </a:tc>
                <a:tc>
                  <a:txBody>
                    <a:bodyPr/>
                    <a:lstStyle/>
                    <a:p>
                      <a:r>
                        <a:rPr lang="en-US" dirty="0"/>
                        <a:t>B1</a:t>
                      </a:r>
                    </a:p>
                  </a:txBody>
                  <a:tcPr/>
                </a:tc>
                <a:extLst>
                  <a:ext uri="{0D108BD9-81ED-4DB2-BD59-A6C34878D82A}">
                    <a16:rowId xmlns:a16="http://schemas.microsoft.com/office/drawing/2014/main" val="3192673593"/>
                  </a:ext>
                </a:extLst>
              </a:tr>
              <a:tr h="370840">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2942997738"/>
                  </a:ext>
                </a:extLst>
              </a:tr>
              <a:tr h="370840">
                <a:tc>
                  <a:txBody>
                    <a:bodyPr/>
                    <a:lstStyle/>
                    <a:p>
                      <a:r>
                        <a:rPr lang="fa-IR" dirty="0"/>
                        <a:t>1</a:t>
                      </a:r>
                      <a:endParaRPr lang="en-US" dirty="0"/>
                    </a:p>
                  </a:txBody>
                  <a:tcPr/>
                </a:tc>
                <a:tc>
                  <a:txBody>
                    <a:bodyPr/>
                    <a:lstStyle/>
                    <a:p>
                      <a:r>
                        <a:rPr lang="en-US" dirty="0"/>
                        <a:t>9</a:t>
                      </a:r>
                    </a:p>
                  </a:txBody>
                  <a:tcPr/>
                </a:tc>
                <a:extLst>
                  <a:ext uri="{0D108BD9-81ED-4DB2-BD59-A6C34878D82A}">
                    <a16:rowId xmlns:a16="http://schemas.microsoft.com/office/drawing/2014/main" val="4208858236"/>
                  </a:ext>
                </a:extLst>
              </a:tr>
              <a:tr h="370840">
                <a:tc>
                  <a:txBody>
                    <a:bodyPr/>
                    <a:lstStyle/>
                    <a:p>
                      <a:r>
                        <a:rPr lang="en-US" dirty="0"/>
                        <a:t>1</a:t>
                      </a:r>
                    </a:p>
                  </a:txBody>
                  <a:tcPr/>
                </a:tc>
                <a:tc>
                  <a:txBody>
                    <a:bodyPr/>
                    <a:lstStyle/>
                    <a:p>
                      <a:r>
                        <a:rPr lang="en-US" dirty="0"/>
                        <a:t>6</a:t>
                      </a:r>
                    </a:p>
                  </a:txBody>
                  <a:tcPr/>
                </a:tc>
                <a:extLst>
                  <a:ext uri="{0D108BD9-81ED-4DB2-BD59-A6C34878D82A}">
                    <a16:rowId xmlns:a16="http://schemas.microsoft.com/office/drawing/2014/main" val="1424823916"/>
                  </a:ext>
                </a:extLst>
              </a:tr>
              <a:tr h="370840">
                <a:tc>
                  <a:txBody>
                    <a:bodyPr/>
                    <a:lstStyle/>
                    <a:p>
                      <a:r>
                        <a:rPr lang="en-US" dirty="0"/>
                        <a:t>1</a:t>
                      </a:r>
                    </a:p>
                  </a:txBody>
                  <a:tcPr/>
                </a:tc>
                <a:tc>
                  <a:txBody>
                    <a:bodyPr/>
                    <a:lstStyle/>
                    <a:p>
                      <a:r>
                        <a:rPr lang="en-US" dirty="0"/>
                        <a:t>5</a:t>
                      </a:r>
                    </a:p>
                  </a:txBody>
                  <a:tcPr/>
                </a:tc>
                <a:extLst>
                  <a:ext uri="{0D108BD9-81ED-4DB2-BD59-A6C34878D82A}">
                    <a16:rowId xmlns:a16="http://schemas.microsoft.com/office/drawing/2014/main" val="240079623"/>
                  </a:ext>
                </a:extLst>
              </a:tr>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4137626628"/>
                  </a:ext>
                </a:extLst>
              </a:tr>
              <a:tr h="370840">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4140103605"/>
                  </a:ext>
                </a:extLst>
              </a:tr>
              <a:tr h="370840">
                <a:tc>
                  <a:txBody>
                    <a:bodyPr/>
                    <a:lstStyle/>
                    <a:p>
                      <a:r>
                        <a:rPr lang="en-US" dirty="0"/>
                        <a:t>3</a:t>
                      </a:r>
                    </a:p>
                  </a:txBody>
                  <a:tcPr/>
                </a:tc>
                <a:tc>
                  <a:txBody>
                    <a:bodyPr/>
                    <a:lstStyle/>
                    <a:p>
                      <a:r>
                        <a:rPr lang="en-US" dirty="0"/>
                        <a:t>9</a:t>
                      </a:r>
                    </a:p>
                  </a:txBody>
                  <a:tcPr/>
                </a:tc>
                <a:extLst>
                  <a:ext uri="{0D108BD9-81ED-4DB2-BD59-A6C34878D82A}">
                    <a16:rowId xmlns:a16="http://schemas.microsoft.com/office/drawing/2014/main" val="1932213176"/>
                  </a:ext>
                </a:extLst>
              </a:tr>
              <a:tr h="370840">
                <a:tc>
                  <a:txBody>
                    <a:bodyPr/>
                    <a:lstStyle/>
                    <a:p>
                      <a:r>
                        <a:rPr lang="en-US" dirty="0"/>
                        <a:t>3</a:t>
                      </a:r>
                    </a:p>
                  </a:txBody>
                  <a:tcPr/>
                </a:tc>
                <a:tc>
                  <a:txBody>
                    <a:bodyPr/>
                    <a:lstStyle/>
                    <a:p>
                      <a:r>
                        <a:rPr lang="en-US" dirty="0"/>
                        <a:t>6</a:t>
                      </a:r>
                    </a:p>
                  </a:txBody>
                  <a:tcPr/>
                </a:tc>
                <a:extLst>
                  <a:ext uri="{0D108BD9-81ED-4DB2-BD59-A6C34878D82A}">
                    <a16:rowId xmlns:a16="http://schemas.microsoft.com/office/drawing/2014/main" val="2615149251"/>
                  </a:ext>
                </a:extLst>
              </a:tr>
              <a:tr h="370840">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3372843048"/>
                  </a:ext>
                </a:extLst>
              </a:tr>
              <a:tr h="370840">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771090344"/>
                  </a:ext>
                </a:extLst>
              </a:tr>
              <a:tr h="370840">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367881080"/>
                  </a:ext>
                </a:extLst>
              </a:tr>
              <a:tr h="370840">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3519825059"/>
                  </a:ext>
                </a:extLst>
              </a:tr>
              <a:tr h="370840">
                <a:tc>
                  <a:txBody>
                    <a:bodyPr/>
                    <a:lstStyle/>
                    <a:p>
                      <a:r>
                        <a:rPr lang="en-US" dirty="0"/>
                        <a:t>2</a:t>
                      </a:r>
                    </a:p>
                  </a:txBody>
                  <a:tcPr/>
                </a:tc>
                <a:tc>
                  <a:txBody>
                    <a:bodyPr/>
                    <a:lstStyle/>
                    <a:p>
                      <a:r>
                        <a:rPr lang="en-US" dirty="0"/>
                        <a:t>6</a:t>
                      </a:r>
                    </a:p>
                  </a:txBody>
                  <a:tcPr/>
                </a:tc>
                <a:extLst>
                  <a:ext uri="{0D108BD9-81ED-4DB2-BD59-A6C34878D82A}">
                    <a16:rowId xmlns:a16="http://schemas.microsoft.com/office/drawing/2014/main" val="1478344836"/>
                  </a:ext>
                </a:extLst>
              </a:tr>
              <a:tr h="370840">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729807385"/>
                  </a:ext>
                </a:extLst>
              </a:tr>
              <a:tr h="370840">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3958882523"/>
                  </a:ext>
                </a:extLst>
              </a:tr>
            </a:tbl>
          </a:graphicData>
        </a:graphic>
      </p:graphicFrame>
      <p:sp>
        <p:nvSpPr>
          <p:cNvPr id="10" name="TextBox 9">
            <a:extLst>
              <a:ext uri="{FF2B5EF4-FFF2-40B4-BE49-F238E27FC236}">
                <a16:creationId xmlns:a16="http://schemas.microsoft.com/office/drawing/2014/main" id="{0DE75761-BA29-F50B-6A79-6CF8130F07F8}"/>
              </a:ext>
            </a:extLst>
          </p:cNvPr>
          <p:cNvSpPr txBox="1"/>
          <p:nvPr/>
        </p:nvSpPr>
        <p:spPr>
          <a:xfrm>
            <a:off x="6883038" y="2438196"/>
            <a:ext cx="5019323" cy="369332"/>
          </a:xfrm>
          <a:prstGeom prst="rect">
            <a:avLst/>
          </a:prstGeom>
          <a:noFill/>
        </p:spPr>
        <p:txBody>
          <a:bodyPr wrap="none" rtlCol="0">
            <a:spAutoFit/>
          </a:bodyPr>
          <a:lstStyle/>
          <a:p>
            <a:r>
              <a:rPr lang="fa-IR" dirty="0">
                <a:cs typeface="B Nazanin" panose="00000400000000000000" pitchFamily="2" charset="-78"/>
              </a:rPr>
              <a:t>تعداد سطرها=تعداد سطرهای جدول اول * تعداد سطرهای جدول دوم</a:t>
            </a:r>
            <a:endParaRPr lang="en-US" dirty="0">
              <a:cs typeface="B Nazanin" panose="00000400000000000000" pitchFamily="2" charset="-78"/>
            </a:endParaRPr>
          </a:p>
        </p:txBody>
      </p:sp>
      <p:sp>
        <p:nvSpPr>
          <p:cNvPr id="11" name="TextBox 10">
            <a:extLst>
              <a:ext uri="{FF2B5EF4-FFF2-40B4-BE49-F238E27FC236}">
                <a16:creationId xmlns:a16="http://schemas.microsoft.com/office/drawing/2014/main" id="{570C5397-3D4D-DC05-C670-2F29838E5C83}"/>
              </a:ext>
            </a:extLst>
          </p:cNvPr>
          <p:cNvSpPr txBox="1"/>
          <p:nvPr/>
        </p:nvSpPr>
        <p:spPr>
          <a:xfrm>
            <a:off x="6519156" y="2822474"/>
            <a:ext cx="5383205" cy="369332"/>
          </a:xfrm>
          <a:prstGeom prst="rect">
            <a:avLst/>
          </a:prstGeom>
          <a:noFill/>
        </p:spPr>
        <p:txBody>
          <a:bodyPr wrap="none" rtlCol="0">
            <a:spAutoFit/>
          </a:bodyPr>
          <a:lstStyle/>
          <a:p>
            <a:r>
              <a:rPr lang="fa-IR" dirty="0">
                <a:cs typeface="B Nazanin" panose="00000400000000000000" pitchFamily="2" charset="-78"/>
              </a:rPr>
              <a:t>تعداد ستون ها=تعداد ستون های جدول اول + تعداد ستون های جدول دوم</a:t>
            </a:r>
            <a:endParaRPr lang="en-US" dirty="0">
              <a:cs typeface="B Nazanin" panose="00000400000000000000" pitchFamily="2" charset="-78"/>
            </a:endParaRPr>
          </a:p>
        </p:txBody>
      </p:sp>
    </p:spTree>
    <p:extLst>
      <p:ext uri="{BB962C8B-B14F-4D97-AF65-F5344CB8AC3E}">
        <p14:creationId xmlns:p14="http://schemas.microsoft.com/office/powerpoint/2010/main" val="202771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EEC0-107F-2171-F57A-1BF0D806D880}"/>
              </a:ext>
            </a:extLst>
          </p:cNvPr>
          <p:cNvSpPr>
            <a:spLocks noGrp="1"/>
          </p:cNvSpPr>
          <p:nvPr>
            <p:ph type="title"/>
          </p:nvPr>
        </p:nvSpPr>
        <p:spPr/>
        <p:txBody>
          <a:bodyPr/>
          <a:lstStyle/>
          <a:p>
            <a:pPr algn="r" rtl="1"/>
            <a:r>
              <a:rPr lang="fa-IR" dirty="0">
                <a:cs typeface="B Nazanin" panose="00000400000000000000" pitchFamily="2" charset="-78"/>
              </a:rPr>
              <a:t>جبر رابطه ای</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C97CB816-5C65-C660-E9B3-8978EA43C444}"/>
              </a:ext>
            </a:extLst>
          </p:cNvPr>
          <p:cNvSpPr>
            <a:spLocks noGrp="1"/>
          </p:cNvSpPr>
          <p:nvPr>
            <p:ph idx="1"/>
          </p:nvPr>
        </p:nvSpPr>
        <p:spPr/>
        <p:txBody>
          <a:bodyPr>
            <a:normAutofit/>
          </a:bodyPr>
          <a:lstStyle/>
          <a:p>
            <a:pPr algn="just" rtl="1"/>
            <a:r>
              <a:rPr lang="fa-IR" dirty="0">
                <a:cs typeface="B Nazanin" panose="00000400000000000000" pitchFamily="2" charset="-78"/>
              </a:rPr>
              <a:t>در جبر معمولی داده های اعداد حقیقی و عملگرها </a:t>
            </a:r>
            <a:r>
              <a:rPr lang="en-US" dirty="0">
                <a:cs typeface="B Nazanin" panose="00000400000000000000" pitchFamily="2" charset="-78"/>
              </a:rPr>
              <a:t>+</a:t>
            </a:r>
            <a:r>
              <a:rPr lang="fa-IR" dirty="0">
                <a:cs typeface="B Nazanin" panose="00000400000000000000" pitchFamily="2" charset="-78"/>
              </a:rPr>
              <a:t>، -، ÷، × می باشند. عملگرهای دیگر نظیر توان برای ساده کردن عملگرهای ابتدائی مثل ضرب استفاده می شوند.</a:t>
            </a:r>
          </a:p>
          <a:p>
            <a:pPr algn="just" rtl="1"/>
            <a:r>
              <a:rPr lang="fa-IR" dirty="0">
                <a:cs typeface="B Nazanin" panose="00000400000000000000" pitchFamily="2" charset="-78"/>
              </a:rPr>
              <a:t>در جبر منطقی نوع داده مجموعه {</a:t>
            </a:r>
            <a:r>
              <a:rPr lang="en-US" dirty="0">
                <a:cs typeface="B Nazanin" panose="00000400000000000000" pitchFamily="2" charset="-78"/>
              </a:rPr>
              <a:t>True, False</a:t>
            </a:r>
            <a:r>
              <a:rPr lang="fa-IR" dirty="0">
                <a:cs typeface="B Nazanin" panose="00000400000000000000" pitchFamily="2" charset="-78"/>
              </a:rPr>
              <a:t>} بوده و عملگرهایش </a:t>
            </a:r>
            <a:r>
              <a:rPr lang="en-US" dirty="0">
                <a:cs typeface="B Nazanin" panose="00000400000000000000" pitchFamily="2" charset="-78"/>
              </a:rPr>
              <a:t>AND</a:t>
            </a:r>
            <a:r>
              <a:rPr lang="fa-IR" dirty="0">
                <a:cs typeface="B Nazanin" panose="00000400000000000000" pitchFamily="2" charset="-78"/>
              </a:rPr>
              <a:t>، </a:t>
            </a:r>
            <a:r>
              <a:rPr lang="en-US" dirty="0">
                <a:cs typeface="B Nazanin" panose="00000400000000000000" pitchFamily="2" charset="-78"/>
              </a:rPr>
              <a:t>OR</a:t>
            </a:r>
            <a:r>
              <a:rPr lang="fa-IR" dirty="0">
                <a:cs typeface="B Nazanin" panose="00000400000000000000" pitchFamily="2" charset="-78"/>
              </a:rPr>
              <a:t>، </a:t>
            </a:r>
            <a:r>
              <a:rPr lang="en-US" dirty="0">
                <a:cs typeface="B Nazanin" panose="00000400000000000000" pitchFamily="2" charset="-78"/>
              </a:rPr>
              <a:t>NOT</a:t>
            </a:r>
            <a:r>
              <a:rPr lang="fa-IR" dirty="0">
                <a:cs typeface="B Nazanin" panose="00000400000000000000" pitchFamily="2" charset="-78"/>
              </a:rPr>
              <a:t> است.</a:t>
            </a:r>
          </a:p>
          <a:p>
            <a:pPr algn="just" rtl="1"/>
            <a:endParaRPr lang="fa-IR" dirty="0">
              <a:cs typeface="B Nazanin" panose="00000400000000000000" pitchFamily="2" charset="-78"/>
            </a:endParaRPr>
          </a:p>
          <a:p>
            <a:pPr algn="just" rtl="1"/>
            <a:r>
              <a:rPr lang="fa-IR" dirty="0">
                <a:cs typeface="B Nazanin" panose="00000400000000000000" pitchFamily="2" charset="-78"/>
              </a:rPr>
              <a:t>جبر رابطه ای در واقع مبنای تئوریک مدل رابطه ای است.</a:t>
            </a:r>
          </a:p>
          <a:p>
            <a:pPr marL="0" indent="0" algn="just" rtl="1">
              <a:buNone/>
            </a:pPr>
            <a:r>
              <a:rPr lang="fa-IR" dirty="0">
                <a:cs typeface="B Nazanin" panose="00000400000000000000" pitchFamily="2" charset="-78"/>
              </a:rPr>
              <a:t>تعریف: به مجموعه ای از قوانین و عملگرها که امکان پردازش جداول را فراهم می سازند، جبر رابطه ای می گویند. </a:t>
            </a:r>
          </a:p>
          <a:p>
            <a:pPr algn="just" rtl="1"/>
            <a:r>
              <a:rPr lang="fa-IR" dirty="0">
                <a:cs typeface="B Nazanin" panose="00000400000000000000" pitchFamily="2" charset="-78"/>
              </a:rPr>
              <a:t>نوع داده در جبر رابطه ای فقط رابطه است و ورودی- خروجی تمامی عملگرها رابطه می باشد.</a:t>
            </a:r>
          </a:p>
          <a:p>
            <a:pPr algn="just" rtl="1"/>
            <a:endParaRPr lang="en-US" dirty="0">
              <a:cs typeface="B Nazanin" panose="00000400000000000000" pitchFamily="2" charset="-78"/>
            </a:endParaRPr>
          </a:p>
        </p:txBody>
      </p:sp>
      <p:sp>
        <p:nvSpPr>
          <p:cNvPr id="4" name="Rectangle 3">
            <a:extLst>
              <a:ext uri="{FF2B5EF4-FFF2-40B4-BE49-F238E27FC236}">
                <a16:creationId xmlns:a16="http://schemas.microsoft.com/office/drawing/2014/main" id="{62C4E749-C8F4-8C07-861F-0A869F91DFDB}"/>
              </a:ext>
            </a:extLst>
          </p:cNvPr>
          <p:cNvSpPr txBox="1">
            <a:spLocks noChangeArrowheads="1"/>
          </p:cNvSpPr>
          <p:nvPr/>
        </p:nvSpPr>
        <p:spPr>
          <a:xfrm>
            <a:off x="768350" y="1077913"/>
            <a:ext cx="7558903"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en-US" sz="2000" i="1" dirty="0">
              <a:sym typeface="Symbol" panose="05050102010706020507" pitchFamily="18" charset="2"/>
            </a:endParaRPr>
          </a:p>
        </p:txBody>
      </p:sp>
    </p:spTree>
    <p:extLst>
      <p:ext uri="{BB962C8B-B14F-4D97-AF65-F5344CB8AC3E}">
        <p14:creationId xmlns:p14="http://schemas.microsoft.com/office/powerpoint/2010/main" val="2915746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AE3C-3C66-B8DB-4CD0-EF5BBF70FBF6}"/>
              </a:ext>
            </a:extLst>
          </p:cNvPr>
          <p:cNvSpPr>
            <a:spLocks noGrp="1"/>
          </p:cNvSpPr>
          <p:nvPr>
            <p:ph type="title"/>
          </p:nvPr>
        </p:nvSpPr>
        <p:spPr>
          <a:xfrm>
            <a:off x="1526721" y="-11540"/>
            <a:ext cx="10515600" cy="1325563"/>
          </a:xfrm>
        </p:spPr>
        <p:txBody>
          <a:bodyPr/>
          <a:lstStyle/>
          <a:p>
            <a:pPr algn="r" rtl="1"/>
            <a:r>
              <a:rPr lang="fa-IR" dirty="0">
                <a:cs typeface="B Nazanin" panose="00000400000000000000" pitchFamily="2" charset="-78"/>
              </a:rPr>
              <a:t>مثال (ضرب دکارتی یا کارتزین)</a:t>
            </a:r>
            <a:endParaRPr lang="en-US" dirty="0">
              <a:cs typeface="B Nazanin" panose="00000400000000000000" pitchFamily="2" charset="-78"/>
            </a:endParaRPr>
          </a:p>
        </p:txBody>
      </p:sp>
      <p:sp>
        <p:nvSpPr>
          <p:cNvPr id="6" name="Arrow: Right 5">
            <a:extLst>
              <a:ext uri="{FF2B5EF4-FFF2-40B4-BE49-F238E27FC236}">
                <a16:creationId xmlns:a16="http://schemas.microsoft.com/office/drawing/2014/main" id="{781BC4A0-DF56-DA16-96F5-9B285D8C9A45}"/>
              </a:ext>
            </a:extLst>
          </p:cNvPr>
          <p:cNvSpPr/>
          <p:nvPr/>
        </p:nvSpPr>
        <p:spPr>
          <a:xfrm>
            <a:off x="421400" y="4988532"/>
            <a:ext cx="1140125"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7">
            <a:extLst>
              <a:ext uri="{FF2B5EF4-FFF2-40B4-BE49-F238E27FC236}">
                <a16:creationId xmlns:a16="http://schemas.microsoft.com/office/drawing/2014/main" id="{488F16FD-9614-5D70-F3B8-035C2019EB05}"/>
              </a:ext>
            </a:extLst>
          </p:cNvPr>
          <p:cNvGraphicFramePr>
            <a:graphicFrameLocks noChangeAspect="1"/>
          </p:cNvGraphicFramePr>
          <p:nvPr>
            <p:extLst>
              <p:ext uri="{D42A27DB-BD31-4B8C-83A1-F6EECF244321}">
                <p14:modId xmlns:p14="http://schemas.microsoft.com/office/powerpoint/2010/main" val="2000330117"/>
              </p:ext>
            </p:extLst>
          </p:nvPr>
        </p:nvGraphicFramePr>
        <p:xfrm>
          <a:off x="421400" y="4607532"/>
          <a:ext cx="1050925" cy="381000"/>
        </p:xfrm>
        <a:graphic>
          <a:graphicData uri="http://schemas.openxmlformats.org/presentationml/2006/ole">
            <mc:AlternateContent xmlns:mc="http://schemas.openxmlformats.org/markup-compatibility/2006">
              <mc:Choice xmlns:v="urn:schemas-microsoft-com:vml" Requires="v">
                <p:oleObj name="Equation" r:id="rId2" imgW="457200" imgH="164880" progId="Equation.DSMT4">
                  <p:embed/>
                </p:oleObj>
              </mc:Choice>
              <mc:Fallback>
                <p:oleObj name="Equation" r:id="rId2" imgW="457200" imgH="164880" progId="Equation.DSMT4">
                  <p:embed/>
                  <p:pic>
                    <p:nvPicPr>
                      <p:cNvPr id="8" name="Object 7">
                        <a:extLst>
                          <a:ext uri="{FF2B5EF4-FFF2-40B4-BE49-F238E27FC236}">
                            <a16:creationId xmlns:a16="http://schemas.microsoft.com/office/drawing/2014/main" id="{488F16FD-9614-5D70-F3B8-035C2019EB05}"/>
                          </a:ext>
                        </a:extLst>
                      </p:cNvPr>
                      <p:cNvPicPr/>
                      <p:nvPr/>
                    </p:nvPicPr>
                    <p:blipFill>
                      <a:blip r:embed="rId3"/>
                      <a:stretch>
                        <a:fillRect/>
                      </a:stretch>
                    </p:blipFill>
                    <p:spPr>
                      <a:xfrm>
                        <a:off x="421400" y="4607532"/>
                        <a:ext cx="1050925" cy="381000"/>
                      </a:xfrm>
                      <a:prstGeom prst="rect">
                        <a:avLst/>
                      </a:prstGeom>
                    </p:spPr>
                  </p:pic>
                </p:oleObj>
              </mc:Fallback>
            </mc:AlternateContent>
          </a:graphicData>
        </a:graphic>
      </p:graphicFrame>
      <p:graphicFrame>
        <p:nvGraphicFramePr>
          <p:cNvPr id="7" name="Table 6">
            <a:extLst>
              <a:ext uri="{FF2B5EF4-FFF2-40B4-BE49-F238E27FC236}">
                <a16:creationId xmlns:a16="http://schemas.microsoft.com/office/drawing/2014/main" id="{B61296F2-EADD-2737-C362-DA9FAA7BAF15}"/>
              </a:ext>
            </a:extLst>
          </p:cNvPr>
          <p:cNvGraphicFramePr>
            <a:graphicFrameLocks/>
          </p:cNvGraphicFramePr>
          <p:nvPr>
            <p:extLst>
              <p:ext uri="{D42A27DB-BD31-4B8C-83A1-F6EECF244321}">
                <p14:modId xmlns:p14="http://schemas.microsoft.com/office/powerpoint/2010/main" val="1740764"/>
              </p:ext>
            </p:extLst>
          </p:nvPr>
        </p:nvGraphicFramePr>
        <p:xfrm>
          <a:off x="492732" y="1466858"/>
          <a:ext cx="4620210" cy="1483360"/>
        </p:xfrm>
        <a:graphic>
          <a:graphicData uri="http://schemas.openxmlformats.org/drawingml/2006/table">
            <a:tbl>
              <a:tblPr firstRow="1" bandRow="1">
                <a:tableStyleId>{5C22544A-7EE6-4342-B048-85BDC9FD1C3A}</a:tableStyleId>
              </a:tblPr>
              <a:tblGrid>
                <a:gridCol w="1429141">
                  <a:extLst>
                    <a:ext uri="{9D8B030D-6E8A-4147-A177-3AD203B41FA5}">
                      <a16:colId xmlns:a16="http://schemas.microsoft.com/office/drawing/2014/main" val="3223944225"/>
                    </a:ext>
                  </a:extLst>
                </a:gridCol>
                <a:gridCol w="709127">
                  <a:extLst>
                    <a:ext uri="{9D8B030D-6E8A-4147-A177-3AD203B41FA5}">
                      <a16:colId xmlns:a16="http://schemas.microsoft.com/office/drawing/2014/main" val="759962187"/>
                    </a:ext>
                  </a:extLst>
                </a:gridCol>
                <a:gridCol w="1352938">
                  <a:extLst>
                    <a:ext uri="{9D8B030D-6E8A-4147-A177-3AD203B41FA5}">
                      <a16:colId xmlns:a16="http://schemas.microsoft.com/office/drawing/2014/main" val="1511464127"/>
                    </a:ext>
                  </a:extLst>
                </a:gridCol>
                <a:gridCol w="1129004">
                  <a:extLst>
                    <a:ext uri="{9D8B030D-6E8A-4147-A177-3AD203B41FA5}">
                      <a16:colId xmlns:a16="http://schemas.microsoft.com/office/drawing/2014/main" val="4211085712"/>
                    </a:ext>
                  </a:extLst>
                </a:gridCol>
              </a:tblGrid>
              <a:tr h="370840">
                <a:tc>
                  <a:txBody>
                    <a:bodyPr/>
                    <a:lstStyle/>
                    <a:p>
                      <a:r>
                        <a:rPr lang="en-US" dirty="0" err="1"/>
                        <a:t>Ins_NN</a:t>
                      </a:r>
                      <a:endParaRPr lang="en-US" dirty="0"/>
                    </a:p>
                  </a:txBody>
                  <a:tcPr/>
                </a:tc>
                <a:tc>
                  <a:txBody>
                    <a:bodyPr/>
                    <a:lstStyle/>
                    <a:p>
                      <a:r>
                        <a:rPr lang="en-US" dirty="0"/>
                        <a:t>Valid</a:t>
                      </a:r>
                    </a:p>
                  </a:txBody>
                  <a:tcPr/>
                </a:tc>
                <a:tc>
                  <a:txBody>
                    <a:bodyPr/>
                    <a:lstStyle/>
                    <a:p>
                      <a:r>
                        <a:rPr lang="en-US" dirty="0" err="1"/>
                        <a:t>LastName</a:t>
                      </a:r>
                      <a:endParaRPr lang="en-US" dirty="0"/>
                    </a:p>
                  </a:txBody>
                  <a:tcPr/>
                </a:tc>
                <a:tc>
                  <a:txBody>
                    <a:bodyPr/>
                    <a:lstStyle/>
                    <a:p>
                      <a:r>
                        <a:rPr lang="en-US" dirty="0"/>
                        <a:t>Province</a:t>
                      </a:r>
                    </a:p>
                  </a:txBody>
                  <a:tcPr/>
                </a:tc>
                <a:extLst>
                  <a:ext uri="{0D108BD9-81ED-4DB2-BD59-A6C34878D82A}">
                    <a16:rowId xmlns:a16="http://schemas.microsoft.com/office/drawing/2014/main" val="3192673593"/>
                  </a:ext>
                </a:extLst>
              </a:tr>
              <a:tr h="370840">
                <a:tc>
                  <a:txBody>
                    <a:bodyPr/>
                    <a:lstStyle/>
                    <a:p>
                      <a:r>
                        <a:rPr lang="en-US" dirty="0"/>
                        <a:t>0381731389</a:t>
                      </a:r>
                    </a:p>
                  </a:txBody>
                  <a:tcPr/>
                </a:tc>
                <a:tc>
                  <a:txBody>
                    <a:bodyPr/>
                    <a:lstStyle/>
                    <a:p>
                      <a:r>
                        <a:rPr lang="en-US" dirty="0"/>
                        <a:t>1</a:t>
                      </a:r>
                    </a:p>
                  </a:txBody>
                  <a:tcPr/>
                </a:tc>
                <a:tc>
                  <a:txBody>
                    <a:bodyPr/>
                    <a:lstStyle/>
                    <a:p>
                      <a:r>
                        <a:rPr lang="fa-IR" dirty="0"/>
                        <a:t>اصغری</a:t>
                      </a:r>
                      <a:endParaRPr lang="en-US" dirty="0"/>
                    </a:p>
                  </a:txBody>
                  <a:tcPr/>
                </a:tc>
                <a:tc>
                  <a:txBody>
                    <a:bodyPr/>
                    <a:lstStyle/>
                    <a:p>
                      <a:r>
                        <a:rPr lang="fa-IR" dirty="0"/>
                        <a:t>قم</a:t>
                      </a:r>
                      <a:endParaRPr lang="en-US" dirty="0"/>
                    </a:p>
                  </a:txBody>
                  <a:tcPr/>
                </a:tc>
                <a:extLst>
                  <a:ext uri="{0D108BD9-81ED-4DB2-BD59-A6C34878D82A}">
                    <a16:rowId xmlns:a16="http://schemas.microsoft.com/office/drawing/2014/main" val="2942997738"/>
                  </a:ext>
                </a:extLst>
              </a:tr>
              <a:tr h="370840">
                <a:tc>
                  <a:txBody>
                    <a:bodyPr/>
                    <a:lstStyle/>
                    <a:p>
                      <a:r>
                        <a:rPr lang="en-US" dirty="0"/>
                        <a:t>1</a:t>
                      </a:r>
                      <a:r>
                        <a:rPr lang="fa-IR" dirty="0"/>
                        <a:t>38</a:t>
                      </a:r>
                      <a:r>
                        <a:rPr lang="en-US" dirty="0"/>
                        <a:t>6522588</a:t>
                      </a:r>
                    </a:p>
                  </a:txBody>
                  <a:tcPr/>
                </a:tc>
                <a:tc>
                  <a:txBody>
                    <a:bodyPr/>
                    <a:lstStyle/>
                    <a:p>
                      <a:r>
                        <a:rPr lang="en-US" dirty="0"/>
                        <a:t>1</a:t>
                      </a:r>
                    </a:p>
                  </a:txBody>
                  <a:tcPr/>
                </a:tc>
                <a:tc>
                  <a:txBody>
                    <a:bodyPr/>
                    <a:lstStyle/>
                    <a:p>
                      <a:r>
                        <a:rPr lang="fa-IR" dirty="0"/>
                        <a:t>محمدی فر</a:t>
                      </a:r>
                      <a:endParaRPr lang="en-US" dirty="0"/>
                    </a:p>
                  </a:txBody>
                  <a:tcPr/>
                </a:tc>
                <a:tc>
                  <a:txBody>
                    <a:bodyPr/>
                    <a:lstStyle/>
                    <a:p>
                      <a:r>
                        <a:rPr lang="fa-IR" dirty="0"/>
                        <a:t>آذرشرقی</a:t>
                      </a:r>
                      <a:endParaRPr lang="en-US" dirty="0"/>
                    </a:p>
                  </a:txBody>
                  <a:tcPr/>
                </a:tc>
                <a:extLst>
                  <a:ext uri="{0D108BD9-81ED-4DB2-BD59-A6C34878D82A}">
                    <a16:rowId xmlns:a16="http://schemas.microsoft.com/office/drawing/2014/main" val="3260553548"/>
                  </a:ext>
                </a:extLst>
              </a:tr>
              <a:tr h="370840">
                <a:tc>
                  <a:txBody>
                    <a:bodyPr/>
                    <a:lstStyle/>
                    <a:p>
                      <a:r>
                        <a:rPr lang="fa-IR" dirty="0"/>
                        <a:t>211</a:t>
                      </a:r>
                      <a:r>
                        <a:rPr lang="en-US" dirty="0"/>
                        <a:t>8546782</a:t>
                      </a:r>
                    </a:p>
                  </a:txBody>
                  <a:tcPr/>
                </a:tc>
                <a:tc>
                  <a:txBody>
                    <a:bodyPr/>
                    <a:lstStyle/>
                    <a:p>
                      <a:r>
                        <a:rPr lang="en-US" dirty="0"/>
                        <a:t>1</a:t>
                      </a:r>
                    </a:p>
                  </a:txBody>
                  <a:tcPr/>
                </a:tc>
                <a:tc>
                  <a:txBody>
                    <a:bodyPr/>
                    <a:lstStyle/>
                    <a:p>
                      <a:r>
                        <a:rPr lang="fa-IR" dirty="0"/>
                        <a:t>فراهانی</a:t>
                      </a:r>
                      <a:endParaRPr lang="en-US" dirty="0"/>
                    </a:p>
                  </a:txBody>
                  <a:tcPr/>
                </a:tc>
                <a:tc>
                  <a:txBody>
                    <a:bodyPr/>
                    <a:lstStyle/>
                    <a:p>
                      <a:r>
                        <a:rPr lang="fa-IR" dirty="0"/>
                        <a:t>گلستان</a:t>
                      </a:r>
                      <a:endParaRPr lang="en-US" dirty="0"/>
                    </a:p>
                  </a:txBody>
                  <a:tcPr/>
                </a:tc>
                <a:extLst>
                  <a:ext uri="{0D108BD9-81ED-4DB2-BD59-A6C34878D82A}">
                    <a16:rowId xmlns:a16="http://schemas.microsoft.com/office/drawing/2014/main" val="436878350"/>
                  </a:ext>
                </a:extLst>
              </a:tr>
            </a:tbl>
          </a:graphicData>
        </a:graphic>
      </p:graphicFrame>
      <p:graphicFrame>
        <p:nvGraphicFramePr>
          <p:cNvPr id="12" name="Table 11">
            <a:extLst>
              <a:ext uri="{FF2B5EF4-FFF2-40B4-BE49-F238E27FC236}">
                <a16:creationId xmlns:a16="http://schemas.microsoft.com/office/drawing/2014/main" id="{DCE9D719-5AE6-C8F0-1961-4BF177DFA14F}"/>
              </a:ext>
            </a:extLst>
          </p:cNvPr>
          <p:cNvGraphicFramePr>
            <a:graphicFrameLocks/>
          </p:cNvGraphicFramePr>
          <p:nvPr>
            <p:extLst>
              <p:ext uri="{D42A27DB-BD31-4B8C-83A1-F6EECF244321}">
                <p14:modId xmlns:p14="http://schemas.microsoft.com/office/powerpoint/2010/main" val="363933152"/>
              </p:ext>
            </p:extLst>
          </p:nvPr>
        </p:nvGraphicFramePr>
        <p:xfrm>
          <a:off x="6448016" y="1466858"/>
          <a:ext cx="4407960" cy="1483360"/>
        </p:xfrm>
        <a:graphic>
          <a:graphicData uri="http://schemas.openxmlformats.org/drawingml/2006/table">
            <a:tbl>
              <a:tblPr firstRow="1" bandRow="1">
                <a:tableStyleId>{5C22544A-7EE6-4342-B048-85BDC9FD1C3A}</a:tableStyleId>
              </a:tblPr>
              <a:tblGrid>
                <a:gridCol w="1590440">
                  <a:extLst>
                    <a:ext uri="{9D8B030D-6E8A-4147-A177-3AD203B41FA5}">
                      <a16:colId xmlns:a16="http://schemas.microsoft.com/office/drawing/2014/main" val="2155701202"/>
                    </a:ext>
                  </a:extLst>
                </a:gridCol>
                <a:gridCol w="1590440">
                  <a:extLst>
                    <a:ext uri="{9D8B030D-6E8A-4147-A177-3AD203B41FA5}">
                      <a16:colId xmlns:a16="http://schemas.microsoft.com/office/drawing/2014/main" val="759962187"/>
                    </a:ext>
                  </a:extLst>
                </a:gridCol>
                <a:gridCol w="1227080">
                  <a:extLst>
                    <a:ext uri="{9D8B030D-6E8A-4147-A177-3AD203B41FA5}">
                      <a16:colId xmlns:a16="http://schemas.microsoft.com/office/drawing/2014/main" val="1511464127"/>
                    </a:ext>
                  </a:extLst>
                </a:gridCol>
              </a:tblGrid>
              <a:tr h="370840">
                <a:tc>
                  <a:txBody>
                    <a:bodyPr/>
                    <a:lstStyle/>
                    <a:p>
                      <a:r>
                        <a:rPr lang="en-US" dirty="0"/>
                        <a:t>PID</a:t>
                      </a:r>
                    </a:p>
                  </a:txBody>
                  <a:tcPr/>
                </a:tc>
                <a:tc>
                  <a:txBody>
                    <a:bodyPr/>
                    <a:lstStyle/>
                    <a:p>
                      <a:r>
                        <a:rPr lang="en-US" dirty="0" err="1"/>
                        <a:t>Ins_NN</a:t>
                      </a:r>
                      <a:endParaRPr lang="en-US" dirty="0"/>
                    </a:p>
                  </a:txBody>
                  <a:tcPr/>
                </a:tc>
                <a:tc>
                  <a:txBody>
                    <a:bodyPr/>
                    <a:lstStyle/>
                    <a:p>
                      <a:r>
                        <a:rPr lang="en-US" dirty="0" err="1"/>
                        <a:t>VisitDate</a:t>
                      </a:r>
                      <a:endParaRPr lang="en-US" dirty="0"/>
                    </a:p>
                  </a:txBody>
                  <a:tcPr/>
                </a:tc>
                <a:extLst>
                  <a:ext uri="{0D108BD9-81ED-4DB2-BD59-A6C34878D82A}">
                    <a16:rowId xmlns:a16="http://schemas.microsoft.com/office/drawing/2014/main" val="3192673593"/>
                  </a:ext>
                </a:extLst>
              </a:tr>
              <a:tr h="370840">
                <a:tc>
                  <a:txBody>
                    <a:bodyPr/>
                    <a:lstStyle/>
                    <a:p>
                      <a:r>
                        <a:rPr lang="en-US" dirty="0"/>
                        <a:t>23258</a:t>
                      </a:r>
                    </a:p>
                  </a:txBody>
                  <a:tcPr/>
                </a:tc>
                <a:tc>
                  <a:txBody>
                    <a:bodyPr/>
                    <a:lstStyle/>
                    <a:p>
                      <a:r>
                        <a:rPr lang="en-US" dirty="0"/>
                        <a:t>0381731389</a:t>
                      </a:r>
                    </a:p>
                  </a:txBody>
                  <a:tcPr/>
                </a:tc>
                <a:tc>
                  <a:txBody>
                    <a:bodyPr/>
                    <a:lstStyle/>
                    <a:p>
                      <a:r>
                        <a:rPr lang="en-US" dirty="0"/>
                        <a:t>14010121</a:t>
                      </a:r>
                    </a:p>
                  </a:txBody>
                  <a:tcPr/>
                </a:tc>
                <a:extLst>
                  <a:ext uri="{0D108BD9-81ED-4DB2-BD59-A6C34878D82A}">
                    <a16:rowId xmlns:a16="http://schemas.microsoft.com/office/drawing/2014/main" val="2942997738"/>
                  </a:ext>
                </a:extLst>
              </a:tr>
              <a:tr h="370840">
                <a:tc>
                  <a:txBody>
                    <a:bodyPr/>
                    <a:lstStyle/>
                    <a:p>
                      <a:r>
                        <a:rPr lang="en-US" dirty="0"/>
                        <a:t>23589</a:t>
                      </a:r>
                    </a:p>
                  </a:txBody>
                  <a:tcPr/>
                </a:tc>
                <a:tc>
                  <a:txBody>
                    <a:bodyPr/>
                    <a:lstStyle/>
                    <a:p>
                      <a:r>
                        <a:rPr lang="en-US" dirty="0"/>
                        <a:t>0075623132</a:t>
                      </a:r>
                    </a:p>
                  </a:txBody>
                  <a:tcPr/>
                </a:tc>
                <a:tc>
                  <a:txBody>
                    <a:bodyPr/>
                    <a:lstStyle/>
                    <a:p>
                      <a:r>
                        <a:rPr lang="en-US" dirty="0"/>
                        <a:t>14010203</a:t>
                      </a:r>
                    </a:p>
                  </a:txBody>
                  <a:tcPr/>
                </a:tc>
                <a:extLst>
                  <a:ext uri="{0D108BD9-81ED-4DB2-BD59-A6C34878D82A}">
                    <a16:rowId xmlns:a16="http://schemas.microsoft.com/office/drawing/2014/main" val="1071180165"/>
                  </a:ext>
                </a:extLst>
              </a:tr>
              <a:tr h="370840">
                <a:tc>
                  <a:txBody>
                    <a:bodyPr/>
                    <a:lstStyle/>
                    <a:p>
                      <a:r>
                        <a:rPr lang="en-US" dirty="0"/>
                        <a:t>25648</a:t>
                      </a:r>
                    </a:p>
                  </a:txBody>
                  <a:tcPr/>
                </a:tc>
                <a:tc>
                  <a:txBody>
                    <a:bodyPr/>
                    <a:lstStyle/>
                    <a:p>
                      <a:r>
                        <a:rPr lang="en-US" dirty="0"/>
                        <a:t>1</a:t>
                      </a:r>
                      <a:r>
                        <a:rPr lang="fa-IR" dirty="0"/>
                        <a:t>38</a:t>
                      </a:r>
                      <a:r>
                        <a:rPr lang="en-US" dirty="0"/>
                        <a:t>6522588</a:t>
                      </a:r>
                    </a:p>
                  </a:txBody>
                  <a:tcPr/>
                </a:tc>
                <a:tc>
                  <a:txBody>
                    <a:bodyPr/>
                    <a:lstStyle/>
                    <a:p>
                      <a:r>
                        <a:rPr lang="en-US" dirty="0"/>
                        <a:t>14010507</a:t>
                      </a:r>
                    </a:p>
                  </a:txBody>
                  <a:tcPr/>
                </a:tc>
                <a:extLst>
                  <a:ext uri="{0D108BD9-81ED-4DB2-BD59-A6C34878D82A}">
                    <a16:rowId xmlns:a16="http://schemas.microsoft.com/office/drawing/2014/main" val="3260553548"/>
                  </a:ext>
                </a:extLst>
              </a:tr>
            </a:tbl>
          </a:graphicData>
        </a:graphic>
      </p:graphicFrame>
      <p:sp>
        <p:nvSpPr>
          <p:cNvPr id="14" name="TextBox 13">
            <a:extLst>
              <a:ext uri="{FF2B5EF4-FFF2-40B4-BE49-F238E27FC236}">
                <a16:creationId xmlns:a16="http://schemas.microsoft.com/office/drawing/2014/main" id="{916FD23E-4EBF-629A-6160-3D9038A4CF3F}"/>
              </a:ext>
            </a:extLst>
          </p:cNvPr>
          <p:cNvSpPr txBox="1"/>
          <p:nvPr/>
        </p:nvSpPr>
        <p:spPr>
          <a:xfrm>
            <a:off x="2111362" y="1098492"/>
            <a:ext cx="988091" cy="400110"/>
          </a:xfrm>
          <a:prstGeom prst="rect">
            <a:avLst/>
          </a:prstGeom>
          <a:noFill/>
        </p:spPr>
        <p:txBody>
          <a:bodyPr wrap="none" rtlCol="0">
            <a:spAutoFit/>
          </a:bodyPr>
          <a:lstStyle/>
          <a:p>
            <a:r>
              <a:rPr lang="en-US" sz="2000" b="1" dirty="0"/>
              <a:t>Insured</a:t>
            </a:r>
          </a:p>
        </p:txBody>
      </p:sp>
      <p:sp>
        <p:nvSpPr>
          <p:cNvPr id="15" name="TextBox 14">
            <a:extLst>
              <a:ext uri="{FF2B5EF4-FFF2-40B4-BE49-F238E27FC236}">
                <a16:creationId xmlns:a16="http://schemas.microsoft.com/office/drawing/2014/main" id="{D5C13DA3-8498-6D55-8E1E-4103DE8C7855}"/>
              </a:ext>
            </a:extLst>
          </p:cNvPr>
          <p:cNvSpPr txBox="1"/>
          <p:nvPr/>
        </p:nvSpPr>
        <p:spPr>
          <a:xfrm>
            <a:off x="7918814" y="1098492"/>
            <a:ext cx="1466363" cy="400110"/>
          </a:xfrm>
          <a:prstGeom prst="rect">
            <a:avLst/>
          </a:prstGeom>
          <a:noFill/>
        </p:spPr>
        <p:txBody>
          <a:bodyPr wrap="none" rtlCol="0">
            <a:spAutoFit/>
          </a:bodyPr>
          <a:lstStyle/>
          <a:p>
            <a:r>
              <a:rPr lang="en-US" sz="2000" b="1" dirty="0"/>
              <a:t>Prescription</a:t>
            </a:r>
          </a:p>
        </p:txBody>
      </p:sp>
      <p:graphicFrame>
        <p:nvGraphicFramePr>
          <p:cNvPr id="18" name="Table 17">
            <a:extLst>
              <a:ext uri="{FF2B5EF4-FFF2-40B4-BE49-F238E27FC236}">
                <a16:creationId xmlns:a16="http://schemas.microsoft.com/office/drawing/2014/main" id="{8F918020-FA6A-2A82-2228-6ACAAD229AF4}"/>
              </a:ext>
            </a:extLst>
          </p:cNvPr>
          <p:cNvGraphicFramePr>
            <a:graphicFrameLocks/>
          </p:cNvGraphicFramePr>
          <p:nvPr>
            <p:extLst>
              <p:ext uri="{D42A27DB-BD31-4B8C-83A1-F6EECF244321}">
                <p14:modId xmlns:p14="http://schemas.microsoft.com/office/powerpoint/2010/main" val="1580177549"/>
              </p:ext>
            </p:extLst>
          </p:nvPr>
        </p:nvGraphicFramePr>
        <p:xfrm>
          <a:off x="1825510" y="3103739"/>
          <a:ext cx="8089203" cy="3708400"/>
        </p:xfrm>
        <a:graphic>
          <a:graphicData uri="http://schemas.openxmlformats.org/drawingml/2006/table">
            <a:tbl>
              <a:tblPr firstRow="1" bandRow="1">
                <a:tableStyleId>{93296810-A885-4BE3-A3E7-6D5BEEA58F35}</a:tableStyleId>
              </a:tblPr>
              <a:tblGrid>
                <a:gridCol w="1531557">
                  <a:extLst>
                    <a:ext uri="{9D8B030D-6E8A-4147-A177-3AD203B41FA5}">
                      <a16:colId xmlns:a16="http://schemas.microsoft.com/office/drawing/2014/main" val="3223944225"/>
                    </a:ext>
                  </a:extLst>
                </a:gridCol>
                <a:gridCol w="646303">
                  <a:extLst>
                    <a:ext uri="{9D8B030D-6E8A-4147-A177-3AD203B41FA5}">
                      <a16:colId xmlns:a16="http://schemas.microsoft.com/office/drawing/2014/main" val="759962187"/>
                    </a:ext>
                  </a:extLst>
                </a:gridCol>
                <a:gridCol w="1063244">
                  <a:extLst>
                    <a:ext uri="{9D8B030D-6E8A-4147-A177-3AD203B41FA5}">
                      <a16:colId xmlns:a16="http://schemas.microsoft.com/office/drawing/2014/main" val="1511464127"/>
                    </a:ext>
                  </a:extLst>
                </a:gridCol>
                <a:gridCol w="959295">
                  <a:extLst>
                    <a:ext uri="{9D8B030D-6E8A-4147-A177-3AD203B41FA5}">
                      <a16:colId xmlns:a16="http://schemas.microsoft.com/office/drawing/2014/main" val="4211085712"/>
                    </a:ext>
                  </a:extLst>
                </a:gridCol>
                <a:gridCol w="814705">
                  <a:extLst>
                    <a:ext uri="{9D8B030D-6E8A-4147-A177-3AD203B41FA5}">
                      <a16:colId xmlns:a16="http://schemas.microsoft.com/office/drawing/2014/main" val="3459068679"/>
                    </a:ext>
                  </a:extLst>
                </a:gridCol>
                <a:gridCol w="1911731">
                  <a:extLst>
                    <a:ext uri="{9D8B030D-6E8A-4147-A177-3AD203B41FA5}">
                      <a16:colId xmlns:a16="http://schemas.microsoft.com/office/drawing/2014/main" val="2085233879"/>
                    </a:ext>
                  </a:extLst>
                </a:gridCol>
                <a:gridCol w="1162368">
                  <a:extLst>
                    <a:ext uri="{9D8B030D-6E8A-4147-A177-3AD203B41FA5}">
                      <a16:colId xmlns:a16="http://schemas.microsoft.com/office/drawing/2014/main" val="2150275145"/>
                    </a:ext>
                  </a:extLst>
                </a:gridCol>
              </a:tblGrid>
              <a:tr h="370840">
                <a:tc>
                  <a:txBody>
                    <a:bodyPr/>
                    <a:lstStyle/>
                    <a:p>
                      <a:r>
                        <a:rPr lang="en-US" sz="1600" b="1" dirty="0" err="1"/>
                        <a:t>Insured.</a:t>
                      </a:r>
                      <a:r>
                        <a:rPr lang="en-US" sz="1600" dirty="0" err="1"/>
                        <a:t>Ins_NN</a:t>
                      </a:r>
                      <a:endParaRPr lang="en-US" sz="1600" dirty="0"/>
                    </a:p>
                  </a:txBody>
                  <a:tcPr/>
                </a:tc>
                <a:tc>
                  <a:txBody>
                    <a:bodyPr/>
                    <a:lstStyle/>
                    <a:p>
                      <a:r>
                        <a:rPr lang="en-US" sz="1600" dirty="0"/>
                        <a:t>Valid</a:t>
                      </a:r>
                    </a:p>
                  </a:txBody>
                  <a:tcPr/>
                </a:tc>
                <a:tc>
                  <a:txBody>
                    <a:bodyPr/>
                    <a:lstStyle/>
                    <a:p>
                      <a:r>
                        <a:rPr lang="en-US" sz="1600" dirty="0" err="1"/>
                        <a:t>LastName</a:t>
                      </a:r>
                      <a:endParaRPr lang="en-US" sz="1600" dirty="0"/>
                    </a:p>
                  </a:txBody>
                  <a:tcPr/>
                </a:tc>
                <a:tc>
                  <a:txBody>
                    <a:bodyPr/>
                    <a:lstStyle/>
                    <a:p>
                      <a:r>
                        <a:rPr lang="en-US" sz="1600" dirty="0"/>
                        <a:t>Province</a:t>
                      </a:r>
                    </a:p>
                  </a:txBody>
                  <a:tcPr/>
                </a:tc>
                <a:tc>
                  <a:txBody>
                    <a:bodyPr/>
                    <a:lstStyle/>
                    <a:p>
                      <a:r>
                        <a:rPr lang="en-US" sz="1600" dirty="0"/>
                        <a:t>PID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a:t>Prescription.</a:t>
                      </a:r>
                      <a:r>
                        <a:rPr lang="en-US" sz="1600" dirty="0" err="1"/>
                        <a:t>Ins_NN</a:t>
                      </a:r>
                      <a:endParaRPr lang="en-US" sz="1600" dirty="0"/>
                    </a:p>
                  </a:txBody>
                  <a:tcPr/>
                </a:tc>
                <a:tc>
                  <a:txBody>
                    <a:bodyPr/>
                    <a:lstStyle/>
                    <a:p>
                      <a:r>
                        <a:rPr lang="en-US" sz="1600" dirty="0" err="1"/>
                        <a:t>VisitDate</a:t>
                      </a:r>
                      <a:endParaRPr lang="en-US" sz="1600" dirty="0"/>
                    </a:p>
                  </a:txBody>
                  <a:tcPr/>
                </a:tc>
                <a:extLst>
                  <a:ext uri="{0D108BD9-81ED-4DB2-BD59-A6C34878D82A}">
                    <a16:rowId xmlns:a16="http://schemas.microsoft.com/office/drawing/2014/main" val="3192673593"/>
                  </a:ext>
                </a:extLst>
              </a:tr>
              <a:tr h="370840">
                <a:tc>
                  <a:txBody>
                    <a:bodyPr/>
                    <a:lstStyle/>
                    <a:p>
                      <a:r>
                        <a:rPr lang="en-US" sz="1600" dirty="0"/>
                        <a:t>0381731389</a:t>
                      </a:r>
                    </a:p>
                  </a:txBody>
                  <a:tcPr/>
                </a:tc>
                <a:tc>
                  <a:txBody>
                    <a:bodyPr/>
                    <a:lstStyle/>
                    <a:p>
                      <a:r>
                        <a:rPr lang="en-US" sz="1600" dirty="0"/>
                        <a:t>1</a:t>
                      </a:r>
                    </a:p>
                  </a:txBody>
                  <a:tcPr/>
                </a:tc>
                <a:tc>
                  <a:txBody>
                    <a:bodyPr/>
                    <a:lstStyle/>
                    <a:p>
                      <a:r>
                        <a:rPr lang="fa-IR" sz="1600" dirty="0"/>
                        <a:t>اصغری</a:t>
                      </a:r>
                      <a:endParaRPr lang="en-US" sz="1600" dirty="0"/>
                    </a:p>
                  </a:txBody>
                  <a:tcPr/>
                </a:tc>
                <a:tc>
                  <a:txBody>
                    <a:bodyPr/>
                    <a:lstStyle/>
                    <a:p>
                      <a:r>
                        <a:rPr lang="fa-IR" sz="1600" dirty="0"/>
                        <a:t>قم</a:t>
                      </a:r>
                      <a:endParaRPr lang="en-US" sz="1600" dirty="0"/>
                    </a:p>
                  </a:txBody>
                  <a:tcPr/>
                </a:tc>
                <a:tc>
                  <a:txBody>
                    <a:bodyPr/>
                    <a:lstStyle/>
                    <a:p>
                      <a:r>
                        <a:rPr lang="en-US" dirty="0"/>
                        <a:t>23258</a:t>
                      </a:r>
                    </a:p>
                  </a:txBody>
                  <a:tcPr/>
                </a:tc>
                <a:tc>
                  <a:txBody>
                    <a:bodyPr/>
                    <a:lstStyle/>
                    <a:p>
                      <a:r>
                        <a:rPr lang="en-US" dirty="0"/>
                        <a:t>0381731389</a:t>
                      </a:r>
                    </a:p>
                  </a:txBody>
                  <a:tcPr/>
                </a:tc>
                <a:tc>
                  <a:txBody>
                    <a:bodyPr/>
                    <a:lstStyle/>
                    <a:p>
                      <a:r>
                        <a:rPr lang="en-US" dirty="0"/>
                        <a:t>14010121</a:t>
                      </a:r>
                    </a:p>
                  </a:txBody>
                  <a:tcPr/>
                </a:tc>
                <a:extLst>
                  <a:ext uri="{0D108BD9-81ED-4DB2-BD59-A6C34878D82A}">
                    <a16:rowId xmlns:a16="http://schemas.microsoft.com/office/drawing/2014/main" val="2942997738"/>
                  </a:ext>
                </a:extLst>
              </a:tr>
              <a:tr h="370840">
                <a:tc>
                  <a:txBody>
                    <a:bodyPr/>
                    <a:lstStyle/>
                    <a:p>
                      <a:r>
                        <a:rPr lang="en-US" sz="1600" dirty="0"/>
                        <a:t>0381731389</a:t>
                      </a:r>
                    </a:p>
                  </a:txBody>
                  <a:tcPr/>
                </a:tc>
                <a:tc>
                  <a:txBody>
                    <a:bodyPr/>
                    <a:lstStyle/>
                    <a:p>
                      <a:r>
                        <a:rPr lang="en-US" sz="1600" dirty="0"/>
                        <a:t>1</a:t>
                      </a:r>
                    </a:p>
                  </a:txBody>
                  <a:tcPr/>
                </a:tc>
                <a:tc>
                  <a:txBody>
                    <a:bodyPr/>
                    <a:lstStyle/>
                    <a:p>
                      <a:r>
                        <a:rPr lang="fa-IR" sz="1600" dirty="0"/>
                        <a:t>اصغری</a:t>
                      </a:r>
                      <a:endParaRPr lang="en-US" sz="1600" dirty="0"/>
                    </a:p>
                  </a:txBody>
                  <a:tcPr/>
                </a:tc>
                <a:tc>
                  <a:txBody>
                    <a:bodyPr/>
                    <a:lstStyle/>
                    <a:p>
                      <a:r>
                        <a:rPr lang="fa-IR" sz="1600" dirty="0"/>
                        <a:t>قم</a:t>
                      </a:r>
                      <a:endParaRPr lang="en-US" sz="1600" dirty="0"/>
                    </a:p>
                  </a:txBody>
                  <a:tcPr/>
                </a:tc>
                <a:tc>
                  <a:txBody>
                    <a:bodyPr/>
                    <a:lstStyle/>
                    <a:p>
                      <a:r>
                        <a:rPr lang="en-US" dirty="0"/>
                        <a:t>23589</a:t>
                      </a:r>
                    </a:p>
                  </a:txBody>
                  <a:tcPr/>
                </a:tc>
                <a:tc>
                  <a:txBody>
                    <a:bodyPr/>
                    <a:lstStyle/>
                    <a:p>
                      <a:r>
                        <a:rPr lang="en-US" dirty="0"/>
                        <a:t>0075623132</a:t>
                      </a:r>
                    </a:p>
                  </a:txBody>
                  <a:tcPr/>
                </a:tc>
                <a:tc>
                  <a:txBody>
                    <a:bodyPr/>
                    <a:lstStyle/>
                    <a:p>
                      <a:r>
                        <a:rPr lang="en-US" dirty="0"/>
                        <a:t>14010203</a:t>
                      </a:r>
                    </a:p>
                  </a:txBody>
                  <a:tcPr/>
                </a:tc>
                <a:extLst>
                  <a:ext uri="{0D108BD9-81ED-4DB2-BD59-A6C34878D82A}">
                    <a16:rowId xmlns:a16="http://schemas.microsoft.com/office/drawing/2014/main" val="3260553548"/>
                  </a:ext>
                </a:extLst>
              </a:tr>
              <a:tr h="370840">
                <a:tc>
                  <a:txBody>
                    <a:bodyPr/>
                    <a:lstStyle/>
                    <a:p>
                      <a:r>
                        <a:rPr lang="en-US" sz="1600" dirty="0"/>
                        <a:t>0381731389</a:t>
                      </a:r>
                    </a:p>
                  </a:txBody>
                  <a:tcPr/>
                </a:tc>
                <a:tc>
                  <a:txBody>
                    <a:bodyPr/>
                    <a:lstStyle/>
                    <a:p>
                      <a:r>
                        <a:rPr lang="en-US" sz="1600" dirty="0"/>
                        <a:t>1</a:t>
                      </a:r>
                    </a:p>
                  </a:txBody>
                  <a:tcPr/>
                </a:tc>
                <a:tc>
                  <a:txBody>
                    <a:bodyPr/>
                    <a:lstStyle/>
                    <a:p>
                      <a:r>
                        <a:rPr lang="fa-IR" sz="1600" dirty="0"/>
                        <a:t>اصغری</a:t>
                      </a:r>
                      <a:endParaRPr lang="en-US" sz="1600" dirty="0"/>
                    </a:p>
                  </a:txBody>
                  <a:tcPr/>
                </a:tc>
                <a:tc>
                  <a:txBody>
                    <a:bodyPr/>
                    <a:lstStyle/>
                    <a:p>
                      <a:r>
                        <a:rPr lang="fa-IR" sz="1600" dirty="0"/>
                        <a:t>قم</a:t>
                      </a:r>
                      <a:endParaRPr lang="en-US" sz="1600" dirty="0"/>
                    </a:p>
                  </a:txBody>
                  <a:tcPr/>
                </a:tc>
                <a:tc>
                  <a:txBody>
                    <a:bodyPr/>
                    <a:lstStyle/>
                    <a:p>
                      <a:r>
                        <a:rPr lang="en-US" dirty="0"/>
                        <a:t>25648</a:t>
                      </a:r>
                    </a:p>
                  </a:txBody>
                  <a:tcPr/>
                </a:tc>
                <a:tc>
                  <a:txBody>
                    <a:bodyPr/>
                    <a:lstStyle/>
                    <a:p>
                      <a:r>
                        <a:rPr lang="en-US" dirty="0"/>
                        <a:t>1</a:t>
                      </a:r>
                      <a:r>
                        <a:rPr lang="fa-IR" dirty="0"/>
                        <a:t>38</a:t>
                      </a:r>
                      <a:r>
                        <a:rPr lang="en-US" dirty="0"/>
                        <a:t>6522588</a:t>
                      </a:r>
                    </a:p>
                  </a:txBody>
                  <a:tcPr/>
                </a:tc>
                <a:tc>
                  <a:txBody>
                    <a:bodyPr/>
                    <a:lstStyle/>
                    <a:p>
                      <a:r>
                        <a:rPr lang="en-US" dirty="0"/>
                        <a:t>14010507</a:t>
                      </a:r>
                    </a:p>
                  </a:txBody>
                  <a:tcPr/>
                </a:tc>
                <a:extLst>
                  <a:ext uri="{0D108BD9-81ED-4DB2-BD59-A6C34878D82A}">
                    <a16:rowId xmlns:a16="http://schemas.microsoft.com/office/drawing/2014/main" val="436878350"/>
                  </a:ext>
                </a:extLst>
              </a:tr>
              <a:tr h="370840">
                <a:tc>
                  <a:txBody>
                    <a:bodyPr/>
                    <a:lstStyle/>
                    <a:p>
                      <a:r>
                        <a:rPr lang="en-US" sz="1600" dirty="0"/>
                        <a:t>1</a:t>
                      </a:r>
                      <a:r>
                        <a:rPr lang="fa-IR" sz="1600" dirty="0"/>
                        <a:t>38</a:t>
                      </a:r>
                      <a:r>
                        <a:rPr lang="en-US" sz="1600" dirty="0"/>
                        <a:t>6522588</a:t>
                      </a:r>
                    </a:p>
                  </a:txBody>
                  <a:tcPr/>
                </a:tc>
                <a:tc>
                  <a:txBody>
                    <a:bodyPr/>
                    <a:lstStyle/>
                    <a:p>
                      <a:r>
                        <a:rPr lang="en-US" sz="1600" dirty="0"/>
                        <a:t>1</a:t>
                      </a:r>
                    </a:p>
                  </a:txBody>
                  <a:tcPr/>
                </a:tc>
                <a:tc>
                  <a:txBody>
                    <a:bodyPr/>
                    <a:lstStyle/>
                    <a:p>
                      <a:r>
                        <a:rPr lang="fa-IR" sz="1600" dirty="0"/>
                        <a:t>محمدی فر</a:t>
                      </a:r>
                      <a:endParaRPr lang="en-US" sz="1600" dirty="0"/>
                    </a:p>
                  </a:txBody>
                  <a:tcPr/>
                </a:tc>
                <a:tc>
                  <a:txBody>
                    <a:bodyPr/>
                    <a:lstStyle/>
                    <a:p>
                      <a:r>
                        <a:rPr lang="fa-IR" sz="1600" dirty="0"/>
                        <a:t>آذرشرقی</a:t>
                      </a:r>
                      <a:endParaRPr lang="en-US" sz="1600" dirty="0"/>
                    </a:p>
                  </a:txBody>
                  <a:tcPr/>
                </a:tc>
                <a:tc>
                  <a:txBody>
                    <a:bodyPr/>
                    <a:lstStyle/>
                    <a:p>
                      <a:r>
                        <a:rPr lang="en-US" dirty="0"/>
                        <a:t>23258</a:t>
                      </a:r>
                    </a:p>
                  </a:txBody>
                  <a:tcPr/>
                </a:tc>
                <a:tc>
                  <a:txBody>
                    <a:bodyPr/>
                    <a:lstStyle/>
                    <a:p>
                      <a:r>
                        <a:rPr lang="en-US" dirty="0"/>
                        <a:t>0381731389</a:t>
                      </a:r>
                    </a:p>
                  </a:txBody>
                  <a:tcPr/>
                </a:tc>
                <a:tc>
                  <a:txBody>
                    <a:bodyPr/>
                    <a:lstStyle/>
                    <a:p>
                      <a:r>
                        <a:rPr lang="en-US" dirty="0"/>
                        <a:t>14010121</a:t>
                      </a:r>
                    </a:p>
                  </a:txBody>
                  <a:tcPr/>
                </a:tc>
                <a:extLst>
                  <a:ext uri="{0D108BD9-81ED-4DB2-BD59-A6C34878D82A}">
                    <a16:rowId xmlns:a16="http://schemas.microsoft.com/office/drawing/2014/main" val="2535653460"/>
                  </a:ext>
                </a:extLst>
              </a:tr>
              <a:tr h="370840">
                <a:tc>
                  <a:txBody>
                    <a:bodyPr/>
                    <a:lstStyle/>
                    <a:p>
                      <a:r>
                        <a:rPr lang="en-US" sz="1600" dirty="0"/>
                        <a:t>1</a:t>
                      </a:r>
                      <a:r>
                        <a:rPr lang="fa-IR" sz="1600" dirty="0"/>
                        <a:t>38</a:t>
                      </a:r>
                      <a:r>
                        <a:rPr lang="en-US" sz="1600" dirty="0"/>
                        <a:t>6522588</a:t>
                      </a:r>
                    </a:p>
                  </a:txBody>
                  <a:tcPr/>
                </a:tc>
                <a:tc>
                  <a:txBody>
                    <a:bodyPr/>
                    <a:lstStyle/>
                    <a:p>
                      <a:r>
                        <a:rPr lang="en-US" sz="1600" dirty="0"/>
                        <a:t>1</a:t>
                      </a:r>
                    </a:p>
                  </a:txBody>
                  <a:tcPr/>
                </a:tc>
                <a:tc>
                  <a:txBody>
                    <a:bodyPr/>
                    <a:lstStyle/>
                    <a:p>
                      <a:r>
                        <a:rPr lang="fa-IR" sz="1600" dirty="0"/>
                        <a:t>محمدی فر</a:t>
                      </a:r>
                      <a:endParaRPr lang="en-US" sz="1600" dirty="0"/>
                    </a:p>
                  </a:txBody>
                  <a:tcPr/>
                </a:tc>
                <a:tc>
                  <a:txBody>
                    <a:bodyPr/>
                    <a:lstStyle/>
                    <a:p>
                      <a:r>
                        <a:rPr lang="fa-IR" sz="1600" dirty="0"/>
                        <a:t>آذرشرقی</a:t>
                      </a:r>
                      <a:endParaRPr lang="en-US" sz="1600" dirty="0"/>
                    </a:p>
                  </a:txBody>
                  <a:tcPr/>
                </a:tc>
                <a:tc>
                  <a:txBody>
                    <a:bodyPr/>
                    <a:lstStyle/>
                    <a:p>
                      <a:r>
                        <a:rPr lang="en-US" dirty="0"/>
                        <a:t>23589</a:t>
                      </a:r>
                    </a:p>
                  </a:txBody>
                  <a:tcPr/>
                </a:tc>
                <a:tc>
                  <a:txBody>
                    <a:bodyPr/>
                    <a:lstStyle/>
                    <a:p>
                      <a:r>
                        <a:rPr lang="en-US" dirty="0"/>
                        <a:t>0075623132</a:t>
                      </a:r>
                    </a:p>
                  </a:txBody>
                  <a:tcPr/>
                </a:tc>
                <a:tc>
                  <a:txBody>
                    <a:bodyPr/>
                    <a:lstStyle/>
                    <a:p>
                      <a:r>
                        <a:rPr lang="en-US" dirty="0"/>
                        <a:t>14010203</a:t>
                      </a:r>
                    </a:p>
                  </a:txBody>
                  <a:tcPr/>
                </a:tc>
                <a:extLst>
                  <a:ext uri="{0D108BD9-81ED-4DB2-BD59-A6C34878D82A}">
                    <a16:rowId xmlns:a16="http://schemas.microsoft.com/office/drawing/2014/main" val="1903716163"/>
                  </a:ext>
                </a:extLst>
              </a:tr>
              <a:tr h="370840">
                <a:tc>
                  <a:txBody>
                    <a:bodyPr/>
                    <a:lstStyle/>
                    <a:p>
                      <a:r>
                        <a:rPr lang="en-US" sz="1600" dirty="0"/>
                        <a:t>1</a:t>
                      </a:r>
                      <a:r>
                        <a:rPr lang="fa-IR" sz="1600" dirty="0"/>
                        <a:t>38</a:t>
                      </a:r>
                      <a:r>
                        <a:rPr lang="en-US" sz="1600" dirty="0"/>
                        <a:t>6522588</a:t>
                      </a:r>
                    </a:p>
                  </a:txBody>
                  <a:tcPr/>
                </a:tc>
                <a:tc>
                  <a:txBody>
                    <a:bodyPr/>
                    <a:lstStyle/>
                    <a:p>
                      <a:r>
                        <a:rPr lang="en-US" sz="1600" dirty="0"/>
                        <a:t>1</a:t>
                      </a:r>
                    </a:p>
                  </a:txBody>
                  <a:tcPr/>
                </a:tc>
                <a:tc>
                  <a:txBody>
                    <a:bodyPr/>
                    <a:lstStyle/>
                    <a:p>
                      <a:r>
                        <a:rPr lang="fa-IR" sz="1600" dirty="0"/>
                        <a:t>محمدی فر</a:t>
                      </a:r>
                      <a:endParaRPr lang="en-US" sz="1600" dirty="0"/>
                    </a:p>
                  </a:txBody>
                  <a:tcPr/>
                </a:tc>
                <a:tc>
                  <a:txBody>
                    <a:bodyPr/>
                    <a:lstStyle/>
                    <a:p>
                      <a:r>
                        <a:rPr lang="fa-IR" sz="1600" dirty="0"/>
                        <a:t>آذرشرقی</a:t>
                      </a:r>
                      <a:endParaRPr lang="en-US" sz="1600" dirty="0"/>
                    </a:p>
                  </a:txBody>
                  <a:tcPr/>
                </a:tc>
                <a:tc>
                  <a:txBody>
                    <a:bodyPr/>
                    <a:lstStyle/>
                    <a:p>
                      <a:r>
                        <a:rPr lang="en-US" dirty="0"/>
                        <a:t>25648</a:t>
                      </a:r>
                    </a:p>
                  </a:txBody>
                  <a:tcPr/>
                </a:tc>
                <a:tc>
                  <a:txBody>
                    <a:bodyPr/>
                    <a:lstStyle/>
                    <a:p>
                      <a:r>
                        <a:rPr lang="en-US" dirty="0"/>
                        <a:t>1</a:t>
                      </a:r>
                      <a:r>
                        <a:rPr lang="fa-IR" dirty="0"/>
                        <a:t>38</a:t>
                      </a:r>
                      <a:r>
                        <a:rPr lang="en-US" dirty="0"/>
                        <a:t>6522588</a:t>
                      </a:r>
                    </a:p>
                  </a:txBody>
                  <a:tcPr/>
                </a:tc>
                <a:tc>
                  <a:txBody>
                    <a:bodyPr/>
                    <a:lstStyle/>
                    <a:p>
                      <a:r>
                        <a:rPr lang="en-US" dirty="0"/>
                        <a:t>14010507</a:t>
                      </a:r>
                    </a:p>
                  </a:txBody>
                  <a:tcPr/>
                </a:tc>
                <a:extLst>
                  <a:ext uri="{0D108BD9-81ED-4DB2-BD59-A6C34878D82A}">
                    <a16:rowId xmlns:a16="http://schemas.microsoft.com/office/drawing/2014/main" val="2726063761"/>
                  </a:ext>
                </a:extLst>
              </a:tr>
              <a:tr h="370840">
                <a:tc>
                  <a:txBody>
                    <a:bodyPr/>
                    <a:lstStyle/>
                    <a:p>
                      <a:r>
                        <a:rPr lang="fa-IR" sz="1600" dirty="0"/>
                        <a:t>211</a:t>
                      </a:r>
                      <a:r>
                        <a:rPr lang="en-US" sz="1600" dirty="0"/>
                        <a:t>8546782</a:t>
                      </a:r>
                    </a:p>
                  </a:txBody>
                  <a:tcPr/>
                </a:tc>
                <a:tc>
                  <a:txBody>
                    <a:bodyPr/>
                    <a:lstStyle/>
                    <a:p>
                      <a:r>
                        <a:rPr lang="en-US" sz="1600" dirty="0"/>
                        <a:t>1</a:t>
                      </a:r>
                    </a:p>
                  </a:txBody>
                  <a:tcPr/>
                </a:tc>
                <a:tc>
                  <a:txBody>
                    <a:bodyPr/>
                    <a:lstStyle/>
                    <a:p>
                      <a:r>
                        <a:rPr lang="fa-IR" sz="1600" dirty="0"/>
                        <a:t>فراهانی</a:t>
                      </a:r>
                      <a:endParaRPr lang="en-US" sz="1600" dirty="0"/>
                    </a:p>
                  </a:txBody>
                  <a:tcPr/>
                </a:tc>
                <a:tc>
                  <a:txBody>
                    <a:bodyPr/>
                    <a:lstStyle/>
                    <a:p>
                      <a:r>
                        <a:rPr lang="fa-IR" sz="1600" dirty="0"/>
                        <a:t>گلستان</a:t>
                      </a:r>
                      <a:endParaRPr lang="en-US" sz="1600" dirty="0"/>
                    </a:p>
                  </a:txBody>
                  <a:tcPr/>
                </a:tc>
                <a:tc>
                  <a:txBody>
                    <a:bodyPr/>
                    <a:lstStyle/>
                    <a:p>
                      <a:r>
                        <a:rPr lang="en-US" dirty="0"/>
                        <a:t>23258</a:t>
                      </a:r>
                    </a:p>
                  </a:txBody>
                  <a:tcPr/>
                </a:tc>
                <a:tc>
                  <a:txBody>
                    <a:bodyPr/>
                    <a:lstStyle/>
                    <a:p>
                      <a:r>
                        <a:rPr lang="en-US" dirty="0"/>
                        <a:t>0381731389</a:t>
                      </a:r>
                    </a:p>
                  </a:txBody>
                  <a:tcPr/>
                </a:tc>
                <a:tc>
                  <a:txBody>
                    <a:bodyPr/>
                    <a:lstStyle/>
                    <a:p>
                      <a:r>
                        <a:rPr lang="en-US" dirty="0"/>
                        <a:t>14010121</a:t>
                      </a:r>
                    </a:p>
                  </a:txBody>
                  <a:tcPr/>
                </a:tc>
                <a:extLst>
                  <a:ext uri="{0D108BD9-81ED-4DB2-BD59-A6C34878D82A}">
                    <a16:rowId xmlns:a16="http://schemas.microsoft.com/office/drawing/2014/main" val="3125204137"/>
                  </a:ext>
                </a:extLst>
              </a:tr>
              <a:tr h="370840">
                <a:tc>
                  <a:txBody>
                    <a:bodyPr/>
                    <a:lstStyle/>
                    <a:p>
                      <a:r>
                        <a:rPr lang="fa-IR" sz="1600" dirty="0"/>
                        <a:t>211</a:t>
                      </a:r>
                      <a:r>
                        <a:rPr lang="en-US" sz="1600" dirty="0"/>
                        <a:t>8546782</a:t>
                      </a:r>
                    </a:p>
                  </a:txBody>
                  <a:tcPr/>
                </a:tc>
                <a:tc>
                  <a:txBody>
                    <a:bodyPr/>
                    <a:lstStyle/>
                    <a:p>
                      <a:r>
                        <a:rPr lang="en-US" sz="1600" dirty="0"/>
                        <a:t>1</a:t>
                      </a:r>
                    </a:p>
                  </a:txBody>
                  <a:tcPr/>
                </a:tc>
                <a:tc>
                  <a:txBody>
                    <a:bodyPr/>
                    <a:lstStyle/>
                    <a:p>
                      <a:r>
                        <a:rPr lang="fa-IR" sz="1600" dirty="0"/>
                        <a:t>فراهانی</a:t>
                      </a:r>
                      <a:endParaRPr lang="en-US" sz="1600" dirty="0"/>
                    </a:p>
                  </a:txBody>
                  <a:tcPr/>
                </a:tc>
                <a:tc>
                  <a:txBody>
                    <a:bodyPr/>
                    <a:lstStyle/>
                    <a:p>
                      <a:r>
                        <a:rPr lang="fa-IR" sz="1600" dirty="0"/>
                        <a:t>گلستان</a:t>
                      </a:r>
                      <a:endParaRPr lang="en-US" sz="1600" dirty="0"/>
                    </a:p>
                  </a:txBody>
                  <a:tcPr/>
                </a:tc>
                <a:tc>
                  <a:txBody>
                    <a:bodyPr/>
                    <a:lstStyle/>
                    <a:p>
                      <a:r>
                        <a:rPr lang="en-US" dirty="0"/>
                        <a:t>23589</a:t>
                      </a:r>
                    </a:p>
                  </a:txBody>
                  <a:tcPr/>
                </a:tc>
                <a:tc>
                  <a:txBody>
                    <a:bodyPr/>
                    <a:lstStyle/>
                    <a:p>
                      <a:r>
                        <a:rPr lang="en-US" dirty="0"/>
                        <a:t>0075623132</a:t>
                      </a:r>
                    </a:p>
                  </a:txBody>
                  <a:tcPr/>
                </a:tc>
                <a:tc>
                  <a:txBody>
                    <a:bodyPr/>
                    <a:lstStyle/>
                    <a:p>
                      <a:r>
                        <a:rPr lang="en-US" dirty="0"/>
                        <a:t>14010203</a:t>
                      </a:r>
                    </a:p>
                  </a:txBody>
                  <a:tcPr/>
                </a:tc>
                <a:extLst>
                  <a:ext uri="{0D108BD9-81ED-4DB2-BD59-A6C34878D82A}">
                    <a16:rowId xmlns:a16="http://schemas.microsoft.com/office/drawing/2014/main" val="1517754394"/>
                  </a:ext>
                </a:extLst>
              </a:tr>
              <a:tr h="370840">
                <a:tc>
                  <a:txBody>
                    <a:bodyPr/>
                    <a:lstStyle/>
                    <a:p>
                      <a:r>
                        <a:rPr lang="fa-IR" sz="1600" dirty="0"/>
                        <a:t>211</a:t>
                      </a:r>
                      <a:r>
                        <a:rPr lang="en-US" sz="1600" dirty="0"/>
                        <a:t>8546782</a:t>
                      </a:r>
                    </a:p>
                  </a:txBody>
                  <a:tcPr/>
                </a:tc>
                <a:tc>
                  <a:txBody>
                    <a:bodyPr/>
                    <a:lstStyle/>
                    <a:p>
                      <a:r>
                        <a:rPr lang="en-US" sz="1600" dirty="0"/>
                        <a:t>1</a:t>
                      </a:r>
                    </a:p>
                  </a:txBody>
                  <a:tcPr/>
                </a:tc>
                <a:tc>
                  <a:txBody>
                    <a:bodyPr/>
                    <a:lstStyle/>
                    <a:p>
                      <a:r>
                        <a:rPr lang="fa-IR" sz="1600" dirty="0"/>
                        <a:t>فراهانی</a:t>
                      </a:r>
                      <a:endParaRPr lang="en-US" sz="1600" dirty="0"/>
                    </a:p>
                  </a:txBody>
                  <a:tcPr/>
                </a:tc>
                <a:tc>
                  <a:txBody>
                    <a:bodyPr/>
                    <a:lstStyle/>
                    <a:p>
                      <a:r>
                        <a:rPr lang="fa-IR" sz="1600" dirty="0"/>
                        <a:t>گلستان</a:t>
                      </a:r>
                      <a:endParaRPr lang="en-US" sz="1600" dirty="0"/>
                    </a:p>
                  </a:txBody>
                  <a:tcPr/>
                </a:tc>
                <a:tc>
                  <a:txBody>
                    <a:bodyPr/>
                    <a:lstStyle/>
                    <a:p>
                      <a:r>
                        <a:rPr lang="en-US" dirty="0"/>
                        <a:t>25648</a:t>
                      </a:r>
                    </a:p>
                  </a:txBody>
                  <a:tcPr/>
                </a:tc>
                <a:tc>
                  <a:txBody>
                    <a:bodyPr/>
                    <a:lstStyle/>
                    <a:p>
                      <a:r>
                        <a:rPr lang="en-US" dirty="0"/>
                        <a:t>1</a:t>
                      </a:r>
                      <a:r>
                        <a:rPr lang="fa-IR" dirty="0"/>
                        <a:t>38</a:t>
                      </a:r>
                      <a:r>
                        <a:rPr lang="en-US" dirty="0"/>
                        <a:t>6522588</a:t>
                      </a:r>
                    </a:p>
                  </a:txBody>
                  <a:tcPr/>
                </a:tc>
                <a:tc>
                  <a:txBody>
                    <a:bodyPr/>
                    <a:lstStyle/>
                    <a:p>
                      <a:r>
                        <a:rPr lang="en-US" dirty="0"/>
                        <a:t>14010507</a:t>
                      </a:r>
                    </a:p>
                  </a:txBody>
                  <a:tcPr/>
                </a:tc>
                <a:extLst>
                  <a:ext uri="{0D108BD9-81ED-4DB2-BD59-A6C34878D82A}">
                    <a16:rowId xmlns:a16="http://schemas.microsoft.com/office/drawing/2014/main" val="2216912796"/>
                  </a:ext>
                </a:extLst>
              </a:tr>
            </a:tbl>
          </a:graphicData>
        </a:graphic>
      </p:graphicFrame>
    </p:spTree>
    <p:extLst>
      <p:ext uri="{BB962C8B-B14F-4D97-AF65-F5344CB8AC3E}">
        <p14:creationId xmlns:p14="http://schemas.microsoft.com/office/powerpoint/2010/main" val="3504258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8D04-4AE6-0C63-C6C9-AA6EE93F63A7}"/>
              </a:ext>
            </a:extLst>
          </p:cNvPr>
          <p:cNvSpPr>
            <a:spLocks noGrp="1"/>
          </p:cNvSpPr>
          <p:nvPr>
            <p:ph type="title"/>
          </p:nvPr>
        </p:nvSpPr>
        <p:spPr/>
        <p:txBody>
          <a:bodyPr/>
          <a:lstStyle/>
          <a:p>
            <a:pPr algn="r" rtl="1"/>
            <a:r>
              <a:rPr lang="fa-IR" dirty="0">
                <a:cs typeface="B Nazanin" panose="00000400000000000000" pitchFamily="2" charset="-78"/>
              </a:rPr>
              <a:t>خواص ضرب کارتزین</a:t>
            </a:r>
            <a:endParaRPr lang="en-US" dirty="0"/>
          </a:p>
        </p:txBody>
      </p:sp>
      <p:graphicFrame>
        <p:nvGraphicFramePr>
          <p:cNvPr id="4" name="Object 3">
            <a:extLst>
              <a:ext uri="{FF2B5EF4-FFF2-40B4-BE49-F238E27FC236}">
                <a16:creationId xmlns:a16="http://schemas.microsoft.com/office/drawing/2014/main" id="{06256D1E-948C-E8B5-39E6-E69ECD20367C}"/>
              </a:ext>
            </a:extLst>
          </p:cNvPr>
          <p:cNvGraphicFramePr>
            <a:graphicFrameLocks noChangeAspect="1"/>
          </p:cNvGraphicFramePr>
          <p:nvPr>
            <p:extLst>
              <p:ext uri="{D42A27DB-BD31-4B8C-83A1-F6EECF244321}">
                <p14:modId xmlns:p14="http://schemas.microsoft.com/office/powerpoint/2010/main" val="1711341673"/>
              </p:ext>
            </p:extLst>
          </p:nvPr>
        </p:nvGraphicFramePr>
        <p:xfrm>
          <a:off x="702680" y="2312534"/>
          <a:ext cx="2493962" cy="395287"/>
        </p:xfrm>
        <a:graphic>
          <a:graphicData uri="http://schemas.openxmlformats.org/presentationml/2006/ole">
            <mc:AlternateContent xmlns:mc="http://schemas.openxmlformats.org/markup-compatibility/2006">
              <mc:Choice xmlns:v="urn:schemas-microsoft-com:vml" Requires="v">
                <p:oleObj name="Equation" r:id="rId2" imgW="1041120" imgH="164880" progId="Equation.DSMT4">
                  <p:embed/>
                </p:oleObj>
              </mc:Choice>
              <mc:Fallback>
                <p:oleObj name="Equation" r:id="rId2" imgW="1041120" imgH="164880" progId="Equation.DSMT4">
                  <p:embed/>
                  <p:pic>
                    <p:nvPicPr>
                      <p:cNvPr id="4" name="Object 3">
                        <a:extLst>
                          <a:ext uri="{FF2B5EF4-FFF2-40B4-BE49-F238E27FC236}">
                            <a16:creationId xmlns:a16="http://schemas.microsoft.com/office/drawing/2014/main" id="{67B201A1-0A5B-3A7F-F697-A4A89C72D9CD}"/>
                          </a:ext>
                        </a:extLst>
                      </p:cNvPr>
                      <p:cNvPicPr/>
                      <p:nvPr/>
                    </p:nvPicPr>
                    <p:blipFill>
                      <a:blip r:embed="rId3"/>
                      <a:stretch>
                        <a:fillRect/>
                      </a:stretch>
                    </p:blipFill>
                    <p:spPr>
                      <a:xfrm>
                        <a:off x="702680" y="2312534"/>
                        <a:ext cx="2493962" cy="3952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E75E13EE-1042-EBA2-19B8-F51D929D562F}"/>
              </a:ext>
            </a:extLst>
          </p:cNvPr>
          <p:cNvGraphicFramePr>
            <a:graphicFrameLocks noChangeAspect="1"/>
          </p:cNvGraphicFramePr>
          <p:nvPr>
            <p:extLst>
              <p:ext uri="{D42A27DB-BD31-4B8C-83A1-F6EECF244321}">
                <p14:modId xmlns:p14="http://schemas.microsoft.com/office/powerpoint/2010/main" val="714461786"/>
              </p:ext>
            </p:extLst>
          </p:nvPr>
        </p:nvGraphicFramePr>
        <p:xfrm>
          <a:off x="688392" y="3111046"/>
          <a:ext cx="3970338" cy="481013"/>
        </p:xfrm>
        <a:graphic>
          <a:graphicData uri="http://schemas.openxmlformats.org/presentationml/2006/ole">
            <mc:AlternateContent xmlns:mc="http://schemas.openxmlformats.org/markup-compatibility/2006">
              <mc:Choice xmlns:v="urn:schemas-microsoft-com:vml" Requires="v">
                <p:oleObj name="Equation" r:id="rId4" imgW="1676160" imgH="203040" progId="Equation.DSMT4">
                  <p:embed/>
                </p:oleObj>
              </mc:Choice>
              <mc:Fallback>
                <p:oleObj name="Equation" r:id="rId4" imgW="1676160" imgH="203040" progId="Equation.DSMT4">
                  <p:embed/>
                  <p:pic>
                    <p:nvPicPr>
                      <p:cNvPr id="12" name="Object 11">
                        <a:extLst>
                          <a:ext uri="{FF2B5EF4-FFF2-40B4-BE49-F238E27FC236}">
                            <a16:creationId xmlns:a16="http://schemas.microsoft.com/office/drawing/2014/main" id="{EBAC4392-7E35-63CB-5D08-38ABCA1635F1}"/>
                          </a:ext>
                        </a:extLst>
                      </p:cNvPr>
                      <p:cNvPicPr/>
                      <p:nvPr/>
                    </p:nvPicPr>
                    <p:blipFill>
                      <a:blip r:embed="rId5"/>
                      <a:stretch>
                        <a:fillRect/>
                      </a:stretch>
                    </p:blipFill>
                    <p:spPr>
                      <a:xfrm>
                        <a:off x="688392" y="3111046"/>
                        <a:ext cx="3970338" cy="481013"/>
                      </a:xfrm>
                      <a:prstGeom prst="rect">
                        <a:avLst/>
                      </a:prstGeom>
                    </p:spPr>
                  </p:pic>
                </p:oleObj>
              </mc:Fallback>
            </mc:AlternateContent>
          </a:graphicData>
        </a:graphic>
      </p:graphicFrame>
      <p:sp>
        <p:nvSpPr>
          <p:cNvPr id="6" name="Content Placeholder 2">
            <a:extLst>
              <a:ext uri="{FF2B5EF4-FFF2-40B4-BE49-F238E27FC236}">
                <a16:creationId xmlns:a16="http://schemas.microsoft.com/office/drawing/2014/main" id="{CDF1EDA9-7FD5-0EA4-8A21-80CFA6DECE4B}"/>
              </a:ext>
            </a:extLst>
          </p:cNvPr>
          <p:cNvSpPr>
            <a:spLocks noGrp="1"/>
          </p:cNvSpPr>
          <p:nvPr>
            <p:ph idx="1"/>
          </p:nvPr>
        </p:nvSpPr>
        <p:spPr>
          <a:xfrm>
            <a:off x="5859624" y="2183606"/>
            <a:ext cx="5494176" cy="4351338"/>
          </a:xfrm>
        </p:spPr>
        <p:txBody>
          <a:bodyPr/>
          <a:lstStyle/>
          <a:p>
            <a:pPr algn="just" rtl="1"/>
            <a:r>
              <a:rPr lang="fa-IR" dirty="0">
                <a:cs typeface="B Nazanin" panose="00000400000000000000" pitchFamily="2" charset="-78"/>
              </a:rPr>
              <a:t>در منطق جبر رابطه ای ضرب کارتزین دارای خاصیت جابجایی و شرکت پذیری است. ضرب کارتزین در تئوری مجموعه ها در ریاضیات خاصیت جابجایی و شرکت پذیری </a:t>
            </a:r>
            <a:r>
              <a:rPr lang="fa-IR" u="sng" dirty="0">
                <a:cs typeface="B Nazanin" panose="00000400000000000000" pitchFamily="2" charset="-78"/>
              </a:rPr>
              <a:t>ندارد</a:t>
            </a:r>
            <a:r>
              <a:rPr lang="fa-IR" dirty="0">
                <a:cs typeface="B Nazanin" panose="00000400000000000000" pitchFamily="2" charset="-78"/>
              </a:rPr>
              <a:t>. </a:t>
            </a:r>
            <a:endParaRPr lang="en-US" dirty="0">
              <a:cs typeface="B Nazanin" panose="00000400000000000000" pitchFamily="2" charset="-78"/>
            </a:endParaRPr>
          </a:p>
        </p:txBody>
      </p:sp>
    </p:spTree>
    <p:extLst>
      <p:ext uri="{BB962C8B-B14F-4D97-AF65-F5344CB8AC3E}">
        <p14:creationId xmlns:p14="http://schemas.microsoft.com/office/powerpoint/2010/main" val="1179444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60B1-C7C7-3889-25F1-86CF18CE63F2}"/>
              </a:ext>
            </a:extLst>
          </p:cNvPr>
          <p:cNvSpPr>
            <a:spLocks noGrp="1"/>
          </p:cNvSpPr>
          <p:nvPr>
            <p:ph type="title"/>
          </p:nvPr>
        </p:nvSpPr>
        <p:spPr/>
        <p:txBody>
          <a:bodyPr/>
          <a:lstStyle/>
          <a:p>
            <a:pPr algn="r" rtl="1"/>
            <a:r>
              <a:rPr lang="fa-IR" dirty="0">
                <a:cs typeface="B Nazanin" panose="00000400000000000000" pitchFamily="2" charset="-78"/>
              </a:rPr>
              <a:t>پیوند طبیعی (</a:t>
            </a:r>
            <a:r>
              <a:rPr lang="en-US" dirty="0" err="1">
                <a:cs typeface="B Nazanin" panose="00000400000000000000" pitchFamily="2" charset="-78"/>
              </a:rPr>
              <a:t>Natrual</a:t>
            </a:r>
            <a:r>
              <a:rPr lang="en-US" dirty="0">
                <a:cs typeface="B Nazanin" panose="00000400000000000000" pitchFamily="2" charset="-78"/>
              </a:rPr>
              <a:t> Join</a:t>
            </a:r>
            <a:r>
              <a:rPr lang="fa-IR" dirty="0">
                <a:cs typeface="B Nazanin" panose="00000400000000000000" pitchFamily="2" charset="-78"/>
              </a:rPr>
              <a:t>)</a:t>
            </a:r>
            <a:endParaRPr lang="en-US" dirty="0"/>
          </a:p>
        </p:txBody>
      </p:sp>
      <p:sp>
        <p:nvSpPr>
          <p:cNvPr id="3" name="Content Placeholder 2">
            <a:extLst>
              <a:ext uri="{FF2B5EF4-FFF2-40B4-BE49-F238E27FC236}">
                <a16:creationId xmlns:a16="http://schemas.microsoft.com/office/drawing/2014/main" id="{94C10D7E-C51E-BA4E-8232-FF00C0D0BD5E}"/>
              </a:ext>
            </a:extLst>
          </p:cNvPr>
          <p:cNvSpPr>
            <a:spLocks noGrp="1"/>
          </p:cNvSpPr>
          <p:nvPr>
            <p:ph idx="1"/>
          </p:nvPr>
        </p:nvSpPr>
        <p:spPr/>
        <p:txBody>
          <a:bodyPr/>
          <a:lstStyle/>
          <a:p>
            <a:pPr algn="just" rtl="1"/>
            <a:r>
              <a:rPr lang="fa-IR" dirty="0">
                <a:cs typeface="B Nazanin" panose="00000400000000000000" pitchFamily="2" charset="-78"/>
              </a:rPr>
              <a:t>برای انجام عملگر</a:t>
            </a:r>
            <a:r>
              <a:rPr lang="fa-I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Join</a:t>
            </a:r>
            <a:r>
              <a:rPr lang="fa-IR" dirty="0">
                <a:cs typeface="B Nazanin" panose="00000400000000000000" pitchFamily="2" charset="-78"/>
              </a:rPr>
              <a:t> ابتدا دو رابطه را با هم ضرب کرده و سطرهایی که دارای شرط </a:t>
            </a:r>
            <a:r>
              <a:rPr lang="en-US" dirty="0">
                <a:latin typeface="Times New Roman" panose="02020603050405020304" pitchFamily="18" charset="0"/>
                <a:cs typeface="Times New Roman" panose="02020603050405020304" pitchFamily="18" charset="0"/>
              </a:rPr>
              <a:t>Join</a:t>
            </a:r>
            <a:r>
              <a:rPr lang="fa-IR" dirty="0">
                <a:cs typeface="B Nazanin" panose="00000400000000000000" pitchFamily="2" charset="-78"/>
              </a:rPr>
              <a:t> هستند را گزینش کرده و در نهایت ستون های تکراری را با عملگر پرتو حذف می کنیم.</a:t>
            </a:r>
          </a:p>
          <a:p>
            <a:pPr algn="just" rtl="1"/>
            <a:endParaRPr lang="fa-IR" dirty="0">
              <a:cs typeface="B Nazanin" panose="00000400000000000000" pitchFamily="2" charset="-78"/>
            </a:endParaRPr>
          </a:p>
          <a:p>
            <a:pPr algn="r" rtl="1"/>
            <a:r>
              <a:rPr lang="fa-IR" dirty="0">
                <a:cs typeface="B Nazanin" panose="00000400000000000000" pitchFamily="2" charset="-78"/>
              </a:rPr>
              <a:t> در واقع عملگر پیوند از سه عملگر ضرب، گزینش و پرتو تشکیل شده است.</a:t>
            </a:r>
            <a:endParaRPr lang="en-US" dirty="0">
              <a:cs typeface="B Nazanin" panose="00000400000000000000" pitchFamily="2" charset="-78"/>
            </a:endParaRPr>
          </a:p>
        </p:txBody>
      </p:sp>
      <p:graphicFrame>
        <p:nvGraphicFramePr>
          <p:cNvPr id="4" name="Table 4">
            <a:extLst>
              <a:ext uri="{FF2B5EF4-FFF2-40B4-BE49-F238E27FC236}">
                <a16:creationId xmlns:a16="http://schemas.microsoft.com/office/drawing/2014/main" id="{2B144CBB-F2ED-B687-6878-F3AD3D3A9413}"/>
              </a:ext>
            </a:extLst>
          </p:cNvPr>
          <p:cNvGraphicFramePr>
            <a:graphicFrameLocks/>
          </p:cNvGraphicFramePr>
          <p:nvPr>
            <p:extLst>
              <p:ext uri="{D42A27DB-BD31-4B8C-83A1-F6EECF244321}">
                <p14:modId xmlns:p14="http://schemas.microsoft.com/office/powerpoint/2010/main" val="2061552127"/>
              </p:ext>
            </p:extLst>
          </p:nvPr>
        </p:nvGraphicFramePr>
        <p:xfrm>
          <a:off x="1193929" y="4337374"/>
          <a:ext cx="1097126" cy="1483360"/>
        </p:xfrm>
        <a:graphic>
          <a:graphicData uri="http://schemas.openxmlformats.org/drawingml/2006/table">
            <a:tbl>
              <a:tblPr firstRow="1" bandRow="1">
                <a:tableStyleId>{5C22544A-7EE6-4342-B048-85BDC9FD1C3A}</a:tableStyleId>
              </a:tblPr>
              <a:tblGrid>
                <a:gridCol w="548563">
                  <a:extLst>
                    <a:ext uri="{9D8B030D-6E8A-4147-A177-3AD203B41FA5}">
                      <a16:colId xmlns:a16="http://schemas.microsoft.com/office/drawing/2014/main" val="3223944225"/>
                    </a:ext>
                  </a:extLst>
                </a:gridCol>
                <a:gridCol w="548563">
                  <a:extLst>
                    <a:ext uri="{9D8B030D-6E8A-4147-A177-3AD203B41FA5}">
                      <a16:colId xmlns:a16="http://schemas.microsoft.com/office/drawing/2014/main" val="2547012163"/>
                    </a:ext>
                  </a:extLst>
                </a:gridCol>
              </a:tblGrid>
              <a:tr h="370840">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val="3192673593"/>
                  </a:ext>
                </a:extLst>
              </a:tr>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942997738"/>
                  </a:ext>
                </a:extLst>
              </a:tr>
              <a:tr h="370840">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4208858236"/>
                  </a:ext>
                </a:extLst>
              </a:tr>
              <a:tr h="370840">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71180165"/>
                  </a:ext>
                </a:extLst>
              </a:tr>
            </a:tbl>
          </a:graphicData>
        </a:graphic>
      </p:graphicFrame>
      <p:sp>
        <p:nvSpPr>
          <p:cNvPr id="5" name="TextBox 4">
            <a:extLst>
              <a:ext uri="{FF2B5EF4-FFF2-40B4-BE49-F238E27FC236}">
                <a16:creationId xmlns:a16="http://schemas.microsoft.com/office/drawing/2014/main" id="{411C8925-ADCB-35CE-431B-33B549E19D88}"/>
              </a:ext>
            </a:extLst>
          </p:cNvPr>
          <p:cNvSpPr txBox="1"/>
          <p:nvPr/>
        </p:nvSpPr>
        <p:spPr>
          <a:xfrm>
            <a:off x="1385261" y="3914618"/>
            <a:ext cx="458780" cy="400110"/>
          </a:xfrm>
          <a:prstGeom prst="rect">
            <a:avLst/>
          </a:prstGeom>
          <a:noFill/>
        </p:spPr>
        <p:txBody>
          <a:bodyPr wrap="none" rtlCol="0">
            <a:spAutoFit/>
          </a:bodyPr>
          <a:lstStyle/>
          <a:p>
            <a:r>
              <a:rPr lang="en-US" sz="2000" b="1" dirty="0"/>
              <a:t>R1</a:t>
            </a:r>
          </a:p>
        </p:txBody>
      </p:sp>
      <p:graphicFrame>
        <p:nvGraphicFramePr>
          <p:cNvPr id="6" name="Table 4">
            <a:extLst>
              <a:ext uri="{FF2B5EF4-FFF2-40B4-BE49-F238E27FC236}">
                <a16:creationId xmlns:a16="http://schemas.microsoft.com/office/drawing/2014/main" id="{FA2476F3-1250-B5CC-C89C-25C7893375D7}"/>
              </a:ext>
            </a:extLst>
          </p:cNvPr>
          <p:cNvGraphicFramePr>
            <a:graphicFrameLocks/>
          </p:cNvGraphicFramePr>
          <p:nvPr>
            <p:extLst>
              <p:ext uri="{D42A27DB-BD31-4B8C-83A1-F6EECF244321}">
                <p14:modId xmlns:p14="http://schemas.microsoft.com/office/powerpoint/2010/main" val="2176327835"/>
              </p:ext>
            </p:extLst>
          </p:nvPr>
        </p:nvGraphicFramePr>
        <p:xfrm>
          <a:off x="2989489" y="4337374"/>
          <a:ext cx="1097126" cy="2225040"/>
        </p:xfrm>
        <a:graphic>
          <a:graphicData uri="http://schemas.openxmlformats.org/drawingml/2006/table">
            <a:tbl>
              <a:tblPr firstRow="1" bandRow="1">
                <a:tableStyleId>{5C22544A-7EE6-4342-B048-85BDC9FD1C3A}</a:tableStyleId>
              </a:tblPr>
              <a:tblGrid>
                <a:gridCol w="548563">
                  <a:extLst>
                    <a:ext uri="{9D8B030D-6E8A-4147-A177-3AD203B41FA5}">
                      <a16:colId xmlns:a16="http://schemas.microsoft.com/office/drawing/2014/main" val="3223944225"/>
                    </a:ext>
                  </a:extLst>
                </a:gridCol>
                <a:gridCol w="548563">
                  <a:extLst>
                    <a:ext uri="{9D8B030D-6E8A-4147-A177-3AD203B41FA5}">
                      <a16:colId xmlns:a16="http://schemas.microsoft.com/office/drawing/2014/main" val="3643447858"/>
                    </a:ext>
                  </a:extLst>
                </a:gridCol>
              </a:tblGrid>
              <a:tr h="370840">
                <a:tc>
                  <a:txBody>
                    <a:bodyPr/>
                    <a:lstStyle/>
                    <a:p>
                      <a:r>
                        <a:rPr lang="en-US" dirty="0"/>
                        <a:t>A</a:t>
                      </a:r>
                    </a:p>
                  </a:txBody>
                  <a:tcPr/>
                </a:tc>
                <a:tc>
                  <a:txBody>
                    <a:bodyPr/>
                    <a:lstStyle/>
                    <a:p>
                      <a:r>
                        <a:rPr lang="en-US" dirty="0"/>
                        <a:t>C</a:t>
                      </a:r>
                    </a:p>
                  </a:txBody>
                  <a:tcPr/>
                </a:tc>
                <a:extLst>
                  <a:ext uri="{0D108BD9-81ED-4DB2-BD59-A6C34878D82A}">
                    <a16:rowId xmlns:a16="http://schemas.microsoft.com/office/drawing/2014/main" val="3192673593"/>
                  </a:ext>
                </a:extLst>
              </a:tr>
              <a:tr h="370840">
                <a:tc>
                  <a:txBody>
                    <a:bodyPr/>
                    <a:lstStyle/>
                    <a:p>
                      <a:r>
                        <a:rPr lang="en-US" dirty="0"/>
                        <a:t>3</a:t>
                      </a:r>
                    </a:p>
                  </a:txBody>
                  <a:tcPr/>
                </a:tc>
                <a:tc>
                  <a:txBody>
                    <a:bodyPr/>
                    <a:lstStyle/>
                    <a:p>
                      <a:r>
                        <a:rPr lang="en-US" dirty="0"/>
                        <a:t>1</a:t>
                      </a:r>
                    </a:p>
                  </a:txBody>
                  <a:tcPr/>
                </a:tc>
                <a:extLst>
                  <a:ext uri="{0D108BD9-81ED-4DB2-BD59-A6C34878D82A}">
                    <a16:rowId xmlns:a16="http://schemas.microsoft.com/office/drawing/2014/main" val="2942997738"/>
                  </a:ext>
                </a:extLst>
              </a:tr>
              <a:tr h="370840">
                <a:tc>
                  <a:txBody>
                    <a:bodyPr/>
                    <a:lstStyle/>
                    <a:p>
                      <a:r>
                        <a:rPr lang="en-US" dirty="0"/>
                        <a:t>9</a:t>
                      </a:r>
                    </a:p>
                  </a:txBody>
                  <a:tcPr/>
                </a:tc>
                <a:tc>
                  <a:txBody>
                    <a:bodyPr/>
                    <a:lstStyle/>
                    <a:p>
                      <a:r>
                        <a:rPr lang="en-US" dirty="0"/>
                        <a:t>4</a:t>
                      </a:r>
                    </a:p>
                  </a:txBody>
                  <a:tcPr/>
                </a:tc>
                <a:extLst>
                  <a:ext uri="{0D108BD9-81ED-4DB2-BD59-A6C34878D82A}">
                    <a16:rowId xmlns:a16="http://schemas.microsoft.com/office/drawing/2014/main" val="4208858236"/>
                  </a:ext>
                </a:extLst>
              </a:tr>
              <a:tr h="370840">
                <a:tc>
                  <a:txBody>
                    <a:bodyPr/>
                    <a:lstStyle/>
                    <a:p>
                      <a:r>
                        <a:rPr lang="en-US" dirty="0"/>
                        <a:t>6</a:t>
                      </a:r>
                    </a:p>
                  </a:txBody>
                  <a:tcPr/>
                </a:tc>
                <a:tc>
                  <a:txBody>
                    <a:bodyPr/>
                    <a:lstStyle/>
                    <a:p>
                      <a:r>
                        <a:rPr lang="en-US" dirty="0"/>
                        <a:t>6</a:t>
                      </a:r>
                    </a:p>
                  </a:txBody>
                  <a:tcPr/>
                </a:tc>
                <a:extLst>
                  <a:ext uri="{0D108BD9-81ED-4DB2-BD59-A6C34878D82A}">
                    <a16:rowId xmlns:a16="http://schemas.microsoft.com/office/drawing/2014/main" val="1880610308"/>
                  </a:ext>
                </a:extLst>
              </a:tr>
              <a:tr h="370840">
                <a:tc>
                  <a:txBody>
                    <a:bodyPr/>
                    <a:lstStyle/>
                    <a:p>
                      <a:r>
                        <a:rPr lang="en-US" dirty="0"/>
                        <a:t>5</a:t>
                      </a:r>
                    </a:p>
                  </a:txBody>
                  <a:tcPr/>
                </a:tc>
                <a:tc>
                  <a:txBody>
                    <a:bodyPr/>
                    <a:lstStyle/>
                    <a:p>
                      <a:r>
                        <a:rPr lang="en-US" dirty="0"/>
                        <a:t>9</a:t>
                      </a:r>
                    </a:p>
                  </a:txBody>
                  <a:tcPr/>
                </a:tc>
                <a:extLst>
                  <a:ext uri="{0D108BD9-81ED-4DB2-BD59-A6C34878D82A}">
                    <a16:rowId xmlns:a16="http://schemas.microsoft.com/office/drawing/2014/main" val="1071180165"/>
                  </a:ext>
                </a:extLst>
              </a:tr>
              <a:tr h="370840">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3644671460"/>
                  </a:ext>
                </a:extLst>
              </a:tr>
            </a:tbl>
          </a:graphicData>
        </a:graphic>
      </p:graphicFrame>
      <p:sp>
        <p:nvSpPr>
          <p:cNvPr id="8" name="TextBox 7">
            <a:extLst>
              <a:ext uri="{FF2B5EF4-FFF2-40B4-BE49-F238E27FC236}">
                <a16:creationId xmlns:a16="http://schemas.microsoft.com/office/drawing/2014/main" id="{111D3C7D-E599-976D-B97E-08FBC593CED6}"/>
              </a:ext>
            </a:extLst>
          </p:cNvPr>
          <p:cNvSpPr txBox="1"/>
          <p:nvPr/>
        </p:nvSpPr>
        <p:spPr>
          <a:xfrm>
            <a:off x="3308662" y="3914618"/>
            <a:ext cx="458780" cy="400110"/>
          </a:xfrm>
          <a:prstGeom prst="rect">
            <a:avLst/>
          </a:prstGeom>
          <a:noFill/>
        </p:spPr>
        <p:txBody>
          <a:bodyPr wrap="none" rtlCol="0">
            <a:spAutoFit/>
          </a:bodyPr>
          <a:lstStyle/>
          <a:p>
            <a:r>
              <a:rPr lang="en-US" sz="2000" b="1" dirty="0"/>
              <a:t>R2</a:t>
            </a:r>
          </a:p>
        </p:txBody>
      </p:sp>
      <p:sp>
        <p:nvSpPr>
          <p:cNvPr id="9" name="Arrow: Right 8">
            <a:extLst>
              <a:ext uri="{FF2B5EF4-FFF2-40B4-BE49-F238E27FC236}">
                <a16:creationId xmlns:a16="http://schemas.microsoft.com/office/drawing/2014/main" id="{94FA268A-8471-AB20-3E4D-BC344B5B2EF8}"/>
              </a:ext>
            </a:extLst>
          </p:cNvPr>
          <p:cNvSpPr/>
          <p:nvPr/>
        </p:nvSpPr>
        <p:spPr>
          <a:xfrm>
            <a:off x="4528585" y="5011355"/>
            <a:ext cx="1961668"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9">
            <a:extLst>
              <a:ext uri="{FF2B5EF4-FFF2-40B4-BE49-F238E27FC236}">
                <a16:creationId xmlns:a16="http://schemas.microsoft.com/office/drawing/2014/main" id="{520B59C3-17D8-DF9E-AB55-D6104A16F91C}"/>
              </a:ext>
            </a:extLst>
          </p:cNvPr>
          <p:cNvGraphicFramePr>
            <a:graphicFrameLocks noChangeAspect="1"/>
          </p:cNvGraphicFramePr>
          <p:nvPr>
            <p:extLst>
              <p:ext uri="{D42A27DB-BD31-4B8C-83A1-F6EECF244321}">
                <p14:modId xmlns:p14="http://schemas.microsoft.com/office/powerpoint/2010/main" val="2363264458"/>
              </p:ext>
            </p:extLst>
          </p:nvPr>
        </p:nvGraphicFramePr>
        <p:xfrm>
          <a:off x="4662488" y="4616147"/>
          <a:ext cx="1433512" cy="347966"/>
        </p:xfrm>
        <a:graphic>
          <a:graphicData uri="http://schemas.openxmlformats.org/presentationml/2006/ole">
            <mc:AlternateContent xmlns:mc="http://schemas.openxmlformats.org/markup-compatibility/2006">
              <mc:Choice xmlns:v="urn:schemas-microsoft-com:vml" Requires="v">
                <p:oleObj name="Equation" r:id="rId2" imgW="736560" imgH="177480" progId="Equation.DSMT4">
                  <p:embed/>
                </p:oleObj>
              </mc:Choice>
              <mc:Fallback>
                <p:oleObj name="Equation" r:id="rId2" imgW="736560" imgH="177480" progId="Equation.DSMT4">
                  <p:embed/>
                  <p:pic>
                    <p:nvPicPr>
                      <p:cNvPr id="8" name="Object 7">
                        <a:extLst>
                          <a:ext uri="{FF2B5EF4-FFF2-40B4-BE49-F238E27FC236}">
                            <a16:creationId xmlns:a16="http://schemas.microsoft.com/office/drawing/2014/main" id="{488F16FD-9614-5D70-F3B8-035C2019EB05}"/>
                          </a:ext>
                        </a:extLst>
                      </p:cNvPr>
                      <p:cNvPicPr/>
                      <p:nvPr/>
                    </p:nvPicPr>
                    <p:blipFill>
                      <a:blip r:embed="rId3"/>
                      <a:stretch>
                        <a:fillRect/>
                      </a:stretch>
                    </p:blipFill>
                    <p:spPr>
                      <a:xfrm>
                        <a:off x="4662488" y="4616147"/>
                        <a:ext cx="1433512" cy="347966"/>
                      </a:xfrm>
                      <a:prstGeom prst="rect">
                        <a:avLst/>
                      </a:prstGeom>
                    </p:spPr>
                  </p:pic>
                </p:oleObj>
              </mc:Fallback>
            </mc:AlternateContent>
          </a:graphicData>
        </a:graphic>
      </p:graphicFrame>
      <p:graphicFrame>
        <p:nvGraphicFramePr>
          <p:cNvPr id="11" name="Table 4">
            <a:extLst>
              <a:ext uri="{FF2B5EF4-FFF2-40B4-BE49-F238E27FC236}">
                <a16:creationId xmlns:a16="http://schemas.microsoft.com/office/drawing/2014/main" id="{4B4E0C6F-E703-DBB3-4C07-3BC333837626}"/>
              </a:ext>
            </a:extLst>
          </p:cNvPr>
          <p:cNvGraphicFramePr>
            <a:graphicFrameLocks/>
          </p:cNvGraphicFramePr>
          <p:nvPr>
            <p:extLst>
              <p:ext uri="{D42A27DB-BD31-4B8C-83A1-F6EECF244321}">
                <p14:modId xmlns:p14="http://schemas.microsoft.com/office/powerpoint/2010/main" val="2030570469"/>
              </p:ext>
            </p:extLst>
          </p:nvPr>
        </p:nvGraphicFramePr>
        <p:xfrm>
          <a:off x="6988855" y="4488944"/>
          <a:ext cx="1097127" cy="1112520"/>
        </p:xfrm>
        <a:graphic>
          <a:graphicData uri="http://schemas.openxmlformats.org/drawingml/2006/table">
            <a:tbl>
              <a:tblPr firstRow="1" bandRow="1">
                <a:tableStyleId>{93296810-A885-4BE3-A3E7-6D5BEEA58F35}</a:tableStyleId>
              </a:tblPr>
              <a:tblGrid>
                <a:gridCol w="365709">
                  <a:extLst>
                    <a:ext uri="{9D8B030D-6E8A-4147-A177-3AD203B41FA5}">
                      <a16:colId xmlns:a16="http://schemas.microsoft.com/office/drawing/2014/main" val="3223944225"/>
                    </a:ext>
                  </a:extLst>
                </a:gridCol>
                <a:gridCol w="365709">
                  <a:extLst>
                    <a:ext uri="{9D8B030D-6E8A-4147-A177-3AD203B41FA5}">
                      <a16:colId xmlns:a16="http://schemas.microsoft.com/office/drawing/2014/main" val="2547012163"/>
                    </a:ext>
                  </a:extLst>
                </a:gridCol>
                <a:gridCol w="365709">
                  <a:extLst>
                    <a:ext uri="{9D8B030D-6E8A-4147-A177-3AD203B41FA5}">
                      <a16:colId xmlns:a16="http://schemas.microsoft.com/office/drawing/2014/main" val="710785861"/>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3192673593"/>
                  </a:ext>
                </a:extLst>
              </a:tr>
              <a:tr h="370840">
                <a:tc>
                  <a:txBody>
                    <a:bodyPr/>
                    <a:lstStyle/>
                    <a:p>
                      <a:r>
                        <a:rPr lang="en-US" dirty="0"/>
                        <a:t>3</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2942997738"/>
                  </a:ext>
                </a:extLst>
              </a:tr>
              <a:tr h="370840">
                <a:tc>
                  <a:txBody>
                    <a:bodyPr/>
                    <a:lstStyle/>
                    <a:p>
                      <a:r>
                        <a:rPr lang="en-US" dirty="0"/>
                        <a:t>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208858236"/>
                  </a:ext>
                </a:extLst>
              </a:tr>
            </a:tbl>
          </a:graphicData>
        </a:graphic>
      </p:graphicFrame>
    </p:spTree>
    <p:extLst>
      <p:ext uri="{BB962C8B-B14F-4D97-AF65-F5344CB8AC3E}">
        <p14:creationId xmlns:p14="http://schemas.microsoft.com/office/powerpoint/2010/main" val="315347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6211-D3FA-B6F7-6831-2B193C1AAA22}"/>
              </a:ext>
            </a:extLst>
          </p:cNvPr>
          <p:cNvSpPr>
            <a:spLocks noGrp="1"/>
          </p:cNvSpPr>
          <p:nvPr>
            <p:ph type="title"/>
          </p:nvPr>
        </p:nvSpPr>
        <p:spPr/>
        <p:txBody>
          <a:bodyPr/>
          <a:lstStyle/>
          <a:p>
            <a:pPr algn="r" rtl="1"/>
            <a:r>
              <a:rPr lang="fa-IR" dirty="0">
                <a:cs typeface="B Nazanin" panose="00000400000000000000" pitchFamily="2" charset="-78"/>
              </a:rPr>
              <a:t>مثال (پیوند طبیعی)</a:t>
            </a:r>
            <a:endParaRPr lang="en-US" dirty="0"/>
          </a:p>
        </p:txBody>
      </p:sp>
      <p:graphicFrame>
        <p:nvGraphicFramePr>
          <p:cNvPr id="4" name="Table 4">
            <a:extLst>
              <a:ext uri="{FF2B5EF4-FFF2-40B4-BE49-F238E27FC236}">
                <a16:creationId xmlns:a16="http://schemas.microsoft.com/office/drawing/2014/main" id="{949C0605-796A-7990-5DB7-1342542C631A}"/>
              </a:ext>
            </a:extLst>
          </p:cNvPr>
          <p:cNvGraphicFramePr>
            <a:graphicFrameLocks/>
          </p:cNvGraphicFramePr>
          <p:nvPr>
            <p:extLst>
              <p:ext uri="{D42A27DB-BD31-4B8C-83A1-F6EECF244321}">
                <p14:modId xmlns:p14="http://schemas.microsoft.com/office/powerpoint/2010/main" val="3521792000"/>
              </p:ext>
            </p:extLst>
          </p:nvPr>
        </p:nvGraphicFramePr>
        <p:xfrm>
          <a:off x="883275" y="2866179"/>
          <a:ext cx="1316004" cy="1483360"/>
        </p:xfrm>
        <a:graphic>
          <a:graphicData uri="http://schemas.openxmlformats.org/drawingml/2006/table">
            <a:tbl>
              <a:tblPr firstRow="1" bandRow="1">
                <a:tableStyleId>{5C22544A-7EE6-4342-B048-85BDC9FD1C3A}</a:tableStyleId>
              </a:tblPr>
              <a:tblGrid>
                <a:gridCol w="438668">
                  <a:extLst>
                    <a:ext uri="{9D8B030D-6E8A-4147-A177-3AD203B41FA5}">
                      <a16:colId xmlns:a16="http://schemas.microsoft.com/office/drawing/2014/main" val="3223944225"/>
                    </a:ext>
                  </a:extLst>
                </a:gridCol>
                <a:gridCol w="438668">
                  <a:extLst>
                    <a:ext uri="{9D8B030D-6E8A-4147-A177-3AD203B41FA5}">
                      <a16:colId xmlns:a16="http://schemas.microsoft.com/office/drawing/2014/main" val="2547012163"/>
                    </a:ext>
                  </a:extLst>
                </a:gridCol>
                <a:gridCol w="438668">
                  <a:extLst>
                    <a:ext uri="{9D8B030D-6E8A-4147-A177-3AD203B41FA5}">
                      <a16:colId xmlns:a16="http://schemas.microsoft.com/office/drawing/2014/main" val="1932996724"/>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3192673593"/>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2942997738"/>
                  </a:ext>
                </a:extLst>
              </a:tr>
              <a:tr h="370840">
                <a:tc>
                  <a:txBody>
                    <a:bodyPr/>
                    <a:lstStyle/>
                    <a:p>
                      <a:r>
                        <a:rPr lang="en-US" dirty="0"/>
                        <a:t>3</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4208858236"/>
                  </a:ext>
                </a:extLst>
              </a:tr>
              <a:tr h="370840">
                <a:tc>
                  <a:txBody>
                    <a:bodyPr/>
                    <a:lstStyle/>
                    <a:p>
                      <a:r>
                        <a:rPr lang="en-US" dirty="0"/>
                        <a:t>2</a:t>
                      </a:r>
                    </a:p>
                  </a:txBody>
                  <a:tcPr/>
                </a:tc>
                <a:tc>
                  <a:txBody>
                    <a:bodyPr/>
                    <a:lstStyle/>
                    <a:p>
                      <a:r>
                        <a:rPr lang="en-US" dirty="0"/>
                        <a:t>4</a:t>
                      </a:r>
                    </a:p>
                  </a:txBody>
                  <a:tcPr/>
                </a:tc>
                <a:tc>
                  <a:txBody>
                    <a:bodyPr/>
                    <a:lstStyle/>
                    <a:p>
                      <a:r>
                        <a:rPr lang="en-US" dirty="0"/>
                        <a:t>6</a:t>
                      </a:r>
                    </a:p>
                  </a:txBody>
                  <a:tcPr/>
                </a:tc>
                <a:extLst>
                  <a:ext uri="{0D108BD9-81ED-4DB2-BD59-A6C34878D82A}">
                    <a16:rowId xmlns:a16="http://schemas.microsoft.com/office/drawing/2014/main" val="1071180165"/>
                  </a:ext>
                </a:extLst>
              </a:tr>
            </a:tbl>
          </a:graphicData>
        </a:graphic>
      </p:graphicFrame>
      <p:sp>
        <p:nvSpPr>
          <p:cNvPr id="5" name="TextBox 4">
            <a:extLst>
              <a:ext uri="{FF2B5EF4-FFF2-40B4-BE49-F238E27FC236}">
                <a16:creationId xmlns:a16="http://schemas.microsoft.com/office/drawing/2014/main" id="{6869C99A-EA4F-D662-6AA0-CDB891731CFD}"/>
              </a:ext>
            </a:extLst>
          </p:cNvPr>
          <p:cNvSpPr txBox="1"/>
          <p:nvPr/>
        </p:nvSpPr>
        <p:spPr>
          <a:xfrm>
            <a:off x="1226641" y="2449712"/>
            <a:ext cx="458780" cy="400110"/>
          </a:xfrm>
          <a:prstGeom prst="rect">
            <a:avLst/>
          </a:prstGeom>
          <a:noFill/>
        </p:spPr>
        <p:txBody>
          <a:bodyPr wrap="none" rtlCol="0">
            <a:spAutoFit/>
          </a:bodyPr>
          <a:lstStyle/>
          <a:p>
            <a:r>
              <a:rPr lang="en-US" sz="2000" b="1" dirty="0"/>
              <a:t>R1</a:t>
            </a:r>
          </a:p>
        </p:txBody>
      </p:sp>
      <p:graphicFrame>
        <p:nvGraphicFramePr>
          <p:cNvPr id="6" name="Table 4">
            <a:extLst>
              <a:ext uri="{FF2B5EF4-FFF2-40B4-BE49-F238E27FC236}">
                <a16:creationId xmlns:a16="http://schemas.microsoft.com/office/drawing/2014/main" id="{D9D105EF-135B-CD23-5599-6ECD51DA9C04}"/>
              </a:ext>
            </a:extLst>
          </p:cNvPr>
          <p:cNvGraphicFramePr>
            <a:graphicFrameLocks/>
          </p:cNvGraphicFramePr>
          <p:nvPr>
            <p:extLst>
              <p:ext uri="{D42A27DB-BD31-4B8C-83A1-F6EECF244321}">
                <p14:modId xmlns:p14="http://schemas.microsoft.com/office/powerpoint/2010/main" val="1313672498"/>
              </p:ext>
            </p:extLst>
          </p:nvPr>
        </p:nvGraphicFramePr>
        <p:xfrm>
          <a:off x="2830868" y="2872468"/>
          <a:ext cx="2161008" cy="2225040"/>
        </p:xfrm>
        <a:graphic>
          <a:graphicData uri="http://schemas.openxmlformats.org/drawingml/2006/table">
            <a:tbl>
              <a:tblPr firstRow="1" bandRow="1">
                <a:tableStyleId>{5C22544A-7EE6-4342-B048-85BDC9FD1C3A}</a:tableStyleId>
              </a:tblPr>
              <a:tblGrid>
                <a:gridCol w="540252">
                  <a:extLst>
                    <a:ext uri="{9D8B030D-6E8A-4147-A177-3AD203B41FA5}">
                      <a16:colId xmlns:a16="http://schemas.microsoft.com/office/drawing/2014/main" val="3223944225"/>
                    </a:ext>
                  </a:extLst>
                </a:gridCol>
                <a:gridCol w="540252">
                  <a:extLst>
                    <a:ext uri="{9D8B030D-6E8A-4147-A177-3AD203B41FA5}">
                      <a16:colId xmlns:a16="http://schemas.microsoft.com/office/drawing/2014/main" val="3643447858"/>
                    </a:ext>
                  </a:extLst>
                </a:gridCol>
                <a:gridCol w="540252">
                  <a:extLst>
                    <a:ext uri="{9D8B030D-6E8A-4147-A177-3AD203B41FA5}">
                      <a16:colId xmlns:a16="http://schemas.microsoft.com/office/drawing/2014/main" val="205947544"/>
                    </a:ext>
                  </a:extLst>
                </a:gridCol>
                <a:gridCol w="540252">
                  <a:extLst>
                    <a:ext uri="{9D8B030D-6E8A-4147-A177-3AD203B41FA5}">
                      <a16:colId xmlns:a16="http://schemas.microsoft.com/office/drawing/2014/main" val="1963894868"/>
                    </a:ext>
                  </a:extLst>
                </a:gridCol>
              </a:tblGrid>
              <a:tr h="370840">
                <a:tc>
                  <a:txBody>
                    <a:bodyPr/>
                    <a:lstStyle/>
                    <a:p>
                      <a:r>
                        <a:rPr lang="en-US" dirty="0"/>
                        <a:t>A</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extLst>
                  <a:ext uri="{0D108BD9-81ED-4DB2-BD59-A6C34878D82A}">
                    <a16:rowId xmlns:a16="http://schemas.microsoft.com/office/drawing/2014/main" val="3192673593"/>
                  </a:ext>
                </a:extLst>
              </a:tr>
              <a:tr h="370840">
                <a:tc>
                  <a:txBody>
                    <a:bodyPr/>
                    <a:lstStyle/>
                    <a:p>
                      <a:r>
                        <a:rPr lang="en-US" dirty="0"/>
                        <a:t>3</a:t>
                      </a:r>
                    </a:p>
                  </a:txBody>
                  <a:tcPr/>
                </a:tc>
                <a:tc>
                  <a:txBody>
                    <a:bodyPr/>
                    <a:lstStyle/>
                    <a:p>
                      <a:r>
                        <a:rPr lang="en-US" dirty="0"/>
                        <a:t>1</a:t>
                      </a:r>
                    </a:p>
                  </a:txBody>
                  <a:tcPr/>
                </a:tc>
                <a:tc>
                  <a:txBody>
                    <a:bodyPr/>
                    <a:lstStyle/>
                    <a:p>
                      <a:r>
                        <a:rPr lang="en-US" dirty="0"/>
                        <a:t>5</a:t>
                      </a:r>
                    </a:p>
                  </a:txBody>
                  <a:tcPr/>
                </a:tc>
                <a:tc>
                  <a:txBody>
                    <a:bodyPr/>
                    <a:lstStyle/>
                    <a:p>
                      <a:r>
                        <a:rPr lang="en-US" dirty="0"/>
                        <a:t>9</a:t>
                      </a:r>
                    </a:p>
                  </a:txBody>
                  <a:tcPr/>
                </a:tc>
                <a:extLst>
                  <a:ext uri="{0D108BD9-81ED-4DB2-BD59-A6C34878D82A}">
                    <a16:rowId xmlns:a16="http://schemas.microsoft.com/office/drawing/2014/main" val="2942997738"/>
                  </a:ext>
                </a:extLst>
              </a:tr>
              <a:tr h="370840">
                <a:tc>
                  <a:txBody>
                    <a:bodyPr/>
                    <a:lstStyle/>
                    <a:p>
                      <a:r>
                        <a:rPr lang="fa-IR" dirty="0"/>
                        <a:t>3</a:t>
                      </a:r>
                      <a:endParaRPr lang="en-US" dirty="0"/>
                    </a:p>
                  </a:txBody>
                  <a:tcPr/>
                </a:tc>
                <a:tc>
                  <a:txBody>
                    <a:bodyPr/>
                    <a:lstStyle/>
                    <a:p>
                      <a:r>
                        <a:rPr lang="en-US" dirty="0"/>
                        <a:t>4</a:t>
                      </a:r>
                    </a:p>
                  </a:txBody>
                  <a:tcPr/>
                </a:tc>
                <a:tc>
                  <a:txBody>
                    <a:bodyPr/>
                    <a:lstStyle/>
                    <a:p>
                      <a:r>
                        <a:rPr lang="en-US" dirty="0"/>
                        <a:t>7</a:t>
                      </a:r>
                    </a:p>
                  </a:txBody>
                  <a:tcPr/>
                </a:tc>
                <a:tc>
                  <a:txBody>
                    <a:bodyPr/>
                    <a:lstStyle/>
                    <a:p>
                      <a:r>
                        <a:rPr lang="en-US" dirty="0"/>
                        <a:t>5</a:t>
                      </a:r>
                    </a:p>
                  </a:txBody>
                  <a:tcPr/>
                </a:tc>
                <a:extLst>
                  <a:ext uri="{0D108BD9-81ED-4DB2-BD59-A6C34878D82A}">
                    <a16:rowId xmlns:a16="http://schemas.microsoft.com/office/drawing/2014/main" val="4208858236"/>
                  </a:ext>
                </a:extLst>
              </a:tr>
              <a:tr h="370840">
                <a:tc>
                  <a:txBody>
                    <a:bodyPr/>
                    <a:lstStyle/>
                    <a:p>
                      <a:r>
                        <a:rPr lang="fa-IR" dirty="0"/>
                        <a:t>2</a:t>
                      </a:r>
                      <a:endParaRPr lang="en-US" dirty="0"/>
                    </a:p>
                  </a:txBody>
                  <a:tcPr/>
                </a:tc>
                <a:tc>
                  <a:txBody>
                    <a:bodyPr/>
                    <a:lstStyle/>
                    <a:p>
                      <a:r>
                        <a:rPr lang="en-US" dirty="0"/>
                        <a:t>6</a:t>
                      </a:r>
                    </a:p>
                  </a:txBody>
                  <a:tcPr/>
                </a:tc>
                <a:tc>
                  <a:txBody>
                    <a:bodyPr/>
                    <a:lstStyle/>
                    <a:p>
                      <a:r>
                        <a:rPr lang="en-US" dirty="0"/>
                        <a:t>2</a:t>
                      </a:r>
                    </a:p>
                  </a:txBody>
                  <a:tcPr/>
                </a:tc>
                <a:tc>
                  <a:txBody>
                    <a:bodyPr/>
                    <a:lstStyle/>
                    <a:p>
                      <a:r>
                        <a:rPr lang="en-US" dirty="0"/>
                        <a:t>8</a:t>
                      </a:r>
                    </a:p>
                  </a:txBody>
                  <a:tcPr/>
                </a:tc>
                <a:extLst>
                  <a:ext uri="{0D108BD9-81ED-4DB2-BD59-A6C34878D82A}">
                    <a16:rowId xmlns:a16="http://schemas.microsoft.com/office/drawing/2014/main" val="1880610308"/>
                  </a:ext>
                </a:extLst>
              </a:tr>
              <a:tr h="370840">
                <a:tc>
                  <a:txBody>
                    <a:bodyPr/>
                    <a:lstStyle/>
                    <a:p>
                      <a:r>
                        <a:rPr lang="en-US" dirty="0"/>
                        <a:t>5</a:t>
                      </a:r>
                    </a:p>
                  </a:txBody>
                  <a:tcPr/>
                </a:tc>
                <a:tc>
                  <a:txBody>
                    <a:bodyPr/>
                    <a:lstStyle/>
                    <a:p>
                      <a:r>
                        <a:rPr lang="en-US" dirty="0"/>
                        <a:t>9</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1071180165"/>
                  </a:ext>
                </a:extLst>
              </a:tr>
              <a:tr h="370840">
                <a:tc>
                  <a:txBody>
                    <a:bodyPr/>
                    <a:lstStyle/>
                    <a:p>
                      <a:r>
                        <a:rPr lang="en-US" dirty="0"/>
                        <a:t>2</a:t>
                      </a:r>
                    </a:p>
                  </a:txBody>
                  <a:tcPr/>
                </a:tc>
                <a:tc>
                  <a:txBody>
                    <a:bodyPr/>
                    <a:lstStyle/>
                    <a:p>
                      <a:r>
                        <a:rPr lang="en-US" dirty="0"/>
                        <a:t>6</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3644671460"/>
                  </a:ext>
                </a:extLst>
              </a:tr>
            </a:tbl>
          </a:graphicData>
        </a:graphic>
      </p:graphicFrame>
      <p:sp>
        <p:nvSpPr>
          <p:cNvPr id="7" name="TextBox 6">
            <a:extLst>
              <a:ext uri="{FF2B5EF4-FFF2-40B4-BE49-F238E27FC236}">
                <a16:creationId xmlns:a16="http://schemas.microsoft.com/office/drawing/2014/main" id="{5D2DA71F-217C-0472-4CCC-ACCDD1B3553E}"/>
              </a:ext>
            </a:extLst>
          </p:cNvPr>
          <p:cNvSpPr txBox="1"/>
          <p:nvPr/>
        </p:nvSpPr>
        <p:spPr>
          <a:xfrm>
            <a:off x="3150042" y="2449712"/>
            <a:ext cx="458780" cy="400110"/>
          </a:xfrm>
          <a:prstGeom prst="rect">
            <a:avLst/>
          </a:prstGeom>
          <a:noFill/>
        </p:spPr>
        <p:txBody>
          <a:bodyPr wrap="none" rtlCol="0">
            <a:spAutoFit/>
          </a:bodyPr>
          <a:lstStyle/>
          <a:p>
            <a:r>
              <a:rPr lang="en-US" sz="2000" b="1" dirty="0"/>
              <a:t>R2</a:t>
            </a:r>
          </a:p>
        </p:txBody>
      </p:sp>
      <p:sp>
        <p:nvSpPr>
          <p:cNvPr id="8" name="Arrow: Right 7">
            <a:extLst>
              <a:ext uri="{FF2B5EF4-FFF2-40B4-BE49-F238E27FC236}">
                <a16:creationId xmlns:a16="http://schemas.microsoft.com/office/drawing/2014/main" id="{2C8A9DC0-BC2D-EBB9-1B13-8A626FE54E76}"/>
              </a:ext>
            </a:extLst>
          </p:cNvPr>
          <p:cNvSpPr/>
          <p:nvPr/>
        </p:nvSpPr>
        <p:spPr>
          <a:xfrm>
            <a:off x="5205923" y="3426558"/>
            <a:ext cx="1780156"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Object 8">
            <a:extLst>
              <a:ext uri="{FF2B5EF4-FFF2-40B4-BE49-F238E27FC236}">
                <a16:creationId xmlns:a16="http://schemas.microsoft.com/office/drawing/2014/main" id="{DDDD5067-F53D-0550-AD61-21ACFBA5C9E1}"/>
              </a:ext>
            </a:extLst>
          </p:cNvPr>
          <p:cNvGraphicFramePr>
            <a:graphicFrameLocks noChangeAspect="1"/>
          </p:cNvGraphicFramePr>
          <p:nvPr>
            <p:extLst>
              <p:ext uri="{D42A27DB-BD31-4B8C-83A1-F6EECF244321}">
                <p14:modId xmlns:p14="http://schemas.microsoft.com/office/powerpoint/2010/main" val="3720610178"/>
              </p:ext>
            </p:extLst>
          </p:nvPr>
        </p:nvGraphicFramePr>
        <p:xfrm>
          <a:off x="5343525" y="3078163"/>
          <a:ext cx="1506538" cy="347662"/>
        </p:xfrm>
        <a:graphic>
          <a:graphicData uri="http://schemas.openxmlformats.org/presentationml/2006/ole">
            <mc:AlternateContent xmlns:mc="http://schemas.openxmlformats.org/markup-compatibility/2006">
              <mc:Choice xmlns:v="urn:schemas-microsoft-com:vml" Requires="v">
                <p:oleObj name="Equation" r:id="rId2" imgW="774360" imgH="177480" progId="Equation.DSMT4">
                  <p:embed/>
                </p:oleObj>
              </mc:Choice>
              <mc:Fallback>
                <p:oleObj name="Equation" r:id="rId2" imgW="774360" imgH="177480" progId="Equation.DSMT4">
                  <p:embed/>
                  <p:pic>
                    <p:nvPicPr>
                      <p:cNvPr id="10" name="Object 9">
                        <a:extLst>
                          <a:ext uri="{FF2B5EF4-FFF2-40B4-BE49-F238E27FC236}">
                            <a16:creationId xmlns:a16="http://schemas.microsoft.com/office/drawing/2014/main" id="{520B59C3-17D8-DF9E-AB55-D6104A16F91C}"/>
                          </a:ext>
                        </a:extLst>
                      </p:cNvPr>
                      <p:cNvPicPr/>
                      <p:nvPr/>
                    </p:nvPicPr>
                    <p:blipFill>
                      <a:blip r:embed="rId3"/>
                      <a:stretch>
                        <a:fillRect/>
                      </a:stretch>
                    </p:blipFill>
                    <p:spPr>
                      <a:xfrm>
                        <a:off x="5343525" y="3078163"/>
                        <a:ext cx="1506538" cy="347662"/>
                      </a:xfrm>
                      <a:prstGeom prst="rect">
                        <a:avLst/>
                      </a:prstGeom>
                    </p:spPr>
                  </p:pic>
                </p:oleObj>
              </mc:Fallback>
            </mc:AlternateContent>
          </a:graphicData>
        </a:graphic>
      </p:graphicFrame>
      <p:graphicFrame>
        <p:nvGraphicFramePr>
          <p:cNvPr id="10" name="Table 4">
            <a:extLst>
              <a:ext uri="{FF2B5EF4-FFF2-40B4-BE49-F238E27FC236}">
                <a16:creationId xmlns:a16="http://schemas.microsoft.com/office/drawing/2014/main" id="{B7862862-D88C-9E84-F216-CDE1279E12C8}"/>
              </a:ext>
            </a:extLst>
          </p:cNvPr>
          <p:cNvGraphicFramePr>
            <a:graphicFrameLocks/>
          </p:cNvGraphicFramePr>
          <p:nvPr>
            <p:extLst>
              <p:ext uri="{D42A27DB-BD31-4B8C-83A1-F6EECF244321}">
                <p14:modId xmlns:p14="http://schemas.microsoft.com/office/powerpoint/2010/main" val="173932851"/>
              </p:ext>
            </p:extLst>
          </p:nvPr>
        </p:nvGraphicFramePr>
        <p:xfrm>
          <a:off x="7200126" y="2866179"/>
          <a:ext cx="2303450" cy="1483360"/>
        </p:xfrm>
        <a:graphic>
          <a:graphicData uri="http://schemas.openxmlformats.org/drawingml/2006/table">
            <a:tbl>
              <a:tblPr firstRow="1" bandRow="1">
                <a:tableStyleId>{93296810-A885-4BE3-A3E7-6D5BEEA58F35}</a:tableStyleId>
              </a:tblPr>
              <a:tblGrid>
                <a:gridCol w="460690">
                  <a:extLst>
                    <a:ext uri="{9D8B030D-6E8A-4147-A177-3AD203B41FA5}">
                      <a16:colId xmlns:a16="http://schemas.microsoft.com/office/drawing/2014/main" val="3223944225"/>
                    </a:ext>
                  </a:extLst>
                </a:gridCol>
                <a:gridCol w="460690">
                  <a:extLst>
                    <a:ext uri="{9D8B030D-6E8A-4147-A177-3AD203B41FA5}">
                      <a16:colId xmlns:a16="http://schemas.microsoft.com/office/drawing/2014/main" val="2547012163"/>
                    </a:ext>
                  </a:extLst>
                </a:gridCol>
                <a:gridCol w="460690">
                  <a:extLst>
                    <a:ext uri="{9D8B030D-6E8A-4147-A177-3AD203B41FA5}">
                      <a16:colId xmlns:a16="http://schemas.microsoft.com/office/drawing/2014/main" val="710785861"/>
                    </a:ext>
                  </a:extLst>
                </a:gridCol>
                <a:gridCol w="460690">
                  <a:extLst>
                    <a:ext uri="{9D8B030D-6E8A-4147-A177-3AD203B41FA5}">
                      <a16:colId xmlns:a16="http://schemas.microsoft.com/office/drawing/2014/main" val="1197110215"/>
                    </a:ext>
                  </a:extLst>
                </a:gridCol>
                <a:gridCol w="460690">
                  <a:extLst>
                    <a:ext uri="{9D8B030D-6E8A-4147-A177-3AD203B41FA5}">
                      <a16:colId xmlns:a16="http://schemas.microsoft.com/office/drawing/2014/main" val="3745611798"/>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extLst>
                  <a:ext uri="{0D108BD9-81ED-4DB2-BD59-A6C34878D82A}">
                    <a16:rowId xmlns:a16="http://schemas.microsoft.com/office/drawing/2014/main" val="3192673593"/>
                  </a:ext>
                </a:extLst>
              </a:tr>
              <a:tr h="370840">
                <a:tc>
                  <a:txBody>
                    <a:bodyPr/>
                    <a:lstStyle/>
                    <a:p>
                      <a:r>
                        <a:rPr lang="en-US" dirty="0"/>
                        <a:t>3</a:t>
                      </a:r>
                    </a:p>
                  </a:txBody>
                  <a:tcPr/>
                </a:tc>
                <a:tc>
                  <a:txBody>
                    <a:bodyPr/>
                    <a:lstStyle/>
                    <a:p>
                      <a:r>
                        <a:rPr lang="en-US" dirty="0"/>
                        <a:t>5</a:t>
                      </a:r>
                    </a:p>
                  </a:txBody>
                  <a:tcPr/>
                </a:tc>
                <a:tc>
                  <a:txBody>
                    <a:bodyPr/>
                    <a:lstStyle/>
                    <a:p>
                      <a:r>
                        <a:rPr lang="en-US" dirty="0"/>
                        <a:t>4</a:t>
                      </a:r>
                    </a:p>
                  </a:txBody>
                  <a:tcPr/>
                </a:tc>
                <a:tc>
                  <a:txBody>
                    <a:bodyPr/>
                    <a:lstStyle/>
                    <a:p>
                      <a:r>
                        <a:rPr lang="en-US" dirty="0"/>
                        <a:t>7</a:t>
                      </a:r>
                    </a:p>
                  </a:txBody>
                  <a:tcPr/>
                </a:tc>
                <a:tc>
                  <a:txBody>
                    <a:bodyPr/>
                    <a:lstStyle/>
                    <a:p>
                      <a:r>
                        <a:rPr lang="en-US" dirty="0"/>
                        <a:t>5</a:t>
                      </a:r>
                    </a:p>
                  </a:txBody>
                  <a:tcPr/>
                </a:tc>
                <a:extLst>
                  <a:ext uri="{0D108BD9-81ED-4DB2-BD59-A6C34878D82A}">
                    <a16:rowId xmlns:a16="http://schemas.microsoft.com/office/drawing/2014/main" val="2942997738"/>
                  </a:ext>
                </a:extLst>
              </a:tr>
              <a:tr h="370840">
                <a:tc>
                  <a:txBody>
                    <a:bodyPr/>
                    <a:lstStyle/>
                    <a:p>
                      <a:r>
                        <a:rPr lang="en-US" dirty="0"/>
                        <a:t>2</a:t>
                      </a:r>
                    </a:p>
                  </a:txBody>
                  <a:tcPr/>
                </a:tc>
                <a:tc>
                  <a:txBody>
                    <a:bodyPr/>
                    <a:lstStyle/>
                    <a:p>
                      <a:r>
                        <a:rPr lang="en-US" dirty="0"/>
                        <a:t>4</a:t>
                      </a:r>
                    </a:p>
                  </a:txBody>
                  <a:tcPr/>
                </a:tc>
                <a:tc>
                  <a:txBody>
                    <a:bodyPr/>
                    <a:lstStyle/>
                    <a:p>
                      <a:r>
                        <a:rPr lang="en-US" dirty="0"/>
                        <a:t>6</a:t>
                      </a:r>
                    </a:p>
                  </a:txBody>
                  <a:tcPr/>
                </a:tc>
                <a:tc>
                  <a:txBody>
                    <a:bodyPr/>
                    <a:lstStyle/>
                    <a:p>
                      <a:r>
                        <a:rPr lang="en-US" dirty="0"/>
                        <a:t>2</a:t>
                      </a:r>
                    </a:p>
                  </a:txBody>
                  <a:tcPr/>
                </a:tc>
                <a:tc>
                  <a:txBody>
                    <a:bodyPr/>
                    <a:lstStyle/>
                    <a:p>
                      <a:r>
                        <a:rPr lang="en-US" dirty="0"/>
                        <a:t>8</a:t>
                      </a:r>
                    </a:p>
                  </a:txBody>
                  <a:tcPr/>
                </a:tc>
                <a:extLst>
                  <a:ext uri="{0D108BD9-81ED-4DB2-BD59-A6C34878D82A}">
                    <a16:rowId xmlns:a16="http://schemas.microsoft.com/office/drawing/2014/main" val="4208858236"/>
                  </a:ext>
                </a:extLst>
              </a:tr>
              <a:tr h="370840">
                <a:tc>
                  <a:txBody>
                    <a:bodyPr/>
                    <a:lstStyle/>
                    <a:p>
                      <a:r>
                        <a:rPr lang="en-US" dirty="0"/>
                        <a:t>2</a:t>
                      </a:r>
                    </a:p>
                  </a:txBody>
                  <a:tcPr/>
                </a:tc>
                <a:tc>
                  <a:txBody>
                    <a:bodyPr/>
                    <a:lstStyle/>
                    <a:p>
                      <a:r>
                        <a:rPr lang="en-US" dirty="0"/>
                        <a:t>4</a:t>
                      </a:r>
                    </a:p>
                  </a:txBody>
                  <a:tcPr/>
                </a:tc>
                <a:tc>
                  <a:txBody>
                    <a:bodyPr/>
                    <a:lstStyle/>
                    <a:p>
                      <a:r>
                        <a:rPr lang="en-US" dirty="0"/>
                        <a:t>6</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2127331812"/>
                  </a:ext>
                </a:extLst>
              </a:tr>
            </a:tbl>
          </a:graphicData>
        </a:graphic>
      </p:graphicFrame>
      <p:sp>
        <p:nvSpPr>
          <p:cNvPr id="12" name="TextBox 11">
            <a:extLst>
              <a:ext uri="{FF2B5EF4-FFF2-40B4-BE49-F238E27FC236}">
                <a16:creationId xmlns:a16="http://schemas.microsoft.com/office/drawing/2014/main" id="{809EFDAF-5BB2-AE86-4FAA-47AC64B35988}"/>
              </a:ext>
            </a:extLst>
          </p:cNvPr>
          <p:cNvSpPr txBox="1"/>
          <p:nvPr/>
        </p:nvSpPr>
        <p:spPr>
          <a:xfrm>
            <a:off x="5418753" y="3915781"/>
            <a:ext cx="1308618" cy="461665"/>
          </a:xfrm>
          <a:prstGeom prst="rect">
            <a:avLst/>
          </a:prstGeom>
          <a:noFill/>
        </p:spPr>
        <p:txBody>
          <a:bodyPr wrap="square">
            <a:spAutoFit/>
          </a:bodyPr>
          <a:lstStyle/>
          <a:p>
            <a:pPr algn="ctr" rtl="1"/>
            <a:r>
              <a:rPr lang="en-US" sz="2400" b="0" i="0" kern="1200" dirty="0">
                <a:solidFill>
                  <a:schemeClr val="dk1"/>
                </a:solidFill>
                <a:effectLst/>
                <a:latin typeface="+mn-lt"/>
                <a:ea typeface="+mn-ea"/>
                <a:cs typeface="+mn-cs"/>
              </a:rPr>
              <a:t>R1 ⋈ R2</a:t>
            </a:r>
            <a:endParaRPr lang="en-US" sz="2400" dirty="0"/>
          </a:p>
        </p:txBody>
      </p:sp>
    </p:spTree>
    <p:extLst>
      <p:ext uri="{BB962C8B-B14F-4D97-AF65-F5344CB8AC3E}">
        <p14:creationId xmlns:p14="http://schemas.microsoft.com/office/powerpoint/2010/main" val="1287180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6211-D3FA-B6F7-6831-2B193C1AAA22}"/>
              </a:ext>
            </a:extLst>
          </p:cNvPr>
          <p:cNvSpPr>
            <a:spLocks noGrp="1"/>
          </p:cNvSpPr>
          <p:nvPr>
            <p:ph type="title"/>
          </p:nvPr>
        </p:nvSpPr>
        <p:spPr>
          <a:xfrm>
            <a:off x="1601754" y="74639"/>
            <a:ext cx="10515600" cy="1034985"/>
          </a:xfrm>
        </p:spPr>
        <p:txBody>
          <a:bodyPr/>
          <a:lstStyle/>
          <a:p>
            <a:pPr algn="r" rtl="1"/>
            <a:r>
              <a:rPr lang="fa-IR" dirty="0">
                <a:cs typeface="B Nazanin" panose="00000400000000000000" pitchFamily="2" charset="-78"/>
              </a:rPr>
              <a:t>مثال (راه حل کلی پیوند طبیعی)</a:t>
            </a:r>
            <a:endParaRPr lang="en-US" dirty="0"/>
          </a:p>
        </p:txBody>
      </p:sp>
      <p:graphicFrame>
        <p:nvGraphicFramePr>
          <p:cNvPr id="4" name="Table 4">
            <a:extLst>
              <a:ext uri="{FF2B5EF4-FFF2-40B4-BE49-F238E27FC236}">
                <a16:creationId xmlns:a16="http://schemas.microsoft.com/office/drawing/2014/main" id="{949C0605-796A-7990-5DB7-1342542C631A}"/>
              </a:ext>
            </a:extLst>
          </p:cNvPr>
          <p:cNvGraphicFramePr>
            <a:graphicFrameLocks/>
          </p:cNvGraphicFramePr>
          <p:nvPr>
            <p:extLst>
              <p:ext uri="{D42A27DB-BD31-4B8C-83A1-F6EECF244321}">
                <p14:modId xmlns:p14="http://schemas.microsoft.com/office/powerpoint/2010/main" val="842329536"/>
              </p:ext>
            </p:extLst>
          </p:nvPr>
        </p:nvGraphicFramePr>
        <p:xfrm>
          <a:off x="838200" y="1382819"/>
          <a:ext cx="1316004" cy="1483360"/>
        </p:xfrm>
        <a:graphic>
          <a:graphicData uri="http://schemas.openxmlformats.org/drawingml/2006/table">
            <a:tbl>
              <a:tblPr firstRow="1" bandRow="1">
                <a:tableStyleId>{5C22544A-7EE6-4342-B048-85BDC9FD1C3A}</a:tableStyleId>
              </a:tblPr>
              <a:tblGrid>
                <a:gridCol w="438668">
                  <a:extLst>
                    <a:ext uri="{9D8B030D-6E8A-4147-A177-3AD203B41FA5}">
                      <a16:colId xmlns:a16="http://schemas.microsoft.com/office/drawing/2014/main" val="3223944225"/>
                    </a:ext>
                  </a:extLst>
                </a:gridCol>
                <a:gridCol w="438668">
                  <a:extLst>
                    <a:ext uri="{9D8B030D-6E8A-4147-A177-3AD203B41FA5}">
                      <a16:colId xmlns:a16="http://schemas.microsoft.com/office/drawing/2014/main" val="2547012163"/>
                    </a:ext>
                  </a:extLst>
                </a:gridCol>
                <a:gridCol w="438668">
                  <a:extLst>
                    <a:ext uri="{9D8B030D-6E8A-4147-A177-3AD203B41FA5}">
                      <a16:colId xmlns:a16="http://schemas.microsoft.com/office/drawing/2014/main" val="1932996724"/>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3192673593"/>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2942997738"/>
                  </a:ext>
                </a:extLst>
              </a:tr>
              <a:tr h="370840">
                <a:tc>
                  <a:txBody>
                    <a:bodyPr/>
                    <a:lstStyle/>
                    <a:p>
                      <a:r>
                        <a:rPr lang="en-US" dirty="0"/>
                        <a:t>3</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4208858236"/>
                  </a:ext>
                </a:extLst>
              </a:tr>
              <a:tr h="370840">
                <a:tc>
                  <a:txBody>
                    <a:bodyPr/>
                    <a:lstStyle/>
                    <a:p>
                      <a:r>
                        <a:rPr lang="en-US" dirty="0"/>
                        <a:t>2</a:t>
                      </a:r>
                    </a:p>
                  </a:txBody>
                  <a:tcPr/>
                </a:tc>
                <a:tc>
                  <a:txBody>
                    <a:bodyPr/>
                    <a:lstStyle/>
                    <a:p>
                      <a:r>
                        <a:rPr lang="en-US" dirty="0"/>
                        <a:t>4</a:t>
                      </a:r>
                    </a:p>
                  </a:txBody>
                  <a:tcPr/>
                </a:tc>
                <a:tc>
                  <a:txBody>
                    <a:bodyPr/>
                    <a:lstStyle/>
                    <a:p>
                      <a:r>
                        <a:rPr lang="en-US" dirty="0"/>
                        <a:t>6</a:t>
                      </a:r>
                    </a:p>
                  </a:txBody>
                  <a:tcPr/>
                </a:tc>
                <a:extLst>
                  <a:ext uri="{0D108BD9-81ED-4DB2-BD59-A6C34878D82A}">
                    <a16:rowId xmlns:a16="http://schemas.microsoft.com/office/drawing/2014/main" val="1071180165"/>
                  </a:ext>
                </a:extLst>
              </a:tr>
            </a:tbl>
          </a:graphicData>
        </a:graphic>
      </p:graphicFrame>
      <p:sp>
        <p:nvSpPr>
          <p:cNvPr id="5" name="TextBox 4">
            <a:extLst>
              <a:ext uri="{FF2B5EF4-FFF2-40B4-BE49-F238E27FC236}">
                <a16:creationId xmlns:a16="http://schemas.microsoft.com/office/drawing/2014/main" id="{6869C99A-EA4F-D662-6AA0-CDB891731CFD}"/>
              </a:ext>
            </a:extLst>
          </p:cNvPr>
          <p:cNvSpPr txBox="1"/>
          <p:nvPr/>
        </p:nvSpPr>
        <p:spPr>
          <a:xfrm>
            <a:off x="1181566" y="966352"/>
            <a:ext cx="458780" cy="400110"/>
          </a:xfrm>
          <a:prstGeom prst="rect">
            <a:avLst/>
          </a:prstGeom>
          <a:noFill/>
        </p:spPr>
        <p:txBody>
          <a:bodyPr wrap="none" rtlCol="0">
            <a:spAutoFit/>
          </a:bodyPr>
          <a:lstStyle/>
          <a:p>
            <a:r>
              <a:rPr lang="en-US" sz="2000" b="1" dirty="0"/>
              <a:t>R1</a:t>
            </a:r>
          </a:p>
        </p:txBody>
      </p:sp>
      <p:graphicFrame>
        <p:nvGraphicFramePr>
          <p:cNvPr id="6" name="Table 4">
            <a:extLst>
              <a:ext uri="{FF2B5EF4-FFF2-40B4-BE49-F238E27FC236}">
                <a16:creationId xmlns:a16="http://schemas.microsoft.com/office/drawing/2014/main" id="{D9D105EF-135B-CD23-5599-6ECD51DA9C04}"/>
              </a:ext>
            </a:extLst>
          </p:cNvPr>
          <p:cNvGraphicFramePr>
            <a:graphicFrameLocks/>
          </p:cNvGraphicFramePr>
          <p:nvPr>
            <p:extLst>
              <p:ext uri="{D42A27DB-BD31-4B8C-83A1-F6EECF244321}">
                <p14:modId xmlns:p14="http://schemas.microsoft.com/office/powerpoint/2010/main" val="1883316997"/>
              </p:ext>
            </p:extLst>
          </p:nvPr>
        </p:nvGraphicFramePr>
        <p:xfrm>
          <a:off x="2785793" y="1389108"/>
          <a:ext cx="2161008" cy="2225040"/>
        </p:xfrm>
        <a:graphic>
          <a:graphicData uri="http://schemas.openxmlformats.org/drawingml/2006/table">
            <a:tbl>
              <a:tblPr firstRow="1" bandRow="1">
                <a:tableStyleId>{5C22544A-7EE6-4342-B048-85BDC9FD1C3A}</a:tableStyleId>
              </a:tblPr>
              <a:tblGrid>
                <a:gridCol w="540252">
                  <a:extLst>
                    <a:ext uri="{9D8B030D-6E8A-4147-A177-3AD203B41FA5}">
                      <a16:colId xmlns:a16="http://schemas.microsoft.com/office/drawing/2014/main" val="3223944225"/>
                    </a:ext>
                  </a:extLst>
                </a:gridCol>
                <a:gridCol w="540252">
                  <a:extLst>
                    <a:ext uri="{9D8B030D-6E8A-4147-A177-3AD203B41FA5}">
                      <a16:colId xmlns:a16="http://schemas.microsoft.com/office/drawing/2014/main" val="3643447858"/>
                    </a:ext>
                  </a:extLst>
                </a:gridCol>
                <a:gridCol w="540252">
                  <a:extLst>
                    <a:ext uri="{9D8B030D-6E8A-4147-A177-3AD203B41FA5}">
                      <a16:colId xmlns:a16="http://schemas.microsoft.com/office/drawing/2014/main" val="205947544"/>
                    </a:ext>
                  </a:extLst>
                </a:gridCol>
                <a:gridCol w="540252">
                  <a:extLst>
                    <a:ext uri="{9D8B030D-6E8A-4147-A177-3AD203B41FA5}">
                      <a16:colId xmlns:a16="http://schemas.microsoft.com/office/drawing/2014/main" val="1963894868"/>
                    </a:ext>
                  </a:extLst>
                </a:gridCol>
              </a:tblGrid>
              <a:tr h="370840">
                <a:tc>
                  <a:txBody>
                    <a:bodyPr/>
                    <a:lstStyle/>
                    <a:p>
                      <a:r>
                        <a:rPr lang="en-US" dirty="0"/>
                        <a:t>A</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extLst>
                  <a:ext uri="{0D108BD9-81ED-4DB2-BD59-A6C34878D82A}">
                    <a16:rowId xmlns:a16="http://schemas.microsoft.com/office/drawing/2014/main" val="3192673593"/>
                  </a:ext>
                </a:extLst>
              </a:tr>
              <a:tr h="370840">
                <a:tc>
                  <a:txBody>
                    <a:bodyPr/>
                    <a:lstStyle/>
                    <a:p>
                      <a:r>
                        <a:rPr lang="en-US" dirty="0"/>
                        <a:t>3</a:t>
                      </a:r>
                    </a:p>
                  </a:txBody>
                  <a:tcPr/>
                </a:tc>
                <a:tc>
                  <a:txBody>
                    <a:bodyPr/>
                    <a:lstStyle/>
                    <a:p>
                      <a:r>
                        <a:rPr lang="en-US" dirty="0"/>
                        <a:t>1</a:t>
                      </a:r>
                    </a:p>
                  </a:txBody>
                  <a:tcPr/>
                </a:tc>
                <a:tc>
                  <a:txBody>
                    <a:bodyPr/>
                    <a:lstStyle/>
                    <a:p>
                      <a:r>
                        <a:rPr lang="en-US" dirty="0"/>
                        <a:t>5</a:t>
                      </a:r>
                    </a:p>
                  </a:txBody>
                  <a:tcPr/>
                </a:tc>
                <a:tc>
                  <a:txBody>
                    <a:bodyPr/>
                    <a:lstStyle/>
                    <a:p>
                      <a:r>
                        <a:rPr lang="en-US" dirty="0"/>
                        <a:t>9</a:t>
                      </a:r>
                    </a:p>
                  </a:txBody>
                  <a:tcPr/>
                </a:tc>
                <a:extLst>
                  <a:ext uri="{0D108BD9-81ED-4DB2-BD59-A6C34878D82A}">
                    <a16:rowId xmlns:a16="http://schemas.microsoft.com/office/drawing/2014/main" val="2942997738"/>
                  </a:ext>
                </a:extLst>
              </a:tr>
              <a:tr h="370840">
                <a:tc>
                  <a:txBody>
                    <a:bodyPr/>
                    <a:lstStyle/>
                    <a:p>
                      <a:r>
                        <a:rPr lang="fa-IR" dirty="0"/>
                        <a:t>3</a:t>
                      </a:r>
                      <a:endParaRPr lang="en-US" dirty="0"/>
                    </a:p>
                  </a:txBody>
                  <a:tcPr/>
                </a:tc>
                <a:tc>
                  <a:txBody>
                    <a:bodyPr/>
                    <a:lstStyle/>
                    <a:p>
                      <a:r>
                        <a:rPr lang="en-US" dirty="0"/>
                        <a:t>4</a:t>
                      </a:r>
                    </a:p>
                  </a:txBody>
                  <a:tcPr/>
                </a:tc>
                <a:tc>
                  <a:txBody>
                    <a:bodyPr/>
                    <a:lstStyle/>
                    <a:p>
                      <a:r>
                        <a:rPr lang="en-US" dirty="0"/>
                        <a:t>7</a:t>
                      </a:r>
                    </a:p>
                  </a:txBody>
                  <a:tcPr/>
                </a:tc>
                <a:tc>
                  <a:txBody>
                    <a:bodyPr/>
                    <a:lstStyle/>
                    <a:p>
                      <a:r>
                        <a:rPr lang="en-US" dirty="0"/>
                        <a:t>5</a:t>
                      </a:r>
                    </a:p>
                  </a:txBody>
                  <a:tcPr/>
                </a:tc>
                <a:extLst>
                  <a:ext uri="{0D108BD9-81ED-4DB2-BD59-A6C34878D82A}">
                    <a16:rowId xmlns:a16="http://schemas.microsoft.com/office/drawing/2014/main" val="4208858236"/>
                  </a:ext>
                </a:extLst>
              </a:tr>
              <a:tr h="370840">
                <a:tc>
                  <a:txBody>
                    <a:bodyPr/>
                    <a:lstStyle/>
                    <a:p>
                      <a:r>
                        <a:rPr lang="fa-IR" dirty="0"/>
                        <a:t>2</a:t>
                      </a:r>
                      <a:endParaRPr lang="en-US" dirty="0"/>
                    </a:p>
                  </a:txBody>
                  <a:tcPr/>
                </a:tc>
                <a:tc>
                  <a:txBody>
                    <a:bodyPr/>
                    <a:lstStyle/>
                    <a:p>
                      <a:r>
                        <a:rPr lang="en-US" dirty="0"/>
                        <a:t>6</a:t>
                      </a:r>
                    </a:p>
                  </a:txBody>
                  <a:tcPr/>
                </a:tc>
                <a:tc>
                  <a:txBody>
                    <a:bodyPr/>
                    <a:lstStyle/>
                    <a:p>
                      <a:r>
                        <a:rPr lang="en-US" dirty="0"/>
                        <a:t>2</a:t>
                      </a:r>
                    </a:p>
                  </a:txBody>
                  <a:tcPr/>
                </a:tc>
                <a:tc>
                  <a:txBody>
                    <a:bodyPr/>
                    <a:lstStyle/>
                    <a:p>
                      <a:r>
                        <a:rPr lang="en-US" dirty="0"/>
                        <a:t>8</a:t>
                      </a:r>
                    </a:p>
                  </a:txBody>
                  <a:tcPr/>
                </a:tc>
                <a:extLst>
                  <a:ext uri="{0D108BD9-81ED-4DB2-BD59-A6C34878D82A}">
                    <a16:rowId xmlns:a16="http://schemas.microsoft.com/office/drawing/2014/main" val="1880610308"/>
                  </a:ext>
                </a:extLst>
              </a:tr>
              <a:tr h="370840">
                <a:tc>
                  <a:txBody>
                    <a:bodyPr/>
                    <a:lstStyle/>
                    <a:p>
                      <a:r>
                        <a:rPr lang="en-US" dirty="0"/>
                        <a:t>5</a:t>
                      </a:r>
                    </a:p>
                  </a:txBody>
                  <a:tcPr/>
                </a:tc>
                <a:tc>
                  <a:txBody>
                    <a:bodyPr/>
                    <a:lstStyle/>
                    <a:p>
                      <a:r>
                        <a:rPr lang="en-US" dirty="0"/>
                        <a:t>9</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1071180165"/>
                  </a:ext>
                </a:extLst>
              </a:tr>
              <a:tr h="370840">
                <a:tc>
                  <a:txBody>
                    <a:bodyPr/>
                    <a:lstStyle/>
                    <a:p>
                      <a:r>
                        <a:rPr lang="en-US" dirty="0"/>
                        <a:t>2</a:t>
                      </a:r>
                    </a:p>
                  </a:txBody>
                  <a:tcPr/>
                </a:tc>
                <a:tc>
                  <a:txBody>
                    <a:bodyPr/>
                    <a:lstStyle/>
                    <a:p>
                      <a:r>
                        <a:rPr lang="en-US" dirty="0"/>
                        <a:t>6</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3644671460"/>
                  </a:ext>
                </a:extLst>
              </a:tr>
            </a:tbl>
          </a:graphicData>
        </a:graphic>
      </p:graphicFrame>
      <p:sp>
        <p:nvSpPr>
          <p:cNvPr id="7" name="TextBox 6">
            <a:extLst>
              <a:ext uri="{FF2B5EF4-FFF2-40B4-BE49-F238E27FC236}">
                <a16:creationId xmlns:a16="http://schemas.microsoft.com/office/drawing/2014/main" id="{5D2DA71F-217C-0472-4CCC-ACCDD1B3553E}"/>
              </a:ext>
            </a:extLst>
          </p:cNvPr>
          <p:cNvSpPr txBox="1"/>
          <p:nvPr/>
        </p:nvSpPr>
        <p:spPr>
          <a:xfrm>
            <a:off x="3104967" y="966352"/>
            <a:ext cx="458780" cy="400110"/>
          </a:xfrm>
          <a:prstGeom prst="rect">
            <a:avLst/>
          </a:prstGeom>
          <a:noFill/>
        </p:spPr>
        <p:txBody>
          <a:bodyPr wrap="none" rtlCol="0">
            <a:spAutoFit/>
          </a:bodyPr>
          <a:lstStyle/>
          <a:p>
            <a:r>
              <a:rPr lang="en-US" sz="2000" b="1" dirty="0"/>
              <a:t>R2</a:t>
            </a:r>
          </a:p>
        </p:txBody>
      </p:sp>
      <p:sp>
        <p:nvSpPr>
          <p:cNvPr id="8" name="Arrow: Right 7">
            <a:extLst>
              <a:ext uri="{FF2B5EF4-FFF2-40B4-BE49-F238E27FC236}">
                <a16:creationId xmlns:a16="http://schemas.microsoft.com/office/drawing/2014/main" id="{2C8A9DC0-BC2D-EBB9-1B13-8A626FE54E76}"/>
              </a:ext>
            </a:extLst>
          </p:cNvPr>
          <p:cNvSpPr/>
          <p:nvPr/>
        </p:nvSpPr>
        <p:spPr>
          <a:xfrm>
            <a:off x="5103286" y="2213878"/>
            <a:ext cx="737677"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4">
            <a:extLst>
              <a:ext uri="{FF2B5EF4-FFF2-40B4-BE49-F238E27FC236}">
                <a16:creationId xmlns:a16="http://schemas.microsoft.com/office/drawing/2014/main" id="{B7862862-D88C-9E84-F216-CDE1279E12C8}"/>
              </a:ext>
            </a:extLst>
          </p:cNvPr>
          <p:cNvGraphicFramePr>
            <a:graphicFrameLocks/>
          </p:cNvGraphicFramePr>
          <p:nvPr>
            <p:extLst>
              <p:ext uri="{D42A27DB-BD31-4B8C-83A1-F6EECF244321}">
                <p14:modId xmlns:p14="http://schemas.microsoft.com/office/powerpoint/2010/main" val="1003562541"/>
              </p:ext>
            </p:extLst>
          </p:nvPr>
        </p:nvGraphicFramePr>
        <p:xfrm>
          <a:off x="2182632" y="4638131"/>
          <a:ext cx="2303450" cy="1483360"/>
        </p:xfrm>
        <a:graphic>
          <a:graphicData uri="http://schemas.openxmlformats.org/drawingml/2006/table">
            <a:tbl>
              <a:tblPr firstRow="1" bandRow="1">
                <a:tableStyleId>{93296810-A885-4BE3-A3E7-6D5BEEA58F35}</a:tableStyleId>
              </a:tblPr>
              <a:tblGrid>
                <a:gridCol w="460690">
                  <a:extLst>
                    <a:ext uri="{9D8B030D-6E8A-4147-A177-3AD203B41FA5}">
                      <a16:colId xmlns:a16="http://schemas.microsoft.com/office/drawing/2014/main" val="3223944225"/>
                    </a:ext>
                  </a:extLst>
                </a:gridCol>
                <a:gridCol w="460690">
                  <a:extLst>
                    <a:ext uri="{9D8B030D-6E8A-4147-A177-3AD203B41FA5}">
                      <a16:colId xmlns:a16="http://schemas.microsoft.com/office/drawing/2014/main" val="2547012163"/>
                    </a:ext>
                  </a:extLst>
                </a:gridCol>
                <a:gridCol w="460690">
                  <a:extLst>
                    <a:ext uri="{9D8B030D-6E8A-4147-A177-3AD203B41FA5}">
                      <a16:colId xmlns:a16="http://schemas.microsoft.com/office/drawing/2014/main" val="710785861"/>
                    </a:ext>
                  </a:extLst>
                </a:gridCol>
                <a:gridCol w="460690">
                  <a:extLst>
                    <a:ext uri="{9D8B030D-6E8A-4147-A177-3AD203B41FA5}">
                      <a16:colId xmlns:a16="http://schemas.microsoft.com/office/drawing/2014/main" val="1197110215"/>
                    </a:ext>
                  </a:extLst>
                </a:gridCol>
                <a:gridCol w="460690">
                  <a:extLst>
                    <a:ext uri="{9D8B030D-6E8A-4147-A177-3AD203B41FA5}">
                      <a16:colId xmlns:a16="http://schemas.microsoft.com/office/drawing/2014/main" val="3745611798"/>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extLst>
                  <a:ext uri="{0D108BD9-81ED-4DB2-BD59-A6C34878D82A}">
                    <a16:rowId xmlns:a16="http://schemas.microsoft.com/office/drawing/2014/main" val="3192673593"/>
                  </a:ext>
                </a:extLst>
              </a:tr>
              <a:tr h="370840">
                <a:tc>
                  <a:txBody>
                    <a:bodyPr/>
                    <a:lstStyle/>
                    <a:p>
                      <a:r>
                        <a:rPr lang="en-US" dirty="0"/>
                        <a:t>3</a:t>
                      </a:r>
                    </a:p>
                  </a:txBody>
                  <a:tcPr/>
                </a:tc>
                <a:tc>
                  <a:txBody>
                    <a:bodyPr/>
                    <a:lstStyle/>
                    <a:p>
                      <a:r>
                        <a:rPr lang="en-US" dirty="0"/>
                        <a:t>5</a:t>
                      </a:r>
                    </a:p>
                  </a:txBody>
                  <a:tcPr/>
                </a:tc>
                <a:tc>
                  <a:txBody>
                    <a:bodyPr/>
                    <a:lstStyle/>
                    <a:p>
                      <a:r>
                        <a:rPr lang="en-US" dirty="0"/>
                        <a:t>4</a:t>
                      </a:r>
                    </a:p>
                  </a:txBody>
                  <a:tcPr/>
                </a:tc>
                <a:tc>
                  <a:txBody>
                    <a:bodyPr/>
                    <a:lstStyle/>
                    <a:p>
                      <a:r>
                        <a:rPr lang="en-US" dirty="0"/>
                        <a:t>7</a:t>
                      </a:r>
                    </a:p>
                  </a:txBody>
                  <a:tcPr/>
                </a:tc>
                <a:tc>
                  <a:txBody>
                    <a:bodyPr/>
                    <a:lstStyle/>
                    <a:p>
                      <a:r>
                        <a:rPr lang="en-US" dirty="0"/>
                        <a:t>5</a:t>
                      </a:r>
                    </a:p>
                  </a:txBody>
                  <a:tcPr/>
                </a:tc>
                <a:extLst>
                  <a:ext uri="{0D108BD9-81ED-4DB2-BD59-A6C34878D82A}">
                    <a16:rowId xmlns:a16="http://schemas.microsoft.com/office/drawing/2014/main" val="2942997738"/>
                  </a:ext>
                </a:extLst>
              </a:tr>
              <a:tr h="370840">
                <a:tc>
                  <a:txBody>
                    <a:bodyPr/>
                    <a:lstStyle/>
                    <a:p>
                      <a:r>
                        <a:rPr lang="en-US" dirty="0"/>
                        <a:t>2</a:t>
                      </a:r>
                    </a:p>
                  </a:txBody>
                  <a:tcPr/>
                </a:tc>
                <a:tc>
                  <a:txBody>
                    <a:bodyPr/>
                    <a:lstStyle/>
                    <a:p>
                      <a:r>
                        <a:rPr lang="en-US" dirty="0"/>
                        <a:t>4</a:t>
                      </a:r>
                    </a:p>
                  </a:txBody>
                  <a:tcPr/>
                </a:tc>
                <a:tc>
                  <a:txBody>
                    <a:bodyPr/>
                    <a:lstStyle/>
                    <a:p>
                      <a:r>
                        <a:rPr lang="en-US" dirty="0"/>
                        <a:t>6</a:t>
                      </a:r>
                    </a:p>
                  </a:txBody>
                  <a:tcPr/>
                </a:tc>
                <a:tc>
                  <a:txBody>
                    <a:bodyPr/>
                    <a:lstStyle/>
                    <a:p>
                      <a:r>
                        <a:rPr lang="en-US" dirty="0"/>
                        <a:t>2</a:t>
                      </a:r>
                    </a:p>
                  </a:txBody>
                  <a:tcPr/>
                </a:tc>
                <a:tc>
                  <a:txBody>
                    <a:bodyPr/>
                    <a:lstStyle/>
                    <a:p>
                      <a:r>
                        <a:rPr lang="en-US" dirty="0"/>
                        <a:t>8</a:t>
                      </a:r>
                    </a:p>
                  </a:txBody>
                  <a:tcPr/>
                </a:tc>
                <a:extLst>
                  <a:ext uri="{0D108BD9-81ED-4DB2-BD59-A6C34878D82A}">
                    <a16:rowId xmlns:a16="http://schemas.microsoft.com/office/drawing/2014/main" val="4208858236"/>
                  </a:ext>
                </a:extLst>
              </a:tr>
              <a:tr h="370840">
                <a:tc>
                  <a:txBody>
                    <a:bodyPr/>
                    <a:lstStyle/>
                    <a:p>
                      <a:r>
                        <a:rPr lang="en-US" dirty="0"/>
                        <a:t>2</a:t>
                      </a:r>
                    </a:p>
                  </a:txBody>
                  <a:tcPr/>
                </a:tc>
                <a:tc>
                  <a:txBody>
                    <a:bodyPr/>
                    <a:lstStyle/>
                    <a:p>
                      <a:r>
                        <a:rPr lang="en-US" dirty="0"/>
                        <a:t>4</a:t>
                      </a:r>
                    </a:p>
                  </a:txBody>
                  <a:tcPr/>
                </a:tc>
                <a:tc>
                  <a:txBody>
                    <a:bodyPr/>
                    <a:lstStyle/>
                    <a:p>
                      <a:r>
                        <a:rPr lang="en-US" dirty="0"/>
                        <a:t>6</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2127331812"/>
                  </a:ext>
                </a:extLst>
              </a:tr>
            </a:tbl>
          </a:graphicData>
        </a:graphic>
      </p:graphicFrame>
      <p:sp>
        <p:nvSpPr>
          <p:cNvPr id="3" name="Arrow: Right 2">
            <a:extLst>
              <a:ext uri="{FF2B5EF4-FFF2-40B4-BE49-F238E27FC236}">
                <a16:creationId xmlns:a16="http://schemas.microsoft.com/office/drawing/2014/main" id="{8E809944-0324-BF18-D918-3F37A4332AEE}"/>
              </a:ext>
            </a:extLst>
          </p:cNvPr>
          <p:cNvSpPr/>
          <p:nvPr/>
        </p:nvSpPr>
        <p:spPr>
          <a:xfrm rot="10800000">
            <a:off x="4946801" y="5249622"/>
            <a:ext cx="737677"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4">
            <a:extLst>
              <a:ext uri="{FF2B5EF4-FFF2-40B4-BE49-F238E27FC236}">
                <a16:creationId xmlns:a16="http://schemas.microsoft.com/office/drawing/2014/main" id="{B53637BF-CF5D-CAAB-5FD8-C5ECFE463ECA}"/>
              </a:ext>
            </a:extLst>
          </p:cNvPr>
          <p:cNvGraphicFramePr>
            <a:graphicFrameLocks/>
          </p:cNvGraphicFramePr>
          <p:nvPr>
            <p:extLst>
              <p:ext uri="{D42A27DB-BD31-4B8C-83A1-F6EECF244321}">
                <p14:modId xmlns:p14="http://schemas.microsoft.com/office/powerpoint/2010/main" val="1513856417"/>
              </p:ext>
            </p:extLst>
          </p:nvPr>
        </p:nvGraphicFramePr>
        <p:xfrm>
          <a:off x="5997448" y="994966"/>
          <a:ext cx="4592798" cy="5821680"/>
        </p:xfrm>
        <a:graphic>
          <a:graphicData uri="http://schemas.openxmlformats.org/drawingml/2006/table">
            <a:tbl>
              <a:tblPr firstRow="1" bandRow="1">
                <a:tableStyleId>{5C22544A-7EE6-4342-B048-85BDC9FD1C3A}</a:tableStyleId>
              </a:tblPr>
              <a:tblGrid>
                <a:gridCol w="656114">
                  <a:extLst>
                    <a:ext uri="{9D8B030D-6E8A-4147-A177-3AD203B41FA5}">
                      <a16:colId xmlns:a16="http://schemas.microsoft.com/office/drawing/2014/main" val="3223944225"/>
                    </a:ext>
                  </a:extLst>
                </a:gridCol>
                <a:gridCol w="656114">
                  <a:extLst>
                    <a:ext uri="{9D8B030D-6E8A-4147-A177-3AD203B41FA5}">
                      <a16:colId xmlns:a16="http://schemas.microsoft.com/office/drawing/2014/main" val="3643447858"/>
                    </a:ext>
                  </a:extLst>
                </a:gridCol>
                <a:gridCol w="656114">
                  <a:extLst>
                    <a:ext uri="{9D8B030D-6E8A-4147-A177-3AD203B41FA5}">
                      <a16:colId xmlns:a16="http://schemas.microsoft.com/office/drawing/2014/main" val="205947544"/>
                    </a:ext>
                  </a:extLst>
                </a:gridCol>
                <a:gridCol w="656114">
                  <a:extLst>
                    <a:ext uri="{9D8B030D-6E8A-4147-A177-3AD203B41FA5}">
                      <a16:colId xmlns:a16="http://schemas.microsoft.com/office/drawing/2014/main" val="1963894868"/>
                    </a:ext>
                  </a:extLst>
                </a:gridCol>
                <a:gridCol w="656114">
                  <a:extLst>
                    <a:ext uri="{9D8B030D-6E8A-4147-A177-3AD203B41FA5}">
                      <a16:colId xmlns:a16="http://schemas.microsoft.com/office/drawing/2014/main" val="333604017"/>
                    </a:ext>
                  </a:extLst>
                </a:gridCol>
                <a:gridCol w="656114">
                  <a:extLst>
                    <a:ext uri="{9D8B030D-6E8A-4147-A177-3AD203B41FA5}">
                      <a16:colId xmlns:a16="http://schemas.microsoft.com/office/drawing/2014/main" val="2114618693"/>
                    </a:ext>
                  </a:extLst>
                </a:gridCol>
                <a:gridCol w="656114">
                  <a:extLst>
                    <a:ext uri="{9D8B030D-6E8A-4147-A177-3AD203B41FA5}">
                      <a16:colId xmlns:a16="http://schemas.microsoft.com/office/drawing/2014/main" val="3381239867"/>
                    </a:ext>
                  </a:extLst>
                </a:gridCol>
              </a:tblGrid>
              <a:tr h="319001">
                <a:tc>
                  <a:txBody>
                    <a:bodyPr/>
                    <a:lstStyle/>
                    <a:p>
                      <a:r>
                        <a:rPr lang="en-US" sz="1600" dirty="0"/>
                        <a:t>R1.A</a:t>
                      </a:r>
                    </a:p>
                  </a:txBody>
                  <a:tcPr/>
                </a:tc>
                <a:tc>
                  <a:txBody>
                    <a:bodyPr/>
                    <a:lstStyle/>
                    <a:p>
                      <a:r>
                        <a:rPr lang="en-US" sz="1600" dirty="0"/>
                        <a:t>B</a:t>
                      </a:r>
                    </a:p>
                  </a:txBody>
                  <a:tcPr/>
                </a:tc>
                <a:tc>
                  <a:txBody>
                    <a:bodyPr/>
                    <a:lstStyle/>
                    <a:p>
                      <a:r>
                        <a:rPr lang="en-US" sz="1600" dirty="0"/>
                        <a:t>R1.C</a:t>
                      </a:r>
                    </a:p>
                  </a:txBody>
                  <a:tcPr/>
                </a:tc>
                <a:tc>
                  <a:txBody>
                    <a:bodyPr/>
                    <a:lstStyle/>
                    <a:p>
                      <a:r>
                        <a:rPr lang="en-US" sz="1600" dirty="0"/>
                        <a:t>R2.A</a:t>
                      </a:r>
                    </a:p>
                  </a:txBody>
                  <a:tcPr/>
                </a:tc>
                <a:tc>
                  <a:txBody>
                    <a:bodyPr/>
                    <a:lstStyle/>
                    <a:p>
                      <a:r>
                        <a:rPr lang="en-US" sz="1600" dirty="0"/>
                        <a:t>R2.C</a:t>
                      </a:r>
                    </a:p>
                  </a:txBody>
                  <a:tcPr/>
                </a:tc>
                <a:tc>
                  <a:txBody>
                    <a:bodyPr/>
                    <a:lstStyle/>
                    <a:p>
                      <a:r>
                        <a:rPr lang="en-US" sz="1600" dirty="0"/>
                        <a:t>D</a:t>
                      </a:r>
                    </a:p>
                  </a:txBody>
                  <a:tcPr/>
                </a:tc>
                <a:tc>
                  <a:txBody>
                    <a:bodyPr/>
                    <a:lstStyle/>
                    <a:p>
                      <a:r>
                        <a:rPr lang="en-US" sz="1600" dirty="0"/>
                        <a:t>E</a:t>
                      </a:r>
                    </a:p>
                  </a:txBody>
                  <a:tcPr/>
                </a:tc>
                <a:extLst>
                  <a:ext uri="{0D108BD9-81ED-4DB2-BD59-A6C34878D82A}">
                    <a16:rowId xmlns:a16="http://schemas.microsoft.com/office/drawing/2014/main" val="3192673593"/>
                  </a:ext>
                </a:extLst>
              </a:tr>
              <a:tr h="319001">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1</a:t>
                      </a:r>
                    </a:p>
                  </a:txBody>
                  <a:tcPr/>
                </a:tc>
                <a:tc>
                  <a:txBody>
                    <a:bodyPr/>
                    <a:lstStyle/>
                    <a:p>
                      <a:r>
                        <a:rPr lang="en-US" dirty="0"/>
                        <a:t>5</a:t>
                      </a:r>
                    </a:p>
                  </a:txBody>
                  <a:tcPr/>
                </a:tc>
                <a:tc>
                  <a:txBody>
                    <a:bodyPr/>
                    <a:lstStyle/>
                    <a:p>
                      <a:r>
                        <a:rPr lang="en-US" dirty="0"/>
                        <a:t>9</a:t>
                      </a:r>
                    </a:p>
                  </a:txBody>
                  <a:tcPr/>
                </a:tc>
                <a:extLst>
                  <a:ext uri="{0D108BD9-81ED-4DB2-BD59-A6C34878D82A}">
                    <a16:rowId xmlns:a16="http://schemas.microsoft.com/office/drawing/2014/main" val="2942997738"/>
                  </a:ext>
                </a:extLst>
              </a:tr>
              <a:tr h="319001">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fa-IR" dirty="0"/>
                        <a:t>3</a:t>
                      </a:r>
                      <a:endParaRPr lang="en-US" dirty="0"/>
                    </a:p>
                  </a:txBody>
                  <a:tcPr/>
                </a:tc>
                <a:tc>
                  <a:txBody>
                    <a:bodyPr/>
                    <a:lstStyle/>
                    <a:p>
                      <a:r>
                        <a:rPr lang="en-US" dirty="0"/>
                        <a:t>4</a:t>
                      </a:r>
                    </a:p>
                  </a:txBody>
                  <a:tcPr/>
                </a:tc>
                <a:tc>
                  <a:txBody>
                    <a:bodyPr/>
                    <a:lstStyle/>
                    <a:p>
                      <a:r>
                        <a:rPr lang="en-US" dirty="0"/>
                        <a:t>7</a:t>
                      </a:r>
                    </a:p>
                  </a:txBody>
                  <a:tcPr/>
                </a:tc>
                <a:tc>
                  <a:txBody>
                    <a:bodyPr/>
                    <a:lstStyle/>
                    <a:p>
                      <a:r>
                        <a:rPr lang="en-US" dirty="0"/>
                        <a:t>5</a:t>
                      </a:r>
                    </a:p>
                  </a:txBody>
                  <a:tcPr/>
                </a:tc>
                <a:extLst>
                  <a:ext uri="{0D108BD9-81ED-4DB2-BD59-A6C34878D82A}">
                    <a16:rowId xmlns:a16="http://schemas.microsoft.com/office/drawing/2014/main" val="4208858236"/>
                  </a:ext>
                </a:extLst>
              </a:tr>
              <a:tr h="319001">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fa-IR" dirty="0"/>
                        <a:t>2</a:t>
                      </a:r>
                      <a:endParaRPr lang="en-US" dirty="0"/>
                    </a:p>
                  </a:txBody>
                  <a:tcPr/>
                </a:tc>
                <a:tc>
                  <a:txBody>
                    <a:bodyPr/>
                    <a:lstStyle/>
                    <a:p>
                      <a:r>
                        <a:rPr lang="en-US" dirty="0"/>
                        <a:t>6</a:t>
                      </a:r>
                    </a:p>
                  </a:txBody>
                  <a:tcPr/>
                </a:tc>
                <a:tc>
                  <a:txBody>
                    <a:bodyPr/>
                    <a:lstStyle/>
                    <a:p>
                      <a:r>
                        <a:rPr lang="en-US" dirty="0"/>
                        <a:t>2</a:t>
                      </a:r>
                    </a:p>
                  </a:txBody>
                  <a:tcPr/>
                </a:tc>
                <a:tc>
                  <a:txBody>
                    <a:bodyPr/>
                    <a:lstStyle/>
                    <a:p>
                      <a:r>
                        <a:rPr lang="en-US" dirty="0"/>
                        <a:t>8</a:t>
                      </a:r>
                    </a:p>
                  </a:txBody>
                  <a:tcPr/>
                </a:tc>
                <a:extLst>
                  <a:ext uri="{0D108BD9-81ED-4DB2-BD59-A6C34878D82A}">
                    <a16:rowId xmlns:a16="http://schemas.microsoft.com/office/drawing/2014/main" val="1880610308"/>
                  </a:ext>
                </a:extLst>
              </a:tr>
              <a:tr h="319001">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tc>
                  <a:txBody>
                    <a:bodyPr/>
                    <a:lstStyle/>
                    <a:p>
                      <a:r>
                        <a:rPr lang="en-US" dirty="0"/>
                        <a:t>9</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1071180165"/>
                  </a:ext>
                </a:extLst>
              </a:tr>
              <a:tr h="319001">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2</a:t>
                      </a:r>
                    </a:p>
                  </a:txBody>
                  <a:tcPr/>
                </a:tc>
                <a:tc>
                  <a:txBody>
                    <a:bodyPr/>
                    <a:lstStyle/>
                    <a:p>
                      <a:r>
                        <a:rPr lang="en-US" dirty="0"/>
                        <a:t>6</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3644671460"/>
                  </a:ext>
                </a:extLst>
              </a:tr>
              <a:tr h="319001">
                <a:tc>
                  <a:txBody>
                    <a:bodyPr/>
                    <a:lstStyle/>
                    <a:p>
                      <a:r>
                        <a:rPr lang="en-US" dirty="0"/>
                        <a:t>3</a:t>
                      </a:r>
                    </a:p>
                  </a:txBody>
                  <a:tcPr/>
                </a:tc>
                <a:tc>
                  <a:txBody>
                    <a:bodyPr/>
                    <a:lstStyle/>
                    <a:p>
                      <a:r>
                        <a:rPr lang="en-US" dirty="0"/>
                        <a:t>5</a:t>
                      </a:r>
                    </a:p>
                  </a:txBody>
                  <a:tcPr/>
                </a:tc>
                <a:tc>
                  <a:txBody>
                    <a:bodyPr/>
                    <a:lstStyle/>
                    <a:p>
                      <a:r>
                        <a:rPr lang="en-US" dirty="0"/>
                        <a:t>4</a:t>
                      </a:r>
                    </a:p>
                  </a:txBody>
                  <a:tcPr/>
                </a:tc>
                <a:tc>
                  <a:txBody>
                    <a:bodyPr/>
                    <a:lstStyle/>
                    <a:p>
                      <a:r>
                        <a:rPr lang="en-US" dirty="0"/>
                        <a:t>3</a:t>
                      </a:r>
                    </a:p>
                  </a:txBody>
                  <a:tcPr/>
                </a:tc>
                <a:tc>
                  <a:txBody>
                    <a:bodyPr/>
                    <a:lstStyle/>
                    <a:p>
                      <a:r>
                        <a:rPr lang="en-US" dirty="0"/>
                        <a:t>1</a:t>
                      </a:r>
                    </a:p>
                  </a:txBody>
                  <a:tcPr/>
                </a:tc>
                <a:tc>
                  <a:txBody>
                    <a:bodyPr/>
                    <a:lstStyle/>
                    <a:p>
                      <a:r>
                        <a:rPr lang="en-US" dirty="0"/>
                        <a:t>5</a:t>
                      </a:r>
                    </a:p>
                  </a:txBody>
                  <a:tcPr/>
                </a:tc>
                <a:tc>
                  <a:txBody>
                    <a:bodyPr/>
                    <a:lstStyle/>
                    <a:p>
                      <a:r>
                        <a:rPr lang="en-US" dirty="0"/>
                        <a:t>9</a:t>
                      </a:r>
                    </a:p>
                  </a:txBody>
                  <a:tcPr/>
                </a:tc>
                <a:extLst>
                  <a:ext uri="{0D108BD9-81ED-4DB2-BD59-A6C34878D82A}">
                    <a16:rowId xmlns:a16="http://schemas.microsoft.com/office/drawing/2014/main" val="249740607"/>
                  </a:ext>
                </a:extLst>
              </a:tr>
              <a:tr h="319001">
                <a:tc>
                  <a:txBody>
                    <a:bodyPr/>
                    <a:lstStyle/>
                    <a:p>
                      <a:r>
                        <a:rPr lang="en-US" dirty="0"/>
                        <a:t>3</a:t>
                      </a:r>
                    </a:p>
                  </a:txBody>
                  <a:tcPr>
                    <a:solidFill>
                      <a:srgbClr val="FFFF00"/>
                    </a:solidFill>
                  </a:tcPr>
                </a:tc>
                <a:tc>
                  <a:txBody>
                    <a:bodyPr/>
                    <a:lstStyle/>
                    <a:p>
                      <a:r>
                        <a:rPr lang="en-US" dirty="0"/>
                        <a:t>5</a:t>
                      </a:r>
                    </a:p>
                  </a:txBody>
                  <a:tcPr>
                    <a:solidFill>
                      <a:srgbClr val="FFFF00"/>
                    </a:solidFill>
                  </a:tcPr>
                </a:tc>
                <a:tc>
                  <a:txBody>
                    <a:bodyPr/>
                    <a:lstStyle/>
                    <a:p>
                      <a:r>
                        <a:rPr lang="en-US" dirty="0"/>
                        <a:t>4</a:t>
                      </a:r>
                    </a:p>
                  </a:txBody>
                  <a:tcPr>
                    <a:solidFill>
                      <a:srgbClr val="FFFF00"/>
                    </a:solidFill>
                  </a:tcPr>
                </a:tc>
                <a:tc>
                  <a:txBody>
                    <a:bodyPr/>
                    <a:lstStyle/>
                    <a:p>
                      <a:r>
                        <a:rPr lang="fa-IR" dirty="0"/>
                        <a:t>3</a:t>
                      </a:r>
                      <a:endParaRPr lang="en-US" dirty="0"/>
                    </a:p>
                  </a:txBody>
                  <a:tcPr>
                    <a:solidFill>
                      <a:srgbClr val="FFFF00"/>
                    </a:solidFill>
                  </a:tcPr>
                </a:tc>
                <a:tc>
                  <a:txBody>
                    <a:bodyPr/>
                    <a:lstStyle/>
                    <a:p>
                      <a:r>
                        <a:rPr lang="en-US" dirty="0"/>
                        <a:t>4</a:t>
                      </a:r>
                    </a:p>
                  </a:txBody>
                  <a:tcPr>
                    <a:solidFill>
                      <a:srgbClr val="FFFF00"/>
                    </a:solidFill>
                  </a:tcPr>
                </a:tc>
                <a:tc>
                  <a:txBody>
                    <a:bodyPr/>
                    <a:lstStyle/>
                    <a:p>
                      <a:r>
                        <a:rPr lang="en-US" dirty="0"/>
                        <a:t>7</a:t>
                      </a:r>
                    </a:p>
                  </a:txBody>
                  <a:tcPr>
                    <a:solidFill>
                      <a:srgbClr val="FFFF00"/>
                    </a:solidFill>
                  </a:tcPr>
                </a:tc>
                <a:tc>
                  <a:txBody>
                    <a:bodyPr/>
                    <a:lstStyle/>
                    <a:p>
                      <a:r>
                        <a:rPr lang="en-US" dirty="0"/>
                        <a:t>5</a:t>
                      </a:r>
                    </a:p>
                  </a:txBody>
                  <a:tcPr>
                    <a:solidFill>
                      <a:srgbClr val="FFFF00"/>
                    </a:solidFill>
                  </a:tcPr>
                </a:tc>
                <a:extLst>
                  <a:ext uri="{0D108BD9-81ED-4DB2-BD59-A6C34878D82A}">
                    <a16:rowId xmlns:a16="http://schemas.microsoft.com/office/drawing/2014/main" val="2639707021"/>
                  </a:ext>
                </a:extLst>
              </a:tr>
              <a:tr h="319001">
                <a:tc>
                  <a:txBody>
                    <a:bodyPr/>
                    <a:lstStyle/>
                    <a:p>
                      <a:r>
                        <a:rPr lang="en-US" dirty="0"/>
                        <a:t>3</a:t>
                      </a:r>
                    </a:p>
                  </a:txBody>
                  <a:tcPr/>
                </a:tc>
                <a:tc>
                  <a:txBody>
                    <a:bodyPr/>
                    <a:lstStyle/>
                    <a:p>
                      <a:r>
                        <a:rPr lang="en-US" dirty="0"/>
                        <a:t>5</a:t>
                      </a:r>
                    </a:p>
                  </a:txBody>
                  <a:tcPr/>
                </a:tc>
                <a:tc>
                  <a:txBody>
                    <a:bodyPr/>
                    <a:lstStyle/>
                    <a:p>
                      <a:r>
                        <a:rPr lang="en-US" dirty="0"/>
                        <a:t>4</a:t>
                      </a:r>
                    </a:p>
                  </a:txBody>
                  <a:tcPr/>
                </a:tc>
                <a:tc>
                  <a:txBody>
                    <a:bodyPr/>
                    <a:lstStyle/>
                    <a:p>
                      <a:r>
                        <a:rPr lang="fa-IR" dirty="0"/>
                        <a:t>2</a:t>
                      </a:r>
                      <a:endParaRPr lang="en-US" dirty="0"/>
                    </a:p>
                  </a:txBody>
                  <a:tcPr/>
                </a:tc>
                <a:tc>
                  <a:txBody>
                    <a:bodyPr/>
                    <a:lstStyle/>
                    <a:p>
                      <a:r>
                        <a:rPr lang="en-US" dirty="0"/>
                        <a:t>6</a:t>
                      </a:r>
                    </a:p>
                  </a:txBody>
                  <a:tcPr/>
                </a:tc>
                <a:tc>
                  <a:txBody>
                    <a:bodyPr/>
                    <a:lstStyle/>
                    <a:p>
                      <a:r>
                        <a:rPr lang="en-US" dirty="0"/>
                        <a:t>2</a:t>
                      </a:r>
                    </a:p>
                  </a:txBody>
                  <a:tcPr/>
                </a:tc>
                <a:tc>
                  <a:txBody>
                    <a:bodyPr/>
                    <a:lstStyle/>
                    <a:p>
                      <a:r>
                        <a:rPr lang="en-US" dirty="0"/>
                        <a:t>8</a:t>
                      </a:r>
                    </a:p>
                  </a:txBody>
                  <a:tcPr/>
                </a:tc>
                <a:extLst>
                  <a:ext uri="{0D108BD9-81ED-4DB2-BD59-A6C34878D82A}">
                    <a16:rowId xmlns:a16="http://schemas.microsoft.com/office/drawing/2014/main" val="4141782406"/>
                  </a:ext>
                </a:extLst>
              </a:tr>
              <a:tr h="319001">
                <a:tc>
                  <a:txBody>
                    <a:bodyPr/>
                    <a:lstStyle/>
                    <a:p>
                      <a:r>
                        <a:rPr lang="en-US" dirty="0"/>
                        <a:t>3</a:t>
                      </a:r>
                    </a:p>
                  </a:txBody>
                  <a:tcPr/>
                </a:tc>
                <a:tc>
                  <a:txBody>
                    <a:bodyPr/>
                    <a:lstStyle/>
                    <a:p>
                      <a:r>
                        <a:rPr lang="en-US" dirty="0"/>
                        <a:t>5</a:t>
                      </a:r>
                    </a:p>
                  </a:txBody>
                  <a:tcPr/>
                </a:tc>
                <a:tc>
                  <a:txBody>
                    <a:bodyPr/>
                    <a:lstStyle/>
                    <a:p>
                      <a:r>
                        <a:rPr lang="en-US" dirty="0"/>
                        <a:t>4</a:t>
                      </a:r>
                    </a:p>
                  </a:txBody>
                  <a:tcPr/>
                </a:tc>
                <a:tc>
                  <a:txBody>
                    <a:bodyPr/>
                    <a:lstStyle/>
                    <a:p>
                      <a:r>
                        <a:rPr lang="en-US" dirty="0"/>
                        <a:t>5</a:t>
                      </a:r>
                    </a:p>
                  </a:txBody>
                  <a:tcPr/>
                </a:tc>
                <a:tc>
                  <a:txBody>
                    <a:bodyPr/>
                    <a:lstStyle/>
                    <a:p>
                      <a:r>
                        <a:rPr lang="en-US" dirty="0"/>
                        <a:t>9</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305940909"/>
                  </a:ext>
                </a:extLst>
              </a:tr>
              <a:tr h="319001">
                <a:tc>
                  <a:txBody>
                    <a:bodyPr/>
                    <a:lstStyle/>
                    <a:p>
                      <a:r>
                        <a:rPr lang="en-US" dirty="0"/>
                        <a:t>3</a:t>
                      </a:r>
                    </a:p>
                  </a:txBody>
                  <a:tcPr/>
                </a:tc>
                <a:tc>
                  <a:txBody>
                    <a:bodyPr/>
                    <a:lstStyle/>
                    <a:p>
                      <a:r>
                        <a:rPr lang="en-US" dirty="0"/>
                        <a:t>5</a:t>
                      </a:r>
                    </a:p>
                  </a:txBody>
                  <a:tcPr/>
                </a:tc>
                <a:tc>
                  <a:txBody>
                    <a:bodyPr/>
                    <a:lstStyle/>
                    <a:p>
                      <a:r>
                        <a:rPr lang="en-US" dirty="0"/>
                        <a:t>4</a:t>
                      </a:r>
                    </a:p>
                  </a:txBody>
                  <a:tcPr/>
                </a:tc>
                <a:tc>
                  <a:txBody>
                    <a:bodyPr/>
                    <a:lstStyle/>
                    <a:p>
                      <a:r>
                        <a:rPr lang="en-US" dirty="0"/>
                        <a:t>2</a:t>
                      </a:r>
                    </a:p>
                  </a:txBody>
                  <a:tcPr/>
                </a:tc>
                <a:tc>
                  <a:txBody>
                    <a:bodyPr/>
                    <a:lstStyle/>
                    <a:p>
                      <a:r>
                        <a:rPr lang="en-US" dirty="0"/>
                        <a:t>6</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3395863231"/>
                  </a:ext>
                </a:extLst>
              </a:tr>
              <a:tr h="319001">
                <a:tc>
                  <a:txBody>
                    <a:bodyPr/>
                    <a:lstStyle/>
                    <a:p>
                      <a:r>
                        <a:rPr lang="en-US" dirty="0"/>
                        <a:t>2</a:t>
                      </a:r>
                    </a:p>
                  </a:txBody>
                  <a:tcPr/>
                </a:tc>
                <a:tc>
                  <a:txBody>
                    <a:bodyPr/>
                    <a:lstStyle/>
                    <a:p>
                      <a:r>
                        <a:rPr lang="en-US" dirty="0"/>
                        <a:t>4</a:t>
                      </a:r>
                    </a:p>
                  </a:txBody>
                  <a:tcPr/>
                </a:tc>
                <a:tc>
                  <a:txBody>
                    <a:bodyPr/>
                    <a:lstStyle/>
                    <a:p>
                      <a:r>
                        <a:rPr lang="en-US" dirty="0"/>
                        <a:t>6</a:t>
                      </a:r>
                    </a:p>
                  </a:txBody>
                  <a:tcPr/>
                </a:tc>
                <a:tc>
                  <a:txBody>
                    <a:bodyPr/>
                    <a:lstStyle/>
                    <a:p>
                      <a:r>
                        <a:rPr lang="en-US" dirty="0"/>
                        <a:t>3</a:t>
                      </a:r>
                    </a:p>
                  </a:txBody>
                  <a:tcPr/>
                </a:tc>
                <a:tc>
                  <a:txBody>
                    <a:bodyPr/>
                    <a:lstStyle/>
                    <a:p>
                      <a:r>
                        <a:rPr lang="en-US" dirty="0"/>
                        <a:t>1</a:t>
                      </a:r>
                    </a:p>
                  </a:txBody>
                  <a:tcPr/>
                </a:tc>
                <a:tc>
                  <a:txBody>
                    <a:bodyPr/>
                    <a:lstStyle/>
                    <a:p>
                      <a:r>
                        <a:rPr lang="en-US" dirty="0"/>
                        <a:t>5</a:t>
                      </a:r>
                    </a:p>
                  </a:txBody>
                  <a:tcPr/>
                </a:tc>
                <a:tc>
                  <a:txBody>
                    <a:bodyPr/>
                    <a:lstStyle/>
                    <a:p>
                      <a:r>
                        <a:rPr lang="en-US" dirty="0"/>
                        <a:t>9</a:t>
                      </a:r>
                    </a:p>
                  </a:txBody>
                  <a:tcPr/>
                </a:tc>
                <a:extLst>
                  <a:ext uri="{0D108BD9-81ED-4DB2-BD59-A6C34878D82A}">
                    <a16:rowId xmlns:a16="http://schemas.microsoft.com/office/drawing/2014/main" val="2910298597"/>
                  </a:ext>
                </a:extLst>
              </a:tr>
              <a:tr h="319001">
                <a:tc>
                  <a:txBody>
                    <a:bodyPr/>
                    <a:lstStyle/>
                    <a:p>
                      <a:r>
                        <a:rPr lang="en-US" dirty="0"/>
                        <a:t>2</a:t>
                      </a:r>
                    </a:p>
                  </a:txBody>
                  <a:tcPr/>
                </a:tc>
                <a:tc>
                  <a:txBody>
                    <a:bodyPr/>
                    <a:lstStyle/>
                    <a:p>
                      <a:r>
                        <a:rPr lang="en-US" dirty="0"/>
                        <a:t>4</a:t>
                      </a:r>
                    </a:p>
                  </a:txBody>
                  <a:tcPr/>
                </a:tc>
                <a:tc>
                  <a:txBody>
                    <a:bodyPr/>
                    <a:lstStyle/>
                    <a:p>
                      <a:r>
                        <a:rPr lang="en-US" dirty="0"/>
                        <a:t>6</a:t>
                      </a:r>
                    </a:p>
                  </a:txBody>
                  <a:tcPr/>
                </a:tc>
                <a:tc>
                  <a:txBody>
                    <a:bodyPr/>
                    <a:lstStyle/>
                    <a:p>
                      <a:r>
                        <a:rPr lang="fa-IR" dirty="0"/>
                        <a:t>3</a:t>
                      </a:r>
                      <a:endParaRPr lang="en-US" dirty="0"/>
                    </a:p>
                  </a:txBody>
                  <a:tcPr/>
                </a:tc>
                <a:tc>
                  <a:txBody>
                    <a:bodyPr/>
                    <a:lstStyle/>
                    <a:p>
                      <a:r>
                        <a:rPr lang="en-US" dirty="0"/>
                        <a:t>4</a:t>
                      </a:r>
                    </a:p>
                  </a:txBody>
                  <a:tcPr/>
                </a:tc>
                <a:tc>
                  <a:txBody>
                    <a:bodyPr/>
                    <a:lstStyle/>
                    <a:p>
                      <a:r>
                        <a:rPr lang="en-US" dirty="0"/>
                        <a:t>7</a:t>
                      </a:r>
                    </a:p>
                  </a:txBody>
                  <a:tcPr/>
                </a:tc>
                <a:tc>
                  <a:txBody>
                    <a:bodyPr/>
                    <a:lstStyle/>
                    <a:p>
                      <a:r>
                        <a:rPr lang="en-US" dirty="0"/>
                        <a:t>5</a:t>
                      </a:r>
                    </a:p>
                  </a:txBody>
                  <a:tcPr/>
                </a:tc>
                <a:extLst>
                  <a:ext uri="{0D108BD9-81ED-4DB2-BD59-A6C34878D82A}">
                    <a16:rowId xmlns:a16="http://schemas.microsoft.com/office/drawing/2014/main" val="215034422"/>
                  </a:ext>
                </a:extLst>
              </a:tr>
              <a:tr h="319001">
                <a:tc>
                  <a:txBody>
                    <a:bodyPr/>
                    <a:lstStyle/>
                    <a:p>
                      <a:r>
                        <a:rPr lang="en-US" dirty="0"/>
                        <a:t>2</a:t>
                      </a:r>
                    </a:p>
                  </a:txBody>
                  <a:tcPr>
                    <a:solidFill>
                      <a:srgbClr val="FFFF00"/>
                    </a:solidFill>
                  </a:tcPr>
                </a:tc>
                <a:tc>
                  <a:txBody>
                    <a:bodyPr/>
                    <a:lstStyle/>
                    <a:p>
                      <a:r>
                        <a:rPr lang="en-US" dirty="0"/>
                        <a:t>4</a:t>
                      </a:r>
                    </a:p>
                  </a:txBody>
                  <a:tcPr>
                    <a:solidFill>
                      <a:srgbClr val="FFFF00"/>
                    </a:solidFill>
                  </a:tcPr>
                </a:tc>
                <a:tc>
                  <a:txBody>
                    <a:bodyPr/>
                    <a:lstStyle/>
                    <a:p>
                      <a:r>
                        <a:rPr lang="en-US" dirty="0"/>
                        <a:t>6</a:t>
                      </a:r>
                    </a:p>
                  </a:txBody>
                  <a:tcPr>
                    <a:solidFill>
                      <a:srgbClr val="FFFF00"/>
                    </a:solidFill>
                  </a:tcPr>
                </a:tc>
                <a:tc>
                  <a:txBody>
                    <a:bodyPr/>
                    <a:lstStyle/>
                    <a:p>
                      <a:r>
                        <a:rPr lang="fa-IR" dirty="0"/>
                        <a:t>2</a:t>
                      </a:r>
                      <a:endParaRPr lang="en-US" dirty="0"/>
                    </a:p>
                  </a:txBody>
                  <a:tcPr>
                    <a:solidFill>
                      <a:srgbClr val="FFFF00"/>
                    </a:solidFill>
                  </a:tcPr>
                </a:tc>
                <a:tc>
                  <a:txBody>
                    <a:bodyPr/>
                    <a:lstStyle/>
                    <a:p>
                      <a:r>
                        <a:rPr lang="en-US" dirty="0"/>
                        <a:t>6</a:t>
                      </a:r>
                    </a:p>
                  </a:txBody>
                  <a:tcPr>
                    <a:solidFill>
                      <a:srgbClr val="FFFF00"/>
                    </a:solidFill>
                  </a:tcPr>
                </a:tc>
                <a:tc>
                  <a:txBody>
                    <a:bodyPr/>
                    <a:lstStyle/>
                    <a:p>
                      <a:r>
                        <a:rPr lang="en-US" dirty="0"/>
                        <a:t>2</a:t>
                      </a:r>
                    </a:p>
                  </a:txBody>
                  <a:tcPr>
                    <a:solidFill>
                      <a:srgbClr val="FFFF00"/>
                    </a:solidFill>
                  </a:tcPr>
                </a:tc>
                <a:tc>
                  <a:txBody>
                    <a:bodyPr/>
                    <a:lstStyle/>
                    <a:p>
                      <a:r>
                        <a:rPr lang="en-US" dirty="0"/>
                        <a:t>8</a:t>
                      </a:r>
                    </a:p>
                  </a:txBody>
                  <a:tcPr>
                    <a:solidFill>
                      <a:srgbClr val="FFFF00"/>
                    </a:solidFill>
                  </a:tcPr>
                </a:tc>
                <a:extLst>
                  <a:ext uri="{0D108BD9-81ED-4DB2-BD59-A6C34878D82A}">
                    <a16:rowId xmlns:a16="http://schemas.microsoft.com/office/drawing/2014/main" val="1511612214"/>
                  </a:ext>
                </a:extLst>
              </a:tr>
              <a:tr h="319001">
                <a:tc>
                  <a:txBody>
                    <a:bodyPr/>
                    <a:lstStyle/>
                    <a:p>
                      <a:r>
                        <a:rPr lang="en-US" dirty="0"/>
                        <a:t>2</a:t>
                      </a:r>
                    </a:p>
                  </a:txBody>
                  <a:tcPr/>
                </a:tc>
                <a:tc>
                  <a:txBody>
                    <a:bodyPr/>
                    <a:lstStyle/>
                    <a:p>
                      <a:r>
                        <a:rPr lang="en-US" dirty="0"/>
                        <a:t>4</a:t>
                      </a:r>
                    </a:p>
                  </a:txBody>
                  <a:tcPr/>
                </a:tc>
                <a:tc>
                  <a:txBody>
                    <a:bodyPr/>
                    <a:lstStyle/>
                    <a:p>
                      <a:r>
                        <a:rPr lang="en-US" dirty="0"/>
                        <a:t>6</a:t>
                      </a:r>
                    </a:p>
                  </a:txBody>
                  <a:tcPr/>
                </a:tc>
                <a:tc>
                  <a:txBody>
                    <a:bodyPr/>
                    <a:lstStyle/>
                    <a:p>
                      <a:r>
                        <a:rPr lang="en-US" dirty="0"/>
                        <a:t>5</a:t>
                      </a:r>
                    </a:p>
                  </a:txBody>
                  <a:tcPr/>
                </a:tc>
                <a:tc>
                  <a:txBody>
                    <a:bodyPr/>
                    <a:lstStyle/>
                    <a:p>
                      <a:r>
                        <a:rPr lang="en-US" dirty="0"/>
                        <a:t>9</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1136902941"/>
                  </a:ext>
                </a:extLst>
              </a:tr>
              <a:tr h="319001">
                <a:tc>
                  <a:txBody>
                    <a:bodyPr/>
                    <a:lstStyle/>
                    <a:p>
                      <a:r>
                        <a:rPr lang="en-US" dirty="0"/>
                        <a:t>2</a:t>
                      </a:r>
                    </a:p>
                  </a:txBody>
                  <a:tcPr>
                    <a:solidFill>
                      <a:srgbClr val="FFFF00"/>
                    </a:solidFill>
                  </a:tcPr>
                </a:tc>
                <a:tc>
                  <a:txBody>
                    <a:bodyPr/>
                    <a:lstStyle/>
                    <a:p>
                      <a:r>
                        <a:rPr lang="en-US" dirty="0"/>
                        <a:t>4</a:t>
                      </a:r>
                    </a:p>
                  </a:txBody>
                  <a:tcPr>
                    <a:solidFill>
                      <a:srgbClr val="FFFF00"/>
                    </a:solidFill>
                  </a:tcPr>
                </a:tc>
                <a:tc>
                  <a:txBody>
                    <a:bodyPr/>
                    <a:lstStyle/>
                    <a:p>
                      <a:r>
                        <a:rPr lang="en-US" dirty="0"/>
                        <a:t>6</a:t>
                      </a:r>
                    </a:p>
                  </a:txBody>
                  <a:tcPr>
                    <a:solidFill>
                      <a:srgbClr val="FFFF00"/>
                    </a:solidFill>
                  </a:tcPr>
                </a:tc>
                <a:tc>
                  <a:txBody>
                    <a:bodyPr/>
                    <a:lstStyle/>
                    <a:p>
                      <a:r>
                        <a:rPr lang="en-US" dirty="0"/>
                        <a:t>2</a:t>
                      </a:r>
                    </a:p>
                  </a:txBody>
                  <a:tcPr>
                    <a:solidFill>
                      <a:srgbClr val="FFFF00"/>
                    </a:solidFill>
                  </a:tcPr>
                </a:tc>
                <a:tc>
                  <a:txBody>
                    <a:bodyPr/>
                    <a:lstStyle/>
                    <a:p>
                      <a:r>
                        <a:rPr lang="en-US" dirty="0"/>
                        <a:t>6</a:t>
                      </a:r>
                    </a:p>
                  </a:txBody>
                  <a:tcPr>
                    <a:solidFill>
                      <a:srgbClr val="FFFF00"/>
                    </a:solidFill>
                  </a:tcPr>
                </a:tc>
                <a:tc>
                  <a:txBody>
                    <a:bodyPr/>
                    <a:lstStyle/>
                    <a:p>
                      <a:r>
                        <a:rPr lang="en-US" dirty="0"/>
                        <a:t>5</a:t>
                      </a:r>
                    </a:p>
                  </a:txBody>
                  <a:tcPr>
                    <a:solidFill>
                      <a:srgbClr val="FFFF00"/>
                    </a:solidFill>
                  </a:tcPr>
                </a:tc>
                <a:tc>
                  <a:txBody>
                    <a:bodyPr/>
                    <a:lstStyle/>
                    <a:p>
                      <a:r>
                        <a:rPr lang="en-US" dirty="0"/>
                        <a:t>1</a:t>
                      </a:r>
                    </a:p>
                  </a:txBody>
                  <a:tcPr>
                    <a:solidFill>
                      <a:srgbClr val="FFFF00"/>
                    </a:solidFill>
                  </a:tcPr>
                </a:tc>
                <a:extLst>
                  <a:ext uri="{0D108BD9-81ED-4DB2-BD59-A6C34878D82A}">
                    <a16:rowId xmlns:a16="http://schemas.microsoft.com/office/drawing/2014/main" val="2617057394"/>
                  </a:ext>
                </a:extLst>
              </a:tr>
            </a:tbl>
          </a:graphicData>
        </a:graphic>
      </p:graphicFrame>
    </p:spTree>
    <p:extLst>
      <p:ext uri="{BB962C8B-B14F-4D97-AF65-F5344CB8AC3E}">
        <p14:creationId xmlns:p14="http://schemas.microsoft.com/office/powerpoint/2010/main" val="770365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0BC9-EAFB-E8A7-C8D5-FA1E24CE2039}"/>
              </a:ext>
            </a:extLst>
          </p:cNvPr>
          <p:cNvSpPr>
            <a:spLocks noGrp="1"/>
          </p:cNvSpPr>
          <p:nvPr>
            <p:ph type="title"/>
          </p:nvPr>
        </p:nvSpPr>
        <p:spPr/>
        <p:txBody>
          <a:bodyPr/>
          <a:lstStyle/>
          <a:p>
            <a:pPr algn="r" rtl="1"/>
            <a:r>
              <a:rPr lang="fa-IR" dirty="0">
                <a:cs typeface="B Nazanin" panose="00000400000000000000" pitchFamily="2" charset="-78"/>
              </a:rPr>
              <a:t>نکاتی راجع به پیوند طبیعی</a:t>
            </a:r>
            <a:endParaRPr lang="en-US" dirty="0"/>
          </a:p>
        </p:txBody>
      </p:sp>
      <p:sp>
        <p:nvSpPr>
          <p:cNvPr id="3" name="Content Placeholder 2">
            <a:extLst>
              <a:ext uri="{FF2B5EF4-FFF2-40B4-BE49-F238E27FC236}">
                <a16:creationId xmlns:a16="http://schemas.microsoft.com/office/drawing/2014/main" id="{B13E314A-8838-74FF-6B8B-B261371FFBA6}"/>
              </a:ext>
            </a:extLst>
          </p:cNvPr>
          <p:cNvSpPr>
            <a:spLocks noGrp="1"/>
          </p:cNvSpPr>
          <p:nvPr>
            <p:ph idx="1"/>
          </p:nvPr>
        </p:nvSpPr>
        <p:spPr>
          <a:xfrm>
            <a:off x="705421" y="5439667"/>
            <a:ext cx="10648379" cy="1309540"/>
          </a:xfrm>
        </p:spPr>
        <p:txBody>
          <a:bodyPr>
            <a:normAutofit/>
          </a:bodyPr>
          <a:lstStyle/>
          <a:p>
            <a:pPr algn="just" rtl="1"/>
            <a:r>
              <a:rPr lang="fa-IR" sz="2000" dirty="0">
                <a:cs typeface="B Nazanin" panose="00000400000000000000" pitchFamily="2" charset="-78"/>
              </a:rPr>
              <a:t>اگر </a:t>
            </a:r>
            <a:r>
              <a:rPr lang="en-US" sz="2000" dirty="0">
                <a:cs typeface="B Nazanin" panose="00000400000000000000" pitchFamily="2" charset="-78"/>
              </a:rPr>
              <a:t>C(Join)</a:t>
            </a:r>
            <a:r>
              <a:rPr lang="fa-IR" sz="2000" dirty="0">
                <a:cs typeface="B Nazanin" panose="00000400000000000000" pitchFamily="2" charset="-78"/>
              </a:rPr>
              <a:t> کاردینالیتی رابطه حاصل از پیوند طبیعی دو رابطه و </a:t>
            </a:r>
            <a:r>
              <a:rPr lang="en-US" sz="2000" dirty="0">
                <a:cs typeface="B Nazanin" panose="00000400000000000000" pitchFamily="2" charset="-78"/>
              </a:rPr>
              <a:t>C(Cart)</a:t>
            </a:r>
            <a:r>
              <a:rPr lang="fa-IR" sz="2000" dirty="0">
                <a:cs typeface="B Nazanin" panose="00000400000000000000" pitchFamily="2" charset="-78"/>
              </a:rPr>
              <a:t> کاردینالیتی حاصل از ضرب کارتزین دو رابطه باشد، در این صورت </a:t>
            </a:r>
            <a:r>
              <a:rPr lang="en-US" sz="2000" dirty="0">
                <a:cs typeface="B Nazanin" panose="00000400000000000000" pitchFamily="2" charset="-78"/>
              </a:rPr>
              <a:t>C(Join)/C(Cart)</a:t>
            </a:r>
            <a:r>
              <a:rPr lang="fa-IR" sz="2000" dirty="0">
                <a:cs typeface="B Nazanin" panose="00000400000000000000" pitchFamily="2" charset="-78"/>
              </a:rPr>
              <a:t> را ضریب گزینش پیوند (</a:t>
            </a:r>
            <a:r>
              <a:rPr lang="en-US" sz="2000" dirty="0">
                <a:cs typeface="B Nazanin" panose="00000400000000000000" pitchFamily="2" charset="-78"/>
              </a:rPr>
              <a:t>Join selectivity factor</a:t>
            </a:r>
            <a:r>
              <a:rPr lang="fa-IR" sz="2000" dirty="0">
                <a:cs typeface="B Nazanin" panose="00000400000000000000" pitchFamily="2" charset="-78"/>
              </a:rPr>
              <a:t>) می نامیم.</a:t>
            </a:r>
            <a:endParaRPr lang="en-US" sz="2000" dirty="0">
              <a:cs typeface="B Nazanin" panose="00000400000000000000" pitchFamily="2" charset="-78"/>
            </a:endParaRPr>
          </a:p>
        </p:txBody>
      </p:sp>
      <p:graphicFrame>
        <p:nvGraphicFramePr>
          <p:cNvPr id="4" name="Object 3">
            <a:extLst>
              <a:ext uri="{FF2B5EF4-FFF2-40B4-BE49-F238E27FC236}">
                <a16:creationId xmlns:a16="http://schemas.microsoft.com/office/drawing/2014/main" id="{67B201A1-0A5B-3A7F-F697-A4A89C72D9CD}"/>
              </a:ext>
            </a:extLst>
          </p:cNvPr>
          <p:cNvGraphicFramePr>
            <a:graphicFrameLocks noChangeAspect="1"/>
          </p:cNvGraphicFramePr>
          <p:nvPr>
            <p:extLst>
              <p:ext uri="{D42A27DB-BD31-4B8C-83A1-F6EECF244321}">
                <p14:modId xmlns:p14="http://schemas.microsoft.com/office/powerpoint/2010/main" val="2294597670"/>
              </p:ext>
            </p:extLst>
          </p:nvPr>
        </p:nvGraphicFramePr>
        <p:xfrm>
          <a:off x="705421" y="1985409"/>
          <a:ext cx="2432532" cy="395644"/>
        </p:xfrm>
        <a:graphic>
          <a:graphicData uri="http://schemas.openxmlformats.org/presentationml/2006/ole">
            <mc:AlternateContent xmlns:mc="http://schemas.openxmlformats.org/markup-compatibility/2006">
              <mc:Choice xmlns:v="urn:schemas-microsoft-com:vml" Requires="v">
                <p:oleObj name="Equation" r:id="rId2" imgW="1015920" imgH="164880" progId="Equation.DSMT4">
                  <p:embed/>
                </p:oleObj>
              </mc:Choice>
              <mc:Fallback>
                <p:oleObj name="Equation" r:id="rId2" imgW="1015920" imgH="164880" progId="Equation.DSMT4">
                  <p:embed/>
                  <p:pic>
                    <p:nvPicPr>
                      <p:cNvPr id="0" name=""/>
                      <p:cNvPicPr/>
                      <p:nvPr/>
                    </p:nvPicPr>
                    <p:blipFill>
                      <a:blip r:embed="rId3"/>
                      <a:stretch>
                        <a:fillRect/>
                      </a:stretch>
                    </p:blipFill>
                    <p:spPr>
                      <a:xfrm>
                        <a:off x="705421" y="1985409"/>
                        <a:ext cx="2432532" cy="395644"/>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862C2FFF-5DC8-D516-B448-8ADCBC8F2785}"/>
              </a:ext>
            </a:extLst>
          </p:cNvPr>
          <p:cNvGraphicFramePr>
            <a:graphicFrameLocks noChangeAspect="1"/>
          </p:cNvGraphicFramePr>
          <p:nvPr>
            <p:extLst>
              <p:ext uri="{D42A27DB-BD31-4B8C-83A1-F6EECF244321}">
                <p14:modId xmlns:p14="http://schemas.microsoft.com/office/powerpoint/2010/main" val="1565169254"/>
              </p:ext>
            </p:extLst>
          </p:nvPr>
        </p:nvGraphicFramePr>
        <p:xfrm>
          <a:off x="705421" y="3538439"/>
          <a:ext cx="2568575" cy="417512"/>
        </p:xfrm>
        <a:graphic>
          <a:graphicData uri="http://schemas.openxmlformats.org/presentationml/2006/ole">
            <mc:AlternateContent xmlns:mc="http://schemas.openxmlformats.org/markup-compatibility/2006">
              <mc:Choice xmlns:v="urn:schemas-microsoft-com:vml" Requires="v">
                <p:oleObj name="Equation" r:id="rId4" imgW="1015920" imgH="164880" progId="Equation.DSMT4">
                  <p:embed/>
                </p:oleObj>
              </mc:Choice>
              <mc:Fallback>
                <p:oleObj name="Equation" r:id="rId4" imgW="1015920" imgH="164880" progId="Equation.DSMT4">
                  <p:embed/>
                  <p:pic>
                    <p:nvPicPr>
                      <p:cNvPr id="0" name=""/>
                      <p:cNvPicPr/>
                      <p:nvPr/>
                    </p:nvPicPr>
                    <p:blipFill>
                      <a:blip r:embed="rId5"/>
                      <a:stretch>
                        <a:fillRect/>
                      </a:stretch>
                    </p:blipFill>
                    <p:spPr>
                      <a:xfrm>
                        <a:off x="705421" y="3538439"/>
                        <a:ext cx="2568575" cy="417512"/>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47724AB1-A2FC-F98C-3214-CCBDA4D16F93}"/>
              </a:ext>
            </a:extLst>
          </p:cNvPr>
          <p:cNvGraphicFramePr>
            <a:graphicFrameLocks noChangeAspect="1"/>
          </p:cNvGraphicFramePr>
          <p:nvPr>
            <p:extLst>
              <p:ext uri="{D42A27DB-BD31-4B8C-83A1-F6EECF244321}">
                <p14:modId xmlns:p14="http://schemas.microsoft.com/office/powerpoint/2010/main" val="4037996191"/>
              </p:ext>
            </p:extLst>
          </p:nvPr>
        </p:nvGraphicFramePr>
        <p:xfrm>
          <a:off x="705421" y="4406055"/>
          <a:ext cx="2498725" cy="452438"/>
        </p:xfrm>
        <a:graphic>
          <a:graphicData uri="http://schemas.openxmlformats.org/presentationml/2006/ole">
            <mc:AlternateContent xmlns:mc="http://schemas.openxmlformats.org/markup-compatibility/2006">
              <mc:Choice xmlns:v="urn:schemas-microsoft-com:vml" Requires="v">
                <p:oleObj name="Equation" r:id="rId6" imgW="1054080" imgH="190440" progId="Equation.DSMT4">
                  <p:embed/>
                </p:oleObj>
              </mc:Choice>
              <mc:Fallback>
                <p:oleObj name="Equation" r:id="rId6" imgW="1054080" imgH="190440" progId="Equation.DSMT4">
                  <p:embed/>
                  <p:pic>
                    <p:nvPicPr>
                      <p:cNvPr id="0" name=""/>
                      <p:cNvPicPr/>
                      <p:nvPr/>
                    </p:nvPicPr>
                    <p:blipFill>
                      <a:blip r:embed="rId7"/>
                      <a:stretch>
                        <a:fillRect/>
                      </a:stretch>
                    </p:blipFill>
                    <p:spPr>
                      <a:xfrm>
                        <a:off x="705421" y="4406055"/>
                        <a:ext cx="2498725" cy="45243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69D5DB3B-51B6-9FBE-9821-D90F2B99F5A8}"/>
              </a:ext>
            </a:extLst>
          </p:cNvPr>
          <p:cNvGraphicFramePr>
            <a:graphicFrameLocks noChangeAspect="1"/>
          </p:cNvGraphicFramePr>
          <p:nvPr>
            <p:extLst>
              <p:ext uri="{D42A27DB-BD31-4B8C-83A1-F6EECF244321}">
                <p14:modId xmlns:p14="http://schemas.microsoft.com/office/powerpoint/2010/main" val="2390213733"/>
              </p:ext>
            </p:extLst>
          </p:nvPr>
        </p:nvGraphicFramePr>
        <p:xfrm>
          <a:off x="4415807" y="3583513"/>
          <a:ext cx="1656657" cy="449263"/>
        </p:xfrm>
        <a:graphic>
          <a:graphicData uri="http://schemas.openxmlformats.org/presentationml/2006/ole">
            <mc:AlternateContent xmlns:mc="http://schemas.openxmlformats.org/markup-compatibility/2006">
              <mc:Choice xmlns:v="urn:schemas-microsoft-com:vml" Requires="v">
                <p:oleObj name="Equation" r:id="rId8" imgW="749160" imgH="203040" progId="Equation.DSMT4">
                  <p:embed/>
                </p:oleObj>
              </mc:Choice>
              <mc:Fallback>
                <p:oleObj name="Equation" r:id="rId8" imgW="749160" imgH="203040" progId="Equation.DSMT4">
                  <p:embed/>
                  <p:pic>
                    <p:nvPicPr>
                      <p:cNvPr id="0" name=""/>
                      <p:cNvPicPr/>
                      <p:nvPr/>
                    </p:nvPicPr>
                    <p:blipFill>
                      <a:blip r:embed="rId9"/>
                      <a:stretch>
                        <a:fillRect/>
                      </a:stretch>
                    </p:blipFill>
                    <p:spPr>
                      <a:xfrm>
                        <a:off x="4415807" y="3583513"/>
                        <a:ext cx="1656657" cy="449263"/>
                      </a:xfrm>
                      <a:prstGeom prst="rect">
                        <a:avLst/>
                      </a:prstGeom>
                    </p:spPr>
                  </p:pic>
                </p:oleObj>
              </mc:Fallback>
            </mc:AlternateContent>
          </a:graphicData>
        </a:graphic>
      </p:graphicFrame>
      <p:sp>
        <p:nvSpPr>
          <p:cNvPr id="8" name="Arrow: Right 7">
            <a:extLst>
              <a:ext uri="{FF2B5EF4-FFF2-40B4-BE49-F238E27FC236}">
                <a16:creationId xmlns:a16="http://schemas.microsoft.com/office/drawing/2014/main" id="{7D90490F-10EB-4526-9A30-6724526A0097}"/>
              </a:ext>
            </a:extLst>
          </p:cNvPr>
          <p:cNvSpPr/>
          <p:nvPr/>
        </p:nvSpPr>
        <p:spPr>
          <a:xfrm>
            <a:off x="3851435" y="3681070"/>
            <a:ext cx="271146" cy="25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9">
            <a:extLst>
              <a:ext uri="{FF2B5EF4-FFF2-40B4-BE49-F238E27FC236}">
                <a16:creationId xmlns:a16="http://schemas.microsoft.com/office/drawing/2014/main" id="{6FD50ECE-6C5F-40B0-4151-82C7E8F736C3}"/>
              </a:ext>
            </a:extLst>
          </p:cNvPr>
          <p:cNvGraphicFramePr>
            <a:graphicFrameLocks noChangeAspect="1"/>
          </p:cNvGraphicFramePr>
          <p:nvPr>
            <p:extLst>
              <p:ext uri="{D42A27DB-BD31-4B8C-83A1-F6EECF244321}">
                <p14:modId xmlns:p14="http://schemas.microsoft.com/office/powerpoint/2010/main" val="3912583008"/>
              </p:ext>
            </p:extLst>
          </p:nvPr>
        </p:nvGraphicFramePr>
        <p:xfrm>
          <a:off x="4415807" y="4406055"/>
          <a:ext cx="1011237" cy="363537"/>
        </p:xfrm>
        <a:graphic>
          <a:graphicData uri="http://schemas.openxmlformats.org/presentationml/2006/ole">
            <mc:AlternateContent xmlns:mc="http://schemas.openxmlformats.org/markup-compatibility/2006">
              <mc:Choice xmlns:v="urn:schemas-microsoft-com:vml" Requires="v">
                <p:oleObj name="Equation" r:id="rId10" imgW="457200" imgH="164880" progId="Equation.DSMT4">
                  <p:embed/>
                </p:oleObj>
              </mc:Choice>
              <mc:Fallback>
                <p:oleObj name="Equation" r:id="rId10" imgW="457200" imgH="164880" progId="Equation.DSMT4">
                  <p:embed/>
                  <p:pic>
                    <p:nvPicPr>
                      <p:cNvPr id="7" name="Object 6">
                        <a:extLst>
                          <a:ext uri="{FF2B5EF4-FFF2-40B4-BE49-F238E27FC236}">
                            <a16:creationId xmlns:a16="http://schemas.microsoft.com/office/drawing/2014/main" id="{69D5DB3B-51B6-9FBE-9821-D90F2B99F5A8}"/>
                          </a:ext>
                        </a:extLst>
                      </p:cNvPr>
                      <p:cNvPicPr/>
                      <p:nvPr/>
                    </p:nvPicPr>
                    <p:blipFill>
                      <a:blip r:embed="rId11"/>
                      <a:stretch>
                        <a:fillRect/>
                      </a:stretch>
                    </p:blipFill>
                    <p:spPr>
                      <a:xfrm>
                        <a:off x="4415807" y="4406055"/>
                        <a:ext cx="1011237" cy="363537"/>
                      </a:xfrm>
                      <a:prstGeom prst="rect">
                        <a:avLst/>
                      </a:prstGeom>
                    </p:spPr>
                  </p:pic>
                </p:oleObj>
              </mc:Fallback>
            </mc:AlternateContent>
          </a:graphicData>
        </a:graphic>
      </p:graphicFrame>
      <p:sp>
        <p:nvSpPr>
          <p:cNvPr id="11" name="Arrow: Right 10">
            <a:extLst>
              <a:ext uri="{FF2B5EF4-FFF2-40B4-BE49-F238E27FC236}">
                <a16:creationId xmlns:a16="http://schemas.microsoft.com/office/drawing/2014/main" id="{60E5D123-E4B3-EC6D-5D28-48227B3A5A1B}"/>
              </a:ext>
            </a:extLst>
          </p:cNvPr>
          <p:cNvSpPr/>
          <p:nvPr/>
        </p:nvSpPr>
        <p:spPr>
          <a:xfrm>
            <a:off x="3851435" y="4502446"/>
            <a:ext cx="271146" cy="25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Object 11">
            <a:extLst>
              <a:ext uri="{FF2B5EF4-FFF2-40B4-BE49-F238E27FC236}">
                <a16:creationId xmlns:a16="http://schemas.microsoft.com/office/drawing/2014/main" id="{EBAC4392-7E35-63CB-5D08-38ABCA1635F1}"/>
              </a:ext>
            </a:extLst>
          </p:cNvPr>
          <p:cNvGraphicFramePr>
            <a:graphicFrameLocks noChangeAspect="1"/>
          </p:cNvGraphicFramePr>
          <p:nvPr>
            <p:extLst>
              <p:ext uri="{D42A27DB-BD31-4B8C-83A1-F6EECF244321}">
                <p14:modId xmlns:p14="http://schemas.microsoft.com/office/powerpoint/2010/main" val="2103785927"/>
              </p:ext>
            </p:extLst>
          </p:nvPr>
        </p:nvGraphicFramePr>
        <p:xfrm>
          <a:off x="705421" y="2784924"/>
          <a:ext cx="3879740" cy="481208"/>
        </p:xfrm>
        <a:graphic>
          <a:graphicData uri="http://schemas.openxmlformats.org/presentationml/2006/ole">
            <mc:AlternateContent xmlns:mc="http://schemas.openxmlformats.org/markup-compatibility/2006">
              <mc:Choice xmlns:v="urn:schemas-microsoft-com:vml" Requires="v">
                <p:oleObj name="Equation" r:id="rId12" imgW="1638000" imgH="203040" progId="Equation.DSMT4">
                  <p:embed/>
                </p:oleObj>
              </mc:Choice>
              <mc:Fallback>
                <p:oleObj name="Equation" r:id="rId12" imgW="1638000" imgH="203040" progId="Equation.DSMT4">
                  <p:embed/>
                  <p:pic>
                    <p:nvPicPr>
                      <p:cNvPr id="0" name=""/>
                      <p:cNvPicPr/>
                      <p:nvPr/>
                    </p:nvPicPr>
                    <p:blipFill>
                      <a:blip r:embed="rId13"/>
                      <a:stretch>
                        <a:fillRect/>
                      </a:stretch>
                    </p:blipFill>
                    <p:spPr>
                      <a:xfrm>
                        <a:off x="705421" y="2784924"/>
                        <a:ext cx="3879740" cy="481208"/>
                      </a:xfrm>
                      <a:prstGeom prst="rect">
                        <a:avLst/>
                      </a:prstGeom>
                    </p:spPr>
                  </p:pic>
                </p:oleObj>
              </mc:Fallback>
            </mc:AlternateContent>
          </a:graphicData>
        </a:graphic>
      </p:graphicFrame>
    </p:spTree>
    <p:extLst>
      <p:ext uri="{BB962C8B-B14F-4D97-AF65-F5344CB8AC3E}">
        <p14:creationId xmlns:p14="http://schemas.microsoft.com/office/powerpoint/2010/main" val="254069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ECCA-3470-3A21-799E-1057C1E69517}"/>
              </a:ext>
            </a:extLst>
          </p:cNvPr>
          <p:cNvSpPr>
            <a:spLocks noGrp="1"/>
          </p:cNvSpPr>
          <p:nvPr>
            <p:ph type="title"/>
          </p:nvPr>
        </p:nvSpPr>
        <p:spPr/>
        <p:txBody>
          <a:bodyPr/>
          <a:lstStyle/>
          <a:p>
            <a:pPr algn="r" rtl="1"/>
            <a:r>
              <a:rPr lang="fa-IR" dirty="0">
                <a:cs typeface="B Nazanin" panose="00000400000000000000" pitchFamily="2" charset="-78"/>
              </a:rPr>
              <a:t>نیم پیوند یا شبه الحاقی (</a:t>
            </a:r>
            <a:r>
              <a:rPr lang="en-US" dirty="0">
                <a:cs typeface="B Nazanin" panose="00000400000000000000" pitchFamily="2" charset="-78"/>
              </a:rPr>
              <a:t>Semi-Join</a:t>
            </a:r>
            <a:r>
              <a:rPr lang="fa-IR" dirty="0">
                <a:cs typeface="B Nazanin" panose="00000400000000000000" pitchFamily="2" charset="-78"/>
              </a:rPr>
              <a:t>)</a:t>
            </a:r>
            <a:endParaRPr lang="en-US" dirty="0"/>
          </a:p>
        </p:txBody>
      </p:sp>
      <p:sp>
        <p:nvSpPr>
          <p:cNvPr id="3" name="Content Placeholder 2">
            <a:extLst>
              <a:ext uri="{FF2B5EF4-FFF2-40B4-BE49-F238E27FC236}">
                <a16:creationId xmlns:a16="http://schemas.microsoft.com/office/drawing/2014/main" id="{B334A7A9-7BC9-2D41-51A3-6625F798C73D}"/>
              </a:ext>
            </a:extLst>
          </p:cNvPr>
          <p:cNvSpPr>
            <a:spLocks noGrp="1"/>
          </p:cNvSpPr>
          <p:nvPr>
            <p:ph idx="1"/>
          </p:nvPr>
        </p:nvSpPr>
        <p:spPr/>
        <p:txBody>
          <a:bodyPr/>
          <a:lstStyle/>
          <a:p>
            <a:pPr marL="0" indent="0" algn="just" rtl="1">
              <a:buNone/>
            </a:pPr>
            <a:r>
              <a:rPr lang="fa-IR" dirty="0">
                <a:cs typeface="B Nazanin" panose="00000400000000000000" pitchFamily="2" charset="-78"/>
              </a:rPr>
              <a:t>عملگر نیم پیوند (</a:t>
            </a:r>
            <a:r>
              <a:rPr lang="pt-BR" dirty="0">
                <a:effectLst/>
                <a:latin typeface="Nimbus Roman No9 L"/>
              </a:rPr>
              <a:t>⋉</a:t>
            </a:r>
            <a:r>
              <a:rPr lang="fa-IR" dirty="0">
                <a:cs typeface="B Nazanin" panose="00000400000000000000" pitchFamily="2" charset="-78"/>
              </a:rPr>
              <a:t>) مشابه پیوند طبیعی است با این تفاوت که فقط ستون های جدول اول را می دهد.</a:t>
            </a:r>
          </a:p>
          <a:p>
            <a:pPr marL="0" indent="0" algn="just" rtl="1">
              <a:buNone/>
            </a:pPr>
            <a:endParaRPr lang="fa-IR" dirty="0">
              <a:cs typeface="B Nazanin" panose="00000400000000000000" pitchFamily="2" charset="-78"/>
            </a:endParaRPr>
          </a:p>
          <a:p>
            <a:pPr marL="0" indent="0" algn="just" rtl="1">
              <a:buNone/>
            </a:pPr>
            <a:r>
              <a:rPr lang="fa-IR" dirty="0">
                <a:cs typeface="B Nazanin" panose="00000400000000000000" pitchFamily="2" charset="-78"/>
              </a:rPr>
              <a:t>نکته1: ممکن است تعداد سطرهای خروجی به مراتب کمتر از پیوند طبیعی باشد، زیرا با کنار رفتن چند ستون، سطرهای تکراری پدید می آیند و حذف می شوند.</a:t>
            </a:r>
          </a:p>
          <a:p>
            <a:pPr marL="0" indent="0" algn="just" rtl="1">
              <a:buNone/>
            </a:pPr>
            <a:endParaRPr lang="fa-IR" dirty="0">
              <a:cs typeface="B Nazanin" panose="00000400000000000000" pitchFamily="2" charset="-78"/>
            </a:endParaRPr>
          </a:p>
          <a:p>
            <a:pPr marL="0" indent="0" algn="just" rtl="1">
              <a:buNone/>
            </a:pPr>
            <a:r>
              <a:rPr lang="fa-IR" dirty="0">
                <a:cs typeface="B Nazanin" panose="00000400000000000000" pitchFamily="2" charset="-78"/>
              </a:rPr>
              <a:t>نکته 2: از آنجایی که نیم پیوند ستون های جدول اول را می دهد خاصیت جابجایی ندارد.</a:t>
            </a:r>
          </a:p>
          <a:p>
            <a:pPr marL="0" indent="0" algn="just" rtl="1">
              <a:buNone/>
            </a:pPr>
            <a:endParaRPr lang="en-US" dirty="0">
              <a:cs typeface="B Nazanin" panose="00000400000000000000" pitchFamily="2" charset="-78"/>
            </a:endParaRPr>
          </a:p>
        </p:txBody>
      </p:sp>
    </p:spTree>
    <p:extLst>
      <p:ext uri="{BB962C8B-B14F-4D97-AF65-F5344CB8AC3E}">
        <p14:creationId xmlns:p14="http://schemas.microsoft.com/office/powerpoint/2010/main" val="1928165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E081-C241-420A-B85D-861BC1A223A5}"/>
              </a:ext>
            </a:extLst>
          </p:cNvPr>
          <p:cNvSpPr>
            <a:spLocks noGrp="1"/>
          </p:cNvSpPr>
          <p:nvPr>
            <p:ph type="title"/>
          </p:nvPr>
        </p:nvSpPr>
        <p:spPr/>
        <p:txBody>
          <a:bodyPr/>
          <a:lstStyle/>
          <a:p>
            <a:pPr algn="r" rtl="1"/>
            <a:r>
              <a:rPr lang="fa-IR" dirty="0">
                <a:cs typeface="B Nazanin" panose="00000400000000000000" pitchFamily="2" charset="-78"/>
              </a:rPr>
              <a:t>مثال (نیم پیوند)</a:t>
            </a:r>
            <a:endParaRPr lang="en-US" dirty="0"/>
          </a:p>
        </p:txBody>
      </p:sp>
      <p:sp>
        <p:nvSpPr>
          <p:cNvPr id="8" name="Arrow: Right 7">
            <a:extLst>
              <a:ext uri="{FF2B5EF4-FFF2-40B4-BE49-F238E27FC236}">
                <a16:creationId xmlns:a16="http://schemas.microsoft.com/office/drawing/2014/main" id="{86C4695F-EFDA-334B-7801-78F407606539}"/>
              </a:ext>
            </a:extLst>
          </p:cNvPr>
          <p:cNvSpPr/>
          <p:nvPr/>
        </p:nvSpPr>
        <p:spPr>
          <a:xfrm>
            <a:off x="5205922" y="3426558"/>
            <a:ext cx="2122487"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Object 8">
            <a:extLst>
              <a:ext uri="{FF2B5EF4-FFF2-40B4-BE49-F238E27FC236}">
                <a16:creationId xmlns:a16="http://schemas.microsoft.com/office/drawing/2014/main" id="{27D5EDFB-8F34-5646-304F-D214018B9982}"/>
              </a:ext>
            </a:extLst>
          </p:cNvPr>
          <p:cNvGraphicFramePr>
            <a:graphicFrameLocks noChangeAspect="1"/>
          </p:cNvGraphicFramePr>
          <p:nvPr/>
        </p:nvGraphicFramePr>
        <p:xfrm>
          <a:off x="5575809" y="3823857"/>
          <a:ext cx="1382712" cy="322262"/>
        </p:xfrm>
        <a:graphic>
          <a:graphicData uri="http://schemas.openxmlformats.org/presentationml/2006/ole">
            <mc:AlternateContent xmlns:mc="http://schemas.openxmlformats.org/markup-compatibility/2006">
              <mc:Choice xmlns:v="urn:schemas-microsoft-com:vml" Requires="v">
                <p:oleObj name="Equation" r:id="rId2" imgW="711000" imgH="164880" progId="Equation.DSMT4">
                  <p:embed/>
                </p:oleObj>
              </mc:Choice>
              <mc:Fallback>
                <p:oleObj name="Equation" r:id="rId2" imgW="711000" imgH="164880" progId="Equation.DSMT4">
                  <p:embed/>
                  <p:pic>
                    <p:nvPicPr>
                      <p:cNvPr id="9" name="Object 8">
                        <a:extLst>
                          <a:ext uri="{FF2B5EF4-FFF2-40B4-BE49-F238E27FC236}">
                            <a16:creationId xmlns:a16="http://schemas.microsoft.com/office/drawing/2014/main" id="{27D5EDFB-8F34-5646-304F-D214018B9982}"/>
                          </a:ext>
                        </a:extLst>
                      </p:cNvPr>
                      <p:cNvPicPr/>
                      <p:nvPr/>
                    </p:nvPicPr>
                    <p:blipFill>
                      <a:blip r:embed="rId3"/>
                      <a:stretch>
                        <a:fillRect/>
                      </a:stretch>
                    </p:blipFill>
                    <p:spPr>
                      <a:xfrm>
                        <a:off x="5575809" y="3823857"/>
                        <a:ext cx="1382712" cy="322262"/>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38564505-365F-1B1F-3252-A79638C73EE3}"/>
              </a:ext>
            </a:extLst>
          </p:cNvPr>
          <p:cNvGraphicFramePr>
            <a:graphicFrameLocks noChangeAspect="1"/>
          </p:cNvGraphicFramePr>
          <p:nvPr/>
        </p:nvGraphicFramePr>
        <p:xfrm>
          <a:off x="5120129" y="3029683"/>
          <a:ext cx="2122487" cy="396875"/>
        </p:xfrm>
        <a:graphic>
          <a:graphicData uri="http://schemas.openxmlformats.org/presentationml/2006/ole">
            <mc:AlternateContent xmlns:mc="http://schemas.openxmlformats.org/markup-compatibility/2006">
              <mc:Choice xmlns:v="urn:schemas-microsoft-com:vml" Requires="v">
                <p:oleObj name="Equation" r:id="rId4" imgW="2123017" imgH="396207" progId="Equation.DSMT4">
                  <p:embed/>
                </p:oleObj>
              </mc:Choice>
              <mc:Fallback>
                <p:oleObj name="Equation" r:id="rId4" imgW="2123017" imgH="396207" progId="Equation.DSMT4">
                  <p:embed/>
                  <p:pic>
                    <p:nvPicPr>
                      <p:cNvPr id="12" name="Object 11">
                        <a:extLst>
                          <a:ext uri="{FF2B5EF4-FFF2-40B4-BE49-F238E27FC236}">
                            <a16:creationId xmlns:a16="http://schemas.microsoft.com/office/drawing/2014/main" id="{38564505-365F-1B1F-3252-A79638C73EE3}"/>
                          </a:ext>
                        </a:extLst>
                      </p:cNvPr>
                      <p:cNvPicPr/>
                      <p:nvPr/>
                    </p:nvPicPr>
                    <p:blipFill>
                      <a:blip r:embed="rId5"/>
                      <a:stretch>
                        <a:fillRect/>
                      </a:stretch>
                    </p:blipFill>
                    <p:spPr>
                      <a:xfrm>
                        <a:off x="5120129" y="3029683"/>
                        <a:ext cx="2122487" cy="396875"/>
                      </a:xfrm>
                      <a:prstGeom prst="rect">
                        <a:avLst/>
                      </a:prstGeom>
                    </p:spPr>
                  </p:pic>
                </p:oleObj>
              </mc:Fallback>
            </mc:AlternateContent>
          </a:graphicData>
        </a:graphic>
      </p:graphicFrame>
      <p:graphicFrame>
        <p:nvGraphicFramePr>
          <p:cNvPr id="3" name="Table 4">
            <a:extLst>
              <a:ext uri="{FF2B5EF4-FFF2-40B4-BE49-F238E27FC236}">
                <a16:creationId xmlns:a16="http://schemas.microsoft.com/office/drawing/2014/main" id="{F34D0632-8339-3B36-EBEC-A7B1ECBC7682}"/>
              </a:ext>
            </a:extLst>
          </p:cNvPr>
          <p:cNvGraphicFramePr>
            <a:graphicFrameLocks/>
          </p:cNvGraphicFramePr>
          <p:nvPr>
            <p:extLst>
              <p:ext uri="{D42A27DB-BD31-4B8C-83A1-F6EECF244321}">
                <p14:modId xmlns:p14="http://schemas.microsoft.com/office/powerpoint/2010/main" val="811820772"/>
              </p:ext>
            </p:extLst>
          </p:nvPr>
        </p:nvGraphicFramePr>
        <p:xfrm>
          <a:off x="1576484" y="2760501"/>
          <a:ext cx="1097126" cy="1483360"/>
        </p:xfrm>
        <a:graphic>
          <a:graphicData uri="http://schemas.openxmlformats.org/drawingml/2006/table">
            <a:tbl>
              <a:tblPr firstRow="1" bandRow="1">
                <a:tableStyleId>{5C22544A-7EE6-4342-B048-85BDC9FD1C3A}</a:tableStyleId>
              </a:tblPr>
              <a:tblGrid>
                <a:gridCol w="548563">
                  <a:extLst>
                    <a:ext uri="{9D8B030D-6E8A-4147-A177-3AD203B41FA5}">
                      <a16:colId xmlns:a16="http://schemas.microsoft.com/office/drawing/2014/main" val="3223944225"/>
                    </a:ext>
                  </a:extLst>
                </a:gridCol>
                <a:gridCol w="548563">
                  <a:extLst>
                    <a:ext uri="{9D8B030D-6E8A-4147-A177-3AD203B41FA5}">
                      <a16:colId xmlns:a16="http://schemas.microsoft.com/office/drawing/2014/main" val="2547012163"/>
                    </a:ext>
                  </a:extLst>
                </a:gridCol>
              </a:tblGrid>
              <a:tr h="370840">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val="3192673593"/>
                  </a:ext>
                </a:extLst>
              </a:tr>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942997738"/>
                  </a:ext>
                </a:extLst>
              </a:tr>
              <a:tr h="370840">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4208858236"/>
                  </a:ext>
                </a:extLst>
              </a:tr>
              <a:tr h="370840">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71180165"/>
                  </a:ext>
                </a:extLst>
              </a:tr>
            </a:tbl>
          </a:graphicData>
        </a:graphic>
      </p:graphicFrame>
      <p:sp>
        <p:nvSpPr>
          <p:cNvPr id="11" name="TextBox 10">
            <a:extLst>
              <a:ext uri="{FF2B5EF4-FFF2-40B4-BE49-F238E27FC236}">
                <a16:creationId xmlns:a16="http://schemas.microsoft.com/office/drawing/2014/main" id="{3809EE40-6F08-5C1C-E69E-505FD1EA8DAE}"/>
              </a:ext>
            </a:extLst>
          </p:cNvPr>
          <p:cNvSpPr txBox="1"/>
          <p:nvPr/>
        </p:nvSpPr>
        <p:spPr>
          <a:xfrm>
            <a:off x="1767816" y="2337745"/>
            <a:ext cx="458780" cy="400110"/>
          </a:xfrm>
          <a:prstGeom prst="rect">
            <a:avLst/>
          </a:prstGeom>
          <a:noFill/>
        </p:spPr>
        <p:txBody>
          <a:bodyPr wrap="none" rtlCol="0">
            <a:spAutoFit/>
          </a:bodyPr>
          <a:lstStyle/>
          <a:p>
            <a:r>
              <a:rPr lang="en-US" sz="2000" b="1" dirty="0"/>
              <a:t>R1</a:t>
            </a:r>
          </a:p>
        </p:txBody>
      </p:sp>
      <p:graphicFrame>
        <p:nvGraphicFramePr>
          <p:cNvPr id="13" name="Table 4">
            <a:extLst>
              <a:ext uri="{FF2B5EF4-FFF2-40B4-BE49-F238E27FC236}">
                <a16:creationId xmlns:a16="http://schemas.microsoft.com/office/drawing/2014/main" id="{834403B1-B902-C561-A4E2-4A3342ABDC67}"/>
              </a:ext>
            </a:extLst>
          </p:cNvPr>
          <p:cNvGraphicFramePr>
            <a:graphicFrameLocks/>
          </p:cNvGraphicFramePr>
          <p:nvPr>
            <p:extLst>
              <p:ext uri="{D42A27DB-BD31-4B8C-83A1-F6EECF244321}">
                <p14:modId xmlns:p14="http://schemas.microsoft.com/office/powerpoint/2010/main" val="1111365615"/>
              </p:ext>
            </p:extLst>
          </p:nvPr>
        </p:nvGraphicFramePr>
        <p:xfrm>
          <a:off x="3372044" y="2760501"/>
          <a:ext cx="1097126" cy="2225040"/>
        </p:xfrm>
        <a:graphic>
          <a:graphicData uri="http://schemas.openxmlformats.org/drawingml/2006/table">
            <a:tbl>
              <a:tblPr firstRow="1" bandRow="1">
                <a:tableStyleId>{5C22544A-7EE6-4342-B048-85BDC9FD1C3A}</a:tableStyleId>
              </a:tblPr>
              <a:tblGrid>
                <a:gridCol w="548563">
                  <a:extLst>
                    <a:ext uri="{9D8B030D-6E8A-4147-A177-3AD203B41FA5}">
                      <a16:colId xmlns:a16="http://schemas.microsoft.com/office/drawing/2014/main" val="3223944225"/>
                    </a:ext>
                  </a:extLst>
                </a:gridCol>
                <a:gridCol w="548563">
                  <a:extLst>
                    <a:ext uri="{9D8B030D-6E8A-4147-A177-3AD203B41FA5}">
                      <a16:colId xmlns:a16="http://schemas.microsoft.com/office/drawing/2014/main" val="3643447858"/>
                    </a:ext>
                  </a:extLst>
                </a:gridCol>
              </a:tblGrid>
              <a:tr h="370840">
                <a:tc>
                  <a:txBody>
                    <a:bodyPr/>
                    <a:lstStyle/>
                    <a:p>
                      <a:r>
                        <a:rPr lang="en-US" dirty="0"/>
                        <a:t>A</a:t>
                      </a:r>
                    </a:p>
                  </a:txBody>
                  <a:tcPr/>
                </a:tc>
                <a:tc>
                  <a:txBody>
                    <a:bodyPr/>
                    <a:lstStyle/>
                    <a:p>
                      <a:r>
                        <a:rPr lang="en-US" dirty="0"/>
                        <a:t>C</a:t>
                      </a:r>
                    </a:p>
                  </a:txBody>
                  <a:tcPr/>
                </a:tc>
                <a:extLst>
                  <a:ext uri="{0D108BD9-81ED-4DB2-BD59-A6C34878D82A}">
                    <a16:rowId xmlns:a16="http://schemas.microsoft.com/office/drawing/2014/main" val="3192673593"/>
                  </a:ext>
                </a:extLst>
              </a:tr>
              <a:tr h="370840">
                <a:tc>
                  <a:txBody>
                    <a:bodyPr/>
                    <a:lstStyle/>
                    <a:p>
                      <a:r>
                        <a:rPr lang="en-US" dirty="0"/>
                        <a:t>3</a:t>
                      </a:r>
                    </a:p>
                  </a:txBody>
                  <a:tcPr/>
                </a:tc>
                <a:tc>
                  <a:txBody>
                    <a:bodyPr/>
                    <a:lstStyle/>
                    <a:p>
                      <a:r>
                        <a:rPr lang="en-US" dirty="0"/>
                        <a:t>1</a:t>
                      </a:r>
                    </a:p>
                  </a:txBody>
                  <a:tcPr/>
                </a:tc>
                <a:extLst>
                  <a:ext uri="{0D108BD9-81ED-4DB2-BD59-A6C34878D82A}">
                    <a16:rowId xmlns:a16="http://schemas.microsoft.com/office/drawing/2014/main" val="2942997738"/>
                  </a:ext>
                </a:extLst>
              </a:tr>
              <a:tr h="370840">
                <a:tc>
                  <a:txBody>
                    <a:bodyPr/>
                    <a:lstStyle/>
                    <a:p>
                      <a:r>
                        <a:rPr lang="en-US" dirty="0"/>
                        <a:t>9</a:t>
                      </a:r>
                    </a:p>
                  </a:txBody>
                  <a:tcPr/>
                </a:tc>
                <a:tc>
                  <a:txBody>
                    <a:bodyPr/>
                    <a:lstStyle/>
                    <a:p>
                      <a:r>
                        <a:rPr lang="en-US" dirty="0"/>
                        <a:t>4</a:t>
                      </a:r>
                    </a:p>
                  </a:txBody>
                  <a:tcPr/>
                </a:tc>
                <a:extLst>
                  <a:ext uri="{0D108BD9-81ED-4DB2-BD59-A6C34878D82A}">
                    <a16:rowId xmlns:a16="http://schemas.microsoft.com/office/drawing/2014/main" val="4208858236"/>
                  </a:ext>
                </a:extLst>
              </a:tr>
              <a:tr h="370840">
                <a:tc>
                  <a:txBody>
                    <a:bodyPr/>
                    <a:lstStyle/>
                    <a:p>
                      <a:r>
                        <a:rPr lang="en-US" dirty="0"/>
                        <a:t>6</a:t>
                      </a:r>
                    </a:p>
                  </a:txBody>
                  <a:tcPr/>
                </a:tc>
                <a:tc>
                  <a:txBody>
                    <a:bodyPr/>
                    <a:lstStyle/>
                    <a:p>
                      <a:r>
                        <a:rPr lang="en-US" dirty="0"/>
                        <a:t>6</a:t>
                      </a:r>
                    </a:p>
                  </a:txBody>
                  <a:tcPr/>
                </a:tc>
                <a:extLst>
                  <a:ext uri="{0D108BD9-81ED-4DB2-BD59-A6C34878D82A}">
                    <a16:rowId xmlns:a16="http://schemas.microsoft.com/office/drawing/2014/main" val="1880610308"/>
                  </a:ext>
                </a:extLst>
              </a:tr>
              <a:tr h="370840">
                <a:tc>
                  <a:txBody>
                    <a:bodyPr/>
                    <a:lstStyle/>
                    <a:p>
                      <a:r>
                        <a:rPr lang="en-US" dirty="0"/>
                        <a:t>5</a:t>
                      </a:r>
                    </a:p>
                  </a:txBody>
                  <a:tcPr/>
                </a:tc>
                <a:tc>
                  <a:txBody>
                    <a:bodyPr/>
                    <a:lstStyle/>
                    <a:p>
                      <a:r>
                        <a:rPr lang="en-US" dirty="0"/>
                        <a:t>9</a:t>
                      </a:r>
                    </a:p>
                  </a:txBody>
                  <a:tcPr/>
                </a:tc>
                <a:extLst>
                  <a:ext uri="{0D108BD9-81ED-4DB2-BD59-A6C34878D82A}">
                    <a16:rowId xmlns:a16="http://schemas.microsoft.com/office/drawing/2014/main" val="1071180165"/>
                  </a:ext>
                </a:extLst>
              </a:tr>
              <a:tr h="370840">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3644671460"/>
                  </a:ext>
                </a:extLst>
              </a:tr>
            </a:tbl>
          </a:graphicData>
        </a:graphic>
      </p:graphicFrame>
      <p:sp>
        <p:nvSpPr>
          <p:cNvPr id="14" name="TextBox 13">
            <a:extLst>
              <a:ext uri="{FF2B5EF4-FFF2-40B4-BE49-F238E27FC236}">
                <a16:creationId xmlns:a16="http://schemas.microsoft.com/office/drawing/2014/main" id="{A9321BBB-0E16-1EC9-1708-F0DA469E69CC}"/>
              </a:ext>
            </a:extLst>
          </p:cNvPr>
          <p:cNvSpPr txBox="1"/>
          <p:nvPr/>
        </p:nvSpPr>
        <p:spPr>
          <a:xfrm>
            <a:off x="3691217" y="2337745"/>
            <a:ext cx="458780" cy="400110"/>
          </a:xfrm>
          <a:prstGeom prst="rect">
            <a:avLst/>
          </a:prstGeom>
          <a:noFill/>
        </p:spPr>
        <p:txBody>
          <a:bodyPr wrap="none" rtlCol="0">
            <a:spAutoFit/>
          </a:bodyPr>
          <a:lstStyle/>
          <a:p>
            <a:r>
              <a:rPr lang="en-US" sz="2000" b="1" dirty="0"/>
              <a:t>R2</a:t>
            </a:r>
          </a:p>
        </p:txBody>
      </p:sp>
      <p:graphicFrame>
        <p:nvGraphicFramePr>
          <p:cNvPr id="17" name="Table 4">
            <a:extLst>
              <a:ext uri="{FF2B5EF4-FFF2-40B4-BE49-F238E27FC236}">
                <a16:creationId xmlns:a16="http://schemas.microsoft.com/office/drawing/2014/main" id="{34FDB2CF-C1C2-48DD-7A9B-0A7C0E6D5E03}"/>
              </a:ext>
            </a:extLst>
          </p:cNvPr>
          <p:cNvGraphicFramePr>
            <a:graphicFrameLocks/>
          </p:cNvGraphicFramePr>
          <p:nvPr>
            <p:extLst>
              <p:ext uri="{D42A27DB-BD31-4B8C-83A1-F6EECF244321}">
                <p14:modId xmlns:p14="http://schemas.microsoft.com/office/powerpoint/2010/main" val="5802004"/>
              </p:ext>
            </p:extLst>
          </p:nvPr>
        </p:nvGraphicFramePr>
        <p:xfrm>
          <a:off x="7722832" y="3029683"/>
          <a:ext cx="1113258" cy="1112520"/>
        </p:xfrm>
        <a:graphic>
          <a:graphicData uri="http://schemas.openxmlformats.org/drawingml/2006/table">
            <a:tbl>
              <a:tblPr firstRow="1" bandRow="1">
                <a:tableStyleId>{93296810-A885-4BE3-A3E7-6D5BEEA58F35}</a:tableStyleId>
              </a:tblPr>
              <a:tblGrid>
                <a:gridCol w="556629">
                  <a:extLst>
                    <a:ext uri="{9D8B030D-6E8A-4147-A177-3AD203B41FA5}">
                      <a16:colId xmlns:a16="http://schemas.microsoft.com/office/drawing/2014/main" val="3223944225"/>
                    </a:ext>
                  </a:extLst>
                </a:gridCol>
                <a:gridCol w="556629">
                  <a:extLst>
                    <a:ext uri="{9D8B030D-6E8A-4147-A177-3AD203B41FA5}">
                      <a16:colId xmlns:a16="http://schemas.microsoft.com/office/drawing/2014/main" val="2547012163"/>
                    </a:ext>
                  </a:extLst>
                </a:gridCol>
              </a:tblGrid>
              <a:tr h="370840">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val="3192673593"/>
                  </a:ext>
                </a:extLst>
              </a:tr>
              <a:tr h="370840">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2942997738"/>
                  </a:ext>
                </a:extLst>
              </a:tr>
              <a:tr h="370840">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4208858236"/>
                  </a:ext>
                </a:extLst>
              </a:tr>
            </a:tbl>
          </a:graphicData>
        </a:graphic>
      </p:graphicFrame>
    </p:spTree>
    <p:extLst>
      <p:ext uri="{BB962C8B-B14F-4D97-AF65-F5344CB8AC3E}">
        <p14:creationId xmlns:p14="http://schemas.microsoft.com/office/powerpoint/2010/main" val="952031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E081-C241-420A-B85D-861BC1A223A5}"/>
              </a:ext>
            </a:extLst>
          </p:cNvPr>
          <p:cNvSpPr>
            <a:spLocks noGrp="1"/>
          </p:cNvSpPr>
          <p:nvPr>
            <p:ph type="title"/>
          </p:nvPr>
        </p:nvSpPr>
        <p:spPr/>
        <p:txBody>
          <a:bodyPr/>
          <a:lstStyle/>
          <a:p>
            <a:pPr algn="r" rtl="1"/>
            <a:r>
              <a:rPr lang="fa-IR" dirty="0">
                <a:cs typeface="B Nazanin" panose="00000400000000000000" pitchFamily="2" charset="-78"/>
              </a:rPr>
              <a:t>مثال (نیم پیوند)</a:t>
            </a:r>
            <a:endParaRPr lang="en-US" dirty="0"/>
          </a:p>
        </p:txBody>
      </p:sp>
      <p:graphicFrame>
        <p:nvGraphicFramePr>
          <p:cNvPr id="4" name="Table 4">
            <a:extLst>
              <a:ext uri="{FF2B5EF4-FFF2-40B4-BE49-F238E27FC236}">
                <a16:creationId xmlns:a16="http://schemas.microsoft.com/office/drawing/2014/main" id="{4759E308-79BF-6902-6E11-B7CFA55C309B}"/>
              </a:ext>
            </a:extLst>
          </p:cNvPr>
          <p:cNvGraphicFramePr>
            <a:graphicFrameLocks/>
          </p:cNvGraphicFramePr>
          <p:nvPr>
            <p:extLst>
              <p:ext uri="{D42A27DB-BD31-4B8C-83A1-F6EECF244321}">
                <p14:modId xmlns:p14="http://schemas.microsoft.com/office/powerpoint/2010/main" val="3116096495"/>
              </p:ext>
            </p:extLst>
          </p:nvPr>
        </p:nvGraphicFramePr>
        <p:xfrm>
          <a:off x="883275" y="2866179"/>
          <a:ext cx="1316004" cy="1483360"/>
        </p:xfrm>
        <a:graphic>
          <a:graphicData uri="http://schemas.openxmlformats.org/drawingml/2006/table">
            <a:tbl>
              <a:tblPr firstRow="1" bandRow="1">
                <a:tableStyleId>{5C22544A-7EE6-4342-B048-85BDC9FD1C3A}</a:tableStyleId>
              </a:tblPr>
              <a:tblGrid>
                <a:gridCol w="438668">
                  <a:extLst>
                    <a:ext uri="{9D8B030D-6E8A-4147-A177-3AD203B41FA5}">
                      <a16:colId xmlns:a16="http://schemas.microsoft.com/office/drawing/2014/main" val="3223944225"/>
                    </a:ext>
                  </a:extLst>
                </a:gridCol>
                <a:gridCol w="438668">
                  <a:extLst>
                    <a:ext uri="{9D8B030D-6E8A-4147-A177-3AD203B41FA5}">
                      <a16:colId xmlns:a16="http://schemas.microsoft.com/office/drawing/2014/main" val="2547012163"/>
                    </a:ext>
                  </a:extLst>
                </a:gridCol>
                <a:gridCol w="438668">
                  <a:extLst>
                    <a:ext uri="{9D8B030D-6E8A-4147-A177-3AD203B41FA5}">
                      <a16:colId xmlns:a16="http://schemas.microsoft.com/office/drawing/2014/main" val="1932996724"/>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3192673593"/>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2942997738"/>
                  </a:ext>
                </a:extLst>
              </a:tr>
              <a:tr h="370840">
                <a:tc>
                  <a:txBody>
                    <a:bodyPr/>
                    <a:lstStyle/>
                    <a:p>
                      <a:r>
                        <a:rPr lang="en-US" dirty="0"/>
                        <a:t>3</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4208858236"/>
                  </a:ext>
                </a:extLst>
              </a:tr>
              <a:tr h="370840">
                <a:tc>
                  <a:txBody>
                    <a:bodyPr/>
                    <a:lstStyle/>
                    <a:p>
                      <a:r>
                        <a:rPr lang="en-US" dirty="0"/>
                        <a:t>2</a:t>
                      </a:r>
                    </a:p>
                  </a:txBody>
                  <a:tcPr/>
                </a:tc>
                <a:tc>
                  <a:txBody>
                    <a:bodyPr/>
                    <a:lstStyle/>
                    <a:p>
                      <a:r>
                        <a:rPr lang="en-US" dirty="0"/>
                        <a:t>4</a:t>
                      </a:r>
                    </a:p>
                  </a:txBody>
                  <a:tcPr/>
                </a:tc>
                <a:tc>
                  <a:txBody>
                    <a:bodyPr/>
                    <a:lstStyle/>
                    <a:p>
                      <a:r>
                        <a:rPr lang="en-US" dirty="0"/>
                        <a:t>6</a:t>
                      </a:r>
                    </a:p>
                  </a:txBody>
                  <a:tcPr/>
                </a:tc>
                <a:extLst>
                  <a:ext uri="{0D108BD9-81ED-4DB2-BD59-A6C34878D82A}">
                    <a16:rowId xmlns:a16="http://schemas.microsoft.com/office/drawing/2014/main" val="1071180165"/>
                  </a:ext>
                </a:extLst>
              </a:tr>
            </a:tbl>
          </a:graphicData>
        </a:graphic>
      </p:graphicFrame>
      <p:sp>
        <p:nvSpPr>
          <p:cNvPr id="5" name="TextBox 4">
            <a:extLst>
              <a:ext uri="{FF2B5EF4-FFF2-40B4-BE49-F238E27FC236}">
                <a16:creationId xmlns:a16="http://schemas.microsoft.com/office/drawing/2014/main" id="{39B97473-FFD9-34E9-81C8-B55CC6F4C134}"/>
              </a:ext>
            </a:extLst>
          </p:cNvPr>
          <p:cNvSpPr txBox="1"/>
          <p:nvPr/>
        </p:nvSpPr>
        <p:spPr>
          <a:xfrm>
            <a:off x="1226641" y="2449712"/>
            <a:ext cx="458780" cy="400110"/>
          </a:xfrm>
          <a:prstGeom prst="rect">
            <a:avLst/>
          </a:prstGeom>
          <a:noFill/>
        </p:spPr>
        <p:txBody>
          <a:bodyPr wrap="none" rtlCol="0">
            <a:spAutoFit/>
          </a:bodyPr>
          <a:lstStyle/>
          <a:p>
            <a:r>
              <a:rPr lang="en-US" sz="2000" b="1" dirty="0"/>
              <a:t>R1</a:t>
            </a:r>
          </a:p>
        </p:txBody>
      </p:sp>
      <p:graphicFrame>
        <p:nvGraphicFramePr>
          <p:cNvPr id="6" name="Table 4">
            <a:extLst>
              <a:ext uri="{FF2B5EF4-FFF2-40B4-BE49-F238E27FC236}">
                <a16:creationId xmlns:a16="http://schemas.microsoft.com/office/drawing/2014/main" id="{4A754B51-EA6E-3D59-D52D-F03E778DEE6B}"/>
              </a:ext>
            </a:extLst>
          </p:cNvPr>
          <p:cNvGraphicFramePr>
            <a:graphicFrameLocks/>
          </p:cNvGraphicFramePr>
          <p:nvPr>
            <p:extLst>
              <p:ext uri="{D42A27DB-BD31-4B8C-83A1-F6EECF244321}">
                <p14:modId xmlns:p14="http://schemas.microsoft.com/office/powerpoint/2010/main" val="3452089392"/>
              </p:ext>
            </p:extLst>
          </p:nvPr>
        </p:nvGraphicFramePr>
        <p:xfrm>
          <a:off x="2830868" y="2872468"/>
          <a:ext cx="2161008" cy="2225040"/>
        </p:xfrm>
        <a:graphic>
          <a:graphicData uri="http://schemas.openxmlformats.org/drawingml/2006/table">
            <a:tbl>
              <a:tblPr firstRow="1" bandRow="1">
                <a:tableStyleId>{5C22544A-7EE6-4342-B048-85BDC9FD1C3A}</a:tableStyleId>
              </a:tblPr>
              <a:tblGrid>
                <a:gridCol w="540252">
                  <a:extLst>
                    <a:ext uri="{9D8B030D-6E8A-4147-A177-3AD203B41FA5}">
                      <a16:colId xmlns:a16="http://schemas.microsoft.com/office/drawing/2014/main" val="3223944225"/>
                    </a:ext>
                  </a:extLst>
                </a:gridCol>
                <a:gridCol w="540252">
                  <a:extLst>
                    <a:ext uri="{9D8B030D-6E8A-4147-A177-3AD203B41FA5}">
                      <a16:colId xmlns:a16="http://schemas.microsoft.com/office/drawing/2014/main" val="3643447858"/>
                    </a:ext>
                  </a:extLst>
                </a:gridCol>
                <a:gridCol w="540252">
                  <a:extLst>
                    <a:ext uri="{9D8B030D-6E8A-4147-A177-3AD203B41FA5}">
                      <a16:colId xmlns:a16="http://schemas.microsoft.com/office/drawing/2014/main" val="205947544"/>
                    </a:ext>
                  </a:extLst>
                </a:gridCol>
                <a:gridCol w="540252">
                  <a:extLst>
                    <a:ext uri="{9D8B030D-6E8A-4147-A177-3AD203B41FA5}">
                      <a16:colId xmlns:a16="http://schemas.microsoft.com/office/drawing/2014/main" val="1963894868"/>
                    </a:ext>
                  </a:extLst>
                </a:gridCol>
              </a:tblGrid>
              <a:tr h="370840">
                <a:tc>
                  <a:txBody>
                    <a:bodyPr/>
                    <a:lstStyle/>
                    <a:p>
                      <a:r>
                        <a:rPr lang="en-US" dirty="0"/>
                        <a:t>A</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extLst>
                  <a:ext uri="{0D108BD9-81ED-4DB2-BD59-A6C34878D82A}">
                    <a16:rowId xmlns:a16="http://schemas.microsoft.com/office/drawing/2014/main" val="3192673593"/>
                  </a:ext>
                </a:extLst>
              </a:tr>
              <a:tr h="370840">
                <a:tc>
                  <a:txBody>
                    <a:bodyPr/>
                    <a:lstStyle/>
                    <a:p>
                      <a:r>
                        <a:rPr lang="en-US" dirty="0"/>
                        <a:t>3</a:t>
                      </a:r>
                    </a:p>
                  </a:txBody>
                  <a:tcPr/>
                </a:tc>
                <a:tc>
                  <a:txBody>
                    <a:bodyPr/>
                    <a:lstStyle/>
                    <a:p>
                      <a:r>
                        <a:rPr lang="en-US" dirty="0"/>
                        <a:t>1</a:t>
                      </a:r>
                    </a:p>
                  </a:txBody>
                  <a:tcPr/>
                </a:tc>
                <a:tc>
                  <a:txBody>
                    <a:bodyPr/>
                    <a:lstStyle/>
                    <a:p>
                      <a:r>
                        <a:rPr lang="en-US" dirty="0"/>
                        <a:t>5</a:t>
                      </a:r>
                    </a:p>
                  </a:txBody>
                  <a:tcPr/>
                </a:tc>
                <a:tc>
                  <a:txBody>
                    <a:bodyPr/>
                    <a:lstStyle/>
                    <a:p>
                      <a:r>
                        <a:rPr lang="en-US" dirty="0"/>
                        <a:t>9</a:t>
                      </a:r>
                    </a:p>
                  </a:txBody>
                  <a:tcPr/>
                </a:tc>
                <a:extLst>
                  <a:ext uri="{0D108BD9-81ED-4DB2-BD59-A6C34878D82A}">
                    <a16:rowId xmlns:a16="http://schemas.microsoft.com/office/drawing/2014/main" val="2942997738"/>
                  </a:ext>
                </a:extLst>
              </a:tr>
              <a:tr h="370840">
                <a:tc>
                  <a:txBody>
                    <a:bodyPr/>
                    <a:lstStyle/>
                    <a:p>
                      <a:r>
                        <a:rPr lang="fa-IR" dirty="0"/>
                        <a:t>3</a:t>
                      </a:r>
                      <a:endParaRPr lang="en-US" dirty="0"/>
                    </a:p>
                  </a:txBody>
                  <a:tcPr/>
                </a:tc>
                <a:tc>
                  <a:txBody>
                    <a:bodyPr/>
                    <a:lstStyle/>
                    <a:p>
                      <a:r>
                        <a:rPr lang="en-US" dirty="0"/>
                        <a:t>4</a:t>
                      </a:r>
                    </a:p>
                  </a:txBody>
                  <a:tcPr/>
                </a:tc>
                <a:tc>
                  <a:txBody>
                    <a:bodyPr/>
                    <a:lstStyle/>
                    <a:p>
                      <a:r>
                        <a:rPr lang="en-US" dirty="0"/>
                        <a:t>7</a:t>
                      </a:r>
                    </a:p>
                  </a:txBody>
                  <a:tcPr/>
                </a:tc>
                <a:tc>
                  <a:txBody>
                    <a:bodyPr/>
                    <a:lstStyle/>
                    <a:p>
                      <a:r>
                        <a:rPr lang="en-US" dirty="0"/>
                        <a:t>5</a:t>
                      </a:r>
                    </a:p>
                  </a:txBody>
                  <a:tcPr/>
                </a:tc>
                <a:extLst>
                  <a:ext uri="{0D108BD9-81ED-4DB2-BD59-A6C34878D82A}">
                    <a16:rowId xmlns:a16="http://schemas.microsoft.com/office/drawing/2014/main" val="4208858236"/>
                  </a:ext>
                </a:extLst>
              </a:tr>
              <a:tr h="370840">
                <a:tc>
                  <a:txBody>
                    <a:bodyPr/>
                    <a:lstStyle/>
                    <a:p>
                      <a:r>
                        <a:rPr lang="fa-IR" dirty="0"/>
                        <a:t>2</a:t>
                      </a:r>
                      <a:endParaRPr lang="en-US" dirty="0"/>
                    </a:p>
                  </a:txBody>
                  <a:tcPr/>
                </a:tc>
                <a:tc>
                  <a:txBody>
                    <a:bodyPr/>
                    <a:lstStyle/>
                    <a:p>
                      <a:r>
                        <a:rPr lang="en-US" dirty="0"/>
                        <a:t>6</a:t>
                      </a:r>
                    </a:p>
                  </a:txBody>
                  <a:tcPr/>
                </a:tc>
                <a:tc>
                  <a:txBody>
                    <a:bodyPr/>
                    <a:lstStyle/>
                    <a:p>
                      <a:r>
                        <a:rPr lang="en-US" dirty="0"/>
                        <a:t>2</a:t>
                      </a:r>
                    </a:p>
                  </a:txBody>
                  <a:tcPr/>
                </a:tc>
                <a:tc>
                  <a:txBody>
                    <a:bodyPr/>
                    <a:lstStyle/>
                    <a:p>
                      <a:r>
                        <a:rPr lang="en-US" dirty="0"/>
                        <a:t>8</a:t>
                      </a:r>
                    </a:p>
                  </a:txBody>
                  <a:tcPr/>
                </a:tc>
                <a:extLst>
                  <a:ext uri="{0D108BD9-81ED-4DB2-BD59-A6C34878D82A}">
                    <a16:rowId xmlns:a16="http://schemas.microsoft.com/office/drawing/2014/main" val="1880610308"/>
                  </a:ext>
                </a:extLst>
              </a:tr>
              <a:tr h="370840">
                <a:tc>
                  <a:txBody>
                    <a:bodyPr/>
                    <a:lstStyle/>
                    <a:p>
                      <a:r>
                        <a:rPr lang="en-US" dirty="0"/>
                        <a:t>5</a:t>
                      </a:r>
                    </a:p>
                  </a:txBody>
                  <a:tcPr/>
                </a:tc>
                <a:tc>
                  <a:txBody>
                    <a:bodyPr/>
                    <a:lstStyle/>
                    <a:p>
                      <a:r>
                        <a:rPr lang="en-US" dirty="0"/>
                        <a:t>9</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1071180165"/>
                  </a:ext>
                </a:extLst>
              </a:tr>
              <a:tr h="370840">
                <a:tc>
                  <a:txBody>
                    <a:bodyPr/>
                    <a:lstStyle/>
                    <a:p>
                      <a:r>
                        <a:rPr lang="en-US" dirty="0"/>
                        <a:t>2</a:t>
                      </a:r>
                    </a:p>
                  </a:txBody>
                  <a:tcPr/>
                </a:tc>
                <a:tc>
                  <a:txBody>
                    <a:bodyPr/>
                    <a:lstStyle/>
                    <a:p>
                      <a:r>
                        <a:rPr lang="en-US" dirty="0"/>
                        <a:t>6</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3644671460"/>
                  </a:ext>
                </a:extLst>
              </a:tr>
            </a:tbl>
          </a:graphicData>
        </a:graphic>
      </p:graphicFrame>
      <p:sp>
        <p:nvSpPr>
          <p:cNvPr id="7" name="TextBox 6">
            <a:extLst>
              <a:ext uri="{FF2B5EF4-FFF2-40B4-BE49-F238E27FC236}">
                <a16:creationId xmlns:a16="http://schemas.microsoft.com/office/drawing/2014/main" id="{C74C8C47-AA6A-28E2-0588-B0886776DCB4}"/>
              </a:ext>
            </a:extLst>
          </p:cNvPr>
          <p:cNvSpPr txBox="1"/>
          <p:nvPr/>
        </p:nvSpPr>
        <p:spPr>
          <a:xfrm>
            <a:off x="3150042" y="2449712"/>
            <a:ext cx="458780" cy="400110"/>
          </a:xfrm>
          <a:prstGeom prst="rect">
            <a:avLst/>
          </a:prstGeom>
          <a:noFill/>
        </p:spPr>
        <p:txBody>
          <a:bodyPr wrap="none" rtlCol="0">
            <a:spAutoFit/>
          </a:bodyPr>
          <a:lstStyle/>
          <a:p>
            <a:r>
              <a:rPr lang="en-US" sz="2000" b="1" dirty="0"/>
              <a:t>R2</a:t>
            </a:r>
          </a:p>
        </p:txBody>
      </p:sp>
      <p:sp>
        <p:nvSpPr>
          <p:cNvPr id="8" name="Arrow: Right 7">
            <a:extLst>
              <a:ext uri="{FF2B5EF4-FFF2-40B4-BE49-F238E27FC236}">
                <a16:creationId xmlns:a16="http://schemas.microsoft.com/office/drawing/2014/main" id="{86C4695F-EFDA-334B-7801-78F407606539}"/>
              </a:ext>
            </a:extLst>
          </p:cNvPr>
          <p:cNvSpPr/>
          <p:nvPr/>
        </p:nvSpPr>
        <p:spPr>
          <a:xfrm>
            <a:off x="5205922" y="3426558"/>
            <a:ext cx="2122487"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Object 8">
            <a:extLst>
              <a:ext uri="{FF2B5EF4-FFF2-40B4-BE49-F238E27FC236}">
                <a16:creationId xmlns:a16="http://schemas.microsoft.com/office/drawing/2014/main" id="{27D5EDFB-8F34-5646-304F-D214018B9982}"/>
              </a:ext>
            </a:extLst>
          </p:cNvPr>
          <p:cNvGraphicFramePr>
            <a:graphicFrameLocks noChangeAspect="1"/>
          </p:cNvGraphicFramePr>
          <p:nvPr>
            <p:extLst>
              <p:ext uri="{D42A27DB-BD31-4B8C-83A1-F6EECF244321}">
                <p14:modId xmlns:p14="http://schemas.microsoft.com/office/powerpoint/2010/main" val="3539858705"/>
              </p:ext>
            </p:extLst>
          </p:nvPr>
        </p:nvGraphicFramePr>
        <p:xfrm>
          <a:off x="5575809" y="3823857"/>
          <a:ext cx="1382712" cy="322262"/>
        </p:xfrm>
        <a:graphic>
          <a:graphicData uri="http://schemas.openxmlformats.org/presentationml/2006/ole">
            <mc:AlternateContent xmlns:mc="http://schemas.openxmlformats.org/markup-compatibility/2006">
              <mc:Choice xmlns:v="urn:schemas-microsoft-com:vml" Requires="v">
                <p:oleObj name="Equation" r:id="rId2" imgW="711000" imgH="164880" progId="Equation.DSMT4">
                  <p:embed/>
                </p:oleObj>
              </mc:Choice>
              <mc:Fallback>
                <p:oleObj name="Equation" r:id="rId2" imgW="711000" imgH="164880" progId="Equation.DSMT4">
                  <p:embed/>
                  <p:pic>
                    <p:nvPicPr>
                      <p:cNvPr id="9" name="Object 8">
                        <a:extLst>
                          <a:ext uri="{FF2B5EF4-FFF2-40B4-BE49-F238E27FC236}">
                            <a16:creationId xmlns:a16="http://schemas.microsoft.com/office/drawing/2014/main" id="{DDDD5067-F53D-0550-AD61-21ACFBA5C9E1}"/>
                          </a:ext>
                        </a:extLst>
                      </p:cNvPr>
                      <p:cNvPicPr/>
                      <p:nvPr/>
                    </p:nvPicPr>
                    <p:blipFill>
                      <a:blip r:embed="rId3"/>
                      <a:stretch>
                        <a:fillRect/>
                      </a:stretch>
                    </p:blipFill>
                    <p:spPr>
                      <a:xfrm>
                        <a:off x="5575809" y="3823857"/>
                        <a:ext cx="1382712" cy="322262"/>
                      </a:xfrm>
                      <a:prstGeom prst="rect">
                        <a:avLst/>
                      </a:prstGeom>
                    </p:spPr>
                  </p:pic>
                </p:oleObj>
              </mc:Fallback>
            </mc:AlternateContent>
          </a:graphicData>
        </a:graphic>
      </p:graphicFrame>
      <p:graphicFrame>
        <p:nvGraphicFramePr>
          <p:cNvPr id="10" name="Table 4">
            <a:extLst>
              <a:ext uri="{FF2B5EF4-FFF2-40B4-BE49-F238E27FC236}">
                <a16:creationId xmlns:a16="http://schemas.microsoft.com/office/drawing/2014/main" id="{354F45AB-E555-8674-BDE4-37541DC6EEFD}"/>
              </a:ext>
            </a:extLst>
          </p:cNvPr>
          <p:cNvGraphicFramePr>
            <a:graphicFrameLocks/>
          </p:cNvGraphicFramePr>
          <p:nvPr>
            <p:extLst>
              <p:ext uri="{D42A27DB-BD31-4B8C-83A1-F6EECF244321}">
                <p14:modId xmlns:p14="http://schemas.microsoft.com/office/powerpoint/2010/main" val="1026452127"/>
              </p:ext>
            </p:extLst>
          </p:nvPr>
        </p:nvGraphicFramePr>
        <p:xfrm>
          <a:off x="7574197" y="3029683"/>
          <a:ext cx="1382070" cy="1112520"/>
        </p:xfrm>
        <a:graphic>
          <a:graphicData uri="http://schemas.openxmlformats.org/drawingml/2006/table">
            <a:tbl>
              <a:tblPr firstRow="1" bandRow="1">
                <a:tableStyleId>{93296810-A885-4BE3-A3E7-6D5BEEA58F35}</a:tableStyleId>
              </a:tblPr>
              <a:tblGrid>
                <a:gridCol w="460690">
                  <a:extLst>
                    <a:ext uri="{9D8B030D-6E8A-4147-A177-3AD203B41FA5}">
                      <a16:colId xmlns:a16="http://schemas.microsoft.com/office/drawing/2014/main" val="3223944225"/>
                    </a:ext>
                  </a:extLst>
                </a:gridCol>
                <a:gridCol w="460690">
                  <a:extLst>
                    <a:ext uri="{9D8B030D-6E8A-4147-A177-3AD203B41FA5}">
                      <a16:colId xmlns:a16="http://schemas.microsoft.com/office/drawing/2014/main" val="2547012163"/>
                    </a:ext>
                  </a:extLst>
                </a:gridCol>
                <a:gridCol w="460690">
                  <a:extLst>
                    <a:ext uri="{9D8B030D-6E8A-4147-A177-3AD203B41FA5}">
                      <a16:colId xmlns:a16="http://schemas.microsoft.com/office/drawing/2014/main" val="710785861"/>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3192673593"/>
                  </a:ext>
                </a:extLst>
              </a:tr>
              <a:tr h="370840">
                <a:tc>
                  <a:txBody>
                    <a:bodyPr/>
                    <a:lstStyle/>
                    <a:p>
                      <a:r>
                        <a:rPr lang="en-US" dirty="0"/>
                        <a:t>3</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2942997738"/>
                  </a:ext>
                </a:extLst>
              </a:tr>
              <a:tr h="370840">
                <a:tc>
                  <a:txBody>
                    <a:bodyPr/>
                    <a:lstStyle/>
                    <a:p>
                      <a:r>
                        <a:rPr lang="en-US" dirty="0"/>
                        <a:t>2</a:t>
                      </a:r>
                    </a:p>
                  </a:txBody>
                  <a:tcPr/>
                </a:tc>
                <a:tc>
                  <a:txBody>
                    <a:bodyPr/>
                    <a:lstStyle/>
                    <a:p>
                      <a:r>
                        <a:rPr lang="en-US" dirty="0"/>
                        <a:t>4</a:t>
                      </a:r>
                    </a:p>
                  </a:txBody>
                  <a:tcPr/>
                </a:tc>
                <a:tc>
                  <a:txBody>
                    <a:bodyPr/>
                    <a:lstStyle/>
                    <a:p>
                      <a:r>
                        <a:rPr lang="en-US" dirty="0"/>
                        <a:t>6</a:t>
                      </a:r>
                    </a:p>
                  </a:txBody>
                  <a:tcPr/>
                </a:tc>
                <a:extLst>
                  <a:ext uri="{0D108BD9-81ED-4DB2-BD59-A6C34878D82A}">
                    <a16:rowId xmlns:a16="http://schemas.microsoft.com/office/drawing/2014/main" val="4208858236"/>
                  </a:ext>
                </a:extLst>
              </a:tr>
            </a:tbl>
          </a:graphicData>
        </a:graphic>
      </p:graphicFrame>
      <p:graphicFrame>
        <p:nvGraphicFramePr>
          <p:cNvPr id="12" name="Object 11">
            <a:extLst>
              <a:ext uri="{FF2B5EF4-FFF2-40B4-BE49-F238E27FC236}">
                <a16:creationId xmlns:a16="http://schemas.microsoft.com/office/drawing/2014/main" id="{38564505-365F-1B1F-3252-A79638C73EE3}"/>
              </a:ext>
            </a:extLst>
          </p:cNvPr>
          <p:cNvGraphicFramePr>
            <a:graphicFrameLocks noChangeAspect="1"/>
          </p:cNvGraphicFramePr>
          <p:nvPr>
            <p:extLst>
              <p:ext uri="{D42A27DB-BD31-4B8C-83A1-F6EECF244321}">
                <p14:modId xmlns:p14="http://schemas.microsoft.com/office/powerpoint/2010/main" val="340725280"/>
              </p:ext>
            </p:extLst>
          </p:nvPr>
        </p:nvGraphicFramePr>
        <p:xfrm>
          <a:off x="5120129" y="3029683"/>
          <a:ext cx="2122487" cy="396875"/>
        </p:xfrm>
        <a:graphic>
          <a:graphicData uri="http://schemas.openxmlformats.org/presentationml/2006/ole">
            <mc:AlternateContent xmlns:mc="http://schemas.openxmlformats.org/markup-compatibility/2006">
              <mc:Choice xmlns:v="urn:schemas-microsoft-com:vml" Requires="v">
                <p:oleObj name="Equation" r:id="rId4" imgW="2123017" imgH="396207" progId="Equation.DSMT4">
                  <p:embed/>
                </p:oleObj>
              </mc:Choice>
              <mc:Fallback>
                <p:oleObj name="Equation" r:id="rId4" imgW="2123017" imgH="396207" progId="Equation.DSMT4">
                  <p:embed/>
                  <p:pic>
                    <p:nvPicPr>
                      <p:cNvPr id="0" name=""/>
                      <p:cNvPicPr/>
                      <p:nvPr/>
                    </p:nvPicPr>
                    <p:blipFill>
                      <a:blip r:embed="rId5"/>
                      <a:stretch>
                        <a:fillRect/>
                      </a:stretch>
                    </p:blipFill>
                    <p:spPr>
                      <a:xfrm>
                        <a:off x="5120129" y="3029683"/>
                        <a:ext cx="2122487" cy="396875"/>
                      </a:xfrm>
                      <a:prstGeom prst="rect">
                        <a:avLst/>
                      </a:prstGeom>
                    </p:spPr>
                  </p:pic>
                </p:oleObj>
              </mc:Fallback>
            </mc:AlternateContent>
          </a:graphicData>
        </a:graphic>
      </p:graphicFrame>
    </p:spTree>
    <p:extLst>
      <p:ext uri="{BB962C8B-B14F-4D97-AF65-F5344CB8AC3E}">
        <p14:creationId xmlns:p14="http://schemas.microsoft.com/office/powerpoint/2010/main" val="3945614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5B3E-2F54-FEF2-36F1-74C1B9CE5207}"/>
              </a:ext>
            </a:extLst>
          </p:cNvPr>
          <p:cNvSpPr>
            <a:spLocks noGrp="1"/>
          </p:cNvSpPr>
          <p:nvPr>
            <p:ph type="title"/>
          </p:nvPr>
        </p:nvSpPr>
        <p:spPr/>
        <p:txBody>
          <a:bodyPr/>
          <a:lstStyle/>
          <a:p>
            <a:pPr algn="r" rtl="1"/>
            <a:r>
              <a:rPr lang="fa-IR" dirty="0">
                <a:cs typeface="B Nazanin" panose="00000400000000000000" pitchFamily="2" charset="-78"/>
              </a:rPr>
              <a:t>نکاتی راجع به نیم پیوند</a:t>
            </a:r>
            <a:endParaRPr lang="en-US" dirty="0"/>
          </a:p>
        </p:txBody>
      </p:sp>
      <p:graphicFrame>
        <p:nvGraphicFramePr>
          <p:cNvPr id="4" name="Object 3">
            <a:extLst>
              <a:ext uri="{FF2B5EF4-FFF2-40B4-BE49-F238E27FC236}">
                <a16:creationId xmlns:a16="http://schemas.microsoft.com/office/drawing/2014/main" id="{A135A141-7F6D-0DE1-2116-84B67E9DE78D}"/>
              </a:ext>
            </a:extLst>
          </p:cNvPr>
          <p:cNvGraphicFramePr>
            <a:graphicFrameLocks noChangeAspect="1"/>
          </p:cNvGraphicFramePr>
          <p:nvPr>
            <p:extLst>
              <p:ext uri="{D42A27DB-BD31-4B8C-83A1-F6EECF244321}">
                <p14:modId xmlns:p14="http://schemas.microsoft.com/office/powerpoint/2010/main" val="2177749272"/>
              </p:ext>
            </p:extLst>
          </p:nvPr>
        </p:nvGraphicFramePr>
        <p:xfrm>
          <a:off x="859970" y="2369351"/>
          <a:ext cx="2736850" cy="395287"/>
        </p:xfrm>
        <a:graphic>
          <a:graphicData uri="http://schemas.openxmlformats.org/presentationml/2006/ole">
            <mc:AlternateContent xmlns:mc="http://schemas.openxmlformats.org/markup-compatibility/2006">
              <mc:Choice xmlns:v="urn:schemas-microsoft-com:vml" Requires="v">
                <p:oleObj name="Equation" r:id="rId2" imgW="1143000" imgH="164880" progId="Equation.DSMT4">
                  <p:embed/>
                </p:oleObj>
              </mc:Choice>
              <mc:Fallback>
                <p:oleObj name="Equation" r:id="rId2" imgW="1143000" imgH="164880" progId="Equation.DSMT4">
                  <p:embed/>
                  <p:pic>
                    <p:nvPicPr>
                      <p:cNvPr id="4" name="Object 3">
                        <a:extLst>
                          <a:ext uri="{FF2B5EF4-FFF2-40B4-BE49-F238E27FC236}">
                            <a16:creationId xmlns:a16="http://schemas.microsoft.com/office/drawing/2014/main" id="{67B201A1-0A5B-3A7F-F697-A4A89C72D9CD}"/>
                          </a:ext>
                        </a:extLst>
                      </p:cNvPr>
                      <p:cNvPicPr/>
                      <p:nvPr/>
                    </p:nvPicPr>
                    <p:blipFill>
                      <a:blip r:embed="rId3"/>
                      <a:stretch>
                        <a:fillRect/>
                      </a:stretch>
                    </p:blipFill>
                    <p:spPr>
                      <a:xfrm>
                        <a:off x="859970" y="2369351"/>
                        <a:ext cx="2736850" cy="39528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FF96296D-4921-F38A-DE34-FE3521D182E8}"/>
              </a:ext>
            </a:extLst>
          </p:cNvPr>
          <p:cNvGraphicFramePr>
            <a:graphicFrameLocks noChangeAspect="1"/>
          </p:cNvGraphicFramePr>
          <p:nvPr>
            <p:extLst>
              <p:ext uri="{D42A27DB-BD31-4B8C-83A1-F6EECF244321}">
                <p14:modId xmlns:p14="http://schemas.microsoft.com/office/powerpoint/2010/main" val="766789602"/>
              </p:ext>
            </p:extLst>
          </p:nvPr>
        </p:nvGraphicFramePr>
        <p:xfrm>
          <a:off x="4721739" y="2421170"/>
          <a:ext cx="1011237" cy="363537"/>
        </p:xfrm>
        <a:graphic>
          <a:graphicData uri="http://schemas.openxmlformats.org/presentationml/2006/ole">
            <mc:AlternateContent xmlns:mc="http://schemas.openxmlformats.org/markup-compatibility/2006">
              <mc:Choice xmlns:v="urn:schemas-microsoft-com:vml" Requires="v">
                <p:oleObj name="Equation" r:id="rId4" imgW="457200" imgH="164880" progId="Equation.DSMT4">
                  <p:embed/>
                </p:oleObj>
              </mc:Choice>
              <mc:Fallback>
                <p:oleObj name="Equation" r:id="rId4" imgW="457200" imgH="164880" progId="Equation.DSMT4">
                  <p:embed/>
                  <p:pic>
                    <p:nvPicPr>
                      <p:cNvPr id="10" name="Object 9">
                        <a:extLst>
                          <a:ext uri="{FF2B5EF4-FFF2-40B4-BE49-F238E27FC236}">
                            <a16:creationId xmlns:a16="http://schemas.microsoft.com/office/drawing/2014/main" id="{6FD50ECE-6C5F-40B0-4151-82C7E8F736C3}"/>
                          </a:ext>
                        </a:extLst>
                      </p:cNvPr>
                      <p:cNvPicPr/>
                      <p:nvPr/>
                    </p:nvPicPr>
                    <p:blipFill>
                      <a:blip r:embed="rId5"/>
                      <a:stretch>
                        <a:fillRect/>
                      </a:stretch>
                    </p:blipFill>
                    <p:spPr>
                      <a:xfrm>
                        <a:off x="4721739" y="2421170"/>
                        <a:ext cx="1011237" cy="363537"/>
                      </a:xfrm>
                      <a:prstGeom prst="rect">
                        <a:avLst/>
                      </a:prstGeom>
                    </p:spPr>
                  </p:pic>
                </p:oleObj>
              </mc:Fallback>
            </mc:AlternateContent>
          </a:graphicData>
        </a:graphic>
      </p:graphicFrame>
      <p:sp>
        <p:nvSpPr>
          <p:cNvPr id="10" name="Arrow: Right 9">
            <a:extLst>
              <a:ext uri="{FF2B5EF4-FFF2-40B4-BE49-F238E27FC236}">
                <a16:creationId xmlns:a16="http://schemas.microsoft.com/office/drawing/2014/main" id="{38DAE8EA-BBA2-9812-E642-B36DAFB32710}"/>
              </a:ext>
            </a:extLst>
          </p:cNvPr>
          <p:cNvSpPr/>
          <p:nvPr/>
        </p:nvSpPr>
        <p:spPr>
          <a:xfrm>
            <a:off x="4157367" y="2518543"/>
            <a:ext cx="271146" cy="25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Object 11">
            <a:extLst>
              <a:ext uri="{FF2B5EF4-FFF2-40B4-BE49-F238E27FC236}">
                <a16:creationId xmlns:a16="http://schemas.microsoft.com/office/drawing/2014/main" id="{1EBECC75-6EFE-50F2-1EE0-88123F0D1ABE}"/>
              </a:ext>
            </a:extLst>
          </p:cNvPr>
          <p:cNvGraphicFramePr>
            <a:graphicFrameLocks noChangeAspect="1"/>
          </p:cNvGraphicFramePr>
          <p:nvPr>
            <p:extLst>
              <p:ext uri="{D42A27DB-BD31-4B8C-83A1-F6EECF244321}">
                <p14:modId xmlns:p14="http://schemas.microsoft.com/office/powerpoint/2010/main" val="3372778392"/>
              </p:ext>
            </p:extLst>
          </p:nvPr>
        </p:nvGraphicFramePr>
        <p:xfrm>
          <a:off x="838200" y="3131507"/>
          <a:ext cx="3106741" cy="428516"/>
        </p:xfrm>
        <a:graphic>
          <a:graphicData uri="http://schemas.openxmlformats.org/presentationml/2006/ole">
            <mc:AlternateContent xmlns:mc="http://schemas.openxmlformats.org/markup-compatibility/2006">
              <mc:Choice xmlns:v="urn:schemas-microsoft-com:vml" Requires="v">
                <p:oleObj name="Equation" r:id="rId6" imgW="1473120" imgH="203040" progId="Equation.DSMT4">
                  <p:embed/>
                </p:oleObj>
              </mc:Choice>
              <mc:Fallback>
                <p:oleObj name="Equation" r:id="rId6" imgW="1473120" imgH="203040" progId="Equation.DSMT4">
                  <p:embed/>
                  <p:pic>
                    <p:nvPicPr>
                      <p:cNvPr id="0" name=""/>
                      <p:cNvPicPr/>
                      <p:nvPr/>
                    </p:nvPicPr>
                    <p:blipFill>
                      <a:blip r:embed="rId7"/>
                      <a:stretch>
                        <a:fillRect/>
                      </a:stretch>
                    </p:blipFill>
                    <p:spPr>
                      <a:xfrm>
                        <a:off x="838200" y="3131507"/>
                        <a:ext cx="3106741" cy="428516"/>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CD1E7B1B-64C8-0966-E5C0-5AE678BDFDD6}"/>
              </a:ext>
            </a:extLst>
          </p:cNvPr>
          <p:cNvGraphicFramePr>
            <a:graphicFrameLocks noChangeAspect="1"/>
          </p:cNvGraphicFramePr>
          <p:nvPr>
            <p:extLst>
              <p:ext uri="{D42A27DB-BD31-4B8C-83A1-F6EECF244321}">
                <p14:modId xmlns:p14="http://schemas.microsoft.com/office/powerpoint/2010/main" val="4189062245"/>
              </p:ext>
            </p:extLst>
          </p:nvPr>
        </p:nvGraphicFramePr>
        <p:xfrm>
          <a:off x="838200" y="3905304"/>
          <a:ext cx="3106741" cy="428516"/>
        </p:xfrm>
        <a:graphic>
          <a:graphicData uri="http://schemas.openxmlformats.org/presentationml/2006/ole">
            <mc:AlternateContent xmlns:mc="http://schemas.openxmlformats.org/markup-compatibility/2006">
              <mc:Choice xmlns:v="urn:schemas-microsoft-com:vml" Requires="v">
                <p:oleObj name="Equation" r:id="rId8" imgW="1473120" imgH="203040" progId="Equation.DSMT4">
                  <p:embed/>
                </p:oleObj>
              </mc:Choice>
              <mc:Fallback>
                <p:oleObj name="Equation" r:id="rId8" imgW="1473120" imgH="203040" progId="Equation.DSMT4">
                  <p:embed/>
                  <p:pic>
                    <p:nvPicPr>
                      <p:cNvPr id="0" name=""/>
                      <p:cNvPicPr/>
                      <p:nvPr/>
                    </p:nvPicPr>
                    <p:blipFill>
                      <a:blip r:embed="rId9"/>
                      <a:stretch>
                        <a:fillRect/>
                      </a:stretch>
                    </p:blipFill>
                    <p:spPr>
                      <a:xfrm>
                        <a:off x="838200" y="3905304"/>
                        <a:ext cx="3106741" cy="428516"/>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9DD92544-CE23-D79C-AC72-3B68C11D7DD3}"/>
              </a:ext>
            </a:extLst>
          </p:cNvPr>
          <p:cNvGraphicFramePr>
            <a:graphicFrameLocks noChangeAspect="1"/>
          </p:cNvGraphicFramePr>
          <p:nvPr>
            <p:extLst>
              <p:ext uri="{D42A27DB-BD31-4B8C-83A1-F6EECF244321}">
                <p14:modId xmlns:p14="http://schemas.microsoft.com/office/powerpoint/2010/main" val="3859349628"/>
              </p:ext>
            </p:extLst>
          </p:nvPr>
        </p:nvGraphicFramePr>
        <p:xfrm>
          <a:off x="870871" y="4595866"/>
          <a:ext cx="3990555" cy="428516"/>
        </p:xfrm>
        <a:graphic>
          <a:graphicData uri="http://schemas.openxmlformats.org/presentationml/2006/ole">
            <mc:AlternateContent xmlns:mc="http://schemas.openxmlformats.org/markup-compatibility/2006">
              <mc:Choice xmlns:v="urn:schemas-microsoft-com:vml" Requires="v">
                <p:oleObj name="Equation" r:id="rId10" imgW="1892160" imgH="203040" progId="Equation.DSMT4">
                  <p:embed/>
                </p:oleObj>
              </mc:Choice>
              <mc:Fallback>
                <p:oleObj name="Equation" r:id="rId10" imgW="1892160" imgH="203040" progId="Equation.DSMT4">
                  <p:embed/>
                  <p:pic>
                    <p:nvPicPr>
                      <p:cNvPr id="0" name=""/>
                      <p:cNvPicPr/>
                      <p:nvPr/>
                    </p:nvPicPr>
                    <p:blipFill>
                      <a:blip r:embed="rId11"/>
                      <a:stretch>
                        <a:fillRect/>
                      </a:stretch>
                    </p:blipFill>
                    <p:spPr>
                      <a:xfrm>
                        <a:off x="870871" y="4595866"/>
                        <a:ext cx="3990555" cy="428516"/>
                      </a:xfrm>
                      <a:prstGeom prst="rect">
                        <a:avLst/>
                      </a:prstGeom>
                    </p:spPr>
                  </p:pic>
                </p:oleObj>
              </mc:Fallback>
            </mc:AlternateContent>
          </a:graphicData>
        </a:graphic>
      </p:graphicFrame>
    </p:spTree>
    <p:extLst>
      <p:ext uri="{BB962C8B-B14F-4D97-AF65-F5344CB8AC3E}">
        <p14:creationId xmlns:p14="http://schemas.microsoft.com/office/powerpoint/2010/main" val="38653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A5B7-81F6-63EC-03C5-50787A20EED4}"/>
              </a:ext>
            </a:extLst>
          </p:cNvPr>
          <p:cNvSpPr>
            <a:spLocks noGrp="1"/>
          </p:cNvSpPr>
          <p:nvPr>
            <p:ph type="title"/>
          </p:nvPr>
        </p:nvSpPr>
        <p:spPr/>
        <p:txBody>
          <a:bodyPr/>
          <a:lstStyle/>
          <a:p>
            <a:pPr algn="r" rtl="1"/>
            <a:r>
              <a:rPr lang="fa-IR" dirty="0">
                <a:cs typeface="B Nazanin" panose="00000400000000000000" pitchFamily="2" charset="-78"/>
              </a:rPr>
              <a:t>عملگرها</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822F8523-2413-4D1C-0793-766583ACAE67}"/>
              </a:ext>
            </a:extLst>
          </p:cNvPr>
          <p:cNvSpPr>
            <a:spLocks noGrp="1"/>
          </p:cNvSpPr>
          <p:nvPr>
            <p:ph idx="1"/>
          </p:nvPr>
        </p:nvSpPr>
        <p:spPr/>
        <p:txBody>
          <a:bodyPr/>
          <a:lstStyle/>
          <a:p>
            <a:pPr algn="r" rtl="1"/>
            <a:r>
              <a:rPr lang="fa-IR" dirty="0">
                <a:cs typeface="B Nazanin" panose="00000400000000000000" pitchFamily="2" charset="-78"/>
              </a:rPr>
              <a:t>عملگرها در جبر رابطه ای به چهار دسته عمده تقسیم می شوند:</a:t>
            </a:r>
          </a:p>
          <a:p>
            <a:pPr marL="0" indent="0" algn="r" rtl="1">
              <a:buNone/>
            </a:pPr>
            <a:r>
              <a:rPr lang="fa-IR" dirty="0">
                <a:cs typeface="B Nazanin" panose="00000400000000000000" pitchFamily="2" charset="-78"/>
              </a:rPr>
              <a:t>دسته اول: عملگرهای ساده</a:t>
            </a:r>
            <a:endParaRPr lang="en-US" dirty="0">
              <a:cs typeface="B Nazanin" panose="00000400000000000000" pitchFamily="2" charset="-78"/>
            </a:endParaRPr>
          </a:p>
          <a:p>
            <a:pPr marL="0" indent="0" algn="r" rtl="1">
              <a:buNone/>
            </a:pPr>
            <a:endParaRPr lang="fa-IR" dirty="0"/>
          </a:p>
          <a:p>
            <a:pPr marL="514350" indent="-514350" algn="r" rtl="1">
              <a:buFont typeface="+mj-lt"/>
              <a:buAutoNum type="arabicPeriod"/>
            </a:pPr>
            <a:endParaRPr lang="fa-IR" dirty="0"/>
          </a:p>
        </p:txBody>
      </p:sp>
      <p:graphicFrame>
        <p:nvGraphicFramePr>
          <p:cNvPr id="4" name="Table 4">
            <a:extLst>
              <a:ext uri="{FF2B5EF4-FFF2-40B4-BE49-F238E27FC236}">
                <a16:creationId xmlns:a16="http://schemas.microsoft.com/office/drawing/2014/main" id="{76FDE871-AF42-79AB-BEEA-BC447D3EE6A5}"/>
              </a:ext>
            </a:extLst>
          </p:cNvPr>
          <p:cNvGraphicFramePr>
            <a:graphicFrameLocks noGrp="1"/>
          </p:cNvGraphicFramePr>
          <p:nvPr>
            <p:extLst>
              <p:ext uri="{D42A27DB-BD31-4B8C-83A1-F6EECF244321}">
                <p14:modId xmlns:p14="http://schemas.microsoft.com/office/powerpoint/2010/main" val="2243673780"/>
              </p:ext>
            </p:extLst>
          </p:nvPr>
        </p:nvGraphicFramePr>
        <p:xfrm>
          <a:off x="1490824" y="3786346"/>
          <a:ext cx="9397641" cy="1651000"/>
        </p:xfrm>
        <a:graphic>
          <a:graphicData uri="http://schemas.openxmlformats.org/drawingml/2006/table">
            <a:tbl>
              <a:tblPr firstRow="1" bandRow="1">
                <a:tableStyleId>{5C22544A-7EE6-4342-B048-85BDC9FD1C3A}</a:tableStyleId>
              </a:tblPr>
              <a:tblGrid>
                <a:gridCol w="2248648">
                  <a:extLst>
                    <a:ext uri="{9D8B030D-6E8A-4147-A177-3AD203B41FA5}">
                      <a16:colId xmlns:a16="http://schemas.microsoft.com/office/drawing/2014/main" val="3938446494"/>
                    </a:ext>
                  </a:extLst>
                </a:gridCol>
                <a:gridCol w="3118167">
                  <a:extLst>
                    <a:ext uri="{9D8B030D-6E8A-4147-A177-3AD203B41FA5}">
                      <a16:colId xmlns:a16="http://schemas.microsoft.com/office/drawing/2014/main" val="1916652141"/>
                    </a:ext>
                  </a:extLst>
                </a:gridCol>
                <a:gridCol w="1460768">
                  <a:extLst>
                    <a:ext uri="{9D8B030D-6E8A-4147-A177-3AD203B41FA5}">
                      <a16:colId xmlns:a16="http://schemas.microsoft.com/office/drawing/2014/main" val="2550580953"/>
                    </a:ext>
                  </a:extLst>
                </a:gridCol>
                <a:gridCol w="2570058">
                  <a:extLst>
                    <a:ext uri="{9D8B030D-6E8A-4147-A177-3AD203B41FA5}">
                      <a16:colId xmlns:a16="http://schemas.microsoft.com/office/drawing/2014/main" val="3110282033"/>
                    </a:ext>
                  </a:extLst>
                </a:gridCol>
              </a:tblGrid>
              <a:tr h="370840">
                <a:tc>
                  <a:txBody>
                    <a:bodyPr/>
                    <a:lstStyle/>
                    <a:p>
                      <a:pPr algn="ctr"/>
                      <a:r>
                        <a:rPr lang="fa-IR" dirty="0">
                          <a:cs typeface="B Nazanin" panose="00000400000000000000" pitchFamily="2" charset="-78"/>
                        </a:rPr>
                        <a:t>نحوه استفاده</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توضیح</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نماد</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عملگر</a:t>
                      </a:r>
                      <a:endParaRPr lang="en-US" dirty="0">
                        <a:cs typeface="B Nazanin" panose="00000400000000000000" pitchFamily="2" charset="-78"/>
                      </a:endParaRPr>
                    </a:p>
                  </a:txBody>
                  <a:tcPr/>
                </a:tc>
                <a:extLst>
                  <a:ext uri="{0D108BD9-81ED-4DB2-BD59-A6C34878D82A}">
                    <a16:rowId xmlns:a16="http://schemas.microsoft.com/office/drawing/2014/main" val="3258250531"/>
                  </a:ext>
                </a:extLst>
              </a:tr>
              <a:tr h="370840">
                <a:tc>
                  <a:txBody>
                    <a:bodyPr/>
                    <a:lstStyle/>
                    <a:p>
                      <a:pPr algn="ct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رکوردهایی از رابطه را بر می گرداند.</a:t>
                      </a:r>
                    </a:p>
                    <a:p>
                      <a:pPr algn="ctr" rtl="1"/>
                      <a:endParaRPr lang="en-US" dirty="0">
                        <a:cs typeface="B Nazanin" panose="00000400000000000000" pitchFamily="2" charset="-78"/>
                      </a:endParaRPr>
                    </a:p>
                  </a:txBody>
                  <a:tcPr/>
                </a:tc>
                <a:tc>
                  <a:txBody>
                    <a:bodyPr/>
                    <a:lstStyle/>
                    <a:p>
                      <a:pPr algn="ctr" rtl="1"/>
                      <a:r>
                        <a:rPr lang="el-GR" dirty="0">
                          <a:cs typeface="B Nazanin" panose="00000400000000000000" pitchFamily="2" charset="-78"/>
                        </a:rPr>
                        <a:t>σ</a:t>
                      </a:r>
                      <a:endParaRPr lang="en-US" dirty="0">
                        <a:cs typeface="B Nazanin" panose="00000400000000000000" pitchFamily="2" charset="-78"/>
                      </a:endParaRPr>
                    </a:p>
                  </a:txBody>
                  <a:tcPr/>
                </a:tc>
                <a:tc>
                  <a:txBody>
                    <a:bodyPr/>
                    <a:lstStyle/>
                    <a:p>
                      <a:pPr algn="ctr" rtl="1" fontAlgn="ctr"/>
                      <a:r>
                        <a:rPr lang="fa-IR" dirty="0">
                          <a:effectLst/>
                          <a:cs typeface="B Nazanin" panose="00000400000000000000" pitchFamily="2" charset="-78"/>
                        </a:rPr>
                        <a:t>گزینش (</a:t>
                      </a:r>
                      <a:r>
                        <a:rPr lang="en-US" dirty="0">
                          <a:effectLst/>
                          <a:cs typeface="B Nazanin" panose="00000400000000000000" pitchFamily="2" charset="-78"/>
                        </a:rPr>
                        <a:t>select</a:t>
                      </a:r>
                      <a:r>
                        <a:rPr lang="fa-IR" dirty="0">
                          <a:effectLst/>
                          <a:cs typeface="B Nazanin" panose="00000400000000000000" pitchFamily="2" charset="-78"/>
                        </a:rPr>
                        <a:t>)</a:t>
                      </a:r>
                    </a:p>
                  </a:txBody>
                  <a:tcPr anchor="ctr"/>
                </a:tc>
                <a:extLst>
                  <a:ext uri="{0D108BD9-81ED-4DB2-BD59-A6C34878D82A}">
                    <a16:rowId xmlns:a16="http://schemas.microsoft.com/office/drawing/2014/main" val="2034735975"/>
                  </a:ext>
                </a:extLst>
              </a:tr>
              <a:tr h="370840">
                <a:tc>
                  <a:txBody>
                    <a:bodyPr/>
                    <a:lstStyle/>
                    <a:p>
                      <a:pPr algn="ct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ستونهایی از رابطه را برمی گرداند.</a:t>
                      </a:r>
                    </a:p>
                    <a:p>
                      <a:pPr algn="ctr" rtl="1"/>
                      <a:endParaRPr lang="en-US" dirty="0">
                        <a:cs typeface="B Nazanin" panose="00000400000000000000" pitchFamily="2" charset="-78"/>
                      </a:endParaRPr>
                    </a:p>
                  </a:txBody>
                  <a:tcPr/>
                </a:tc>
                <a:tc>
                  <a:txBody>
                    <a:bodyPr/>
                    <a:lstStyle/>
                    <a:p>
                      <a:pPr algn="ctr" rtl="1"/>
                      <a:r>
                        <a:rPr lang="el-GR" dirty="0">
                          <a:cs typeface="B Nazanin" panose="00000400000000000000" pitchFamily="2" charset="-78"/>
                        </a:rPr>
                        <a:t>π</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پرتو </a:t>
                      </a:r>
                      <a:r>
                        <a:rPr lang="en-US" dirty="0">
                          <a:cs typeface="B Nazanin" panose="00000400000000000000" pitchFamily="2" charset="-78"/>
                        </a:rPr>
                        <a:t>(Projection)</a:t>
                      </a:r>
                    </a:p>
                  </a:txBody>
                  <a:tcPr/>
                </a:tc>
                <a:extLst>
                  <a:ext uri="{0D108BD9-81ED-4DB2-BD59-A6C34878D82A}">
                    <a16:rowId xmlns:a16="http://schemas.microsoft.com/office/drawing/2014/main" val="1542730195"/>
                  </a:ext>
                </a:extLst>
              </a:tr>
            </a:tbl>
          </a:graphicData>
        </a:graphic>
      </p:graphicFrame>
      <p:graphicFrame>
        <p:nvGraphicFramePr>
          <p:cNvPr id="5" name="Object 4">
            <a:extLst>
              <a:ext uri="{FF2B5EF4-FFF2-40B4-BE49-F238E27FC236}">
                <a16:creationId xmlns:a16="http://schemas.microsoft.com/office/drawing/2014/main" id="{D97A0E87-BA6D-1A03-9391-896B03D4D178}"/>
              </a:ext>
            </a:extLst>
          </p:cNvPr>
          <p:cNvGraphicFramePr>
            <a:graphicFrameLocks noChangeAspect="1"/>
          </p:cNvGraphicFramePr>
          <p:nvPr>
            <p:extLst>
              <p:ext uri="{D42A27DB-BD31-4B8C-83A1-F6EECF244321}">
                <p14:modId xmlns:p14="http://schemas.microsoft.com/office/powerpoint/2010/main" val="4083885750"/>
              </p:ext>
            </p:extLst>
          </p:nvPr>
        </p:nvGraphicFramePr>
        <p:xfrm>
          <a:off x="5308600" y="2695575"/>
          <a:ext cx="152400" cy="139700"/>
        </p:xfrm>
        <a:graphic>
          <a:graphicData uri="http://schemas.openxmlformats.org/presentationml/2006/ole">
            <mc:AlternateContent xmlns:mc="http://schemas.openxmlformats.org/markup-compatibility/2006">
              <mc:Choice xmlns:v="urn:schemas-microsoft-com:vml" Requires="v">
                <p:oleObj name="Equation" r:id="rId2" imgW="152280" imgH="139680" progId="Equation.DSMT4">
                  <p:embed/>
                </p:oleObj>
              </mc:Choice>
              <mc:Fallback>
                <p:oleObj name="Equation" r:id="rId2" imgW="152280" imgH="139680" progId="Equation.DSMT4">
                  <p:embed/>
                  <p:pic>
                    <p:nvPicPr>
                      <p:cNvPr id="0" name=""/>
                      <p:cNvPicPr/>
                      <p:nvPr/>
                    </p:nvPicPr>
                    <p:blipFill>
                      <a:blip r:embed="rId3"/>
                      <a:stretch>
                        <a:fillRect/>
                      </a:stretch>
                    </p:blipFill>
                    <p:spPr>
                      <a:xfrm>
                        <a:off x="5308600" y="2695575"/>
                        <a:ext cx="152400" cy="1397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D00F6F6C-1046-9731-28CA-72C716771140}"/>
              </a:ext>
            </a:extLst>
          </p:cNvPr>
          <p:cNvGraphicFramePr>
            <a:graphicFrameLocks noChangeAspect="1"/>
          </p:cNvGraphicFramePr>
          <p:nvPr>
            <p:extLst>
              <p:ext uri="{D42A27DB-BD31-4B8C-83A1-F6EECF244321}">
                <p14:modId xmlns:p14="http://schemas.microsoft.com/office/powerpoint/2010/main" val="2678598104"/>
              </p:ext>
            </p:extLst>
          </p:nvPr>
        </p:nvGraphicFramePr>
        <p:xfrm>
          <a:off x="1836511" y="4215740"/>
          <a:ext cx="1682125" cy="530803"/>
        </p:xfrm>
        <a:graphic>
          <a:graphicData uri="http://schemas.openxmlformats.org/presentationml/2006/ole">
            <mc:AlternateContent xmlns:mc="http://schemas.openxmlformats.org/markup-compatibility/2006">
              <mc:Choice xmlns:v="urn:schemas-microsoft-com:vml" Requires="v">
                <p:oleObj name="Equation" r:id="rId4" imgW="1071584" imgH="338525" progId="Equation.DSMT4">
                  <p:embed/>
                </p:oleObj>
              </mc:Choice>
              <mc:Fallback>
                <p:oleObj name="Equation" r:id="rId4" imgW="1071584" imgH="338525" progId="Equation.DSMT4">
                  <p:embed/>
                  <p:pic>
                    <p:nvPicPr>
                      <p:cNvPr id="0" name=""/>
                      <p:cNvPicPr/>
                      <p:nvPr/>
                    </p:nvPicPr>
                    <p:blipFill>
                      <a:blip r:embed="rId5"/>
                      <a:stretch>
                        <a:fillRect/>
                      </a:stretch>
                    </p:blipFill>
                    <p:spPr>
                      <a:xfrm>
                        <a:off x="1836511" y="4215740"/>
                        <a:ext cx="1682125" cy="530803"/>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E4BC24A4-89D2-0219-7BC6-7008D2DD8F94}"/>
              </a:ext>
            </a:extLst>
          </p:cNvPr>
          <p:cNvGraphicFramePr>
            <a:graphicFrameLocks noChangeAspect="1"/>
          </p:cNvGraphicFramePr>
          <p:nvPr>
            <p:extLst>
              <p:ext uri="{D42A27DB-BD31-4B8C-83A1-F6EECF244321}">
                <p14:modId xmlns:p14="http://schemas.microsoft.com/office/powerpoint/2010/main" val="2772622493"/>
              </p:ext>
            </p:extLst>
          </p:nvPr>
        </p:nvGraphicFramePr>
        <p:xfrm>
          <a:off x="1911156" y="4827685"/>
          <a:ext cx="1673643" cy="528519"/>
        </p:xfrm>
        <a:graphic>
          <a:graphicData uri="http://schemas.openxmlformats.org/presentationml/2006/ole">
            <mc:AlternateContent xmlns:mc="http://schemas.openxmlformats.org/markup-compatibility/2006">
              <mc:Choice xmlns:v="urn:schemas-microsoft-com:vml" Requires="v">
                <p:oleObj name="Equation" r:id="rId6" imgW="723600" imgH="228600" progId="Equation.DSMT4">
                  <p:embed/>
                </p:oleObj>
              </mc:Choice>
              <mc:Fallback>
                <p:oleObj name="Equation" r:id="rId6" imgW="723600" imgH="228600" progId="Equation.DSMT4">
                  <p:embed/>
                  <p:pic>
                    <p:nvPicPr>
                      <p:cNvPr id="0" name=""/>
                      <p:cNvPicPr/>
                      <p:nvPr/>
                    </p:nvPicPr>
                    <p:blipFill>
                      <a:blip r:embed="rId7"/>
                      <a:stretch>
                        <a:fillRect/>
                      </a:stretch>
                    </p:blipFill>
                    <p:spPr>
                      <a:xfrm>
                        <a:off x="1911156" y="4827685"/>
                        <a:ext cx="1673643" cy="528519"/>
                      </a:xfrm>
                      <a:prstGeom prst="rect">
                        <a:avLst/>
                      </a:prstGeom>
                    </p:spPr>
                  </p:pic>
                </p:oleObj>
              </mc:Fallback>
            </mc:AlternateContent>
          </a:graphicData>
        </a:graphic>
      </p:graphicFrame>
    </p:spTree>
    <p:extLst>
      <p:ext uri="{BB962C8B-B14F-4D97-AF65-F5344CB8AC3E}">
        <p14:creationId xmlns:p14="http://schemas.microsoft.com/office/powerpoint/2010/main" val="96762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9963-01C3-9903-98AA-AECEE23B4AD8}"/>
              </a:ext>
            </a:extLst>
          </p:cNvPr>
          <p:cNvSpPr>
            <a:spLocks noGrp="1"/>
          </p:cNvSpPr>
          <p:nvPr>
            <p:ph type="title"/>
          </p:nvPr>
        </p:nvSpPr>
        <p:spPr/>
        <p:txBody>
          <a:bodyPr/>
          <a:lstStyle/>
          <a:p>
            <a:pPr algn="r" rtl="1"/>
            <a:r>
              <a:rPr lang="fa-IR" dirty="0">
                <a:cs typeface="B Nazanin" panose="00000400000000000000" pitchFamily="2" charset="-78"/>
              </a:rPr>
              <a:t>دسته دوم: عملگرهای مجموعه ای</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78956BB0-AD50-61B1-E888-2B840EBD79F8}"/>
              </a:ext>
            </a:extLst>
          </p:cNvPr>
          <p:cNvSpPr>
            <a:spLocks noGrp="1"/>
          </p:cNvSpPr>
          <p:nvPr>
            <p:ph idx="1"/>
          </p:nvPr>
        </p:nvSpPr>
        <p:spPr/>
        <p:txBody>
          <a:bodyPr/>
          <a:lstStyle/>
          <a:p>
            <a:pPr algn="r" rtl="1"/>
            <a:endParaRPr lang="en-US" dirty="0"/>
          </a:p>
        </p:txBody>
      </p:sp>
      <p:graphicFrame>
        <p:nvGraphicFramePr>
          <p:cNvPr id="4" name="Table 4">
            <a:extLst>
              <a:ext uri="{FF2B5EF4-FFF2-40B4-BE49-F238E27FC236}">
                <a16:creationId xmlns:a16="http://schemas.microsoft.com/office/drawing/2014/main" id="{F11CEA6A-C82C-2FA3-57CB-13CE58CF8F73}"/>
              </a:ext>
            </a:extLst>
          </p:cNvPr>
          <p:cNvGraphicFramePr>
            <a:graphicFrameLocks noGrp="1"/>
          </p:cNvGraphicFramePr>
          <p:nvPr>
            <p:extLst>
              <p:ext uri="{D42A27DB-BD31-4B8C-83A1-F6EECF244321}">
                <p14:modId xmlns:p14="http://schemas.microsoft.com/office/powerpoint/2010/main" val="2025685329"/>
              </p:ext>
            </p:extLst>
          </p:nvPr>
        </p:nvGraphicFramePr>
        <p:xfrm>
          <a:off x="1326893" y="2847045"/>
          <a:ext cx="9538214" cy="2656840"/>
        </p:xfrm>
        <a:graphic>
          <a:graphicData uri="http://schemas.openxmlformats.org/drawingml/2006/table">
            <a:tbl>
              <a:tblPr firstRow="1" bandRow="1">
                <a:tableStyleId>{5C22544A-7EE6-4342-B048-85BDC9FD1C3A}</a:tableStyleId>
              </a:tblPr>
              <a:tblGrid>
                <a:gridCol w="1916207">
                  <a:extLst>
                    <a:ext uri="{9D8B030D-6E8A-4147-A177-3AD203B41FA5}">
                      <a16:colId xmlns:a16="http://schemas.microsoft.com/office/drawing/2014/main" val="3938446494"/>
                    </a:ext>
                  </a:extLst>
                </a:gridCol>
                <a:gridCol w="4100092">
                  <a:extLst>
                    <a:ext uri="{9D8B030D-6E8A-4147-A177-3AD203B41FA5}">
                      <a16:colId xmlns:a16="http://schemas.microsoft.com/office/drawing/2014/main" val="1916652141"/>
                    </a:ext>
                  </a:extLst>
                </a:gridCol>
                <a:gridCol w="1298901">
                  <a:extLst>
                    <a:ext uri="{9D8B030D-6E8A-4147-A177-3AD203B41FA5}">
                      <a16:colId xmlns:a16="http://schemas.microsoft.com/office/drawing/2014/main" val="2550580953"/>
                    </a:ext>
                  </a:extLst>
                </a:gridCol>
                <a:gridCol w="2223014">
                  <a:extLst>
                    <a:ext uri="{9D8B030D-6E8A-4147-A177-3AD203B41FA5}">
                      <a16:colId xmlns:a16="http://schemas.microsoft.com/office/drawing/2014/main" val="3110282033"/>
                    </a:ext>
                  </a:extLst>
                </a:gridCol>
              </a:tblGrid>
              <a:tr h="370840">
                <a:tc>
                  <a:txBody>
                    <a:bodyPr/>
                    <a:lstStyle/>
                    <a:p>
                      <a:pPr algn="ctr"/>
                      <a:r>
                        <a:rPr lang="fa-IR" dirty="0">
                          <a:cs typeface="B Nazanin" panose="00000400000000000000" pitchFamily="2" charset="-78"/>
                        </a:rPr>
                        <a:t>نحوه استفاده</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توضیح</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نماد</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عملگر</a:t>
                      </a:r>
                      <a:endParaRPr lang="en-US" dirty="0">
                        <a:cs typeface="B Nazanin" panose="00000400000000000000" pitchFamily="2" charset="-78"/>
                      </a:endParaRPr>
                    </a:p>
                  </a:txBody>
                  <a:tcPr/>
                </a:tc>
                <a:extLst>
                  <a:ext uri="{0D108BD9-81ED-4DB2-BD59-A6C34878D82A}">
                    <a16:rowId xmlns:a16="http://schemas.microsoft.com/office/drawing/2014/main" val="3258250531"/>
                  </a:ext>
                </a:extLst>
              </a:tr>
              <a:tr h="370840">
                <a:tc>
                  <a:txBody>
                    <a:bodyPr/>
                    <a:lstStyle/>
                    <a:p>
                      <a:pPr algn="ct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رکوردهایی را بر می گرداند که در </a:t>
                      </a:r>
                      <a:r>
                        <a:rPr lang="en-US" dirty="0">
                          <a:cs typeface="B Nazanin" panose="00000400000000000000" pitchFamily="2" charset="-78"/>
                        </a:rPr>
                        <a:t>A</a:t>
                      </a:r>
                      <a:r>
                        <a:rPr lang="fa-IR" dirty="0">
                          <a:cs typeface="B Nazanin" panose="00000400000000000000" pitchFamily="2" charset="-78"/>
                        </a:rPr>
                        <a:t> یا </a:t>
                      </a:r>
                      <a:r>
                        <a:rPr lang="en-US" dirty="0">
                          <a:cs typeface="B Nazanin" panose="00000400000000000000" pitchFamily="2" charset="-78"/>
                        </a:rPr>
                        <a:t>B</a:t>
                      </a:r>
                      <a:r>
                        <a:rPr lang="fa-IR" dirty="0">
                          <a:cs typeface="B Nazanin" panose="00000400000000000000" pitchFamily="2" charset="-78"/>
                        </a:rPr>
                        <a:t> یا هر دو موجود باشد.</a:t>
                      </a:r>
                    </a:p>
                    <a:p>
                      <a:pPr algn="ctr" rtl="1"/>
                      <a:endParaRPr lang="en-US" dirty="0">
                        <a:cs typeface="B Nazanin" panose="00000400000000000000" pitchFamily="2" charset="-78"/>
                      </a:endParaRPr>
                    </a:p>
                  </a:txBody>
                  <a:tcPr/>
                </a:tc>
                <a:tc>
                  <a:txBody>
                    <a:bodyPr/>
                    <a:lstStyle/>
                    <a:p>
                      <a:pPr algn="ctr" rtl="1"/>
                      <a:endParaRPr lang="en-US" dirty="0">
                        <a:cs typeface="B Nazanin" panose="00000400000000000000" pitchFamily="2" charset="-78"/>
                      </a:endParaRPr>
                    </a:p>
                  </a:txBody>
                  <a:tcPr/>
                </a:tc>
                <a:tc>
                  <a:txBody>
                    <a:bodyPr/>
                    <a:lstStyle/>
                    <a:p>
                      <a:pPr algn="ctr" rtl="1" fontAlgn="ctr"/>
                      <a:r>
                        <a:rPr lang="fa-IR" dirty="0">
                          <a:effectLst/>
                          <a:cs typeface="B Nazanin" panose="00000400000000000000" pitchFamily="2" charset="-78"/>
                        </a:rPr>
                        <a:t>اجتماع (</a:t>
                      </a:r>
                      <a:r>
                        <a:rPr lang="en-US" dirty="0">
                          <a:effectLst/>
                          <a:cs typeface="B Nazanin" panose="00000400000000000000" pitchFamily="2" charset="-78"/>
                        </a:rPr>
                        <a:t>Union</a:t>
                      </a:r>
                      <a:r>
                        <a:rPr lang="fa-IR" dirty="0">
                          <a:effectLst/>
                          <a:cs typeface="B Nazanin" panose="00000400000000000000" pitchFamily="2" charset="-78"/>
                        </a:rPr>
                        <a:t>)</a:t>
                      </a:r>
                    </a:p>
                  </a:txBody>
                  <a:tcPr anchor="ctr"/>
                </a:tc>
                <a:extLst>
                  <a:ext uri="{0D108BD9-81ED-4DB2-BD59-A6C34878D82A}">
                    <a16:rowId xmlns:a16="http://schemas.microsoft.com/office/drawing/2014/main" val="20347359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cs typeface="B Nazanin" panose="00000400000000000000" pitchFamily="2" charset="-78"/>
                      </a:endParaRPr>
                    </a:p>
                    <a:p>
                      <a:pPr algn="ct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رکوردهایی را بر می گرداند که در رابطه </a:t>
                      </a:r>
                      <a:r>
                        <a:rPr lang="en-US" dirty="0">
                          <a:cs typeface="B Nazanin" panose="00000400000000000000" pitchFamily="2" charset="-78"/>
                        </a:rPr>
                        <a:t> A </a:t>
                      </a:r>
                      <a:r>
                        <a:rPr lang="fa-IR" dirty="0">
                          <a:cs typeface="B Nazanin" panose="00000400000000000000" pitchFamily="2" charset="-78"/>
                        </a:rPr>
                        <a:t>و </a:t>
                      </a:r>
                      <a:r>
                        <a:rPr lang="en-US" dirty="0">
                          <a:cs typeface="B Nazanin" panose="00000400000000000000" pitchFamily="2" charset="-78"/>
                        </a:rPr>
                        <a:t>B</a:t>
                      </a:r>
                      <a:r>
                        <a:rPr lang="fa-IR" dirty="0">
                          <a:cs typeface="B Nazanin" panose="00000400000000000000" pitchFamily="2" charset="-78"/>
                        </a:rPr>
                        <a:t> بصورت مشترک وجود داشته باشند.</a:t>
                      </a:r>
                      <a:endParaRPr lang="en-US" dirty="0">
                        <a:cs typeface="B Nazanin" panose="00000400000000000000" pitchFamily="2" charset="-78"/>
                      </a:endParaRPr>
                    </a:p>
                    <a:p>
                      <a:pPr algn="ctr" rtl="1"/>
                      <a:endParaRPr lang="en-US" dirty="0">
                        <a:cs typeface="B Nazanin" panose="00000400000000000000" pitchFamily="2" charset="-78"/>
                      </a:endParaRPr>
                    </a:p>
                  </a:txBody>
                  <a:tcPr/>
                </a:tc>
                <a:tc>
                  <a:txBody>
                    <a:bodyPr/>
                    <a:lstStyle/>
                    <a:p>
                      <a:pPr algn="ctr" rtl="1"/>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اشتراک </a:t>
                      </a:r>
                      <a:r>
                        <a:rPr lang="en-US" dirty="0">
                          <a:cs typeface="B Nazanin" panose="00000400000000000000" pitchFamily="2" charset="-78"/>
                        </a:rPr>
                        <a:t>(Intersect)</a:t>
                      </a:r>
                    </a:p>
                  </a:txBody>
                  <a:tcPr/>
                </a:tc>
                <a:extLst>
                  <a:ext uri="{0D108BD9-81ED-4DB2-BD59-A6C34878D82A}">
                    <a16:rowId xmlns:a16="http://schemas.microsoft.com/office/drawing/2014/main" val="1542730195"/>
                  </a:ext>
                </a:extLst>
              </a:tr>
              <a:tr h="370840">
                <a:tc>
                  <a:txBody>
                    <a:bodyPr/>
                    <a:lstStyle/>
                    <a:p>
                      <a:pPr algn="ctr"/>
                      <a:endParaRPr lang="en-US" sz="2400" dirty="0">
                        <a:cs typeface="B Nazanin" panose="00000400000000000000" pitchFamily="2" charset="-78"/>
                      </a:endParaRPr>
                    </a:p>
                  </a:txBody>
                  <a:tcPr/>
                </a:tc>
                <a:tc>
                  <a:txBody>
                    <a:bodyPr/>
                    <a:lstStyle/>
                    <a:p>
                      <a:pPr algn="ctr" rtl="1"/>
                      <a:r>
                        <a:rPr lang="fa-IR" dirty="0">
                          <a:cs typeface="B Nazanin" panose="00000400000000000000" pitchFamily="2" charset="-78"/>
                        </a:rPr>
                        <a:t>شامل رکوردهایی که در </a:t>
                      </a:r>
                      <a:r>
                        <a:rPr lang="en-US" dirty="0">
                          <a:cs typeface="B Nazanin" panose="00000400000000000000" pitchFamily="2" charset="-78"/>
                        </a:rPr>
                        <a:t>A</a:t>
                      </a:r>
                      <a:r>
                        <a:rPr lang="fa-IR" dirty="0">
                          <a:cs typeface="B Nazanin" panose="00000400000000000000" pitchFamily="2" charset="-78"/>
                        </a:rPr>
                        <a:t> وجود دارند ولی در </a:t>
                      </a:r>
                      <a:r>
                        <a:rPr lang="en-US" dirty="0">
                          <a:cs typeface="B Nazanin" panose="00000400000000000000" pitchFamily="2" charset="-78"/>
                        </a:rPr>
                        <a:t>B</a:t>
                      </a:r>
                      <a:r>
                        <a:rPr lang="fa-IR" dirty="0">
                          <a:cs typeface="B Nazanin" panose="00000400000000000000" pitchFamily="2" charset="-78"/>
                        </a:rPr>
                        <a:t> نیستند.</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تفاضل </a:t>
                      </a:r>
                      <a:r>
                        <a:rPr lang="en-US" dirty="0">
                          <a:cs typeface="B Nazanin" panose="00000400000000000000" pitchFamily="2" charset="-78"/>
                        </a:rPr>
                        <a:t>(Difference)</a:t>
                      </a:r>
                    </a:p>
                  </a:txBody>
                  <a:tcPr/>
                </a:tc>
                <a:extLst>
                  <a:ext uri="{0D108BD9-81ED-4DB2-BD59-A6C34878D82A}">
                    <a16:rowId xmlns:a16="http://schemas.microsoft.com/office/drawing/2014/main" val="295446803"/>
                  </a:ext>
                </a:extLst>
              </a:tr>
            </a:tbl>
          </a:graphicData>
        </a:graphic>
      </p:graphicFrame>
      <p:graphicFrame>
        <p:nvGraphicFramePr>
          <p:cNvPr id="9" name="Object 8">
            <a:extLst>
              <a:ext uri="{FF2B5EF4-FFF2-40B4-BE49-F238E27FC236}">
                <a16:creationId xmlns:a16="http://schemas.microsoft.com/office/drawing/2014/main" id="{6161F9B2-3329-B15B-B321-B7D7517717C6}"/>
              </a:ext>
            </a:extLst>
          </p:cNvPr>
          <p:cNvGraphicFramePr>
            <a:graphicFrameLocks noChangeAspect="1"/>
          </p:cNvGraphicFramePr>
          <p:nvPr>
            <p:extLst>
              <p:ext uri="{D42A27DB-BD31-4B8C-83A1-F6EECF244321}">
                <p14:modId xmlns:p14="http://schemas.microsoft.com/office/powerpoint/2010/main" val="61470055"/>
              </p:ext>
            </p:extLst>
          </p:nvPr>
        </p:nvGraphicFramePr>
        <p:xfrm>
          <a:off x="1822511" y="4395262"/>
          <a:ext cx="883366" cy="348697"/>
        </p:xfrm>
        <a:graphic>
          <a:graphicData uri="http://schemas.openxmlformats.org/presentationml/2006/ole">
            <mc:AlternateContent xmlns:mc="http://schemas.openxmlformats.org/markup-compatibility/2006">
              <mc:Choice xmlns:v="urn:schemas-microsoft-com:vml" Requires="v">
                <p:oleObj name="Equation" r:id="rId2" imgW="482400" imgH="190440" progId="Equation.DSMT4">
                  <p:embed/>
                </p:oleObj>
              </mc:Choice>
              <mc:Fallback>
                <p:oleObj name="Equation" r:id="rId2" imgW="482400" imgH="190440" progId="Equation.DSMT4">
                  <p:embed/>
                  <p:pic>
                    <p:nvPicPr>
                      <p:cNvPr id="3" name="Object 2">
                        <a:extLst>
                          <a:ext uri="{FF2B5EF4-FFF2-40B4-BE49-F238E27FC236}">
                            <a16:creationId xmlns:a16="http://schemas.microsoft.com/office/drawing/2014/main" id="{A086CF30-6E17-0A12-A23A-6B5E425E01EF}"/>
                          </a:ext>
                        </a:extLst>
                      </p:cNvPr>
                      <p:cNvPicPr/>
                      <p:nvPr/>
                    </p:nvPicPr>
                    <p:blipFill>
                      <a:blip r:embed="rId3"/>
                      <a:stretch>
                        <a:fillRect/>
                      </a:stretch>
                    </p:blipFill>
                    <p:spPr>
                      <a:xfrm>
                        <a:off x="1822511" y="4395262"/>
                        <a:ext cx="883366" cy="348697"/>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F4296E33-96CE-A874-FD80-A784653A16CE}"/>
              </a:ext>
            </a:extLst>
          </p:cNvPr>
          <p:cNvGraphicFramePr>
            <a:graphicFrameLocks noChangeAspect="1"/>
          </p:cNvGraphicFramePr>
          <p:nvPr>
            <p:extLst>
              <p:ext uri="{D42A27DB-BD31-4B8C-83A1-F6EECF244321}">
                <p14:modId xmlns:p14="http://schemas.microsoft.com/office/powerpoint/2010/main" val="2786912948"/>
              </p:ext>
            </p:extLst>
          </p:nvPr>
        </p:nvGraphicFramePr>
        <p:xfrm>
          <a:off x="1822510" y="3506763"/>
          <a:ext cx="883365" cy="348697"/>
        </p:xfrm>
        <a:graphic>
          <a:graphicData uri="http://schemas.openxmlformats.org/presentationml/2006/ole">
            <mc:AlternateContent xmlns:mc="http://schemas.openxmlformats.org/markup-compatibility/2006">
              <mc:Choice xmlns:v="urn:schemas-microsoft-com:vml" Requires="v">
                <p:oleObj name="Equation" r:id="rId4" imgW="482400" imgH="190440" progId="Equation.DSMT4">
                  <p:embed/>
                </p:oleObj>
              </mc:Choice>
              <mc:Fallback>
                <p:oleObj name="Equation" r:id="rId4" imgW="482400" imgH="190440" progId="Equation.DSMT4">
                  <p:embed/>
                  <p:pic>
                    <p:nvPicPr>
                      <p:cNvPr id="0" name=""/>
                      <p:cNvPicPr/>
                      <p:nvPr/>
                    </p:nvPicPr>
                    <p:blipFill>
                      <a:blip r:embed="rId5"/>
                      <a:stretch>
                        <a:fillRect/>
                      </a:stretch>
                    </p:blipFill>
                    <p:spPr>
                      <a:xfrm>
                        <a:off x="1822510" y="3506763"/>
                        <a:ext cx="883365" cy="348697"/>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E7C7CE65-FFB3-018D-8846-A9BC20E8B58E}"/>
              </a:ext>
            </a:extLst>
          </p:cNvPr>
          <p:cNvGraphicFramePr>
            <a:graphicFrameLocks noChangeAspect="1"/>
          </p:cNvGraphicFramePr>
          <p:nvPr>
            <p:extLst>
              <p:ext uri="{D42A27DB-BD31-4B8C-83A1-F6EECF244321}">
                <p14:modId xmlns:p14="http://schemas.microsoft.com/office/powerpoint/2010/main" val="4150930574"/>
              </p:ext>
            </p:extLst>
          </p:nvPr>
        </p:nvGraphicFramePr>
        <p:xfrm>
          <a:off x="1822511" y="5116168"/>
          <a:ext cx="883365" cy="310372"/>
        </p:xfrm>
        <a:graphic>
          <a:graphicData uri="http://schemas.openxmlformats.org/presentationml/2006/ole">
            <mc:AlternateContent xmlns:mc="http://schemas.openxmlformats.org/markup-compatibility/2006">
              <mc:Choice xmlns:v="urn:schemas-microsoft-com:vml" Requires="v">
                <p:oleObj name="Equation" r:id="rId6" imgW="469800" imgH="164880" progId="Equation.DSMT4">
                  <p:embed/>
                </p:oleObj>
              </mc:Choice>
              <mc:Fallback>
                <p:oleObj name="Equation" r:id="rId6" imgW="469800" imgH="164880" progId="Equation.DSMT4">
                  <p:embed/>
                  <p:pic>
                    <p:nvPicPr>
                      <p:cNvPr id="0" name=""/>
                      <p:cNvPicPr/>
                      <p:nvPr/>
                    </p:nvPicPr>
                    <p:blipFill>
                      <a:blip r:embed="rId7"/>
                      <a:stretch>
                        <a:fillRect/>
                      </a:stretch>
                    </p:blipFill>
                    <p:spPr>
                      <a:xfrm>
                        <a:off x="1822511" y="5116168"/>
                        <a:ext cx="883365" cy="310372"/>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877C9FCB-39CE-6AC2-A4B9-93B8B4F0BFF5}"/>
              </a:ext>
            </a:extLst>
          </p:cNvPr>
          <p:cNvGraphicFramePr>
            <a:graphicFrameLocks noChangeAspect="1"/>
          </p:cNvGraphicFramePr>
          <p:nvPr>
            <p:extLst>
              <p:ext uri="{D42A27DB-BD31-4B8C-83A1-F6EECF244321}">
                <p14:modId xmlns:p14="http://schemas.microsoft.com/office/powerpoint/2010/main" val="3415344131"/>
              </p:ext>
            </p:extLst>
          </p:nvPr>
        </p:nvGraphicFramePr>
        <p:xfrm>
          <a:off x="7800392" y="3424335"/>
          <a:ext cx="279854" cy="349818"/>
        </p:xfrm>
        <a:graphic>
          <a:graphicData uri="http://schemas.openxmlformats.org/presentationml/2006/ole">
            <mc:AlternateContent xmlns:mc="http://schemas.openxmlformats.org/markup-compatibility/2006">
              <mc:Choice xmlns:v="urn:schemas-microsoft-com:vml" Requires="v">
                <p:oleObj name="Equation" r:id="rId8" imgW="152280" imgH="190440" progId="Equation.DSMT4">
                  <p:embed/>
                </p:oleObj>
              </mc:Choice>
              <mc:Fallback>
                <p:oleObj name="Equation" r:id="rId8" imgW="152280" imgH="190440" progId="Equation.DSMT4">
                  <p:embed/>
                  <p:pic>
                    <p:nvPicPr>
                      <p:cNvPr id="0" name=""/>
                      <p:cNvPicPr/>
                      <p:nvPr/>
                    </p:nvPicPr>
                    <p:blipFill>
                      <a:blip r:embed="rId9"/>
                      <a:stretch>
                        <a:fillRect/>
                      </a:stretch>
                    </p:blipFill>
                    <p:spPr>
                      <a:xfrm>
                        <a:off x="7800392" y="3424335"/>
                        <a:ext cx="279854" cy="349818"/>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293F1F81-736D-4202-4DE4-4F2F5B07F535}"/>
              </a:ext>
            </a:extLst>
          </p:cNvPr>
          <p:cNvGraphicFramePr>
            <a:graphicFrameLocks noChangeAspect="1"/>
          </p:cNvGraphicFramePr>
          <p:nvPr>
            <p:extLst>
              <p:ext uri="{D42A27DB-BD31-4B8C-83A1-F6EECF244321}">
                <p14:modId xmlns:p14="http://schemas.microsoft.com/office/powerpoint/2010/main" val="1614709031"/>
              </p:ext>
            </p:extLst>
          </p:nvPr>
        </p:nvGraphicFramePr>
        <p:xfrm>
          <a:off x="7800392" y="4333325"/>
          <a:ext cx="311318" cy="389148"/>
        </p:xfrm>
        <a:graphic>
          <a:graphicData uri="http://schemas.openxmlformats.org/presentationml/2006/ole">
            <mc:AlternateContent xmlns:mc="http://schemas.openxmlformats.org/markup-compatibility/2006">
              <mc:Choice xmlns:v="urn:schemas-microsoft-com:vml" Requires="v">
                <p:oleObj name="Equation" r:id="rId10" imgW="152280" imgH="190440" progId="Equation.DSMT4">
                  <p:embed/>
                </p:oleObj>
              </mc:Choice>
              <mc:Fallback>
                <p:oleObj name="Equation" r:id="rId10" imgW="152280" imgH="190440" progId="Equation.DSMT4">
                  <p:embed/>
                  <p:pic>
                    <p:nvPicPr>
                      <p:cNvPr id="0" name=""/>
                      <p:cNvPicPr/>
                      <p:nvPr/>
                    </p:nvPicPr>
                    <p:blipFill>
                      <a:blip r:embed="rId11"/>
                      <a:stretch>
                        <a:fillRect/>
                      </a:stretch>
                    </p:blipFill>
                    <p:spPr>
                      <a:xfrm>
                        <a:off x="7800392" y="4333325"/>
                        <a:ext cx="311318" cy="389148"/>
                      </a:xfrm>
                      <a:prstGeom prst="rect">
                        <a:avLst/>
                      </a:prstGeom>
                    </p:spPr>
                  </p:pic>
                </p:oleObj>
              </mc:Fallback>
            </mc:AlternateContent>
          </a:graphicData>
        </a:graphic>
      </p:graphicFrame>
    </p:spTree>
    <p:extLst>
      <p:ext uri="{BB962C8B-B14F-4D97-AF65-F5344CB8AC3E}">
        <p14:creationId xmlns:p14="http://schemas.microsoft.com/office/powerpoint/2010/main" val="91752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E28F-06B7-3F97-4B8B-5327F954715B}"/>
              </a:ext>
            </a:extLst>
          </p:cNvPr>
          <p:cNvSpPr>
            <a:spLocks noGrp="1"/>
          </p:cNvSpPr>
          <p:nvPr>
            <p:ph type="title"/>
          </p:nvPr>
        </p:nvSpPr>
        <p:spPr/>
        <p:txBody>
          <a:bodyPr/>
          <a:lstStyle/>
          <a:p>
            <a:pPr algn="r" rtl="1"/>
            <a:r>
              <a:rPr lang="fa-IR" dirty="0">
                <a:cs typeface="B Nazanin" panose="00000400000000000000" pitchFamily="2" charset="-78"/>
              </a:rPr>
              <a:t>دسته سوم: عملگرهای پیوند</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B43A2B5F-B8D7-8EE9-4152-4689FE72B4FA}"/>
              </a:ext>
            </a:extLst>
          </p:cNvPr>
          <p:cNvSpPr>
            <a:spLocks noGrp="1"/>
          </p:cNvSpPr>
          <p:nvPr>
            <p:ph idx="1"/>
          </p:nvPr>
        </p:nvSpPr>
        <p:spPr/>
        <p:txBody>
          <a:bodyPr/>
          <a:lstStyle/>
          <a:p>
            <a:pPr algn="r" rtl="1"/>
            <a:endParaRPr lang="en-US" dirty="0"/>
          </a:p>
        </p:txBody>
      </p:sp>
      <p:graphicFrame>
        <p:nvGraphicFramePr>
          <p:cNvPr id="4" name="Table 4">
            <a:extLst>
              <a:ext uri="{FF2B5EF4-FFF2-40B4-BE49-F238E27FC236}">
                <a16:creationId xmlns:a16="http://schemas.microsoft.com/office/drawing/2014/main" id="{F94F91D5-53E7-A02C-921C-5302D9E1C1B4}"/>
              </a:ext>
            </a:extLst>
          </p:cNvPr>
          <p:cNvGraphicFramePr>
            <a:graphicFrameLocks noGrp="1"/>
          </p:cNvGraphicFramePr>
          <p:nvPr>
            <p:extLst>
              <p:ext uri="{D42A27DB-BD31-4B8C-83A1-F6EECF244321}">
                <p14:modId xmlns:p14="http://schemas.microsoft.com/office/powerpoint/2010/main" val="1839007336"/>
              </p:ext>
            </p:extLst>
          </p:nvPr>
        </p:nvGraphicFramePr>
        <p:xfrm>
          <a:off x="1111742" y="1825625"/>
          <a:ext cx="9968516" cy="4668520"/>
        </p:xfrm>
        <a:graphic>
          <a:graphicData uri="http://schemas.openxmlformats.org/drawingml/2006/table">
            <a:tbl>
              <a:tblPr firstRow="1" bandRow="1">
                <a:tableStyleId>{5C22544A-7EE6-4342-B048-85BDC9FD1C3A}</a:tableStyleId>
              </a:tblPr>
              <a:tblGrid>
                <a:gridCol w="1916207">
                  <a:extLst>
                    <a:ext uri="{9D8B030D-6E8A-4147-A177-3AD203B41FA5}">
                      <a16:colId xmlns:a16="http://schemas.microsoft.com/office/drawing/2014/main" val="3938446494"/>
                    </a:ext>
                  </a:extLst>
                </a:gridCol>
                <a:gridCol w="4424680">
                  <a:extLst>
                    <a:ext uri="{9D8B030D-6E8A-4147-A177-3AD203B41FA5}">
                      <a16:colId xmlns:a16="http://schemas.microsoft.com/office/drawing/2014/main" val="1916652141"/>
                    </a:ext>
                  </a:extLst>
                </a:gridCol>
                <a:gridCol w="524193">
                  <a:extLst>
                    <a:ext uri="{9D8B030D-6E8A-4147-A177-3AD203B41FA5}">
                      <a16:colId xmlns:a16="http://schemas.microsoft.com/office/drawing/2014/main" val="2550580953"/>
                    </a:ext>
                  </a:extLst>
                </a:gridCol>
                <a:gridCol w="3103436">
                  <a:extLst>
                    <a:ext uri="{9D8B030D-6E8A-4147-A177-3AD203B41FA5}">
                      <a16:colId xmlns:a16="http://schemas.microsoft.com/office/drawing/2014/main" val="3110282033"/>
                    </a:ext>
                  </a:extLst>
                </a:gridCol>
              </a:tblGrid>
              <a:tr h="370840">
                <a:tc>
                  <a:txBody>
                    <a:bodyPr/>
                    <a:lstStyle/>
                    <a:p>
                      <a:pPr algn="ctr"/>
                      <a:r>
                        <a:rPr lang="fa-IR" dirty="0">
                          <a:cs typeface="B Nazanin" panose="00000400000000000000" pitchFamily="2" charset="-78"/>
                        </a:rPr>
                        <a:t>نحوه استفاده</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توضیح</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نماد</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عملگر</a:t>
                      </a:r>
                      <a:endParaRPr lang="en-US" dirty="0">
                        <a:cs typeface="B Nazanin" panose="00000400000000000000" pitchFamily="2" charset="-78"/>
                      </a:endParaRPr>
                    </a:p>
                  </a:txBody>
                  <a:tcPr/>
                </a:tc>
                <a:extLst>
                  <a:ext uri="{0D108BD9-81ED-4DB2-BD59-A6C34878D82A}">
                    <a16:rowId xmlns:a16="http://schemas.microsoft.com/office/drawing/2014/main" val="325825053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cs typeface="B Nazanin" panose="00000400000000000000" pitchFamily="2" charset="-78"/>
                        </a:rPr>
                        <a:t>A </a:t>
                      </a:r>
                      <a:r>
                        <a:rPr lang="el-GR" dirty="0">
                          <a:cs typeface="B Nazanin" panose="00000400000000000000" pitchFamily="2" charset="-78"/>
                        </a:rPr>
                        <a:t>×</a:t>
                      </a:r>
                      <a:r>
                        <a:rPr lang="en-US" dirty="0">
                          <a:cs typeface="B Nazanin" panose="00000400000000000000" pitchFamily="2" charset="-78"/>
                        </a:rPr>
                        <a:t> B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کلیه ترکیب های ممکن رکوردهای رابطه </a:t>
                      </a:r>
                      <a:r>
                        <a:rPr lang="en-US" dirty="0">
                          <a:cs typeface="B Nazanin" panose="00000400000000000000" pitchFamily="2" charset="-78"/>
                        </a:rPr>
                        <a:t>A</a:t>
                      </a:r>
                      <a:r>
                        <a:rPr lang="fa-IR" dirty="0">
                          <a:cs typeface="B Nazanin" panose="00000400000000000000" pitchFamily="2" charset="-78"/>
                        </a:rPr>
                        <a:t> و </a:t>
                      </a:r>
                      <a:r>
                        <a:rPr lang="en-US" dirty="0">
                          <a:cs typeface="B Nazanin" panose="00000400000000000000" pitchFamily="2" charset="-78"/>
                        </a:rPr>
                        <a:t>B</a:t>
                      </a:r>
                      <a:r>
                        <a:rPr lang="fa-IR" dirty="0">
                          <a:cs typeface="B Nazanin" panose="00000400000000000000" pitchFamily="2" charset="-78"/>
                        </a:rPr>
                        <a:t> را بر می گرداند.</a:t>
                      </a:r>
                      <a:endParaRPr lang="en-US" dirty="0">
                        <a:cs typeface="B Nazanin" panose="00000400000000000000" pitchFamily="2" charset="-78"/>
                      </a:endParaRPr>
                    </a:p>
                  </a:txBody>
                  <a:tcPr/>
                </a:tc>
                <a:tc>
                  <a:txBody>
                    <a:bodyPr/>
                    <a:lstStyle/>
                    <a:p>
                      <a:pPr algn="ctr" rtl="1"/>
                      <a:r>
                        <a:rPr lang="el-GR" dirty="0">
                          <a:cs typeface="B Nazanin" panose="00000400000000000000" pitchFamily="2" charset="-78"/>
                        </a:rPr>
                        <a:t>×</a:t>
                      </a:r>
                      <a:endParaRPr lang="en-US" dirty="0">
                        <a:cs typeface="B Nazanin" panose="00000400000000000000" pitchFamily="2" charset="-78"/>
                      </a:endParaRPr>
                    </a:p>
                  </a:txBody>
                  <a:tcPr/>
                </a:tc>
                <a:tc>
                  <a:txBody>
                    <a:bodyPr/>
                    <a:lstStyle/>
                    <a:p>
                      <a:pPr algn="ctr" rtl="1" fontAlgn="ctr"/>
                      <a:r>
                        <a:rPr lang="fa-IR" dirty="0">
                          <a:effectLst/>
                          <a:cs typeface="B Nazanin" panose="00000400000000000000" pitchFamily="2" charset="-78"/>
                        </a:rPr>
                        <a:t>ضرب دکارتی(</a:t>
                      </a:r>
                      <a:r>
                        <a:rPr lang="en-US" dirty="0" err="1">
                          <a:effectLst/>
                          <a:latin typeface="Times New Roman" panose="02020603050405020304" pitchFamily="18" charset="0"/>
                          <a:cs typeface="Times New Roman" panose="02020603050405020304" pitchFamily="18" charset="0"/>
                        </a:rPr>
                        <a:t>Cartezian</a:t>
                      </a:r>
                      <a:r>
                        <a:rPr lang="en-US" dirty="0">
                          <a:effectLst/>
                          <a:latin typeface="Times New Roman" panose="02020603050405020304" pitchFamily="18" charset="0"/>
                          <a:cs typeface="Times New Roman" panose="02020603050405020304" pitchFamily="18" charset="0"/>
                        </a:rPr>
                        <a:t> Product</a:t>
                      </a:r>
                      <a:r>
                        <a:rPr lang="fa-IR" dirty="0">
                          <a:effectLst/>
                          <a:cs typeface="B Nazanin" panose="00000400000000000000" pitchFamily="2" charset="-78"/>
                        </a:rPr>
                        <a:t>)</a:t>
                      </a:r>
                    </a:p>
                  </a:txBody>
                  <a:tcPr anchor="ctr"/>
                </a:tc>
                <a:extLst>
                  <a:ext uri="{0D108BD9-81ED-4DB2-BD59-A6C34878D82A}">
                    <a16:rowId xmlns:a16="http://schemas.microsoft.com/office/drawing/2014/main" val="20347359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cs typeface="B Nazanin" panose="00000400000000000000" pitchFamily="2" charset="-78"/>
                        </a:rPr>
                        <a:t>A </a:t>
                      </a:r>
                      <a:r>
                        <a:rPr lang="en-US" sz="1800" b="0" i="0" kern="1200" dirty="0">
                          <a:solidFill>
                            <a:schemeClr val="dk1"/>
                          </a:solidFill>
                          <a:effectLst/>
                          <a:latin typeface="+mn-lt"/>
                          <a:ea typeface="+mn-ea"/>
                          <a:cs typeface="B Nazanin" panose="00000400000000000000" pitchFamily="2" charset="-78"/>
                        </a:rPr>
                        <a:t>⋈ B</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رابطه ای شامل همه فیلدهای دو رابطه و مقادیر آن فیلدها به شرط برابری مقادیر فیلد/ فیلدهای مشترک آنها .</a:t>
                      </a:r>
                    </a:p>
                    <a:p>
                      <a:pPr algn="ctr" rtl="1"/>
                      <a:endParaRPr lang="en-US" dirty="0">
                        <a:cs typeface="B Nazanin" panose="00000400000000000000" pitchFamily="2" charset="-78"/>
                      </a:endParaRPr>
                    </a:p>
                  </a:txBody>
                  <a:tcPr/>
                </a:tc>
                <a:tc>
                  <a:txBody>
                    <a:bodyPr/>
                    <a:lstStyle/>
                    <a:p>
                      <a:pPr algn="ctr" rtl="1"/>
                      <a:r>
                        <a:rPr lang="en-US" sz="1800" b="0" i="0" kern="1200" dirty="0">
                          <a:solidFill>
                            <a:schemeClr val="dk1"/>
                          </a:solidFill>
                          <a:effectLst/>
                          <a:latin typeface="+mn-lt"/>
                          <a:ea typeface="+mn-ea"/>
                          <a:cs typeface="B Nazanin" panose="00000400000000000000" pitchFamily="2" charset="-78"/>
                        </a:rPr>
                        <a:t>⋈</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پیوند طبیعی </a:t>
                      </a:r>
                      <a:r>
                        <a:rPr lang="en-US" dirty="0">
                          <a:cs typeface="B Nazanin" panose="00000400000000000000" pitchFamily="2" charset="-78"/>
                        </a:rPr>
                        <a:t>(Natural-</a:t>
                      </a:r>
                      <a:r>
                        <a:rPr lang="en-US" dirty="0">
                          <a:latin typeface="Times New Roman" panose="02020603050405020304" pitchFamily="18" charset="0"/>
                          <a:cs typeface="Times New Roman" panose="02020603050405020304" pitchFamily="18" charset="0"/>
                        </a:rPr>
                        <a:t>Join</a:t>
                      </a:r>
                      <a:r>
                        <a:rPr lang="en-US" dirty="0">
                          <a:cs typeface="B Nazanin" panose="00000400000000000000" pitchFamily="2" charset="-78"/>
                        </a:rPr>
                        <a:t>)</a:t>
                      </a:r>
                    </a:p>
                  </a:txBody>
                  <a:tcPr/>
                </a:tc>
                <a:extLst>
                  <a:ext uri="{0D108BD9-81ED-4DB2-BD59-A6C34878D82A}">
                    <a16:rowId xmlns:a16="http://schemas.microsoft.com/office/drawing/2014/main" val="1542730195"/>
                  </a:ext>
                </a:extLst>
              </a:tr>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cs typeface="B Nazanin" panose="00000400000000000000" pitchFamily="2" charset="-78"/>
                        </a:rPr>
                        <a:t>A </a:t>
                      </a:r>
                      <a:r>
                        <a:rPr lang="pt-BR" dirty="0">
                          <a:effectLst/>
                          <a:latin typeface="Nimbus Roman No9 L"/>
                          <a:cs typeface="B Nazanin" panose="00000400000000000000" pitchFamily="2" charset="-78"/>
                        </a:rPr>
                        <a:t>⋉ </a:t>
                      </a:r>
                      <a:r>
                        <a:rPr lang="en-US" dirty="0">
                          <a:effectLst/>
                          <a:latin typeface="Nimbus Roman No9 L"/>
                          <a:cs typeface="B Nazanin" panose="00000400000000000000" pitchFamily="2" charset="-78"/>
                        </a:rPr>
                        <a:t>B</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نوع خاصی از پیوند طبیعی است که فقط فیلدهای پیوند شدنی از رابطه اول را دربردارد.</a:t>
                      </a:r>
                    </a:p>
                    <a:p>
                      <a:pPr algn="ctr" rtl="1"/>
                      <a:endParaRPr lang="en-US" dirty="0">
                        <a:cs typeface="B Nazanin" panose="00000400000000000000" pitchFamily="2" charset="-78"/>
                      </a:endParaRPr>
                    </a:p>
                  </a:txBody>
                  <a:tcPr/>
                </a:tc>
                <a:tc>
                  <a:txBody>
                    <a:bodyPr/>
                    <a:lstStyle/>
                    <a:p>
                      <a:pPr algn="ctr" rtl="1"/>
                      <a:r>
                        <a:rPr lang="pt-BR" dirty="0">
                          <a:effectLst/>
                          <a:latin typeface="Nimbus Roman No9 L"/>
                          <a:cs typeface="B Nazanin" panose="00000400000000000000" pitchFamily="2" charset="-78"/>
                        </a:rPr>
                        <a:t>⋉</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نیم پیوند </a:t>
                      </a:r>
                      <a:r>
                        <a:rPr lang="en-US" dirty="0">
                          <a:cs typeface="B Nazanin" panose="00000400000000000000" pitchFamily="2" charset="-78"/>
                        </a:rPr>
                        <a:t>(</a:t>
                      </a:r>
                      <a:r>
                        <a:rPr lang="en-US" dirty="0">
                          <a:latin typeface="Times New Roman" panose="02020603050405020304" pitchFamily="18" charset="0"/>
                          <a:cs typeface="Times New Roman" panose="02020603050405020304" pitchFamily="18" charset="0"/>
                        </a:rPr>
                        <a:t>Semi-Join</a:t>
                      </a:r>
                      <a:r>
                        <a:rPr lang="en-US" dirty="0">
                          <a:cs typeface="B Nazanin" panose="00000400000000000000" pitchFamily="2" charset="-78"/>
                        </a:rPr>
                        <a:t>)</a:t>
                      </a:r>
                    </a:p>
                  </a:txBody>
                  <a:tcPr/>
                </a:tc>
                <a:extLst>
                  <a:ext uri="{0D108BD9-81ED-4DB2-BD59-A6C34878D82A}">
                    <a16:rowId xmlns:a16="http://schemas.microsoft.com/office/drawing/2014/main" val="295446803"/>
                  </a:ext>
                </a:extLst>
              </a:tr>
              <a:tr h="370840">
                <a:tc>
                  <a:txBody>
                    <a:bodyPr/>
                    <a:lstStyle/>
                    <a:p>
                      <a:pPr algn="ct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زیر مجموعه ای از ضرب کارتزین استکه شرط </a:t>
                      </a:r>
                      <a:r>
                        <a:rPr lang="el-GR" dirty="0">
                          <a:cs typeface="B Nazanin" panose="00000400000000000000" pitchFamily="2" charset="-78"/>
                        </a:rPr>
                        <a:t>Θ</a:t>
                      </a:r>
                      <a:r>
                        <a:rPr lang="fa-IR" dirty="0">
                          <a:cs typeface="B Nazanin" panose="00000400000000000000" pitchFamily="2" charset="-78"/>
                        </a:rPr>
                        <a:t> روی سطرهای آن اعمال شده است.</a:t>
                      </a:r>
                      <a:endParaRPr lang="en-US" dirty="0">
                        <a:cs typeface="B Nazanin" panose="00000400000000000000" pitchFamily="2" charset="-78"/>
                      </a:endParaRPr>
                    </a:p>
                    <a:p>
                      <a:pPr algn="ctr" rtl="1"/>
                      <a:endParaRPr lang="en-US" dirty="0">
                        <a:cs typeface="B Nazanin" panose="00000400000000000000" pitchFamily="2" charset="-78"/>
                      </a:endParaRPr>
                    </a:p>
                  </a:txBody>
                  <a:tcPr/>
                </a:tc>
                <a:tc>
                  <a:txBody>
                    <a:bodyPr/>
                    <a:lstStyle/>
                    <a:p>
                      <a:pPr algn="ctr" rtl="1"/>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پیوند شرطی (</a:t>
                      </a:r>
                      <a:r>
                        <a:rPr lang="el-GR" dirty="0">
                          <a:cs typeface="B Nazanin" panose="00000400000000000000" pitchFamily="2" charset="-78"/>
                        </a:rPr>
                        <a:t>Θ</a:t>
                      </a:r>
                      <a:r>
                        <a:rPr lang="en-US" dirty="0">
                          <a:cs typeface="B Nazanin" panose="00000400000000000000" pitchFamily="2" charset="-78"/>
                        </a:rPr>
                        <a:t>-Join</a:t>
                      </a:r>
                      <a:r>
                        <a:rPr lang="fa-IR" dirty="0">
                          <a:cs typeface="B Nazanin" panose="00000400000000000000" pitchFamily="2" charset="-78"/>
                        </a:rPr>
                        <a:t>)</a:t>
                      </a:r>
                      <a:endParaRPr lang="en-US" dirty="0">
                        <a:cs typeface="B Nazanin" panose="00000400000000000000" pitchFamily="2" charset="-78"/>
                      </a:endParaRPr>
                    </a:p>
                    <a:p>
                      <a:pPr algn="ctr" rtl="1"/>
                      <a:endParaRPr lang="en-US" dirty="0">
                        <a:cs typeface="B Nazanin" panose="00000400000000000000" pitchFamily="2" charset="-78"/>
                      </a:endParaRPr>
                    </a:p>
                  </a:txBody>
                  <a:tcPr/>
                </a:tc>
                <a:extLst>
                  <a:ext uri="{0D108BD9-81ED-4DB2-BD59-A6C34878D82A}">
                    <a16:rowId xmlns:a16="http://schemas.microsoft.com/office/drawing/2014/main" val="29902301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cs typeface="B Nazanin" panose="00000400000000000000" pitchFamily="2" charset="-78"/>
                        </a:rPr>
                        <a:t>A </a:t>
                      </a:r>
                      <a:r>
                        <a:rPr lang="en-US" sz="1800" b="1" i="0" kern="1200" dirty="0">
                          <a:solidFill>
                            <a:schemeClr val="dk1"/>
                          </a:solidFill>
                          <a:effectLst/>
                          <a:latin typeface="+mn-lt"/>
                          <a:ea typeface="+mn-ea"/>
                          <a:cs typeface="+mn-cs"/>
                        </a:rPr>
                        <a:t>⟗ </a:t>
                      </a:r>
                      <a:r>
                        <a:rPr lang="en-US" dirty="0">
                          <a:effectLst/>
                          <a:latin typeface="Nimbus Roman No9 L"/>
                          <a:cs typeface="B Nazanin" panose="00000400000000000000" pitchFamily="2" charset="-78"/>
                        </a:rPr>
                        <a:t>B</a:t>
                      </a:r>
                      <a:endParaRPr lang="en-US" dirty="0">
                        <a:cs typeface="B Nazanin" panose="00000400000000000000" pitchFamily="2" charset="-78"/>
                      </a:endParaRPr>
                    </a:p>
                    <a:p>
                      <a:pPr algn="ctr"/>
                      <a:endParaRPr lang="en-US" dirty="0">
                        <a:cs typeface="B Nazanin" panose="00000400000000000000" pitchFamily="2" charset="-78"/>
                      </a:endParaRPr>
                    </a:p>
                  </a:txBody>
                  <a:tcPr/>
                </a:tc>
                <a:tc>
                  <a:txBody>
                    <a:bodyPr/>
                    <a:lstStyle/>
                    <a:p>
                      <a:pPr algn="ctr" rtl="1"/>
                      <a:r>
                        <a:rPr lang="fa-IR" sz="1800" kern="1200" dirty="0">
                          <a:solidFill>
                            <a:schemeClr val="dk1"/>
                          </a:solidFill>
                          <a:latin typeface="+mn-lt"/>
                          <a:ea typeface="+mn-ea"/>
                          <a:cs typeface="B Nazanin" panose="00000400000000000000" pitchFamily="2" charset="-78"/>
                        </a:rPr>
                        <a:t>در این پیوند علاوه بر تاپل های پیوند شدنی از دو رابطه، تاپل های پیوند نشدنی که با مقادیر </a:t>
                      </a:r>
                      <a:r>
                        <a:rPr lang="en-US" sz="1800" kern="1200" dirty="0">
                          <a:solidFill>
                            <a:schemeClr val="dk1"/>
                          </a:solidFill>
                          <a:latin typeface="+mn-lt"/>
                          <a:ea typeface="+mn-ea"/>
                          <a:cs typeface="B Nazanin" panose="00000400000000000000" pitchFamily="2" charset="-78"/>
                        </a:rPr>
                        <a:t>Null</a:t>
                      </a:r>
                      <a:r>
                        <a:rPr lang="fa-IR" sz="1800" kern="1200" dirty="0">
                          <a:solidFill>
                            <a:schemeClr val="dk1"/>
                          </a:solidFill>
                          <a:latin typeface="+mn-lt"/>
                          <a:ea typeface="+mn-ea"/>
                          <a:cs typeface="B Nazanin" panose="00000400000000000000" pitchFamily="2" charset="-78"/>
                        </a:rPr>
                        <a:t> گسترش یافته اند نیز در جواب ظاهر می شوند.</a:t>
                      </a:r>
                      <a:endParaRPr lang="en-US" sz="1800" kern="1200" dirty="0">
                        <a:solidFill>
                          <a:schemeClr val="dk1"/>
                        </a:solidFill>
                        <a:latin typeface="+mn-lt"/>
                        <a:ea typeface="+mn-ea"/>
                        <a:cs typeface="B Nazanin" panose="00000400000000000000" pitchFamily="2" charset="-78"/>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t>
                      </a:r>
                    </a:p>
                    <a:p>
                      <a:pPr algn="ctr" rtl="1"/>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فرا پیوند (</a:t>
                      </a:r>
                      <a:r>
                        <a:rPr lang="en-US" dirty="0">
                          <a:cs typeface="B Nazanin" panose="00000400000000000000" pitchFamily="2" charset="-78"/>
                        </a:rPr>
                        <a:t>Outer-Join</a:t>
                      </a:r>
                      <a:r>
                        <a:rPr lang="fa-IR" dirty="0">
                          <a:cs typeface="B Nazanin" panose="00000400000000000000" pitchFamily="2" charset="-78"/>
                        </a:rPr>
                        <a:t>)</a:t>
                      </a:r>
                      <a:endParaRPr lang="en-US" dirty="0">
                        <a:cs typeface="B Nazanin" panose="00000400000000000000" pitchFamily="2" charset="-78"/>
                      </a:endParaRPr>
                    </a:p>
                  </a:txBody>
                  <a:tcPr/>
                </a:tc>
                <a:extLst>
                  <a:ext uri="{0D108BD9-81ED-4DB2-BD59-A6C34878D82A}">
                    <a16:rowId xmlns:a16="http://schemas.microsoft.com/office/drawing/2014/main" val="127558650"/>
                  </a:ext>
                </a:extLst>
              </a:tr>
            </a:tbl>
          </a:graphicData>
        </a:graphic>
      </p:graphicFrame>
      <p:graphicFrame>
        <p:nvGraphicFramePr>
          <p:cNvPr id="5" name="Object 4">
            <a:extLst>
              <a:ext uri="{FF2B5EF4-FFF2-40B4-BE49-F238E27FC236}">
                <a16:creationId xmlns:a16="http://schemas.microsoft.com/office/drawing/2014/main" id="{92D69EB0-E7DC-99FD-AA63-8C6555338240}"/>
              </a:ext>
            </a:extLst>
          </p:cNvPr>
          <p:cNvGraphicFramePr>
            <a:graphicFrameLocks noChangeAspect="1"/>
          </p:cNvGraphicFramePr>
          <p:nvPr>
            <p:extLst>
              <p:ext uri="{D42A27DB-BD31-4B8C-83A1-F6EECF244321}">
                <p14:modId xmlns:p14="http://schemas.microsoft.com/office/powerpoint/2010/main" val="1677707904"/>
              </p:ext>
            </p:extLst>
          </p:nvPr>
        </p:nvGraphicFramePr>
        <p:xfrm>
          <a:off x="7537579" y="4751789"/>
          <a:ext cx="346788" cy="367187"/>
        </p:xfrm>
        <a:graphic>
          <a:graphicData uri="http://schemas.openxmlformats.org/presentationml/2006/ole">
            <mc:AlternateContent xmlns:mc="http://schemas.openxmlformats.org/markup-compatibility/2006">
              <mc:Choice xmlns:v="urn:schemas-microsoft-com:vml" Requires="v">
                <p:oleObj name="Equation" r:id="rId2" imgW="215640" imgH="228600" progId="Equation.DSMT4">
                  <p:embed/>
                </p:oleObj>
              </mc:Choice>
              <mc:Fallback>
                <p:oleObj name="Equation" r:id="rId2" imgW="215640" imgH="228600" progId="Equation.DSMT4">
                  <p:embed/>
                  <p:pic>
                    <p:nvPicPr>
                      <p:cNvPr id="0" name=""/>
                      <p:cNvPicPr/>
                      <p:nvPr/>
                    </p:nvPicPr>
                    <p:blipFill>
                      <a:blip r:embed="rId3"/>
                      <a:stretch>
                        <a:fillRect/>
                      </a:stretch>
                    </p:blipFill>
                    <p:spPr>
                      <a:xfrm>
                        <a:off x="7537579" y="4751789"/>
                        <a:ext cx="346788" cy="36718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1803AEF9-C067-25D8-FE29-49B18052D7D8}"/>
              </a:ext>
            </a:extLst>
          </p:cNvPr>
          <p:cNvGraphicFramePr>
            <a:graphicFrameLocks noChangeAspect="1"/>
          </p:cNvGraphicFramePr>
          <p:nvPr>
            <p:extLst>
              <p:ext uri="{D42A27DB-BD31-4B8C-83A1-F6EECF244321}">
                <p14:modId xmlns:p14="http://schemas.microsoft.com/office/powerpoint/2010/main" val="610649893"/>
              </p:ext>
            </p:extLst>
          </p:nvPr>
        </p:nvGraphicFramePr>
        <p:xfrm>
          <a:off x="1586430" y="4751789"/>
          <a:ext cx="877169" cy="367187"/>
        </p:xfrm>
        <a:graphic>
          <a:graphicData uri="http://schemas.openxmlformats.org/presentationml/2006/ole">
            <mc:AlternateContent xmlns:mc="http://schemas.openxmlformats.org/markup-compatibility/2006">
              <mc:Choice xmlns:v="urn:schemas-microsoft-com:vml" Requires="v">
                <p:oleObj name="Equation" r:id="rId4" imgW="545760" imgH="228600" progId="Equation.DSMT4">
                  <p:embed/>
                </p:oleObj>
              </mc:Choice>
              <mc:Fallback>
                <p:oleObj name="Equation" r:id="rId4" imgW="545760" imgH="228600" progId="Equation.DSMT4">
                  <p:embed/>
                  <p:pic>
                    <p:nvPicPr>
                      <p:cNvPr id="0" name=""/>
                      <p:cNvPicPr/>
                      <p:nvPr/>
                    </p:nvPicPr>
                    <p:blipFill>
                      <a:blip r:embed="rId5"/>
                      <a:stretch>
                        <a:fillRect/>
                      </a:stretch>
                    </p:blipFill>
                    <p:spPr>
                      <a:xfrm>
                        <a:off x="1586430" y="4751789"/>
                        <a:ext cx="877169" cy="367187"/>
                      </a:xfrm>
                      <a:prstGeom prst="rect">
                        <a:avLst/>
                      </a:prstGeom>
                    </p:spPr>
                  </p:pic>
                </p:oleObj>
              </mc:Fallback>
            </mc:AlternateContent>
          </a:graphicData>
        </a:graphic>
      </p:graphicFrame>
    </p:spTree>
    <p:extLst>
      <p:ext uri="{BB962C8B-B14F-4D97-AF65-F5344CB8AC3E}">
        <p14:creationId xmlns:p14="http://schemas.microsoft.com/office/powerpoint/2010/main" val="184411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FF00-D958-0D14-5ABA-F6CD5E88B527}"/>
              </a:ext>
            </a:extLst>
          </p:cNvPr>
          <p:cNvSpPr>
            <a:spLocks noGrp="1"/>
          </p:cNvSpPr>
          <p:nvPr>
            <p:ph type="title"/>
          </p:nvPr>
        </p:nvSpPr>
        <p:spPr/>
        <p:txBody>
          <a:bodyPr/>
          <a:lstStyle/>
          <a:p>
            <a:pPr algn="r" rtl="1"/>
            <a:r>
              <a:rPr lang="fa-IR" dirty="0">
                <a:cs typeface="B Nazanin" panose="00000400000000000000" pitchFamily="2" charset="-78"/>
              </a:rPr>
              <a:t>دسته چهارم: سایر عملگرها</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9ABA4E06-783F-C879-790C-65FCF6147AF3}"/>
              </a:ext>
            </a:extLst>
          </p:cNvPr>
          <p:cNvSpPr>
            <a:spLocks noGrp="1"/>
          </p:cNvSpPr>
          <p:nvPr>
            <p:ph idx="1"/>
          </p:nvPr>
        </p:nvSpPr>
        <p:spPr/>
        <p:txBody>
          <a:bodyPr/>
          <a:lstStyle/>
          <a:p>
            <a:pPr algn="r" rtl="1"/>
            <a:endParaRPr lang="en-US" dirty="0"/>
          </a:p>
        </p:txBody>
      </p:sp>
      <p:graphicFrame>
        <p:nvGraphicFramePr>
          <p:cNvPr id="4" name="Table 4">
            <a:extLst>
              <a:ext uri="{FF2B5EF4-FFF2-40B4-BE49-F238E27FC236}">
                <a16:creationId xmlns:a16="http://schemas.microsoft.com/office/drawing/2014/main" id="{DA1743CE-6F07-5B0D-F2EE-C692010CFB2B}"/>
              </a:ext>
            </a:extLst>
          </p:cNvPr>
          <p:cNvGraphicFramePr>
            <a:graphicFrameLocks noGrp="1"/>
          </p:cNvGraphicFramePr>
          <p:nvPr>
            <p:extLst>
              <p:ext uri="{D42A27DB-BD31-4B8C-83A1-F6EECF244321}">
                <p14:modId xmlns:p14="http://schemas.microsoft.com/office/powerpoint/2010/main" val="106119138"/>
              </p:ext>
            </p:extLst>
          </p:nvPr>
        </p:nvGraphicFramePr>
        <p:xfrm>
          <a:off x="1541496" y="2641771"/>
          <a:ext cx="9039417" cy="3114040"/>
        </p:xfrm>
        <a:graphic>
          <a:graphicData uri="http://schemas.openxmlformats.org/drawingml/2006/table">
            <a:tbl>
              <a:tblPr firstRow="1" bandRow="1">
                <a:tableStyleId>{5C22544A-7EE6-4342-B048-85BDC9FD1C3A}</a:tableStyleId>
              </a:tblPr>
              <a:tblGrid>
                <a:gridCol w="2142489">
                  <a:extLst>
                    <a:ext uri="{9D8B030D-6E8A-4147-A177-3AD203B41FA5}">
                      <a16:colId xmlns:a16="http://schemas.microsoft.com/office/drawing/2014/main" val="3938446494"/>
                    </a:ext>
                  </a:extLst>
                </a:gridCol>
                <a:gridCol w="3804008">
                  <a:extLst>
                    <a:ext uri="{9D8B030D-6E8A-4147-A177-3AD203B41FA5}">
                      <a16:colId xmlns:a16="http://schemas.microsoft.com/office/drawing/2014/main" val="1916652141"/>
                    </a:ext>
                  </a:extLst>
                </a:gridCol>
                <a:gridCol w="607394">
                  <a:extLst>
                    <a:ext uri="{9D8B030D-6E8A-4147-A177-3AD203B41FA5}">
                      <a16:colId xmlns:a16="http://schemas.microsoft.com/office/drawing/2014/main" val="2550580953"/>
                    </a:ext>
                  </a:extLst>
                </a:gridCol>
                <a:gridCol w="2485526">
                  <a:extLst>
                    <a:ext uri="{9D8B030D-6E8A-4147-A177-3AD203B41FA5}">
                      <a16:colId xmlns:a16="http://schemas.microsoft.com/office/drawing/2014/main" val="3110282033"/>
                    </a:ext>
                  </a:extLst>
                </a:gridCol>
              </a:tblGrid>
              <a:tr h="370840">
                <a:tc>
                  <a:txBody>
                    <a:bodyPr/>
                    <a:lstStyle/>
                    <a:p>
                      <a:pPr algn="ctr"/>
                      <a:r>
                        <a:rPr lang="fa-IR" dirty="0">
                          <a:cs typeface="B Nazanin" panose="00000400000000000000" pitchFamily="2" charset="-78"/>
                        </a:rPr>
                        <a:t>نحوه استفاده</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توضیح</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نماد</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عملگر</a:t>
                      </a:r>
                      <a:endParaRPr lang="en-US" dirty="0">
                        <a:cs typeface="B Nazanin" panose="00000400000000000000" pitchFamily="2" charset="-78"/>
                      </a:endParaRPr>
                    </a:p>
                  </a:txBody>
                  <a:tcPr/>
                </a:tc>
                <a:extLst>
                  <a:ext uri="{0D108BD9-81ED-4DB2-BD59-A6C34878D82A}">
                    <a16:rowId xmlns:a16="http://schemas.microsoft.com/office/drawing/2014/main" val="3258250531"/>
                  </a:ext>
                </a:extLst>
              </a:tr>
              <a:tr h="3781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نام </a:t>
                      </a:r>
                      <a:r>
                        <a:rPr lang="en-US" dirty="0">
                          <a:cs typeface="B Nazanin" panose="00000400000000000000" pitchFamily="2" charset="-78"/>
                        </a:rPr>
                        <a:t>B</a:t>
                      </a:r>
                      <a:r>
                        <a:rPr lang="fa-IR" dirty="0">
                          <a:cs typeface="B Nazanin" panose="00000400000000000000" pitchFamily="2" charset="-78"/>
                        </a:rPr>
                        <a:t> روی جدول </a:t>
                      </a:r>
                      <a:r>
                        <a:rPr lang="en-US" dirty="0">
                          <a:cs typeface="B Nazanin" panose="00000400000000000000" pitchFamily="2" charset="-78"/>
                        </a:rPr>
                        <a:t>A</a:t>
                      </a:r>
                      <a:r>
                        <a:rPr lang="fa-IR" dirty="0">
                          <a:cs typeface="B Nazanin" panose="00000400000000000000" pitchFamily="2" charset="-78"/>
                        </a:rPr>
                        <a:t> هم گذاشته می شود و بدون ذخیرسازی مجدد می توان از آن دوبار استفاده کرد.</a:t>
                      </a:r>
                    </a:p>
                    <a:p>
                      <a:pPr algn="ctr" rtl="1"/>
                      <a:endParaRPr lang="en-US" dirty="0">
                        <a:cs typeface="B Nazanin" panose="00000400000000000000" pitchFamily="2" charset="-78"/>
                      </a:endParaRPr>
                    </a:p>
                  </a:txBody>
                  <a:tcPr/>
                </a:tc>
                <a:tc>
                  <a:txBody>
                    <a:bodyPr/>
                    <a:lstStyle/>
                    <a:p>
                      <a:pPr algn="ctr" rtl="1"/>
                      <a:r>
                        <a:rPr lang="el-GR" dirty="0">
                          <a:cs typeface="B Nazanin" panose="00000400000000000000" pitchFamily="2" charset="-78"/>
                        </a:rPr>
                        <a:t>ρ</a:t>
                      </a:r>
                      <a:endParaRPr lang="en-US" dirty="0">
                        <a:cs typeface="B Nazanin" panose="00000400000000000000" pitchFamily="2" charset="-78"/>
                      </a:endParaRPr>
                    </a:p>
                  </a:txBody>
                  <a:tcPr/>
                </a:tc>
                <a:tc>
                  <a:txBody>
                    <a:bodyPr/>
                    <a:lstStyle/>
                    <a:p>
                      <a:pPr algn="ctr" rtl="1" fontAlgn="ctr"/>
                      <a:r>
                        <a:rPr lang="fa-IR" dirty="0">
                          <a:effectLst/>
                          <a:cs typeface="B Nazanin" panose="00000400000000000000" pitchFamily="2" charset="-78"/>
                        </a:rPr>
                        <a:t>نامگذاری یا تغییرنام (</a:t>
                      </a:r>
                      <a:r>
                        <a:rPr lang="en-US" dirty="0">
                          <a:effectLst/>
                          <a:cs typeface="B Nazanin" panose="00000400000000000000" pitchFamily="2" charset="-78"/>
                        </a:rPr>
                        <a:t>Rename</a:t>
                      </a:r>
                      <a:r>
                        <a:rPr lang="fa-IR" dirty="0">
                          <a:effectLst/>
                          <a:cs typeface="B Nazanin" panose="00000400000000000000" pitchFamily="2" charset="-78"/>
                        </a:rPr>
                        <a:t>)</a:t>
                      </a:r>
                    </a:p>
                  </a:txBody>
                  <a:tcPr anchor="ctr"/>
                </a:tc>
                <a:extLst>
                  <a:ext uri="{0D108BD9-81ED-4DB2-BD59-A6C34878D82A}">
                    <a16:rowId xmlns:a16="http://schemas.microsoft.com/office/drawing/2014/main" val="20347359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cs typeface="B Nazanin" panose="00000400000000000000" pitchFamily="2" charset="-78"/>
                        </a:rPr>
                        <a:t>A</a:t>
                      </a:r>
                      <a:r>
                        <a:rPr lang="el-GR" dirty="0">
                          <a:cs typeface="B Nazanin" panose="00000400000000000000" pitchFamily="2" charset="-78"/>
                        </a:rPr>
                        <a:t>÷</a:t>
                      </a:r>
                      <a:r>
                        <a:rPr lang="en-US" sz="1800" b="0" i="0" kern="1200" dirty="0">
                          <a:solidFill>
                            <a:schemeClr val="dk1"/>
                          </a:solidFill>
                          <a:effectLst/>
                          <a:latin typeface="+mn-lt"/>
                          <a:ea typeface="+mn-ea"/>
                          <a:cs typeface="B Nazanin" panose="00000400000000000000" pitchFamily="2" charset="-78"/>
                        </a:rPr>
                        <a:t>B</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شامل رکوردهایی از </a:t>
                      </a:r>
                      <a:r>
                        <a:rPr lang="en-US" dirty="0">
                          <a:cs typeface="B Nazanin" panose="00000400000000000000" pitchFamily="2" charset="-78"/>
                        </a:rPr>
                        <a:t>A</a:t>
                      </a:r>
                      <a:r>
                        <a:rPr lang="fa-IR" dirty="0">
                          <a:cs typeface="B Nazanin" panose="00000400000000000000" pitchFamily="2" charset="-78"/>
                        </a:rPr>
                        <a:t> که شامل همه رکوردهای </a:t>
                      </a:r>
                      <a:r>
                        <a:rPr lang="en-US" dirty="0">
                          <a:cs typeface="B Nazanin" panose="00000400000000000000" pitchFamily="2" charset="-78"/>
                        </a:rPr>
                        <a:t>B</a:t>
                      </a:r>
                      <a:r>
                        <a:rPr lang="fa-IR" dirty="0">
                          <a:cs typeface="B Nazanin" panose="00000400000000000000" pitchFamily="2" charset="-78"/>
                        </a:rPr>
                        <a:t> باشد.</a:t>
                      </a:r>
                    </a:p>
                  </a:txBody>
                  <a:tcPr/>
                </a:tc>
                <a:tc>
                  <a:txBody>
                    <a:bodyPr/>
                    <a:lstStyle/>
                    <a:p>
                      <a:pPr algn="ctr" rtl="1"/>
                      <a:r>
                        <a:rPr lang="el-GR" dirty="0">
                          <a:cs typeface="B Nazanin" panose="00000400000000000000" pitchFamily="2" charset="-78"/>
                        </a:rPr>
                        <a:t>÷</a:t>
                      </a:r>
                      <a:endParaRPr lang="en-US" dirty="0">
                        <a:cs typeface="B Nazanin" panose="00000400000000000000" pitchFamily="2" charset="-78"/>
                      </a:endParaRPr>
                    </a:p>
                  </a:txBody>
                  <a:tcPr/>
                </a:tc>
                <a:tc>
                  <a:txBody>
                    <a:bodyPr/>
                    <a:lstStyle/>
                    <a:p>
                      <a:pPr algn="ctr" rtl="1"/>
                      <a:r>
                        <a:rPr lang="fa-IR" dirty="0">
                          <a:cs typeface="B Nazanin" panose="00000400000000000000" pitchFamily="2" charset="-78"/>
                        </a:rPr>
                        <a:t>تقسیم </a:t>
                      </a:r>
                      <a:r>
                        <a:rPr lang="en-US" dirty="0">
                          <a:cs typeface="B Nazanin" panose="00000400000000000000" pitchFamily="2" charset="-78"/>
                        </a:rPr>
                        <a:t>(Divide)</a:t>
                      </a:r>
                    </a:p>
                  </a:txBody>
                  <a:tcPr/>
                </a:tc>
                <a:extLst>
                  <a:ext uri="{0D108BD9-81ED-4DB2-BD59-A6C34878D82A}">
                    <a16:rowId xmlns:a16="http://schemas.microsoft.com/office/drawing/2014/main" val="1542730195"/>
                  </a:ext>
                </a:extLst>
              </a:tr>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cs typeface="B Nazanin" panose="00000400000000000000" pitchFamily="2" charset="-78"/>
                        </a:rPr>
                        <a:t>Temp ← A</a:t>
                      </a:r>
                      <a:r>
                        <a:rPr lang="en-US" sz="1800" b="0" i="0" kern="1200" dirty="0">
                          <a:solidFill>
                            <a:schemeClr val="dk1"/>
                          </a:solidFill>
                          <a:effectLst/>
                          <a:latin typeface="+mn-lt"/>
                          <a:ea typeface="+mn-ea"/>
                          <a:cs typeface="B Nazanin" panose="00000400000000000000" pitchFamily="2" charset="-78"/>
                        </a:rPr>
                        <a:t>⋈B</a:t>
                      </a:r>
                    </a:p>
                    <a:p>
                      <a:pPr marL="0" marR="0" lvl="0" indent="0" algn="ctr" defTabSz="914400" rtl="1" eaLnBrk="1" fontAlgn="auto" latinLnBrk="0" hangingPunct="1">
                        <a:lnSpc>
                          <a:spcPct val="100000"/>
                        </a:lnSpc>
                        <a:spcBef>
                          <a:spcPts val="0"/>
                        </a:spcBef>
                        <a:spcAft>
                          <a:spcPts val="0"/>
                        </a:spcAft>
                        <a:buClrTx/>
                        <a:buSzTx/>
                        <a:buFontTx/>
                        <a:buNone/>
                        <a:tabLst/>
                        <a:defRPr/>
                      </a:pPr>
                      <a:endParaRPr lang="en-US" dirty="0">
                        <a:cs typeface="B Nazanin" panose="00000400000000000000" pitchFamily="2" charset="-78"/>
                      </a:endParaRPr>
                    </a:p>
                  </a:txBody>
                  <a:tcPr/>
                </a:tc>
                <a:tc>
                  <a:txBody>
                    <a:bodyPr/>
                    <a:lstStyle/>
                    <a:p>
                      <a:pPr marL="0" marR="0" lvl="0" indent="0" algn="just" defTabSz="914400" rtl="1" eaLnBrk="1" fontAlgn="auto" latinLnBrk="0" hangingPunct="1">
                        <a:lnSpc>
                          <a:spcPct val="100000"/>
                        </a:lnSpc>
                        <a:spcBef>
                          <a:spcPts val="0"/>
                        </a:spcBef>
                        <a:spcAft>
                          <a:spcPts val="0"/>
                        </a:spcAft>
                        <a:buClrTx/>
                        <a:buSzTx/>
                        <a:buFontTx/>
                        <a:buNone/>
                        <a:tabLst/>
                        <a:defRPr/>
                      </a:pPr>
                      <a:r>
                        <a:rPr lang="fa-IR" dirty="0">
                          <a:cs typeface="B Nazanin" panose="00000400000000000000" pitchFamily="2" charset="-78"/>
                        </a:rPr>
                        <a:t>با علامت </a:t>
                      </a:r>
                      <a:r>
                        <a:rPr lang="en-US" dirty="0">
                          <a:cs typeface="B Nazanin" panose="00000400000000000000" pitchFamily="2" charset="-78"/>
                        </a:rPr>
                        <a:t>←</a:t>
                      </a:r>
                      <a:r>
                        <a:rPr lang="fa-IR" dirty="0">
                          <a:cs typeface="B Nazanin" panose="00000400000000000000" pitchFamily="2" charset="-78"/>
                        </a:rPr>
                        <a:t> جدول حاصل از دستورات ذخیره می شود تا در ادامه کار مورد استفاده قرار گیرد. اگر دستوری طولانی باشد با استفاده از جایگزینی می توان آن را در چند مرحله نوشت. </a:t>
                      </a:r>
                      <a:endParaRPr lang="en-US" dirty="0">
                        <a:cs typeface="B Nazanin" panose="00000400000000000000" pitchFamily="2" charset="-78"/>
                      </a:endParaRPr>
                    </a:p>
                  </a:txBody>
                  <a:tcPr/>
                </a:tc>
                <a:tc>
                  <a:txBody>
                    <a:bodyPr/>
                    <a:lstStyle/>
                    <a:p>
                      <a:pPr algn="ctr" rtl="1"/>
                      <a:r>
                        <a:rPr lang="en-US" dirty="0">
                          <a:cs typeface="B Nazanin" panose="00000400000000000000" pitchFamily="2" charset="-78"/>
                        </a:rPr>
                        <a:t>←</a:t>
                      </a:r>
                    </a:p>
                  </a:txBody>
                  <a:tcPr/>
                </a:tc>
                <a:tc>
                  <a:txBody>
                    <a:bodyPr/>
                    <a:lstStyle/>
                    <a:p>
                      <a:pPr algn="ctr" rtl="1"/>
                      <a:r>
                        <a:rPr lang="fa-IR" dirty="0">
                          <a:cs typeface="B Nazanin" panose="00000400000000000000" pitchFamily="2" charset="-78"/>
                        </a:rPr>
                        <a:t>جایگزینی</a:t>
                      </a:r>
                      <a:endParaRPr lang="en-US" dirty="0">
                        <a:cs typeface="B Nazanin" panose="00000400000000000000" pitchFamily="2" charset="-78"/>
                      </a:endParaRPr>
                    </a:p>
                  </a:txBody>
                  <a:tcPr/>
                </a:tc>
                <a:extLst>
                  <a:ext uri="{0D108BD9-81ED-4DB2-BD59-A6C34878D82A}">
                    <a16:rowId xmlns:a16="http://schemas.microsoft.com/office/drawing/2014/main" val="295446803"/>
                  </a:ext>
                </a:extLst>
              </a:tr>
            </a:tbl>
          </a:graphicData>
        </a:graphic>
      </p:graphicFrame>
      <p:graphicFrame>
        <p:nvGraphicFramePr>
          <p:cNvPr id="5" name="Object 4">
            <a:extLst>
              <a:ext uri="{FF2B5EF4-FFF2-40B4-BE49-F238E27FC236}">
                <a16:creationId xmlns:a16="http://schemas.microsoft.com/office/drawing/2014/main" id="{0CD6A784-D7A2-63A8-7A8D-CBFF9B177011}"/>
              </a:ext>
            </a:extLst>
          </p:cNvPr>
          <p:cNvGraphicFramePr>
            <a:graphicFrameLocks noChangeAspect="1"/>
          </p:cNvGraphicFramePr>
          <p:nvPr>
            <p:extLst>
              <p:ext uri="{D42A27DB-BD31-4B8C-83A1-F6EECF244321}">
                <p14:modId xmlns:p14="http://schemas.microsoft.com/office/powerpoint/2010/main" val="2542800565"/>
              </p:ext>
            </p:extLst>
          </p:nvPr>
        </p:nvGraphicFramePr>
        <p:xfrm>
          <a:off x="2330838" y="3093098"/>
          <a:ext cx="552320" cy="414240"/>
        </p:xfrm>
        <a:graphic>
          <a:graphicData uri="http://schemas.openxmlformats.org/presentationml/2006/ole">
            <mc:AlternateContent xmlns:mc="http://schemas.openxmlformats.org/markup-compatibility/2006">
              <mc:Choice xmlns:v="urn:schemas-microsoft-com:vml" Requires="v">
                <p:oleObj name="Equation" r:id="rId2" imgW="304560" imgH="228600" progId="Equation.DSMT4">
                  <p:embed/>
                </p:oleObj>
              </mc:Choice>
              <mc:Fallback>
                <p:oleObj name="Equation" r:id="rId2" imgW="304560" imgH="228600" progId="Equation.DSMT4">
                  <p:embed/>
                  <p:pic>
                    <p:nvPicPr>
                      <p:cNvPr id="0" name=""/>
                      <p:cNvPicPr/>
                      <p:nvPr/>
                    </p:nvPicPr>
                    <p:blipFill>
                      <a:blip r:embed="rId3"/>
                      <a:stretch>
                        <a:fillRect/>
                      </a:stretch>
                    </p:blipFill>
                    <p:spPr>
                      <a:xfrm>
                        <a:off x="2330838" y="3093098"/>
                        <a:ext cx="552320" cy="414240"/>
                      </a:xfrm>
                      <a:prstGeom prst="rect">
                        <a:avLst/>
                      </a:prstGeom>
                    </p:spPr>
                  </p:pic>
                </p:oleObj>
              </mc:Fallback>
            </mc:AlternateContent>
          </a:graphicData>
        </a:graphic>
      </p:graphicFrame>
    </p:spTree>
    <p:extLst>
      <p:ext uri="{BB962C8B-B14F-4D97-AF65-F5344CB8AC3E}">
        <p14:creationId xmlns:p14="http://schemas.microsoft.com/office/powerpoint/2010/main" val="143057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AE3C-3C66-B8DB-4CD0-EF5BBF70FBF6}"/>
              </a:ext>
            </a:extLst>
          </p:cNvPr>
          <p:cNvSpPr>
            <a:spLocks noGrp="1"/>
          </p:cNvSpPr>
          <p:nvPr>
            <p:ph type="title"/>
          </p:nvPr>
        </p:nvSpPr>
        <p:spPr/>
        <p:txBody>
          <a:bodyPr/>
          <a:lstStyle/>
          <a:p>
            <a:pPr algn="r" rtl="1"/>
            <a:r>
              <a:rPr lang="fa-IR" dirty="0">
                <a:cs typeface="B Nazanin" panose="00000400000000000000" pitchFamily="2" charset="-78"/>
              </a:rPr>
              <a:t>مثال (گزینش)</a:t>
            </a:r>
            <a:endParaRPr lang="en-US" dirty="0">
              <a:cs typeface="B Nazanin" panose="00000400000000000000" pitchFamily="2" charset="-78"/>
            </a:endParaRPr>
          </a:p>
        </p:txBody>
      </p:sp>
      <p:graphicFrame>
        <p:nvGraphicFramePr>
          <p:cNvPr id="4" name="Table 4">
            <a:extLst>
              <a:ext uri="{FF2B5EF4-FFF2-40B4-BE49-F238E27FC236}">
                <a16:creationId xmlns:a16="http://schemas.microsoft.com/office/drawing/2014/main" id="{0F6CDFB3-4FF6-C007-4AFF-E9103CC66F2D}"/>
              </a:ext>
            </a:extLst>
          </p:cNvPr>
          <p:cNvGraphicFramePr>
            <a:graphicFrameLocks noGrp="1"/>
          </p:cNvGraphicFramePr>
          <p:nvPr>
            <p:ph idx="1"/>
            <p:extLst>
              <p:ext uri="{D42A27DB-BD31-4B8C-83A1-F6EECF244321}">
                <p14:modId xmlns:p14="http://schemas.microsoft.com/office/powerpoint/2010/main" val="2819499121"/>
              </p:ext>
            </p:extLst>
          </p:nvPr>
        </p:nvGraphicFramePr>
        <p:xfrm>
          <a:off x="838199" y="1533599"/>
          <a:ext cx="2194250" cy="1112520"/>
        </p:xfrm>
        <a:graphic>
          <a:graphicData uri="http://schemas.openxmlformats.org/drawingml/2006/table">
            <a:tbl>
              <a:tblPr firstRow="1" bandRow="1">
                <a:tableStyleId>{5C22544A-7EE6-4342-B048-85BDC9FD1C3A}</a:tableStyleId>
              </a:tblPr>
              <a:tblGrid>
                <a:gridCol w="1097125">
                  <a:extLst>
                    <a:ext uri="{9D8B030D-6E8A-4147-A177-3AD203B41FA5}">
                      <a16:colId xmlns:a16="http://schemas.microsoft.com/office/drawing/2014/main" val="3223944225"/>
                    </a:ext>
                  </a:extLst>
                </a:gridCol>
                <a:gridCol w="1097125">
                  <a:extLst>
                    <a:ext uri="{9D8B030D-6E8A-4147-A177-3AD203B41FA5}">
                      <a16:colId xmlns:a16="http://schemas.microsoft.com/office/drawing/2014/main" val="4211085712"/>
                    </a:ext>
                  </a:extLst>
                </a:gridCol>
              </a:tblGrid>
              <a:tr h="370840">
                <a:tc>
                  <a:txBody>
                    <a:bodyPr/>
                    <a:lstStyle/>
                    <a:p>
                      <a:r>
                        <a:rPr lang="en-US" dirty="0"/>
                        <a:t>A1</a:t>
                      </a:r>
                    </a:p>
                  </a:txBody>
                  <a:tcPr/>
                </a:tc>
                <a:tc>
                  <a:txBody>
                    <a:bodyPr/>
                    <a:lstStyle/>
                    <a:p>
                      <a:r>
                        <a:rPr lang="en-US" dirty="0"/>
                        <a:t>A2</a:t>
                      </a:r>
                    </a:p>
                  </a:txBody>
                  <a:tcPr/>
                </a:tc>
                <a:extLst>
                  <a:ext uri="{0D108BD9-81ED-4DB2-BD59-A6C34878D82A}">
                    <a16:rowId xmlns:a16="http://schemas.microsoft.com/office/drawing/2014/main" val="3192673593"/>
                  </a:ext>
                </a:extLst>
              </a:tr>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942997738"/>
                  </a:ext>
                </a:extLst>
              </a:tr>
              <a:tr h="370840">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071180165"/>
                  </a:ext>
                </a:extLst>
              </a:tr>
            </a:tbl>
          </a:graphicData>
        </a:graphic>
      </p:graphicFrame>
      <p:graphicFrame>
        <p:nvGraphicFramePr>
          <p:cNvPr id="5" name="Table 4">
            <a:extLst>
              <a:ext uri="{FF2B5EF4-FFF2-40B4-BE49-F238E27FC236}">
                <a16:creationId xmlns:a16="http://schemas.microsoft.com/office/drawing/2014/main" id="{0621B885-E016-0929-40F2-D236EF1B39B8}"/>
              </a:ext>
            </a:extLst>
          </p:cNvPr>
          <p:cNvGraphicFramePr>
            <a:graphicFrameLocks/>
          </p:cNvGraphicFramePr>
          <p:nvPr>
            <p:extLst>
              <p:ext uri="{D42A27DB-BD31-4B8C-83A1-F6EECF244321}">
                <p14:modId xmlns:p14="http://schemas.microsoft.com/office/powerpoint/2010/main" val="2897989842"/>
              </p:ext>
            </p:extLst>
          </p:nvPr>
        </p:nvGraphicFramePr>
        <p:xfrm>
          <a:off x="90613" y="4211882"/>
          <a:ext cx="4620210" cy="1854200"/>
        </p:xfrm>
        <a:graphic>
          <a:graphicData uri="http://schemas.openxmlformats.org/drawingml/2006/table">
            <a:tbl>
              <a:tblPr firstRow="1" bandRow="1">
                <a:tableStyleId>{5C22544A-7EE6-4342-B048-85BDC9FD1C3A}</a:tableStyleId>
              </a:tblPr>
              <a:tblGrid>
                <a:gridCol w="1429141">
                  <a:extLst>
                    <a:ext uri="{9D8B030D-6E8A-4147-A177-3AD203B41FA5}">
                      <a16:colId xmlns:a16="http://schemas.microsoft.com/office/drawing/2014/main" val="3223944225"/>
                    </a:ext>
                  </a:extLst>
                </a:gridCol>
                <a:gridCol w="709127">
                  <a:extLst>
                    <a:ext uri="{9D8B030D-6E8A-4147-A177-3AD203B41FA5}">
                      <a16:colId xmlns:a16="http://schemas.microsoft.com/office/drawing/2014/main" val="759962187"/>
                    </a:ext>
                  </a:extLst>
                </a:gridCol>
                <a:gridCol w="1352938">
                  <a:extLst>
                    <a:ext uri="{9D8B030D-6E8A-4147-A177-3AD203B41FA5}">
                      <a16:colId xmlns:a16="http://schemas.microsoft.com/office/drawing/2014/main" val="1511464127"/>
                    </a:ext>
                  </a:extLst>
                </a:gridCol>
                <a:gridCol w="1129004">
                  <a:extLst>
                    <a:ext uri="{9D8B030D-6E8A-4147-A177-3AD203B41FA5}">
                      <a16:colId xmlns:a16="http://schemas.microsoft.com/office/drawing/2014/main" val="4211085712"/>
                    </a:ext>
                  </a:extLst>
                </a:gridCol>
              </a:tblGrid>
              <a:tr h="370840">
                <a:tc>
                  <a:txBody>
                    <a:bodyPr/>
                    <a:lstStyle/>
                    <a:p>
                      <a:r>
                        <a:rPr lang="en-US" dirty="0" err="1"/>
                        <a:t>Ins_NN</a:t>
                      </a:r>
                      <a:endParaRPr lang="en-US" dirty="0"/>
                    </a:p>
                  </a:txBody>
                  <a:tcPr/>
                </a:tc>
                <a:tc>
                  <a:txBody>
                    <a:bodyPr/>
                    <a:lstStyle/>
                    <a:p>
                      <a:r>
                        <a:rPr lang="en-US" dirty="0"/>
                        <a:t>Valid</a:t>
                      </a:r>
                    </a:p>
                  </a:txBody>
                  <a:tcPr/>
                </a:tc>
                <a:tc>
                  <a:txBody>
                    <a:bodyPr/>
                    <a:lstStyle/>
                    <a:p>
                      <a:r>
                        <a:rPr lang="en-US" dirty="0" err="1"/>
                        <a:t>LastName</a:t>
                      </a:r>
                      <a:endParaRPr lang="en-US" dirty="0"/>
                    </a:p>
                  </a:txBody>
                  <a:tcPr/>
                </a:tc>
                <a:tc>
                  <a:txBody>
                    <a:bodyPr/>
                    <a:lstStyle/>
                    <a:p>
                      <a:r>
                        <a:rPr lang="en-US" dirty="0"/>
                        <a:t>Province</a:t>
                      </a:r>
                    </a:p>
                  </a:txBody>
                  <a:tcPr/>
                </a:tc>
                <a:extLst>
                  <a:ext uri="{0D108BD9-81ED-4DB2-BD59-A6C34878D82A}">
                    <a16:rowId xmlns:a16="http://schemas.microsoft.com/office/drawing/2014/main" val="3192673593"/>
                  </a:ext>
                </a:extLst>
              </a:tr>
              <a:tr h="370840">
                <a:tc>
                  <a:txBody>
                    <a:bodyPr/>
                    <a:lstStyle/>
                    <a:p>
                      <a:r>
                        <a:rPr lang="en-US" dirty="0"/>
                        <a:t>0381731389</a:t>
                      </a:r>
                    </a:p>
                  </a:txBody>
                  <a:tcPr/>
                </a:tc>
                <a:tc>
                  <a:txBody>
                    <a:bodyPr/>
                    <a:lstStyle/>
                    <a:p>
                      <a:r>
                        <a:rPr lang="en-US" dirty="0"/>
                        <a:t>1</a:t>
                      </a:r>
                    </a:p>
                  </a:txBody>
                  <a:tcPr/>
                </a:tc>
                <a:tc>
                  <a:txBody>
                    <a:bodyPr/>
                    <a:lstStyle/>
                    <a:p>
                      <a:r>
                        <a:rPr lang="fa-IR" dirty="0"/>
                        <a:t>اصغری</a:t>
                      </a:r>
                      <a:endParaRPr lang="en-US" dirty="0"/>
                    </a:p>
                  </a:txBody>
                  <a:tcPr/>
                </a:tc>
                <a:tc>
                  <a:txBody>
                    <a:bodyPr/>
                    <a:lstStyle/>
                    <a:p>
                      <a:r>
                        <a:rPr lang="fa-IR" dirty="0"/>
                        <a:t>قم</a:t>
                      </a:r>
                      <a:endParaRPr lang="en-US" dirty="0"/>
                    </a:p>
                  </a:txBody>
                  <a:tcPr/>
                </a:tc>
                <a:extLst>
                  <a:ext uri="{0D108BD9-81ED-4DB2-BD59-A6C34878D82A}">
                    <a16:rowId xmlns:a16="http://schemas.microsoft.com/office/drawing/2014/main" val="2942997738"/>
                  </a:ext>
                </a:extLst>
              </a:tr>
              <a:tr h="370840">
                <a:tc>
                  <a:txBody>
                    <a:bodyPr/>
                    <a:lstStyle/>
                    <a:p>
                      <a:r>
                        <a:rPr lang="en-US" dirty="0"/>
                        <a:t>0075623132</a:t>
                      </a:r>
                    </a:p>
                  </a:txBody>
                  <a:tcPr/>
                </a:tc>
                <a:tc>
                  <a:txBody>
                    <a:bodyPr/>
                    <a:lstStyle/>
                    <a:p>
                      <a:r>
                        <a:rPr lang="en-US" dirty="0"/>
                        <a:t>0</a:t>
                      </a:r>
                    </a:p>
                  </a:txBody>
                  <a:tcPr/>
                </a:tc>
                <a:tc>
                  <a:txBody>
                    <a:bodyPr/>
                    <a:lstStyle/>
                    <a:p>
                      <a:r>
                        <a:rPr lang="fa-IR" dirty="0"/>
                        <a:t>ابراهیمی</a:t>
                      </a:r>
                      <a:endParaRPr lang="en-US" dirty="0"/>
                    </a:p>
                  </a:txBody>
                  <a:tcPr/>
                </a:tc>
                <a:tc>
                  <a:txBody>
                    <a:bodyPr/>
                    <a:lstStyle/>
                    <a:p>
                      <a:r>
                        <a:rPr lang="fa-IR" dirty="0"/>
                        <a:t>تهران</a:t>
                      </a:r>
                      <a:endParaRPr lang="en-US" dirty="0"/>
                    </a:p>
                  </a:txBody>
                  <a:tcPr/>
                </a:tc>
                <a:extLst>
                  <a:ext uri="{0D108BD9-81ED-4DB2-BD59-A6C34878D82A}">
                    <a16:rowId xmlns:a16="http://schemas.microsoft.com/office/drawing/2014/main" val="1071180165"/>
                  </a:ext>
                </a:extLst>
              </a:tr>
              <a:tr h="370840">
                <a:tc>
                  <a:txBody>
                    <a:bodyPr/>
                    <a:lstStyle/>
                    <a:p>
                      <a:r>
                        <a:rPr lang="en-US" dirty="0"/>
                        <a:t>1</a:t>
                      </a:r>
                      <a:r>
                        <a:rPr lang="fa-IR" dirty="0"/>
                        <a:t>38</a:t>
                      </a:r>
                      <a:r>
                        <a:rPr lang="en-US" dirty="0"/>
                        <a:t>6522588</a:t>
                      </a:r>
                    </a:p>
                  </a:txBody>
                  <a:tcPr/>
                </a:tc>
                <a:tc>
                  <a:txBody>
                    <a:bodyPr/>
                    <a:lstStyle/>
                    <a:p>
                      <a:r>
                        <a:rPr lang="en-US" dirty="0"/>
                        <a:t>1</a:t>
                      </a:r>
                    </a:p>
                  </a:txBody>
                  <a:tcPr/>
                </a:tc>
                <a:tc>
                  <a:txBody>
                    <a:bodyPr/>
                    <a:lstStyle/>
                    <a:p>
                      <a:r>
                        <a:rPr lang="fa-IR" dirty="0"/>
                        <a:t>محمدی فر</a:t>
                      </a:r>
                      <a:endParaRPr lang="en-US" dirty="0"/>
                    </a:p>
                  </a:txBody>
                  <a:tcPr/>
                </a:tc>
                <a:tc>
                  <a:txBody>
                    <a:bodyPr/>
                    <a:lstStyle/>
                    <a:p>
                      <a:r>
                        <a:rPr lang="fa-IR" dirty="0"/>
                        <a:t>آذرشرقی</a:t>
                      </a:r>
                      <a:endParaRPr lang="en-US" dirty="0"/>
                    </a:p>
                  </a:txBody>
                  <a:tcPr/>
                </a:tc>
                <a:extLst>
                  <a:ext uri="{0D108BD9-81ED-4DB2-BD59-A6C34878D82A}">
                    <a16:rowId xmlns:a16="http://schemas.microsoft.com/office/drawing/2014/main" val="3260553548"/>
                  </a:ext>
                </a:extLst>
              </a:tr>
              <a:tr h="370840">
                <a:tc>
                  <a:txBody>
                    <a:bodyPr/>
                    <a:lstStyle/>
                    <a:p>
                      <a:r>
                        <a:rPr lang="fa-IR" dirty="0"/>
                        <a:t>211</a:t>
                      </a:r>
                      <a:r>
                        <a:rPr lang="en-US" dirty="0"/>
                        <a:t>8546782</a:t>
                      </a:r>
                    </a:p>
                  </a:txBody>
                  <a:tcPr/>
                </a:tc>
                <a:tc>
                  <a:txBody>
                    <a:bodyPr/>
                    <a:lstStyle/>
                    <a:p>
                      <a:r>
                        <a:rPr lang="en-US" dirty="0"/>
                        <a:t>1</a:t>
                      </a:r>
                    </a:p>
                  </a:txBody>
                  <a:tcPr/>
                </a:tc>
                <a:tc>
                  <a:txBody>
                    <a:bodyPr/>
                    <a:lstStyle/>
                    <a:p>
                      <a:r>
                        <a:rPr lang="fa-IR" dirty="0"/>
                        <a:t>فراهانی</a:t>
                      </a:r>
                      <a:endParaRPr lang="en-US" dirty="0"/>
                    </a:p>
                  </a:txBody>
                  <a:tcPr/>
                </a:tc>
                <a:tc>
                  <a:txBody>
                    <a:bodyPr/>
                    <a:lstStyle/>
                    <a:p>
                      <a:r>
                        <a:rPr lang="fa-IR" dirty="0"/>
                        <a:t>گلستان</a:t>
                      </a:r>
                      <a:endParaRPr lang="en-US" dirty="0"/>
                    </a:p>
                  </a:txBody>
                  <a:tcPr/>
                </a:tc>
                <a:extLst>
                  <a:ext uri="{0D108BD9-81ED-4DB2-BD59-A6C34878D82A}">
                    <a16:rowId xmlns:a16="http://schemas.microsoft.com/office/drawing/2014/main" val="436878350"/>
                  </a:ext>
                </a:extLst>
              </a:tr>
            </a:tbl>
          </a:graphicData>
        </a:graphic>
      </p:graphicFrame>
      <p:sp>
        <p:nvSpPr>
          <p:cNvPr id="6" name="Arrow: Right 5">
            <a:extLst>
              <a:ext uri="{FF2B5EF4-FFF2-40B4-BE49-F238E27FC236}">
                <a16:creationId xmlns:a16="http://schemas.microsoft.com/office/drawing/2014/main" id="{781BC4A0-DF56-DA16-96F5-9B285D8C9A45}"/>
              </a:ext>
            </a:extLst>
          </p:cNvPr>
          <p:cNvSpPr/>
          <p:nvPr/>
        </p:nvSpPr>
        <p:spPr>
          <a:xfrm>
            <a:off x="3517641" y="1870589"/>
            <a:ext cx="1642188"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7">
            <a:extLst>
              <a:ext uri="{FF2B5EF4-FFF2-40B4-BE49-F238E27FC236}">
                <a16:creationId xmlns:a16="http://schemas.microsoft.com/office/drawing/2014/main" id="{488F16FD-9614-5D70-F3B8-035C2019EB05}"/>
              </a:ext>
            </a:extLst>
          </p:cNvPr>
          <p:cNvGraphicFramePr>
            <a:graphicFrameLocks noChangeAspect="1"/>
          </p:cNvGraphicFramePr>
          <p:nvPr>
            <p:extLst>
              <p:ext uri="{D42A27DB-BD31-4B8C-83A1-F6EECF244321}">
                <p14:modId xmlns:p14="http://schemas.microsoft.com/office/powerpoint/2010/main" val="1723661026"/>
              </p:ext>
            </p:extLst>
          </p:nvPr>
        </p:nvGraphicFramePr>
        <p:xfrm>
          <a:off x="3635355" y="1269766"/>
          <a:ext cx="1348480" cy="527666"/>
        </p:xfrm>
        <a:graphic>
          <a:graphicData uri="http://schemas.openxmlformats.org/presentationml/2006/ole">
            <mc:AlternateContent xmlns:mc="http://schemas.openxmlformats.org/markup-compatibility/2006">
              <mc:Choice xmlns:v="urn:schemas-microsoft-com:vml" Requires="v">
                <p:oleObj name="Equation" r:id="rId2" imgW="583920" imgH="228600" progId="Equation.DSMT4">
                  <p:embed/>
                </p:oleObj>
              </mc:Choice>
              <mc:Fallback>
                <p:oleObj name="Equation" r:id="rId2" imgW="583920" imgH="228600" progId="Equation.DSMT4">
                  <p:embed/>
                  <p:pic>
                    <p:nvPicPr>
                      <p:cNvPr id="0" name=""/>
                      <p:cNvPicPr/>
                      <p:nvPr/>
                    </p:nvPicPr>
                    <p:blipFill>
                      <a:blip r:embed="rId3"/>
                      <a:stretch>
                        <a:fillRect/>
                      </a:stretch>
                    </p:blipFill>
                    <p:spPr>
                      <a:xfrm>
                        <a:off x="3635355" y="1269766"/>
                        <a:ext cx="1348480" cy="527666"/>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7B8CAE7C-6271-E420-BB54-1B04451F42F1}"/>
              </a:ext>
            </a:extLst>
          </p:cNvPr>
          <p:cNvSpPr txBox="1"/>
          <p:nvPr/>
        </p:nvSpPr>
        <p:spPr>
          <a:xfrm>
            <a:off x="1765245" y="1101154"/>
            <a:ext cx="340158" cy="400110"/>
          </a:xfrm>
          <a:prstGeom prst="rect">
            <a:avLst/>
          </a:prstGeom>
          <a:noFill/>
        </p:spPr>
        <p:txBody>
          <a:bodyPr wrap="none" rtlCol="0">
            <a:spAutoFit/>
          </a:bodyPr>
          <a:lstStyle/>
          <a:p>
            <a:r>
              <a:rPr lang="en-US" sz="2000" b="1" dirty="0"/>
              <a:t>A</a:t>
            </a:r>
          </a:p>
        </p:txBody>
      </p:sp>
      <p:graphicFrame>
        <p:nvGraphicFramePr>
          <p:cNvPr id="10" name="Table 4">
            <a:extLst>
              <a:ext uri="{FF2B5EF4-FFF2-40B4-BE49-F238E27FC236}">
                <a16:creationId xmlns:a16="http://schemas.microsoft.com/office/drawing/2014/main" id="{92A063F3-1C1F-AF3F-646D-54B960C294B3}"/>
              </a:ext>
            </a:extLst>
          </p:cNvPr>
          <p:cNvGraphicFramePr>
            <a:graphicFrameLocks/>
          </p:cNvGraphicFramePr>
          <p:nvPr>
            <p:extLst>
              <p:ext uri="{D42A27DB-BD31-4B8C-83A1-F6EECF244321}">
                <p14:modId xmlns:p14="http://schemas.microsoft.com/office/powerpoint/2010/main" val="3686051316"/>
              </p:ext>
            </p:extLst>
          </p:nvPr>
        </p:nvGraphicFramePr>
        <p:xfrm>
          <a:off x="5416662" y="1719018"/>
          <a:ext cx="2194250" cy="741680"/>
        </p:xfrm>
        <a:graphic>
          <a:graphicData uri="http://schemas.openxmlformats.org/drawingml/2006/table">
            <a:tbl>
              <a:tblPr firstRow="1" bandRow="1">
                <a:tableStyleId>{93296810-A885-4BE3-A3E7-6D5BEEA58F35}</a:tableStyleId>
              </a:tblPr>
              <a:tblGrid>
                <a:gridCol w="1097125">
                  <a:extLst>
                    <a:ext uri="{9D8B030D-6E8A-4147-A177-3AD203B41FA5}">
                      <a16:colId xmlns:a16="http://schemas.microsoft.com/office/drawing/2014/main" val="3223944225"/>
                    </a:ext>
                  </a:extLst>
                </a:gridCol>
                <a:gridCol w="1097125">
                  <a:extLst>
                    <a:ext uri="{9D8B030D-6E8A-4147-A177-3AD203B41FA5}">
                      <a16:colId xmlns:a16="http://schemas.microsoft.com/office/drawing/2014/main" val="4211085712"/>
                    </a:ext>
                  </a:extLst>
                </a:gridCol>
              </a:tblGrid>
              <a:tr h="370840">
                <a:tc>
                  <a:txBody>
                    <a:bodyPr/>
                    <a:lstStyle/>
                    <a:p>
                      <a:r>
                        <a:rPr lang="en-US" dirty="0"/>
                        <a:t>A1</a:t>
                      </a:r>
                    </a:p>
                  </a:txBody>
                  <a:tcPr/>
                </a:tc>
                <a:tc>
                  <a:txBody>
                    <a:bodyPr/>
                    <a:lstStyle/>
                    <a:p>
                      <a:r>
                        <a:rPr lang="en-US" dirty="0"/>
                        <a:t>A2</a:t>
                      </a:r>
                    </a:p>
                  </a:txBody>
                  <a:tcPr/>
                </a:tc>
                <a:extLst>
                  <a:ext uri="{0D108BD9-81ED-4DB2-BD59-A6C34878D82A}">
                    <a16:rowId xmlns:a16="http://schemas.microsoft.com/office/drawing/2014/main" val="3192673593"/>
                  </a:ext>
                </a:extLst>
              </a:tr>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942997738"/>
                  </a:ext>
                </a:extLst>
              </a:tr>
            </a:tbl>
          </a:graphicData>
        </a:graphic>
      </p:graphicFrame>
      <p:sp>
        <p:nvSpPr>
          <p:cNvPr id="11" name="TextBox 10">
            <a:extLst>
              <a:ext uri="{FF2B5EF4-FFF2-40B4-BE49-F238E27FC236}">
                <a16:creationId xmlns:a16="http://schemas.microsoft.com/office/drawing/2014/main" id="{BBF423D5-32DF-51AB-8DD6-1B1BE0917483}"/>
              </a:ext>
            </a:extLst>
          </p:cNvPr>
          <p:cNvSpPr txBox="1"/>
          <p:nvPr/>
        </p:nvSpPr>
        <p:spPr>
          <a:xfrm>
            <a:off x="1611357" y="3800679"/>
            <a:ext cx="988091" cy="400110"/>
          </a:xfrm>
          <a:prstGeom prst="rect">
            <a:avLst/>
          </a:prstGeom>
          <a:noFill/>
        </p:spPr>
        <p:txBody>
          <a:bodyPr wrap="none" rtlCol="0">
            <a:spAutoFit/>
          </a:bodyPr>
          <a:lstStyle/>
          <a:p>
            <a:r>
              <a:rPr lang="en-US" sz="2000" b="1" dirty="0"/>
              <a:t>Insured</a:t>
            </a:r>
          </a:p>
        </p:txBody>
      </p:sp>
      <p:sp>
        <p:nvSpPr>
          <p:cNvPr id="12" name="Arrow: Right 11">
            <a:extLst>
              <a:ext uri="{FF2B5EF4-FFF2-40B4-BE49-F238E27FC236}">
                <a16:creationId xmlns:a16="http://schemas.microsoft.com/office/drawing/2014/main" id="{C3C54CC5-61C2-CE1C-ECCB-14E65F39CE5D}"/>
              </a:ext>
            </a:extLst>
          </p:cNvPr>
          <p:cNvSpPr/>
          <p:nvPr/>
        </p:nvSpPr>
        <p:spPr>
          <a:xfrm>
            <a:off x="5190928" y="3992686"/>
            <a:ext cx="1642188"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a:extLst>
              <a:ext uri="{FF2B5EF4-FFF2-40B4-BE49-F238E27FC236}">
                <a16:creationId xmlns:a16="http://schemas.microsoft.com/office/drawing/2014/main" id="{CD670123-611D-3D8B-C9AB-9323A4E82337}"/>
              </a:ext>
            </a:extLst>
          </p:cNvPr>
          <p:cNvGraphicFramePr>
            <a:graphicFrameLocks noChangeAspect="1"/>
          </p:cNvGraphicFramePr>
          <p:nvPr>
            <p:extLst>
              <p:ext uri="{D42A27DB-BD31-4B8C-83A1-F6EECF244321}">
                <p14:modId xmlns:p14="http://schemas.microsoft.com/office/powerpoint/2010/main" val="963728726"/>
              </p:ext>
            </p:extLst>
          </p:nvPr>
        </p:nvGraphicFramePr>
        <p:xfrm>
          <a:off x="4503216" y="3473684"/>
          <a:ext cx="2493962" cy="527050"/>
        </p:xfrm>
        <a:graphic>
          <a:graphicData uri="http://schemas.openxmlformats.org/presentationml/2006/ole">
            <mc:AlternateContent xmlns:mc="http://schemas.openxmlformats.org/markup-compatibility/2006">
              <mc:Choice xmlns:v="urn:schemas-microsoft-com:vml" Requires="v">
                <p:oleObj name="Equation" r:id="rId4" imgW="1079280" imgH="228600" progId="Equation.DSMT4">
                  <p:embed/>
                </p:oleObj>
              </mc:Choice>
              <mc:Fallback>
                <p:oleObj name="Equation" r:id="rId4" imgW="1079280" imgH="228600" progId="Equation.DSMT4">
                  <p:embed/>
                  <p:pic>
                    <p:nvPicPr>
                      <p:cNvPr id="8" name="Object 7">
                        <a:extLst>
                          <a:ext uri="{FF2B5EF4-FFF2-40B4-BE49-F238E27FC236}">
                            <a16:creationId xmlns:a16="http://schemas.microsoft.com/office/drawing/2014/main" id="{488F16FD-9614-5D70-F3B8-035C2019EB05}"/>
                          </a:ext>
                        </a:extLst>
                      </p:cNvPr>
                      <p:cNvPicPr/>
                      <p:nvPr/>
                    </p:nvPicPr>
                    <p:blipFill>
                      <a:blip r:embed="rId5"/>
                      <a:stretch>
                        <a:fillRect/>
                      </a:stretch>
                    </p:blipFill>
                    <p:spPr>
                      <a:xfrm>
                        <a:off x="4503216" y="3473684"/>
                        <a:ext cx="2493962" cy="527050"/>
                      </a:xfrm>
                      <a:prstGeom prst="rect">
                        <a:avLst/>
                      </a:prstGeom>
                    </p:spPr>
                  </p:pic>
                </p:oleObj>
              </mc:Fallback>
            </mc:AlternateContent>
          </a:graphicData>
        </a:graphic>
      </p:graphicFrame>
      <p:graphicFrame>
        <p:nvGraphicFramePr>
          <p:cNvPr id="14" name="Table 13">
            <a:extLst>
              <a:ext uri="{FF2B5EF4-FFF2-40B4-BE49-F238E27FC236}">
                <a16:creationId xmlns:a16="http://schemas.microsoft.com/office/drawing/2014/main" id="{04BA7A82-79D7-7E84-0060-62E0F2F21DB7}"/>
              </a:ext>
            </a:extLst>
          </p:cNvPr>
          <p:cNvGraphicFramePr>
            <a:graphicFrameLocks/>
          </p:cNvGraphicFramePr>
          <p:nvPr>
            <p:extLst>
              <p:ext uri="{D42A27DB-BD31-4B8C-83A1-F6EECF244321}">
                <p14:modId xmlns:p14="http://schemas.microsoft.com/office/powerpoint/2010/main" val="1696026576"/>
              </p:ext>
            </p:extLst>
          </p:nvPr>
        </p:nvGraphicFramePr>
        <p:xfrm>
          <a:off x="7161239" y="3429000"/>
          <a:ext cx="4523795" cy="1483360"/>
        </p:xfrm>
        <a:graphic>
          <a:graphicData uri="http://schemas.openxmlformats.org/drawingml/2006/table">
            <a:tbl>
              <a:tblPr firstRow="1" bandRow="1">
                <a:tableStyleId>{93296810-A885-4BE3-A3E7-6D5BEEA58F35}</a:tableStyleId>
              </a:tblPr>
              <a:tblGrid>
                <a:gridCol w="1429141">
                  <a:extLst>
                    <a:ext uri="{9D8B030D-6E8A-4147-A177-3AD203B41FA5}">
                      <a16:colId xmlns:a16="http://schemas.microsoft.com/office/drawing/2014/main" val="3223944225"/>
                    </a:ext>
                  </a:extLst>
                </a:gridCol>
                <a:gridCol w="709127">
                  <a:extLst>
                    <a:ext uri="{9D8B030D-6E8A-4147-A177-3AD203B41FA5}">
                      <a16:colId xmlns:a16="http://schemas.microsoft.com/office/drawing/2014/main" val="759962187"/>
                    </a:ext>
                  </a:extLst>
                </a:gridCol>
                <a:gridCol w="1352938">
                  <a:extLst>
                    <a:ext uri="{9D8B030D-6E8A-4147-A177-3AD203B41FA5}">
                      <a16:colId xmlns:a16="http://schemas.microsoft.com/office/drawing/2014/main" val="1511464127"/>
                    </a:ext>
                  </a:extLst>
                </a:gridCol>
                <a:gridCol w="1032589">
                  <a:extLst>
                    <a:ext uri="{9D8B030D-6E8A-4147-A177-3AD203B41FA5}">
                      <a16:colId xmlns:a16="http://schemas.microsoft.com/office/drawing/2014/main" val="4211085712"/>
                    </a:ext>
                  </a:extLst>
                </a:gridCol>
              </a:tblGrid>
              <a:tr h="370840">
                <a:tc>
                  <a:txBody>
                    <a:bodyPr/>
                    <a:lstStyle/>
                    <a:p>
                      <a:r>
                        <a:rPr lang="en-US" dirty="0" err="1"/>
                        <a:t>Ins_NN</a:t>
                      </a:r>
                      <a:endParaRPr lang="en-US" dirty="0"/>
                    </a:p>
                  </a:txBody>
                  <a:tcPr/>
                </a:tc>
                <a:tc>
                  <a:txBody>
                    <a:bodyPr/>
                    <a:lstStyle/>
                    <a:p>
                      <a:r>
                        <a:rPr lang="en-US" dirty="0"/>
                        <a:t>Valid</a:t>
                      </a:r>
                    </a:p>
                  </a:txBody>
                  <a:tcPr/>
                </a:tc>
                <a:tc>
                  <a:txBody>
                    <a:bodyPr/>
                    <a:lstStyle/>
                    <a:p>
                      <a:r>
                        <a:rPr lang="en-US" dirty="0" err="1"/>
                        <a:t>LastName</a:t>
                      </a:r>
                      <a:endParaRPr lang="en-US" dirty="0"/>
                    </a:p>
                  </a:txBody>
                  <a:tcPr/>
                </a:tc>
                <a:tc>
                  <a:txBody>
                    <a:bodyPr/>
                    <a:lstStyle/>
                    <a:p>
                      <a:r>
                        <a:rPr lang="en-US" dirty="0"/>
                        <a:t>Province</a:t>
                      </a:r>
                    </a:p>
                  </a:txBody>
                  <a:tcPr/>
                </a:tc>
                <a:extLst>
                  <a:ext uri="{0D108BD9-81ED-4DB2-BD59-A6C34878D82A}">
                    <a16:rowId xmlns:a16="http://schemas.microsoft.com/office/drawing/2014/main" val="3192673593"/>
                  </a:ext>
                </a:extLst>
              </a:tr>
              <a:tr h="370840">
                <a:tc>
                  <a:txBody>
                    <a:bodyPr/>
                    <a:lstStyle/>
                    <a:p>
                      <a:r>
                        <a:rPr lang="en-US" dirty="0"/>
                        <a:t>0381731389</a:t>
                      </a:r>
                    </a:p>
                  </a:txBody>
                  <a:tcPr/>
                </a:tc>
                <a:tc>
                  <a:txBody>
                    <a:bodyPr/>
                    <a:lstStyle/>
                    <a:p>
                      <a:r>
                        <a:rPr lang="en-US" dirty="0"/>
                        <a:t>1</a:t>
                      </a:r>
                    </a:p>
                  </a:txBody>
                  <a:tcPr/>
                </a:tc>
                <a:tc>
                  <a:txBody>
                    <a:bodyPr/>
                    <a:lstStyle/>
                    <a:p>
                      <a:r>
                        <a:rPr lang="fa-IR" dirty="0"/>
                        <a:t>اصغری</a:t>
                      </a:r>
                      <a:endParaRPr lang="en-US" dirty="0"/>
                    </a:p>
                  </a:txBody>
                  <a:tcPr/>
                </a:tc>
                <a:tc>
                  <a:txBody>
                    <a:bodyPr/>
                    <a:lstStyle/>
                    <a:p>
                      <a:r>
                        <a:rPr lang="fa-IR" dirty="0"/>
                        <a:t>قم</a:t>
                      </a:r>
                      <a:endParaRPr lang="en-US" dirty="0"/>
                    </a:p>
                  </a:txBody>
                  <a:tcPr/>
                </a:tc>
                <a:extLst>
                  <a:ext uri="{0D108BD9-81ED-4DB2-BD59-A6C34878D82A}">
                    <a16:rowId xmlns:a16="http://schemas.microsoft.com/office/drawing/2014/main" val="2942997738"/>
                  </a:ext>
                </a:extLst>
              </a:tr>
              <a:tr h="370840">
                <a:tc>
                  <a:txBody>
                    <a:bodyPr/>
                    <a:lstStyle/>
                    <a:p>
                      <a:r>
                        <a:rPr lang="en-US" dirty="0"/>
                        <a:t>1</a:t>
                      </a:r>
                      <a:r>
                        <a:rPr lang="fa-IR" dirty="0"/>
                        <a:t>38</a:t>
                      </a:r>
                      <a:r>
                        <a:rPr lang="en-US" dirty="0"/>
                        <a:t>6522588</a:t>
                      </a:r>
                    </a:p>
                  </a:txBody>
                  <a:tcPr/>
                </a:tc>
                <a:tc>
                  <a:txBody>
                    <a:bodyPr/>
                    <a:lstStyle/>
                    <a:p>
                      <a:r>
                        <a:rPr lang="en-US" dirty="0"/>
                        <a:t>1</a:t>
                      </a:r>
                    </a:p>
                  </a:txBody>
                  <a:tcPr/>
                </a:tc>
                <a:tc>
                  <a:txBody>
                    <a:bodyPr/>
                    <a:lstStyle/>
                    <a:p>
                      <a:r>
                        <a:rPr lang="fa-IR" dirty="0"/>
                        <a:t>محمدی فر</a:t>
                      </a:r>
                      <a:endParaRPr lang="en-US" dirty="0"/>
                    </a:p>
                  </a:txBody>
                  <a:tcPr/>
                </a:tc>
                <a:tc>
                  <a:txBody>
                    <a:bodyPr/>
                    <a:lstStyle/>
                    <a:p>
                      <a:r>
                        <a:rPr lang="fa-IR" dirty="0"/>
                        <a:t>آذرشرقی</a:t>
                      </a:r>
                      <a:endParaRPr lang="en-US" dirty="0"/>
                    </a:p>
                  </a:txBody>
                  <a:tcPr/>
                </a:tc>
                <a:extLst>
                  <a:ext uri="{0D108BD9-81ED-4DB2-BD59-A6C34878D82A}">
                    <a16:rowId xmlns:a16="http://schemas.microsoft.com/office/drawing/2014/main" val="3260553548"/>
                  </a:ext>
                </a:extLst>
              </a:tr>
              <a:tr h="370840">
                <a:tc>
                  <a:txBody>
                    <a:bodyPr/>
                    <a:lstStyle/>
                    <a:p>
                      <a:r>
                        <a:rPr lang="fa-IR" dirty="0"/>
                        <a:t>211</a:t>
                      </a:r>
                      <a:r>
                        <a:rPr lang="en-US" dirty="0"/>
                        <a:t>8546782</a:t>
                      </a:r>
                    </a:p>
                  </a:txBody>
                  <a:tcPr/>
                </a:tc>
                <a:tc>
                  <a:txBody>
                    <a:bodyPr/>
                    <a:lstStyle/>
                    <a:p>
                      <a:r>
                        <a:rPr lang="en-US" dirty="0"/>
                        <a:t>1</a:t>
                      </a:r>
                    </a:p>
                  </a:txBody>
                  <a:tcPr/>
                </a:tc>
                <a:tc>
                  <a:txBody>
                    <a:bodyPr/>
                    <a:lstStyle/>
                    <a:p>
                      <a:r>
                        <a:rPr lang="fa-IR" dirty="0"/>
                        <a:t>فراهانی</a:t>
                      </a:r>
                      <a:endParaRPr lang="en-US" dirty="0"/>
                    </a:p>
                  </a:txBody>
                  <a:tcPr/>
                </a:tc>
                <a:tc>
                  <a:txBody>
                    <a:bodyPr/>
                    <a:lstStyle/>
                    <a:p>
                      <a:r>
                        <a:rPr lang="fa-IR" dirty="0"/>
                        <a:t>گلستان</a:t>
                      </a:r>
                      <a:endParaRPr lang="en-US" dirty="0"/>
                    </a:p>
                  </a:txBody>
                  <a:tcPr/>
                </a:tc>
                <a:extLst>
                  <a:ext uri="{0D108BD9-81ED-4DB2-BD59-A6C34878D82A}">
                    <a16:rowId xmlns:a16="http://schemas.microsoft.com/office/drawing/2014/main" val="436878350"/>
                  </a:ext>
                </a:extLst>
              </a:tr>
            </a:tbl>
          </a:graphicData>
        </a:graphic>
      </p:graphicFrame>
      <p:sp>
        <p:nvSpPr>
          <p:cNvPr id="15" name="Arrow: Right 14">
            <a:extLst>
              <a:ext uri="{FF2B5EF4-FFF2-40B4-BE49-F238E27FC236}">
                <a16:creationId xmlns:a16="http://schemas.microsoft.com/office/drawing/2014/main" id="{02872AA9-A968-1255-D466-E89B1B93EF15}"/>
              </a:ext>
            </a:extLst>
          </p:cNvPr>
          <p:cNvSpPr/>
          <p:nvPr/>
        </p:nvSpPr>
        <p:spPr>
          <a:xfrm>
            <a:off x="5190928" y="5490414"/>
            <a:ext cx="1642188"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Object 15">
            <a:extLst>
              <a:ext uri="{FF2B5EF4-FFF2-40B4-BE49-F238E27FC236}">
                <a16:creationId xmlns:a16="http://schemas.microsoft.com/office/drawing/2014/main" id="{B682CB33-07F1-064F-E6D5-07303E429A59}"/>
              </a:ext>
            </a:extLst>
          </p:cNvPr>
          <p:cNvGraphicFramePr>
            <a:graphicFrameLocks noChangeAspect="1"/>
          </p:cNvGraphicFramePr>
          <p:nvPr>
            <p:extLst>
              <p:ext uri="{D42A27DB-BD31-4B8C-83A1-F6EECF244321}">
                <p14:modId xmlns:p14="http://schemas.microsoft.com/office/powerpoint/2010/main" val="3665586193"/>
              </p:ext>
            </p:extLst>
          </p:nvPr>
        </p:nvGraphicFramePr>
        <p:xfrm>
          <a:off x="4309595" y="6091810"/>
          <a:ext cx="3960813" cy="557213"/>
        </p:xfrm>
        <a:graphic>
          <a:graphicData uri="http://schemas.openxmlformats.org/presentationml/2006/ole">
            <mc:AlternateContent xmlns:mc="http://schemas.openxmlformats.org/markup-compatibility/2006">
              <mc:Choice xmlns:v="urn:schemas-microsoft-com:vml" Requires="v">
                <p:oleObj name="Equation" r:id="rId6" imgW="1714320" imgH="241200" progId="Equation.DSMT4">
                  <p:embed/>
                </p:oleObj>
              </mc:Choice>
              <mc:Fallback>
                <p:oleObj name="Equation" r:id="rId6" imgW="1714320" imgH="241200" progId="Equation.DSMT4">
                  <p:embed/>
                  <p:pic>
                    <p:nvPicPr>
                      <p:cNvPr id="13" name="Object 12">
                        <a:extLst>
                          <a:ext uri="{FF2B5EF4-FFF2-40B4-BE49-F238E27FC236}">
                            <a16:creationId xmlns:a16="http://schemas.microsoft.com/office/drawing/2014/main" id="{CD670123-611D-3D8B-C9AB-9323A4E82337}"/>
                          </a:ext>
                        </a:extLst>
                      </p:cNvPr>
                      <p:cNvPicPr/>
                      <p:nvPr/>
                    </p:nvPicPr>
                    <p:blipFill>
                      <a:blip r:embed="rId7"/>
                      <a:stretch>
                        <a:fillRect/>
                      </a:stretch>
                    </p:blipFill>
                    <p:spPr>
                      <a:xfrm>
                        <a:off x="4309595" y="6091810"/>
                        <a:ext cx="3960813" cy="557213"/>
                      </a:xfrm>
                      <a:prstGeom prst="rect">
                        <a:avLst/>
                      </a:prstGeom>
                    </p:spPr>
                  </p:pic>
                </p:oleObj>
              </mc:Fallback>
            </mc:AlternateContent>
          </a:graphicData>
        </a:graphic>
      </p:graphicFrame>
      <p:graphicFrame>
        <p:nvGraphicFramePr>
          <p:cNvPr id="17" name="Table 16">
            <a:extLst>
              <a:ext uri="{FF2B5EF4-FFF2-40B4-BE49-F238E27FC236}">
                <a16:creationId xmlns:a16="http://schemas.microsoft.com/office/drawing/2014/main" id="{38C83606-59AF-F404-FF35-5ED7B5D32F38}"/>
              </a:ext>
            </a:extLst>
          </p:cNvPr>
          <p:cNvGraphicFramePr>
            <a:graphicFrameLocks/>
          </p:cNvGraphicFramePr>
          <p:nvPr>
            <p:extLst>
              <p:ext uri="{D42A27DB-BD31-4B8C-83A1-F6EECF244321}">
                <p14:modId xmlns:p14="http://schemas.microsoft.com/office/powerpoint/2010/main" val="3738415985"/>
              </p:ext>
            </p:extLst>
          </p:nvPr>
        </p:nvGraphicFramePr>
        <p:xfrm>
          <a:off x="7161240" y="5294663"/>
          <a:ext cx="4523795" cy="741680"/>
        </p:xfrm>
        <a:graphic>
          <a:graphicData uri="http://schemas.openxmlformats.org/drawingml/2006/table">
            <a:tbl>
              <a:tblPr firstRow="1" bandRow="1">
                <a:tableStyleId>{93296810-A885-4BE3-A3E7-6D5BEEA58F35}</a:tableStyleId>
              </a:tblPr>
              <a:tblGrid>
                <a:gridCol w="1429141">
                  <a:extLst>
                    <a:ext uri="{9D8B030D-6E8A-4147-A177-3AD203B41FA5}">
                      <a16:colId xmlns:a16="http://schemas.microsoft.com/office/drawing/2014/main" val="3223944225"/>
                    </a:ext>
                  </a:extLst>
                </a:gridCol>
                <a:gridCol w="709127">
                  <a:extLst>
                    <a:ext uri="{9D8B030D-6E8A-4147-A177-3AD203B41FA5}">
                      <a16:colId xmlns:a16="http://schemas.microsoft.com/office/drawing/2014/main" val="759962187"/>
                    </a:ext>
                  </a:extLst>
                </a:gridCol>
                <a:gridCol w="1352938">
                  <a:extLst>
                    <a:ext uri="{9D8B030D-6E8A-4147-A177-3AD203B41FA5}">
                      <a16:colId xmlns:a16="http://schemas.microsoft.com/office/drawing/2014/main" val="1511464127"/>
                    </a:ext>
                  </a:extLst>
                </a:gridCol>
                <a:gridCol w="1032589">
                  <a:extLst>
                    <a:ext uri="{9D8B030D-6E8A-4147-A177-3AD203B41FA5}">
                      <a16:colId xmlns:a16="http://schemas.microsoft.com/office/drawing/2014/main" val="4211085712"/>
                    </a:ext>
                  </a:extLst>
                </a:gridCol>
              </a:tblGrid>
              <a:tr h="370840">
                <a:tc>
                  <a:txBody>
                    <a:bodyPr/>
                    <a:lstStyle/>
                    <a:p>
                      <a:r>
                        <a:rPr lang="en-US" dirty="0" err="1"/>
                        <a:t>Ins_NN</a:t>
                      </a:r>
                      <a:endParaRPr lang="en-US" dirty="0"/>
                    </a:p>
                  </a:txBody>
                  <a:tcPr/>
                </a:tc>
                <a:tc>
                  <a:txBody>
                    <a:bodyPr/>
                    <a:lstStyle/>
                    <a:p>
                      <a:r>
                        <a:rPr lang="en-US" dirty="0"/>
                        <a:t>Valid</a:t>
                      </a:r>
                    </a:p>
                  </a:txBody>
                  <a:tcPr/>
                </a:tc>
                <a:tc>
                  <a:txBody>
                    <a:bodyPr/>
                    <a:lstStyle/>
                    <a:p>
                      <a:r>
                        <a:rPr lang="en-US" dirty="0" err="1"/>
                        <a:t>LastName</a:t>
                      </a:r>
                      <a:endParaRPr lang="en-US" dirty="0"/>
                    </a:p>
                  </a:txBody>
                  <a:tcPr/>
                </a:tc>
                <a:tc>
                  <a:txBody>
                    <a:bodyPr/>
                    <a:lstStyle/>
                    <a:p>
                      <a:r>
                        <a:rPr lang="en-US" dirty="0"/>
                        <a:t>Province</a:t>
                      </a:r>
                    </a:p>
                  </a:txBody>
                  <a:tcPr/>
                </a:tc>
                <a:extLst>
                  <a:ext uri="{0D108BD9-81ED-4DB2-BD59-A6C34878D82A}">
                    <a16:rowId xmlns:a16="http://schemas.microsoft.com/office/drawing/2014/main" val="3192673593"/>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42997738"/>
                  </a:ext>
                </a:extLst>
              </a:tr>
            </a:tbl>
          </a:graphicData>
        </a:graphic>
      </p:graphicFrame>
    </p:spTree>
    <p:extLst>
      <p:ext uri="{BB962C8B-B14F-4D97-AF65-F5344CB8AC3E}">
        <p14:creationId xmlns:p14="http://schemas.microsoft.com/office/powerpoint/2010/main" val="2880459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AE3C-3C66-B8DB-4CD0-EF5BBF70FBF6}"/>
              </a:ext>
            </a:extLst>
          </p:cNvPr>
          <p:cNvSpPr>
            <a:spLocks noGrp="1"/>
          </p:cNvSpPr>
          <p:nvPr>
            <p:ph type="title"/>
          </p:nvPr>
        </p:nvSpPr>
        <p:spPr/>
        <p:txBody>
          <a:bodyPr/>
          <a:lstStyle/>
          <a:p>
            <a:pPr algn="r" rtl="1"/>
            <a:r>
              <a:rPr lang="fa-IR" dirty="0">
                <a:cs typeface="B Nazanin" panose="00000400000000000000" pitchFamily="2" charset="-78"/>
              </a:rPr>
              <a:t>مثال (پرتو)</a:t>
            </a:r>
            <a:endParaRPr lang="en-US" dirty="0">
              <a:cs typeface="B Nazanin" panose="00000400000000000000" pitchFamily="2" charset="-78"/>
            </a:endParaRPr>
          </a:p>
        </p:txBody>
      </p:sp>
      <p:graphicFrame>
        <p:nvGraphicFramePr>
          <p:cNvPr id="4" name="Table 4">
            <a:extLst>
              <a:ext uri="{FF2B5EF4-FFF2-40B4-BE49-F238E27FC236}">
                <a16:creationId xmlns:a16="http://schemas.microsoft.com/office/drawing/2014/main" id="{0F6CDFB3-4FF6-C007-4AFF-E9103CC66F2D}"/>
              </a:ext>
            </a:extLst>
          </p:cNvPr>
          <p:cNvGraphicFramePr>
            <a:graphicFrameLocks noGrp="1"/>
          </p:cNvGraphicFramePr>
          <p:nvPr>
            <p:ph idx="1"/>
            <p:extLst>
              <p:ext uri="{D42A27DB-BD31-4B8C-83A1-F6EECF244321}">
                <p14:modId xmlns:p14="http://schemas.microsoft.com/office/powerpoint/2010/main" val="167915848"/>
              </p:ext>
            </p:extLst>
          </p:nvPr>
        </p:nvGraphicFramePr>
        <p:xfrm>
          <a:off x="838199" y="1533599"/>
          <a:ext cx="2194250" cy="1483360"/>
        </p:xfrm>
        <a:graphic>
          <a:graphicData uri="http://schemas.openxmlformats.org/drawingml/2006/table">
            <a:tbl>
              <a:tblPr firstRow="1" bandRow="1">
                <a:tableStyleId>{5C22544A-7EE6-4342-B048-85BDC9FD1C3A}</a:tableStyleId>
              </a:tblPr>
              <a:tblGrid>
                <a:gridCol w="1097125">
                  <a:extLst>
                    <a:ext uri="{9D8B030D-6E8A-4147-A177-3AD203B41FA5}">
                      <a16:colId xmlns:a16="http://schemas.microsoft.com/office/drawing/2014/main" val="3223944225"/>
                    </a:ext>
                  </a:extLst>
                </a:gridCol>
                <a:gridCol w="1097125">
                  <a:extLst>
                    <a:ext uri="{9D8B030D-6E8A-4147-A177-3AD203B41FA5}">
                      <a16:colId xmlns:a16="http://schemas.microsoft.com/office/drawing/2014/main" val="4211085712"/>
                    </a:ext>
                  </a:extLst>
                </a:gridCol>
              </a:tblGrid>
              <a:tr h="370840">
                <a:tc>
                  <a:txBody>
                    <a:bodyPr/>
                    <a:lstStyle/>
                    <a:p>
                      <a:r>
                        <a:rPr lang="en-US" dirty="0"/>
                        <a:t>A1</a:t>
                      </a:r>
                    </a:p>
                  </a:txBody>
                  <a:tcPr/>
                </a:tc>
                <a:tc>
                  <a:txBody>
                    <a:bodyPr/>
                    <a:lstStyle/>
                    <a:p>
                      <a:r>
                        <a:rPr lang="en-US" dirty="0"/>
                        <a:t>A2</a:t>
                      </a:r>
                    </a:p>
                  </a:txBody>
                  <a:tcPr/>
                </a:tc>
                <a:extLst>
                  <a:ext uri="{0D108BD9-81ED-4DB2-BD59-A6C34878D82A}">
                    <a16:rowId xmlns:a16="http://schemas.microsoft.com/office/drawing/2014/main" val="3192673593"/>
                  </a:ext>
                </a:extLst>
              </a:tr>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942997738"/>
                  </a:ext>
                </a:extLst>
              </a:tr>
              <a:tr h="370840">
                <a:tc>
                  <a:txBody>
                    <a:bodyPr/>
                    <a:lstStyle/>
                    <a:p>
                      <a:r>
                        <a:rPr lang="fa-IR" dirty="0"/>
                        <a:t>1</a:t>
                      </a:r>
                      <a:endParaRPr lang="en-US" dirty="0"/>
                    </a:p>
                  </a:txBody>
                  <a:tcPr/>
                </a:tc>
                <a:tc>
                  <a:txBody>
                    <a:bodyPr/>
                    <a:lstStyle/>
                    <a:p>
                      <a:r>
                        <a:rPr lang="fa-IR" dirty="0"/>
                        <a:t>5</a:t>
                      </a:r>
                      <a:endParaRPr lang="en-US" dirty="0"/>
                    </a:p>
                  </a:txBody>
                  <a:tcPr/>
                </a:tc>
                <a:extLst>
                  <a:ext uri="{0D108BD9-81ED-4DB2-BD59-A6C34878D82A}">
                    <a16:rowId xmlns:a16="http://schemas.microsoft.com/office/drawing/2014/main" val="4208858236"/>
                  </a:ext>
                </a:extLst>
              </a:tr>
              <a:tr h="370840">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071180165"/>
                  </a:ext>
                </a:extLst>
              </a:tr>
            </a:tbl>
          </a:graphicData>
        </a:graphic>
      </p:graphicFrame>
      <p:graphicFrame>
        <p:nvGraphicFramePr>
          <p:cNvPr id="5" name="Table 4">
            <a:extLst>
              <a:ext uri="{FF2B5EF4-FFF2-40B4-BE49-F238E27FC236}">
                <a16:creationId xmlns:a16="http://schemas.microsoft.com/office/drawing/2014/main" id="{0621B885-E016-0929-40F2-D236EF1B39B8}"/>
              </a:ext>
            </a:extLst>
          </p:cNvPr>
          <p:cNvGraphicFramePr>
            <a:graphicFrameLocks/>
          </p:cNvGraphicFramePr>
          <p:nvPr/>
        </p:nvGraphicFramePr>
        <p:xfrm>
          <a:off x="90613" y="4211882"/>
          <a:ext cx="4620210" cy="1854200"/>
        </p:xfrm>
        <a:graphic>
          <a:graphicData uri="http://schemas.openxmlformats.org/drawingml/2006/table">
            <a:tbl>
              <a:tblPr firstRow="1" bandRow="1">
                <a:tableStyleId>{5C22544A-7EE6-4342-B048-85BDC9FD1C3A}</a:tableStyleId>
              </a:tblPr>
              <a:tblGrid>
                <a:gridCol w="1429141">
                  <a:extLst>
                    <a:ext uri="{9D8B030D-6E8A-4147-A177-3AD203B41FA5}">
                      <a16:colId xmlns:a16="http://schemas.microsoft.com/office/drawing/2014/main" val="3223944225"/>
                    </a:ext>
                  </a:extLst>
                </a:gridCol>
                <a:gridCol w="709127">
                  <a:extLst>
                    <a:ext uri="{9D8B030D-6E8A-4147-A177-3AD203B41FA5}">
                      <a16:colId xmlns:a16="http://schemas.microsoft.com/office/drawing/2014/main" val="759962187"/>
                    </a:ext>
                  </a:extLst>
                </a:gridCol>
                <a:gridCol w="1352938">
                  <a:extLst>
                    <a:ext uri="{9D8B030D-6E8A-4147-A177-3AD203B41FA5}">
                      <a16:colId xmlns:a16="http://schemas.microsoft.com/office/drawing/2014/main" val="1511464127"/>
                    </a:ext>
                  </a:extLst>
                </a:gridCol>
                <a:gridCol w="1129004">
                  <a:extLst>
                    <a:ext uri="{9D8B030D-6E8A-4147-A177-3AD203B41FA5}">
                      <a16:colId xmlns:a16="http://schemas.microsoft.com/office/drawing/2014/main" val="4211085712"/>
                    </a:ext>
                  </a:extLst>
                </a:gridCol>
              </a:tblGrid>
              <a:tr h="370840">
                <a:tc>
                  <a:txBody>
                    <a:bodyPr/>
                    <a:lstStyle/>
                    <a:p>
                      <a:r>
                        <a:rPr lang="en-US" dirty="0" err="1"/>
                        <a:t>Ins_NN</a:t>
                      </a:r>
                      <a:endParaRPr lang="en-US" dirty="0"/>
                    </a:p>
                  </a:txBody>
                  <a:tcPr/>
                </a:tc>
                <a:tc>
                  <a:txBody>
                    <a:bodyPr/>
                    <a:lstStyle/>
                    <a:p>
                      <a:r>
                        <a:rPr lang="en-US" dirty="0"/>
                        <a:t>Valid</a:t>
                      </a:r>
                    </a:p>
                  </a:txBody>
                  <a:tcPr/>
                </a:tc>
                <a:tc>
                  <a:txBody>
                    <a:bodyPr/>
                    <a:lstStyle/>
                    <a:p>
                      <a:r>
                        <a:rPr lang="en-US" dirty="0" err="1"/>
                        <a:t>LastName</a:t>
                      </a:r>
                      <a:endParaRPr lang="en-US" dirty="0"/>
                    </a:p>
                  </a:txBody>
                  <a:tcPr/>
                </a:tc>
                <a:tc>
                  <a:txBody>
                    <a:bodyPr/>
                    <a:lstStyle/>
                    <a:p>
                      <a:r>
                        <a:rPr lang="en-US" dirty="0"/>
                        <a:t>Province</a:t>
                      </a:r>
                    </a:p>
                  </a:txBody>
                  <a:tcPr/>
                </a:tc>
                <a:extLst>
                  <a:ext uri="{0D108BD9-81ED-4DB2-BD59-A6C34878D82A}">
                    <a16:rowId xmlns:a16="http://schemas.microsoft.com/office/drawing/2014/main" val="3192673593"/>
                  </a:ext>
                </a:extLst>
              </a:tr>
              <a:tr h="370840">
                <a:tc>
                  <a:txBody>
                    <a:bodyPr/>
                    <a:lstStyle/>
                    <a:p>
                      <a:r>
                        <a:rPr lang="en-US" dirty="0"/>
                        <a:t>0381731389</a:t>
                      </a:r>
                    </a:p>
                  </a:txBody>
                  <a:tcPr/>
                </a:tc>
                <a:tc>
                  <a:txBody>
                    <a:bodyPr/>
                    <a:lstStyle/>
                    <a:p>
                      <a:r>
                        <a:rPr lang="en-US" dirty="0"/>
                        <a:t>1</a:t>
                      </a:r>
                    </a:p>
                  </a:txBody>
                  <a:tcPr/>
                </a:tc>
                <a:tc>
                  <a:txBody>
                    <a:bodyPr/>
                    <a:lstStyle/>
                    <a:p>
                      <a:r>
                        <a:rPr lang="fa-IR" dirty="0"/>
                        <a:t>اصغری</a:t>
                      </a:r>
                      <a:endParaRPr lang="en-US" dirty="0"/>
                    </a:p>
                  </a:txBody>
                  <a:tcPr/>
                </a:tc>
                <a:tc>
                  <a:txBody>
                    <a:bodyPr/>
                    <a:lstStyle/>
                    <a:p>
                      <a:r>
                        <a:rPr lang="fa-IR" dirty="0"/>
                        <a:t>قم</a:t>
                      </a:r>
                      <a:endParaRPr lang="en-US" dirty="0"/>
                    </a:p>
                  </a:txBody>
                  <a:tcPr/>
                </a:tc>
                <a:extLst>
                  <a:ext uri="{0D108BD9-81ED-4DB2-BD59-A6C34878D82A}">
                    <a16:rowId xmlns:a16="http://schemas.microsoft.com/office/drawing/2014/main" val="2942997738"/>
                  </a:ext>
                </a:extLst>
              </a:tr>
              <a:tr h="370840">
                <a:tc>
                  <a:txBody>
                    <a:bodyPr/>
                    <a:lstStyle/>
                    <a:p>
                      <a:r>
                        <a:rPr lang="en-US" dirty="0"/>
                        <a:t>0075623132</a:t>
                      </a:r>
                    </a:p>
                  </a:txBody>
                  <a:tcPr/>
                </a:tc>
                <a:tc>
                  <a:txBody>
                    <a:bodyPr/>
                    <a:lstStyle/>
                    <a:p>
                      <a:r>
                        <a:rPr lang="en-US" dirty="0"/>
                        <a:t>0</a:t>
                      </a:r>
                    </a:p>
                  </a:txBody>
                  <a:tcPr/>
                </a:tc>
                <a:tc>
                  <a:txBody>
                    <a:bodyPr/>
                    <a:lstStyle/>
                    <a:p>
                      <a:r>
                        <a:rPr lang="fa-IR" dirty="0"/>
                        <a:t>ابراهیمی</a:t>
                      </a:r>
                      <a:endParaRPr lang="en-US" dirty="0"/>
                    </a:p>
                  </a:txBody>
                  <a:tcPr/>
                </a:tc>
                <a:tc>
                  <a:txBody>
                    <a:bodyPr/>
                    <a:lstStyle/>
                    <a:p>
                      <a:r>
                        <a:rPr lang="fa-IR" dirty="0"/>
                        <a:t>تهران</a:t>
                      </a:r>
                      <a:endParaRPr lang="en-US" dirty="0"/>
                    </a:p>
                  </a:txBody>
                  <a:tcPr/>
                </a:tc>
                <a:extLst>
                  <a:ext uri="{0D108BD9-81ED-4DB2-BD59-A6C34878D82A}">
                    <a16:rowId xmlns:a16="http://schemas.microsoft.com/office/drawing/2014/main" val="1071180165"/>
                  </a:ext>
                </a:extLst>
              </a:tr>
              <a:tr h="370840">
                <a:tc>
                  <a:txBody>
                    <a:bodyPr/>
                    <a:lstStyle/>
                    <a:p>
                      <a:r>
                        <a:rPr lang="en-US" dirty="0"/>
                        <a:t>1</a:t>
                      </a:r>
                      <a:r>
                        <a:rPr lang="fa-IR" dirty="0"/>
                        <a:t>38</a:t>
                      </a:r>
                      <a:r>
                        <a:rPr lang="en-US" dirty="0"/>
                        <a:t>6522588</a:t>
                      </a:r>
                    </a:p>
                  </a:txBody>
                  <a:tcPr/>
                </a:tc>
                <a:tc>
                  <a:txBody>
                    <a:bodyPr/>
                    <a:lstStyle/>
                    <a:p>
                      <a:r>
                        <a:rPr lang="en-US" dirty="0"/>
                        <a:t>1</a:t>
                      </a:r>
                    </a:p>
                  </a:txBody>
                  <a:tcPr/>
                </a:tc>
                <a:tc>
                  <a:txBody>
                    <a:bodyPr/>
                    <a:lstStyle/>
                    <a:p>
                      <a:r>
                        <a:rPr lang="fa-IR" dirty="0"/>
                        <a:t>محمدی فر</a:t>
                      </a:r>
                      <a:endParaRPr lang="en-US" dirty="0"/>
                    </a:p>
                  </a:txBody>
                  <a:tcPr/>
                </a:tc>
                <a:tc>
                  <a:txBody>
                    <a:bodyPr/>
                    <a:lstStyle/>
                    <a:p>
                      <a:r>
                        <a:rPr lang="fa-IR" dirty="0"/>
                        <a:t>آذرشرقی</a:t>
                      </a:r>
                      <a:endParaRPr lang="en-US" dirty="0"/>
                    </a:p>
                  </a:txBody>
                  <a:tcPr/>
                </a:tc>
                <a:extLst>
                  <a:ext uri="{0D108BD9-81ED-4DB2-BD59-A6C34878D82A}">
                    <a16:rowId xmlns:a16="http://schemas.microsoft.com/office/drawing/2014/main" val="3260553548"/>
                  </a:ext>
                </a:extLst>
              </a:tr>
              <a:tr h="370840">
                <a:tc>
                  <a:txBody>
                    <a:bodyPr/>
                    <a:lstStyle/>
                    <a:p>
                      <a:r>
                        <a:rPr lang="fa-IR" dirty="0"/>
                        <a:t>211</a:t>
                      </a:r>
                      <a:r>
                        <a:rPr lang="en-US" dirty="0"/>
                        <a:t>8546782</a:t>
                      </a:r>
                    </a:p>
                  </a:txBody>
                  <a:tcPr/>
                </a:tc>
                <a:tc>
                  <a:txBody>
                    <a:bodyPr/>
                    <a:lstStyle/>
                    <a:p>
                      <a:r>
                        <a:rPr lang="en-US" dirty="0"/>
                        <a:t>1</a:t>
                      </a:r>
                    </a:p>
                  </a:txBody>
                  <a:tcPr/>
                </a:tc>
                <a:tc>
                  <a:txBody>
                    <a:bodyPr/>
                    <a:lstStyle/>
                    <a:p>
                      <a:r>
                        <a:rPr lang="fa-IR" dirty="0"/>
                        <a:t>فراهانی</a:t>
                      </a:r>
                      <a:endParaRPr lang="en-US" dirty="0"/>
                    </a:p>
                  </a:txBody>
                  <a:tcPr/>
                </a:tc>
                <a:tc>
                  <a:txBody>
                    <a:bodyPr/>
                    <a:lstStyle/>
                    <a:p>
                      <a:r>
                        <a:rPr lang="fa-IR" dirty="0"/>
                        <a:t>گلستان</a:t>
                      </a:r>
                      <a:endParaRPr lang="en-US" dirty="0"/>
                    </a:p>
                  </a:txBody>
                  <a:tcPr/>
                </a:tc>
                <a:extLst>
                  <a:ext uri="{0D108BD9-81ED-4DB2-BD59-A6C34878D82A}">
                    <a16:rowId xmlns:a16="http://schemas.microsoft.com/office/drawing/2014/main" val="436878350"/>
                  </a:ext>
                </a:extLst>
              </a:tr>
            </a:tbl>
          </a:graphicData>
        </a:graphic>
      </p:graphicFrame>
      <p:sp>
        <p:nvSpPr>
          <p:cNvPr id="6" name="Arrow: Right 5">
            <a:extLst>
              <a:ext uri="{FF2B5EF4-FFF2-40B4-BE49-F238E27FC236}">
                <a16:creationId xmlns:a16="http://schemas.microsoft.com/office/drawing/2014/main" id="{781BC4A0-DF56-DA16-96F5-9B285D8C9A45}"/>
              </a:ext>
            </a:extLst>
          </p:cNvPr>
          <p:cNvSpPr/>
          <p:nvPr/>
        </p:nvSpPr>
        <p:spPr>
          <a:xfrm>
            <a:off x="3517641" y="1870589"/>
            <a:ext cx="1642188"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7">
            <a:extLst>
              <a:ext uri="{FF2B5EF4-FFF2-40B4-BE49-F238E27FC236}">
                <a16:creationId xmlns:a16="http://schemas.microsoft.com/office/drawing/2014/main" id="{488F16FD-9614-5D70-F3B8-035C2019EB05}"/>
              </a:ext>
            </a:extLst>
          </p:cNvPr>
          <p:cNvGraphicFramePr>
            <a:graphicFrameLocks noChangeAspect="1"/>
          </p:cNvGraphicFramePr>
          <p:nvPr>
            <p:extLst>
              <p:ext uri="{D42A27DB-BD31-4B8C-83A1-F6EECF244321}">
                <p14:modId xmlns:p14="http://schemas.microsoft.com/office/powerpoint/2010/main" val="1520868487"/>
              </p:ext>
            </p:extLst>
          </p:nvPr>
        </p:nvGraphicFramePr>
        <p:xfrm>
          <a:off x="3738563" y="1270000"/>
          <a:ext cx="1141412" cy="527050"/>
        </p:xfrm>
        <a:graphic>
          <a:graphicData uri="http://schemas.openxmlformats.org/presentationml/2006/ole">
            <mc:AlternateContent xmlns:mc="http://schemas.openxmlformats.org/markup-compatibility/2006">
              <mc:Choice xmlns:v="urn:schemas-microsoft-com:vml" Requires="v">
                <p:oleObj name="Equation" r:id="rId2" imgW="495000" imgH="228600" progId="Equation.DSMT4">
                  <p:embed/>
                </p:oleObj>
              </mc:Choice>
              <mc:Fallback>
                <p:oleObj name="Equation" r:id="rId2" imgW="495000" imgH="228600" progId="Equation.DSMT4">
                  <p:embed/>
                  <p:pic>
                    <p:nvPicPr>
                      <p:cNvPr id="8" name="Object 7">
                        <a:extLst>
                          <a:ext uri="{FF2B5EF4-FFF2-40B4-BE49-F238E27FC236}">
                            <a16:creationId xmlns:a16="http://schemas.microsoft.com/office/drawing/2014/main" id="{488F16FD-9614-5D70-F3B8-035C2019EB05}"/>
                          </a:ext>
                        </a:extLst>
                      </p:cNvPr>
                      <p:cNvPicPr/>
                      <p:nvPr/>
                    </p:nvPicPr>
                    <p:blipFill>
                      <a:blip r:embed="rId3"/>
                      <a:stretch>
                        <a:fillRect/>
                      </a:stretch>
                    </p:blipFill>
                    <p:spPr>
                      <a:xfrm>
                        <a:off x="3738563" y="1270000"/>
                        <a:ext cx="1141412" cy="5270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7B8CAE7C-6271-E420-BB54-1B04451F42F1}"/>
              </a:ext>
            </a:extLst>
          </p:cNvPr>
          <p:cNvSpPr txBox="1"/>
          <p:nvPr/>
        </p:nvSpPr>
        <p:spPr>
          <a:xfrm>
            <a:off x="1765245" y="1101154"/>
            <a:ext cx="340158" cy="400110"/>
          </a:xfrm>
          <a:prstGeom prst="rect">
            <a:avLst/>
          </a:prstGeom>
          <a:noFill/>
        </p:spPr>
        <p:txBody>
          <a:bodyPr wrap="none" rtlCol="0">
            <a:spAutoFit/>
          </a:bodyPr>
          <a:lstStyle/>
          <a:p>
            <a:r>
              <a:rPr lang="en-US" sz="2000" b="1" dirty="0"/>
              <a:t>A</a:t>
            </a:r>
          </a:p>
        </p:txBody>
      </p:sp>
      <p:graphicFrame>
        <p:nvGraphicFramePr>
          <p:cNvPr id="10" name="Table 4">
            <a:extLst>
              <a:ext uri="{FF2B5EF4-FFF2-40B4-BE49-F238E27FC236}">
                <a16:creationId xmlns:a16="http://schemas.microsoft.com/office/drawing/2014/main" id="{92A063F3-1C1F-AF3F-646D-54B960C294B3}"/>
              </a:ext>
            </a:extLst>
          </p:cNvPr>
          <p:cNvGraphicFramePr>
            <a:graphicFrameLocks/>
          </p:cNvGraphicFramePr>
          <p:nvPr>
            <p:extLst>
              <p:ext uri="{D42A27DB-BD31-4B8C-83A1-F6EECF244321}">
                <p14:modId xmlns:p14="http://schemas.microsoft.com/office/powerpoint/2010/main" val="645609431"/>
              </p:ext>
            </p:extLst>
          </p:nvPr>
        </p:nvGraphicFramePr>
        <p:xfrm>
          <a:off x="5384249" y="1503111"/>
          <a:ext cx="1097125" cy="1112520"/>
        </p:xfrm>
        <a:graphic>
          <a:graphicData uri="http://schemas.openxmlformats.org/drawingml/2006/table">
            <a:tbl>
              <a:tblPr firstRow="1" bandRow="1">
                <a:tableStyleId>{93296810-A885-4BE3-A3E7-6D5BEEA58F35}</a:tableStyleId>
              </a:tblPr>
              <a:tblGrid>
                <a:gridCol w="1097125">
                  <a:extLst>
                    <a:ext uri="{9D8B030D-6E8A-4147-A177-3AD203B41FA5}">
                      <a16:colId xmlns:a16="http://schemas.microsoft.com/office/drawing/2014/main" val="3223944225"/>
                    </a:ext>
                  </a:extLst>
                </a:gridCol>
              </a:tblGrid>
              <a:tr h="370840">
                <a:tc>
                  <a:txBody>
                    <a:bodyPr/>
                    <a:lstStyle/>
                    <a:p>
                      <a:r>
                        <a:rPr lang="en-US" dirty="0"/>
                        <a:t>A1</a:t>
                      </a:r>
                    </a:p>
                  </a:txBody>
                  <a:tcPr/>
                </a:tc>
                <a:extLst>
                  <a:ext uri="{0D108BD9-81ED-4DB2-BD59-A6C34878D82A}">
                    <a16:rowId xmlns:a16="http://schemas.microsoft.com/office/drawing/2014/main" val="3192673593"/>
                  </a:ext>
                </a:extLst>
              </a:tr>
              <a:tr h="370840">
                <a:tc>
                  <a:txBody>
                    <a:bodyPr/>
                    <a:lstStyle/>
                    <a:p>
                      <a:r>
                        <a:rPr lang="en-US" dirty="0"/>
                        <a:t>1</a:t>
                      </a:r>
                    </a:p>
                  </a:txBody>
                  <a:tcPr/>
                </a:tc>
                <a:extLst>
                  <a:ext uri="{0D108BD9-81ED-4DB2-BD59-A6C34878D82A}">
                    <a16:rowId xmlns:a16="http://schemas.microsoft.com/office/drawing/2014/main" val="3885138611"/>
                  </a:ext>
                </a:extLst>
              </a:tr>
              <a:tr h="370840">
                <a:tc>
                  <a:txBody>
                    <a:bodyPr/>
                    <a:lstStyle/>
                    <a:p>
                      <a:r>
                        <a:rPr lang="en-US" dirty="0"/>
                        <a:t>2</a:t>
                      </a:r>
                    </a:p>
                  </a:txBody>
                  <a:tcPr/>
                </a:tc>
                <a:extLst>
                  <a:ext uri="{0D108BD9-81ED-4DB2-BD59-A6C34878D82A}">
                    <a16:rowId xmlns:a16="http://schemas.microsoft.com/office/drawing/2014/main" val="2942997738"/>
                  </a:ext>
                </a:extLst>
              </a:tr>
            </a:tbl>
          </a:graphicData>
        </a:graphic>
      </p:graphicFrame>
      <p:sp>
        <p:nvSpPr>
          <p:cNvPr id="11" name="TextBox 10">
            <a:extLst>
              <a:ext uri="{FF2B5EF4-FFF2-40B4-BE49-F238E27FC236}">
                <a16:creationId xmlns:a16="http://schemas.microsoft.com/office/drawing/2014/main" id="{BBF423D5-32DF-51AB-8DD6-1B1BE0917483}"/>
              </a:ext>
            </a:extLst>
          </p:cNvPr>
          <p:cNvSpPr txBox="1"/>
          <p:nvPr/>
        </p:nvSpPr>
        <p:spPr>
          <a:xfrm>
            <a:off x="1611357" y="3800679"/>
            <a:ext cx="988091" cy="400110"/>
          </a:xfrm>
          <a:prstGeom prst="rect">
            <a:avLst/>
          </a:prstGeom>
          <a:noFill/>
        </p:spPr>
        <p:txBody>
          <a:bodyPr wrap="none" rtlCol="0">
            <a:spAutoFit/>
          </a:bodyPr>
          <a:lstStyle/>
          <a:p>
            <a:r>
              <a:rPr lang="en-US" sz="2000" b="1" dirty="0"/>
              <a:t>Insured</a:t>
            </a:r>
          </a:p>
        </p:txBody>
      </p:sp>
      <p:sp>
        <p:nvSpPr>
          <p:cNvPr id="12" name="Arrow: Right 11">
            <a:extLst>
              <a:ext uri="{FF2B5EF4-FFF2-40B4-BE49-F238E27FC236}">
                <a16:creationId xmlns:a16="http://schemas.microsoft.com/office/drawing/2014/main" id="{C3C54CC5-61C2-CE1C-ECCB-14E65F39CE5D}"/>
              </a:ext>
            </a:extLst>
          </p:cNvPr>
          <p:cNvSpPr/>
          <p:nvPr/>
        </p:nvSpPr>
        <p:spPr>
          <a:xfrm>
            <a:off x="4931674" y="4078469"/>
            <a:ext cx="1642188"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04BA7A82-79D7-7E84-0060-62E0F2F21DB7}"/>
              </a:ext>
            </a:extLst>
          </p:cNvPr>
          <p:cNvGraphicFramePr>
            <a:graphicFrameLocks/>
          </p:cNvGraphicFramePr>
          <p:nvPr>
            <p:extLst>
              <p:ext uri="{D42A27DB-BD31-4B8C-83A1-F6EECF244321}">
                <p14:modId xmlns:p14="http://schemas.microsoft.com/office/powerpoint/2010/main" val="2463856522"/>
              </p:ext>
            </p:extLst>
          </p:nvPr>
        </p:nvGraphicFramePr>
        <p:xfrm>
          <a:off x="6814858" y="3175788"/>
          <a:ext cx="1429141" cy="1854200"/>
        </p:xfrm>
        <a:graphic>
          <a:graphicData uri="http://schemas.openxmlformats.org/drawingml/2006/table">
            <a:tbl>
              <a:tblPr firstRow="1" bandRow="1">
                <a:tableStyleId>{93296810-A885-4BE3-A3E7-6D5BEEA58F35}</a:tableStyleId>
              </a:tblPr>
              <a:tblGrid>
                <a:gridCol w="1429141">
                  <a:extLst>
                    <a:ext uri="{9D8B030D-6E8A-4147-A177-3AD203B41FA5}">
                      <a16:colId xmlns:a16="http://schemas.microsoft.com/office/drawing/2014/main" val="3223944225"/>
                    </a:ext>
                  </a:extLst>
                </a:gridCol>
              </a:tblGrid>
              <a:tr h="370840">
                <a:tc>
                  <a:txBody>
                    <a:bodyPr/>
                    <a:lstStyle/>
                    <a:p>
                      <a:r>
                        <a:rPr lang="en-US" dirty="0" err="1"/>
                        <a:t>Ins_NN</a:t>
                      </a:r>
                      <a:endParaRPr lang="en-US" dirty="0"/>
                    </a:p>
                  </a:txBody>
                  <a:tcPr/>
                </a:tc>
                <a:extLst>
                  <a:ext uri="{0D108BD9-81ED-4DB2-BD59-A6C34878D82A}">
                    <a16:rowId xmlns:a16="http://schemas.microsoft.com/office/drawing/2014/main" val="3192673593"/>
                  </a:ext>
                </a:extLst>
              </a:tr>
              <a:tr h="370840">
                <a:tc>
                  <a:txBody>
                    <a:bodyPr/>
                    <a:lstStyle/>
                    <a:p>
                      <a:r>
                        <a:rPr lang="en-US" dirty="0"/>
                        <a:t>0381731389</a:t>
                      </a:r>
                    </a:p>
                  </a:txBody>
                  <a:tcPr/>
                </a:tc>
                <a:extLst>
                  <a:ext uri="{0D108BD9-81ED-4DB2-BD59-A6C34878D82A}">
                    <a16:rowId xmlns:a16="http://schemas.microsoft.com/office/drawing/2014/main" val="2942997738"/>
                  </a:ext>
                </a:extLst>
              </a:tr>
              <a:tr h="370840">
                <a:tc>
                  <a:txBody>
                    <a:bodyPr/>
                    <a:lstStyle/>
                    <a:p>
                      <a:r>
                        <a:rPr lang="en-US" dirty="0"/>
                        <a:t>0075623132</a:t>
                      </a:r>
                    </a:p>
                  </a:txBody>
                  <a:tcPr/>
                </a:tc>
                <a:extLst>
                  <a:ext uri="{0D108BD9-81ED-4DB2-BD59-A6C34878D82A}">
                    <a16:rowId xmlns:a16="http://schemas.microsoft.com/office/drawing/2014/main" val="903021697"/>
                  </a:ext>
                </a:extLst>
              </a:tr>
              <a:tr h="370840">
                <a:tc>
                  <a:txBody>
                    <a:bodyPr/>
                    <a:lstStyle/>
                    <a:p>
                      <a:r>
                        <a:rPr lang="en-US" dirty="0"/>
                        <a:t>1</a:t>
                      </a:r>
                      <a:r>
                        <a:rPr lang="fa-IR" dirty="0"/>
                        <a:t>38</a:t>
                      </a:r>
                      <a:r>
                        <a:rPr lang="en-US" dirty="0"/>
                        <a:t>6522588</a:t>
                      </a:r>
                    </a:p>
                  </a:txBody>
                  <a:tcPr/>
                </a:tc>
                <a:extLst>
                  <a:ext uri="{0D108BD9-81ED-4DB2-BD59-A6C34878D82A}">
                    <a16:rowId xmlns:a16="http://schemas.microsoft.com/office/drawing/2014/main" val="3260553548"/>
                  </a:ext>
                </a:extLst>
              </a:tr>
              <a:tr h="370840">
                <a:tc>
                  <a:txBody>
                    <a:bodyPr/>
                    <a:lstStyle/>
                    <a:p>
                      <a:r>
                        <a:rPr lang="fa-IR" dirty="0"/>
                        <a:t>211</a:t>
                      </a:r>
                      <a:r>
                        <a:rPr lang="en-US" dirty="0"/>
                        <a:t>8546782</a:t>
                      </a:r>
                    </a:p>
                  </a:txBody>
                  <a:tcPr/>
                </a:tc>
                <a:extLst>
                  <a:ext uri="{0D108BD9-81ED-4DB2-BD59-A6C34878D82A}">
                    <a16:rowId xmlns:a16="http://schemas.microsoft.com/office/drawing/2014/main" val="436878350"/>
                  </a:ext>
                </a:extLst>
              </a:tr>
            </a:tbl>
          </a:graphicData>
        </a:graphic>
      </p:graphicFrame>
      <p:sp>
        <p:nvSpPr>
          <p:cNvPr id="15" name="Arrow: Right 14">
            <a:extLst>
              <a:ext uri="{FF2B5EF4-FFF2-40B4-BE49-F238E27FC236}">
                <a16:creationId xmlns:a16="http://schemas.microsoft.com/office/drawing/2014/main" id="{02872AA9-A968-1255-D466-E89B1B93EF15}"/>
              </a:ext>
            </a:extLst>
          </p:cNvPr>
          <p:cNvSpPr/>
          <p:nvPr/>
        </p:nvSpPr>
        <p:spPr>
          <a:xfrm>
            <a:off x="4879975" y="5634834"/>
            <a:ext cx="3547107"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Object 2">
            <a:extLst>
              <a:ext uri="{FF2B5EF4-FFF2-40B4-BE49-F238E27FC236}">
                <a16:creationId xmlns:a16="http://schemas.microsoft.com/office/drawing/2014/main" id="{E667F75C-EAB0-9456-DDEB-F3ABA6E348C2}"/>
              </a:ext>
            </a:extLst>
          </p:cNvPr>
          <p:cNvGraphicFramePr>
            <a:graphicFrameLocks noChangeAspect="1"/>
          </p:cNvGraphicFramePr>
          <p:nvPr>
            <p:extLst>
              <p:ext uri="{D42A27DB-BD31-4B8C-83A1-F6EECF244321}">
                <p14:modId xmlns:p14="http://schemas.microsoft.com/office/powerpoint/2010/main" val="880187651"/>
              </p:ext>
            </p:extLst>
          </p:nvPr>
        </p:nvGraphicFramePr>
        <p:xfrm>
          <a:off x="4814981" y="3663843"/>
          <a:ext cx="1987256" cy="439045"/>
        </p:xfrm>
        <a:graphic>
          <a:graphicData uri="http://schemas.openxmlformats.org/presentationml/2006/ole">
            <mc:AlternateContent xmlns:mc="http://schemas.openxmlformats.org/markup-compatibility/2006">
              <mc:Choice xmlns:v="urn:schemas-microsoft-com:vml" Requires="v">
                <p:oleObj name="Equation" r:id="rId4" imgW="1091880" imgH="241200" progId="Equation.DSMT4">
                  <p:embed/>
                </p:oleObj>
              </mc:Choice>
              <mc:Fallback>
                <p:oleObj name="Equation" r:id="rId4" imgW="1091880" imgH="241200" progId="Equation.DSMT4">
                  <p:embed/>
                  <p:pic>
                    <p:nvPicPr>
                      <p:cNvPr id="0" name=""/>
                      <p:cNvPicPr/>
                      <p:nvPr/>
                    </p:nvPicPr>
                    <p:blipFill>
                      <a:blip r:embed="rId5"/>
                      <a:stretch>
                        <a:fillRect/>
                      </a:stretch>
                    </p:blipFill>
                    <p:spPr>
                      <a:xfrm>
                        <a:off x="4814981" y="3663843"/>
                        <a:ext cx="1987256" cy="43904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3A8B0DEE-4B1C-8D82-BAAF-858623755500}"/>
              </a:ext>
            </a:extLst>
          </p:cNvPr>
          <p:cNvGraphicFramePr>
            <a:graphicFrameLocks noChangeAspect="1"/>
          </p:cNvGraphicFramePr>
          <p:nvPr>
            <p:extLst>
              <p:ext uri="{D42A27DB-BD31-4B8C-83A1-F6EECF244321}">
                <p14:modId xmlns:p14="http://schemas.microsoft.com/office/powerpoint/2010/main" val="2887946569"/>
              </p:ext>
            </p:extLst>
          </p:nvPr>
        </p:nvGraphicFramePr>
        <p:xfrm>
          <a:off x="5159829" y="5318041"/>
          <a:ext cx="2703593" cy="439045"/>
        </p:xfrm>
        <a:graphic>
          <a:graphicData uri="http://schemas.openxmlformats.org/presentationml/2006/ole">
            <mc:AlternateContent xmlns:mc="http://schemas.openxmlformats.org/markup-compatibility/2006">
              <mc:Choice xmlns:v="urn:schemas-microsoft-com:vml" Requires="v">
                <p:oleObj name="Equation" r:id="rId6" imgW="1485720" imgH="241200" progId="Equation.DSMT4">
                  <p:embed/>
                </p:oleObj>
              </mc:Choice>
              <mc:Fallback>
                <p:oleObj name="Equation" r:id="rId6" imgW="1485720" imgH="241200" progId="Equation.DSMT4">
                  <p:embed/>
                  <p:pic>
                    <p:nvPicPr>
                      <p:cNvPr id="0" name=""/>
                      <p:cNvPicPr/>
                      <p:nvPr/>
                    </p:nvPicPr>
                    <p:blipFill>
                      <a:blip r:embed="rId7"/>
                      <a:stretch>
                        <a:fillRect/>
                      </a:stretch>
                    </p:blipFill>
                    <p:spPr>
                      <a:xfrm>
                        <a:off x="5159829" y="5318041"/>
                        <a:ext cx="2703593" cy="439045"/>
                      </a:xfrm>
                      <a:prstGeom prst="rect">
                        <a:avLst/>
                      </a:prstGeom>
                    </p:spPr>
                  </p:pic>
                </p:oleObj>
              </mc:Fallback>
            </mc:AlternateContent>
          </a:graphicData>
        </a:graphic>
      </p:graphicFrame>
      <p:graphicFrame>
        <p:nvGraphicFramePr>
          <p:cNvPr id="18" name="Table 17">
            <a:extLst>
              <a:ext uri="{FF2B5EF4-FFF2-40B4-BE49-F238E27FC236}">
                <a16:creationId xmlns:a16="http://schemas.microsoft.com/office/drawing/2014/main" id="{BB58C263-F011-2A25-AEC0-20E43433E93C}"/>
              </a:ext>
            </a:extLst>
          </p:cNvPr>
          <p:cNvGraphicFramePr>
            <a:graphicFrameLocks/>
          </p:cNvGraphicFramePr>
          <p:nvPr>
            <p:extLst>
              <p:ext uri="{D42A27DB-BD31-4B8C-83A1-F6EECF244321}">
                <p14:modId xmlns:p14="http://schemas.microsoft.com/office/powerpoint/2010/main" val="1905009832"/>
              </p:ext>
            </p:extLst>
          </p:nvPr>
        </p:nvGraphicFramePr>
        <p:xfrm>
          <a:off x="8624577" y="4847650"/>
          <a:ext cx="2782079" cy="1854200"/>
        </p:xfrm>
        <a:graphic>
          <a:graphicData uri="http://schemas.openxmlformats.org/drawingml/2006/table">
            <a:tbl>
              <a:tblPr firstRow="1" bandRow="1">
                <a:tableStyleId>{93296810-A885-4BE3-A3E7-6D5BEEA58F35}</a:tableStyleId>
              </a:tblPr>
              <a:tblGrid>
                <a:gridCol w="1429141">
                  <a:extLst>
                    <a:ext uri="{9D8B030D-6E8A-4147-A177-3AD203B41FA5}">
                      <a16:colId xmlns:a16="http://schemas.microsoft.com/office/drawing/2014/main" val="3223944225"/>
                    </a:ext>
                  </a:extLst>
                </a:gridCol>
                <a:gridCol w="1352938">
                  <a:extLst>
                    <a:ext uri="{9D8B030D-6E8A-4147-A177-3AD203B41FA5}">
                      <a16:colId xmlns:a16="http://schemas.microsoft.com/office/drawing/2014/main" val="1511464127"/>
                    </a:ext>
                  </a:extLst>
                </a:gridCol>
              </a:tblGrid>
              <a:tr h="370840">
                <a:tc>
                  <a:txBody>
                    <a:bodyPr/>
                    <a:lstStyle/>
                    <a:p>
                      <a:r>
                        <a:rPr lang="en-US" dirty="0" err="1"/>
                        <a:t>Ins_NN</a:t>
                      </a:r>
                      <a:endParaRPr lang="en-US" dirty="0"/>
                    </a:p>
                  </a:txBody>
                  <a:tcPr/>
                </a:tc>
                <a:tc>
                  <a:txBody>
                    <a:bodyPr/>
                    <a:lstStyle/>
                    <a:p>
                      <a:r>
                        <a:rPr lang="en-US" dirty="0" err="1"/>
                        <a:t>LastName</a:t>
                      </a:r>
                      <a:endParaRPr lang="en-US" dirty="0"/>
                    </a:p>
                  </a:txBody>
                  <a:tcPr/>
                </a:tc>
                <a:extLst>
                  <a:ext uri="{0D108BD9-81ED-4DB2-BD59-A6C34878D82A}">
                    <a16:rowId xmlns:a16="http://schemas.microsoft.com/office/drawing/2014/main" val="3192673593"/>
                  </a:ext>
                </a:extLst>
              </a:tr>
              <a:tr h="370840">
                <a:tc>
                  <a:txBody>
                    <a:bodyPr/>
                    <a:lstStyle/>
                    <a:p>
                      <a:r>
                        <a:rPr lang="en-US" dirty="0"/>
                        <a:t>0381731389</a:t>
                      </a:r>
                    </a:p>
                  </a:txBody>
                  <a:tcPr/>
                </a:tc>
                <a:tc>
                  <a:txBody>
                    <a:bodyPr/>
                    <a:lstStyle/>
                    <a:p>
                      <a:r>
                        <a:rPr lang="fa-IR" dirty="0"/>
                        <a:t>اصغری</a:t>
                      </a:r>
                      <a:endParaRPr lang="en-US" dirty="0"/>
                    </a:p>
                  </a:txBody>
                  <a:tcPr/>
                </a:tc>
                <a:extLst>
                  <a:ext uri="{0D108BD9-81ED-4DB2-BD59-A6C34878D82A}">
                    <a16:rowId xmlns:a16="http://schemas.microsoft.com/office/drawing/2014/main" val="2942997738"/>
                  </a:ext>
                </a:extLst>
              </a:tr>
              <a:tr h="370840">
                <a:tc>
                  <a:txBody>
                    <a:bodyPr/>
                    <a:lstStyle/>
                    <a:p>
                      <a:r>
                        <a:rPr lang="en-US" dirty="0"/>
                        <a:t>0075623132</a:t>
                      </a:r>
                    </a:p>
                  </a:txBody>
                  <a:tcPr/>
                </a:tc>
                <a:tc>
                  <a:txBody>
                    <a:bodyPr/>
                    <a:lstStyle/>
                    <a:p>
                      <a:r>
                        <a:rPr lang="fa-IR" dirty="0"/>
                        <a:t>ابراهیمی</a:t>
                      </a:r>
                      <a:endParaRPr lang="en-US" dirty="0"/>
                    </a:p>
                  </a:txBody>
                  <a:tcPr/>
                </a:tc>
                <a:extLst>
                  <a:ext uri="{0D108BD9-81ED-4DB2-BD59-A6C34878D82A}">
                    <a16:rowId xmlns:a16="http://schemas.microsoft.com/office/drawing/2014/main" val="1071180165"/>
                  </a:ext>
                </a:extLst>
              </a:tr>
              <a:tr h="370840">
                <a:tc>
                  <a:txBody>
                    <a:bodyPr/>
                    <a:lstStyle/>
                    <a:p>
                      <a:r>
                        <a:rPr lang="en-US" dirty="0"/>
                        <a:t>1</a:t>
                      </a:r>
                      <a:r>
                        <a:rPr lang="fa-IR" dirty="0"/>
                        <a:t>38</a:t>
                      </a:r>
                      <a:r>
                        <a:rPr lang="en-US" dirty="0"/>
                        <a:t>6522588</a:t>
                      </a:r>
                    </a:p>
                  </a:txBody>
                  <a:tcPr/>
                </a:tc>
                <a:tc>
                  <a:txBody>
                    <a:bodyPr/>
                    <a:lstStyle/>
                    <a:p>
                      <a:r>
                        <a:rPr lang="fa-IR" dirty="0"/>
                        <a:t>محمدی فر</a:t>
                      </a:r>
                      <a:endParaRPr lang="en-US" dirty="0"/>
                    </a:p>
                  </a:txBody>
                  <a:tcPr/>
                </a:tc>
                <a:extLst>
                  <a:ext uri="{0D108BD9-81ED-4DB2-BD59-A6C34878D82A}">
                    <a16:rowId xmlns:a16="http://schemas.microsoft.com/office/drawing/2014/main" val="3260553548"/>
                  </a:ext>
                </a:extLst>
              </a:tr>
              <a:tr h="370840">
                <a:tc>
                  <a:txBody>
                    <a:bodyPr/>
                    <a:lstStyle/>
                    <a:p>
                      <a:r>
                        <a:rPr lang="fa-IR" dirty="0"/>
                        <a:t>211</a:t>
                      </a:r>
                      <a:r>
                        <a:rPr lang="en-US" dirty="0"/>
                        <a:t>8546782</a:t>
                      </a:r>
                    </a:p>
                  </a:txBody>
                  <a:tcPr/>
                </a:tc>
                <a:tc>
                  <a:txBody>
                    <a:bodyPr/>
                    <a:lstStyle/>
                    <a:p>
                      <a:r>
                        <a:rPr lang="fa-IR" dirty="0"/>
                        <a:t>فراهانی</a:t>
                      </a:r>
                      <a:endParaRPr lang="en-US" dirty="0"/>
                    </a:p>
                  </a:txBody>
                  <a:tcPr/>
                </a:tc>
                <a:extLst>
                  <a:ext uri="{0D108BD9-81ED-4DB2-BD59-A6C34878D82A}">
                    <a16:rowId xmlns:a16="http://schemas.microsoft.com/office/drawing/2014/main" val="436878350"/>
                  </a:ext>
                </a:extLst>
              </a:tr>
            </a:tbl>
          </a:graphicData>
        </a:graphic>
      </p:graphicFrame>
    </p:spTree>
    <p:extLst>
      <p:ext uri="{BB962C8B-B14F-4D97-AF65-F5344CB8AC3E}">
        <p14:creationId xmlns:p14="http://schemas.microsoft.com/office/powerpoint/2010/main" val="1163941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0966-E290-D01D-29E4-7B7B55428F2C}"/>
              </a:ext>
            </a:extLst>
          </p:cNvPr>
          <p:cNvSpPr>
            <a:spLocks noGrp="1"/>
          </p:cNvSpPr>
          <p:nvPr>
            <p:ph type="title"/>
          </p:nvPr>
        </p:nvSpPr>
        <p:spPr/>
        <p:txBody>
          <a:bodyPr/>
          <a:lstStyle/>
          <a:p>
            <a:pPr algn="r" rtl="1"/>
            <a:r>
              <a:rPr lang="fa-IR" dirty="0">
                <a:cs typeface="B Nazanin" panose="00000400000000000000" pitchFamily="2" charset="-78"/>
              </a:rPr>
              <a:t>مثال (ترکیب گزینش و پرتو)</a:t>
            </a:r>
            <a:endParaRPr lang="en-US" dirty="0"/>
          </a:p>
        </p:txBody>
      </p:sp>
      <p:graphicFrame>
        <p:nvGraphicFramePr>
          <p:cNvPr id="4" name="Table 3">
            <a:extLst>
              <a:ext uri="{FF2B5EF4-FFF2-40B4-BE49-F238E27FC236}">
                <a16:creationId xmlns:a16="http://schemas.microsoft.com/office/drawing/2014/main" id="{92EF041A-EB85-092A-4BCC-95B7C61E626A}"/>
              </a:ext>
            </a:extLst>
          </p:cNvPr>
          <p:cNvGraphicFramePr>
            <a:graphicFrameLocks/>
          </p:cNvGraphicFramePr>
          <p:nvPr>
            <p:extLst>
              <p:ext uri="{D42A27DB-BD31-4B8C-83A1-F6EECF244321}">
                <p14:modId xmlns:p14="http://schemas.microsoft.com/office/powerpoint/2010/main" val="482766467"/>
              </p:ext>
            </p:extLst>
          </p:nvPr>
        </p:nvGraphicFramePr>
        <p:xfrm>
          <a:off x="641120" y="3369647"/>
          <a:ext cx="4620210" cy="2595880"/>
        </p:xfrm>
        <a:graphic>
          <a:graphicData uri="http://schemas.openxmlformats.org/drawingml/2006/table">
            <a:tbl>
              <a:tblPr firstRow="1" bandRow="1">
                <a:tableStyleId>{5C22544A-7EE6-4342-B048-85BDC9FD1C3A}</a:tableStyleId>
              </a:tblPr>
              <a:tblGrid>
                <a:gridCol w="1429141">
                  <a:extLst>
                    <a:ext uri="{9D8B030D-6E8A-4147-A177-3AD203B41FA5}">
                      <a16:colId xmlns:a16="http://schemas.microsoft.com/office/drawing/2014/main" val="3223944225"/>
                    </a:ext>
                  </a:extLst>
                </a:gridCol>
                <a:gridCol w="709127">
                  <a:extLst>
                    <a:ext uri="{9D8B030D-6E8A-4147-A177-3AD203B41FA5}">
                      <a16:colId xmlns:a16="http://schemas.microsoft.com/office/drawing/2014/main" val="759962187"/>
                    </a:ext>
                  </a:extLst>
                </a:gridCol>
                <a:gridCol w="1352938">
                  <a:extLst>
                    <a:ext uri="{9D8B030D-6E8A-4147-A177-3AD203B41FA5}">
                      <a16:colId xmlns:a16="http://schemas.microsoft.com/office/drawing/2014/main" val="1511464127"/>
                    </a:ext>
                  </a:extLst>
                </a:gridCol>
                <a:gridCol w="1129004">
                  <a:extLst>
                    <a:ext uri="{9D8B030D-6E8A-4147-A177-3AD203B41FA5}">
                      <a16:colId xmlns:a16="http://schemas.microsoft.com/office/drawing/2014/main" val="4211085712"/>
                    </a:ext>
                  </a:extLst>
                </a:gridCol>
              </a:tblGrid>
              <a:tr h="370840">
                <a:tc>
                  <a:txBody>
                    <a:bodyPr/>
                    <a:lstStyle/>
                    <a:p>
                      <a:r>
                        <a:rPr lang="en-US" dirty="0" err="1"/>
                        <a:t>Ins_NN</a:t>
                      </a:r>
                      <a:endParaRPr lang="en-US" dirty="0"/>
                    </a:p>
                  </a:txBody>
                  <a:tcPr/>
                </a:tc>
                <a:tc>
                  <a:txBody>
                    <a:bodyPr/>
                    <a:lstStyle/>
                    <a:p>
                      <a:r>
                        <a:rPr lang="en-US" dirty="0"/>
                        <a:t>Valid</a:t>
                      </a:r>
                    </a:p>
                  </a:txBody>
                  <a:tcPr/>
                </a:tc>
                <a:tc>
                  <a:txBody>
                    <a:bodyPr/>
                    <a:lstStyle/>
                    <a:p>
                      <a:r>
                        <a:rPr lang="en-US" dirty="0" err="1"/>
                        <a:t>LastName</a:t>
                      </a:r>
                      <a:endParaRPr lang="en-US" dirty="0"/>
                    </a:p>
                  </a:txBody>
                  <a:tcPr/>
                </a:tc>
                <a:tc>
                  <a:txBody>
                    <a:bodyPr/>
                    <a:lstStyle/>
                    <a:p>
                      <a:r>
                        <a:rPr lang="en-US" dirty="0"/>
                        <a:t>Province</a:t>
                      </a:r>
                    </a:p>
                  </a:txBody>
                  <a:tcPr/>
                </a:tc>
                <a:extLst>
                  <a:ext uri="{0D108BD9-81ED-4DB2-BD59-A6C34878D82A}">
                    <a16:rowId xmlns:a16="http://schemas.microsoft.com/office/drawing/2014/main" val="3192673593"/>
                  </a:ext>
                </a:extLst>
              </a:tr>
              <a:tr h="370840">
                <a:tc>
                  <a:txBody>
                    <a:bodyPr/>
                    <a:lstStyle/>
                    <a:p>
                      <a:r>
                        <a:rPr lang="en-US" dirty="0"/>
                        <a:t>0381731389</a:t>
                      </a:r>
                    </a:p>
                  </a:txBody>
                  <a:tcPr/>
                </a:tc>
                <a:tc>
                  <a:txBody>
                    <a:bodyPr/>
                    <a:lstStyle/>
                    <a:p>
                      <a:r>
                        <a:rPr lang="en-US" dirty="0"/>
                        <a:t>1</a:t>
                      </a:r>
                    </a:p>
                  </a:txBody>
                  <a:tcPr/>
                </a:tc>
                <a:tc>
                  <a:txBody>
                    <a:bodyPr/>
                    <a:lstStyle/>
                    <a:p>
                      <a:r>
                        <a:rPr lang="fa-IR" dirty="0"/>
                        <a:t>اصغری</a:t>
                      </a:r>
                      <a:endParaRPr lang="en-US" dirty="0"/>
                    </a:p>
                  </a:txBody>
                  <a:tcPr/>
                </a:tc>
                <a:tc>
                  <a:txBody>
                    <a:bodyPr/>
                    <a:lstStyle/>
                    <a:p>
                      <a:r>
                        <a:rPr lang="fa-IR" dirty="0"/>
                        <a:t>قم</a:t>
                      </a:r>
                      <a:endParaRPr lang="en-US" dirty="0"/>
                    </a:p>
                  </a:txBody>
                  <a:tcPr/>
                </a:tc>
                <a:extLst>
                  <a:ext uri="{0D108BD9-81ED-4DB2-BD59-A6C34878D82A}">
                    <a16:rowId xmlns:a16="http://schemas.microsoft.com/office/drawing/2014/main" val="2942997738"/>
                  </a:ext>
                </a:extLst>
              </a:tr>
              <a:tr h="370840">
                <a:tc>
                  <a:txBody>
                    <a:bodyPr/>
                    <a:lstStyle/>
                    <a:p>
                      <a:r>
                        <a:rPr lang="en-US" dirty="0"/>
                        <a:t>0075623132</a:t>
                      </a:r>
                    </a:p>
                  </a:txBody>
                  <a:tcPr/>
                </a:tc>
                <a:tc>
                  <a:txBody>
                    <a:bodyPr/>
                    <a:lstStyle/>
                    <a:p>
                      <a:r>
                        <a:rPr lang="en-US" dirty="0"/>
                        <a:t>0</a:t>
                      </a:r>
                    </a:p>
                  </a:txBody>
                  <a:tcPr/>
                </a:tc>
                <a:tc>
                  <a:txBody>
                    <a:bodyPr/>
                    <a:lstStyle/>
                    <a:p>
                      <a:r>
                        <a:rPr lang="fa-IR" dirty="0"/>
                        <a:t>ابراهیمی</a:t>
                      </a:r>
                      <a:endParaRPr lang="en-US" dirty="0"/>
                    </a:p>
                  </a:txBody>
                  <a:tcPr/>
                </a:tc>
                <a:tc>
                  <a:txBody>
                    <a:bodyPr/>
                    <a:lstStyle/>
                    <a:p>
                      <a:r>
                        <a:rPr lang="fa-IR" dirty="0"/>
                        <a:t>تهران</a:t>
                      </a:r>
                      <a:endParaRPr lang="en-US" dirty="0"/>
                    </a:p>
                  </a:txBody>
                  <a:tcPr/>
                </a:tc>
                <a:extLst>
                  <a:ext uri="{0D108BD9-81ED-4DB2-BD59-A6C34878D82A}">
                    <a16:rowId xmlns:a16="http://schemas.microsoft.com/office/drawing/2014/main" val="1071180165"/>
                  </a:ext>
                </a:extLst>
              </a:tr>
              <a:tr h="370840">
                <a:tc>
                  <a:txBody>
                    <a:bodyPr/>
                    <a:lstStyle/>
                    <a:p>
                      <a:r>
                        <a:rPr lang="en-US" dirty="0"/>
                        <a:t>1</a:t>
                      </a:r>
                      <a:r>
                        <a:rPr lang="fa-IR" dirty="0"/>
                        <a:t>38</a:t>
                      </a:r>
                      <a:r>
                        <a:rPr lang="en-US" dirty="0"/>
                        <a:t>6522588</a:t>
                      </a:r>
                    </a:p>
                  </a:txBody>
                  <a:tcPr/>
                </a:tc>
                <a:tc>
                  <a:txBody>
                    <a:bodyPr/>
                    <a:lstStyle/>
                    <a:p>
                      <a:r>
                        <a:rPr lang="en-US" dirty="0"/>
                        <a:t>1</a:t>
                      </a:r>
                    </a:p>
                  </a:txBody>
                  <a:tcPr/>
                </a:tc>
                <a:tc>
                  <a:txBody>
                    <a:bodyPr/>
                    <a:lstStyle/>
                    <a:p>
                      <a:r>
                        <a:rPr lang="fa-IR" dirty="0"/>
                        <a:t>محمدی فر</a:t>
                      </a:r>
                      <a:endParaRPr lang="en-US" dirty="0"/>
                    </a:p>
                  </a:txBody>
                  <a:tcPr/>
                </a:tc>
                <a:tc>
                  <a:txBody>
                    <a:bodyPr/>
                    <a:lstStyle/>
                    <a:p>
                      <a:r>
                        <a:rPr lang="fa-IR" dirty="0"/>
                        <a:t>آذرشرقی</a:t>
                      </a:r>
                      <a:endParaRPr lang="en-US" dirty="0"/>
                    </a:p>
                  </a:txBody>
                  <a:tcPr/>
                </a:tc>
                <a:extLst>
                  <a:ext uri="{0D108BD9-81ED-4DB2-BD59-A6C34878D82A}">
                    <a16:rowId xmlns:a16="http://schemas.microsoft.com/office/drawing/2014/main" val="3260553548"/>
                  </a:ext>
                </a:extLst>
              </a:tr>
              <a:tr h="370840">
                <a:tc>
                  <a:txBody>
                    <a:bodyPr/>
                    <a:lstStyle/>
                    <a:p>
                      <a:r>
                        <a:rPr lang="fa-IR" dirty="0"/>
                        <a:t>211</a:t>
                      </a:r>
                      <a:r>
                        <a:rPr lang="en-US" dirty="0"/>
                        <a:t>8546782</a:t>
                      </a:r>
                    </a:p>
                  </a:txBody>
                  <a:tcPr/>
                </a:tc>
                <a:tc>
                  <a:txBody>
                    <a:bodyPr/>
                    <a:lstStyle/>
                    <a:p>
                      <a:r>
                        <a:rPr lang="en-US" dirty="0"/>
                        <a:t>1</a:t>
                      </a:r>
                    </a:p>
                  </a:txBody>
                  <a:tcPr/>
                </a:tc>
                <a:tc>
                  <a:txBody>
                    <a:bodyPr/>
                    <a:lstStyle/>
                    <a:p>
                      <a:r>
                        <a:rPr lang="fa-IR" dirty="0"/>
                        <a:t>فراهانی</a:t>
                      </a:r>
                      <a:endParaRPr lang="en-US" dirty="0"/>
                    </a:p>
                  </a:txBody>
                  <a:tcPr/>
                </a:tc>
                <a:tc>
                  <a:txBody>
                    <a:bodyPr/>
                    <a:lstStyle/>
                    <a:p>
                      <a:r>
                        <a:rPr lang="fa-IR" dirty="0"/>
                        <a:t>گلستان</a:t>
                      </a:r>
                      <a:endParaRPr lang="en-US" dirty="0"/>
                    </a:p>
                  </a:txBody>
                  <a:tcPr/>
                </a:tc>
                <a:extLst>
                  <a:ext uri="{0D108BD9-81ED-4DB2-BD59-A6C34878D82A}">
                    <a16:rowId xmlns:a16="http://schemas.microsoft.com/office/drawing/2014/main" val="436878350"/>
                  </a:ext>
                </a:extLst>
              </a:tr>
              <a:tr h="370840">
                <a:tc>
                  <a:txBody>
                    <a:bodyPr/>
                    <a:lstStyle/>
                    <a:p>
                      <a:r>
                        <a:rPr lang="en-US" dirty="0"/>
                        <a:t>0063238952</a:t>
                      </a:r>
                    </a:p>
                  </a:txBody>
                  <a:tcPr/>
                </a:tc>
                <a:tc>
                  <a:txBody>
                    <a:bodyPr/>
                    <a:lstStyle/>
                    <a:p>
                      <a:r>
                        <a:rPr lang="en-US" dirty="0"/>
                        <a:t>1</a:t>
                      </a:r>
                    </a:p>
                  </a:txBody>
                  <a:tcPr/>
                </a:tc>
                <a:tc>
                  <a:txBody>
                    <a:bodyPr/>
                    <a:lstStyle/>
                    <a:p>
                      <a:r>
                        <a:rPr lang="fa-IR" dirty="0"/>
                        <a:t>کاظمی</a:t>
                      </a:r>
                      <a:endParaRPr lang="en-US" dirty="0"/>
                    </a:p>
                  </a:txBody>
                  <a:tcPr/>
                </a:tc>
                <a:tc>
                  <a:txBody>
                    <a:bodyPr/>
                    <a:lstStyle/>
                    <a:p>
                      <a:r>
                        <a:rPr lang="fa-IR" dirty="0"/>
                        <a:t>تهران</a:t>
                      </a:r>
                      <a:endParaRPr lang="en-US" dirty="0"/>
                    </a:p>
                  </a:txBody>
                  <a:tcPr/>
                </a:tc>
                <a:extLst>
                  <a:ext uri="{0D108BD9-81ED-4DB2-BD59-A6C34878D82A}">
                    <a16:rowId xmlns:a16="http://schemas.microsoft.com/office/drawing/2014/main" val="661646397"/>
                  </a:ext>
                </a:extLst>
              </a:tr>
              <a:tr h="370840">
                <a:tc>
                  <a:txBody>
                    <a:bodyPr/>
                    <a:lstStyle/>
                    <a:p>
                      <a:r>
                        <a:rPr lang="en-US" dirty="0"/>
                        <a:t>0065521147</a:t>
                      </a:r>
                    </a:p>
                  </a:txBody>
                  <a:tcPr/>
                </a:tc>
                <a:tc>
                  <a:txBody>
                    <a:bodyPr/>
                    <a:lstStyle/>
                    <a:p>
                      <a:r>
                        <a:rPr lang="en-US" dirty="0"/>
                        <a:t>1</a:t>
                      </a:r>
                    </a:p>
                  </a:txBody>
                  <a:tcPr/>
                </a:tc>
                <a:tc>
                  <a:txBody>
                    <a:bodyPr/>
                    <a:lstStyle/>
                    <a:p>
                      <a:r>
                        <a:rPr lang="fa-IR" dirty="0"/>
                        <a:t>پارسا</a:t>
                      </a:r>
                      <a:endParaRPr lang="en-US" dirty="0"/>
                    </a:p>
                  </a:txBody>
                  <a:tcPr/>
                </a:tc>
                <a:tc>
                  <a:txBody>
                    <a:bodyPr/>
                    <a:lstStyle/>
                    <a:p>
                      <a:r>
                        <a:rPr lang="fa-IR" dirty="0"/>
                        <a:t>تهران</a:t>
                      </a:r>
                      <a:endParaRPr lang="en-US" dirty="0"/>
                    </a:p>
                  </a:txBody>
                  <a:tcPr/>
                </a:tc>
                <a:extLst>
                  <a:ext uri="{0D108BD9-81ED-4DB2-BD59-A6C34878D82A}">
                    <a16:rowId xmlns:a16="http://schemas.microsoft.com/office/drawing/2014/main" val="295457176"/>
                  </a:ext>
                </a:extLst>
              </a:tr>
            </a:tbl>
          </a:graphicData>
        </a:graphic>
      </p:graphicFrame>
      <p:sp>
        <p:nvSpPr>
          <p:cNvPr id="5" name="TextBox 4">
            <a:extLst>
              <a:ext uri="{FF2B5EF4-FFF2-40B4-BE49-F238E27FC236}">
                <a16:creationId xmlns:a16="http://schemas.microsoft.com/office/drawing/2014/main" id="{C22C0B16-589E-FE9A-CDA0-EC4DCD04DC85}"/>
              </a:ext>
            </a:extLst>
          </p:cNvPr>
          <p:cNvSpPr txBox="1"/>
          <p:nvPr/>
        </p:nvSpPr>
        <p:spPr>
          <a:xfrm>
            <a:off x="2161864" y="2958444"/>
            <a:ext cx="988091" cy="400110"/>
          </a:xfrm>
          <a:prstGeom prst="rect">
            <a:avLst/>
          </a:prstGeom>
          <a:noFill/>
        </p:spPr>
        <p:txBody>
          <a:bodyPr wrap="none" rtlCol="0">
            <a:spAutoFit/>
          </a:bodyPr>
          <a:lstStyle/>
          <a:p>
            <a:r>
              <a:rPr lang="en-US" sz="2000" b="1" dirty="0"/>
              <a:t>Insured</a:t>
            </a:r>
          </a:p>
        </p:txBody>
      </p:sp>
      <p:sp>
        <p:nvSpPr>
          <p:cNvPr id="6" name="Arrow: Right 5">
            <a:extLst>
              <a:ext uri="{FF2B5EF4-FFF2-40B4-BE49-F238E27FC236}">
                <a16:creationId xmlns:a16="http://schemas.microsoft.com/office/drawing/2014/main" id="{1EA7AFEE-F9FF-2447-745B-ECE639AB863A}"/>
              </a:ext>
            </a:extLst>
          </p:cNvPr>
          <p:cNvSpPr/>
          <p:nvPr/>
        </p:nvSpPr>
        <p:spPr>
          <a:xfrm>
            <a:off x="5406731" y="4377045"/>
            <a:ext cx="1642188"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a:extLst>
              <a:ext uri="{FF2B5EF4-FFF2-40B4-BE49-F238E27FC236}">
                <a16:creationId xmlns:a16="http://schemas.microsoft.com/office/drawing/2014/main" id="{EA30B81F-1248-9D55-88EB-702F03DAEB0C}"/>
              </a:ext>
            </a:extLst>
          </p:cNvPr>
          <p:cNvGraphicFramePr>
            <a:graphicFrameLocks noChangeAspect="1"/>
          </p:cNvGraphicFramePr>
          <p:nvPr>
            <p:extLst>
              <p:ext uri="{D42A27DB-BD31-4B8C-83A1-F6EECF244321}">
                <p14:modId xmlns:p14="http://schemas.microsoft.com/office/powerpoint/2010/main" val="1169371674"/>
              </p:ext>
            </p:extLst>
          </p:nvPr>
        </p:nvGraphicFramePr>
        <p:xfrm>
          <a:off x="713079" y="1442342"/>
          <a:ext cx="5688013" cy="600075"/>
        </p:xfrm>
        <a:graphic>
          <a:graphicData uri="http://schemas.openxmlformats.org/presentationml/2006/ole">
            <mc:AlternateContent xmlns:mc="http://schemas.openxmlformats.org/markup-compatibility/2006">
              <mc:Choice xmlns:v="urn:schemas-microsoft-com:vml" Requires="v">
                <p:oleObj name="Equation" r:id="rId2" imgW="2286000" imgH="241200" progId="Equation.DSMT4">
                  <p:embed/>
                </p:oleObj>
              </mc:Choice>
              <mc:Fallback>
                <p:oleObj name="Equation" r:id="rId2" imgW="2286000" imgH="241200" progId="Equation.DSMT4">
                  <p:embed/>
                  <p:pic>
                    <p:nvPicPr>
                      <p:cNvPr id="0" name=""/>
                      <p:cNvPicPr/>
                      <p:nvPr/>
                    </p:nvPicPr>
                    <p:blipFill>
                      <a:blip r:embed="rId3"/>
                      <a:stretch>
                        <a:fillRect/>
                      </a:stretch>
                    </p:blipFill>
                    <p:spPr>
                      <a:xfrm>
                        <a:off x="713079" y="1442342"/>
                        <a:ext cx="5688013" cy="600075"/>
                      </a:xfrm>
                      <a:prstGeom prst="rect">
                        <a:avLst/>
                      </a:prstGeom>
                    </p:spPr>
                  </p:pic>
                </p:oleObj>
              </mc:Fallback>
            </mc:AlternateContent>
          </a:graphicData>
        </a:graphic>
      </p:graphicFrame>
      <p:graphicFrame>
        <p:nvGraphicFramePr>
          <p:cNvPr id="8" name="Table 7">
            <a:extLst>
              <a:ext uri="{FF2B5EF4-FFF2-40B4-BE49-F238E27FC236}">
                <a16:creationId xmlns:a16="http://schemas.microsoft.com/office/drawing/2014/main" id="{99668681-09BB-F7B0-F4BF-9E46FE22F3D4}"/>
              </a:ext>
            </a:extLst>
          </p:cNvPr>
          <p:cNvGraphicFramePr>
            <a:graphicFrameLocks/>
          </p:cNvGraphicFramePr>
          <p:nvPr>
            <p:extLst>
              <p:ext uri="{D42A27DB-BD31-4B8C-83A1-F6EECF244321}">
                <p14:modId xmlns:p14="http://schemas.microsoft.com/office/powerpoint/2010/main" val="1124137083"/>
              </p:ext>
            </p:extLst>
          </p:nvPr>
        </p:nvGraphicFramePr>
        <p:xfrm>
          <a:off x="7194320" y="3635365"/>
          <a:ext cx="2782079" cy="1483360"/>
        </p:xfrm>
        <a:graphic>
          <a:graphicData uri="http://schemas.openxmlformats.org/drawingml/2006/table">
            <a:tbl>
              <a:tblPr firstRow="1" bandRow="1">
                <a:tableStyleId>{93296810-A885-4BE3-A3E7-6D5BEEA58F35}</a:tableStyleId>
              </a:tblPr>
              <a:tblGrid>
                <a:gridCol w="1429141">
                  <a:extLst>
                    <a:ext uri="{9D8B030D-6E8A-4147-A177-3AD203B41FA5}">
                      <a16:colId xmlns:a16="http://schemas.microsoft.com/office/drawing/2014/main" val="3223944225"/>
                    </a:ext>
                  </a:extLst>
                </a:gridCol>
                <a:gridCol w="1352938">
                  <a:extLst>
                    <a:ext uri="{9D8B030D-6E8A-4147-A177-3AD203B41FA5}">
                      <a16:colId xmlns:a16="http://schemas.microsoft.com/office/drawing/2014/main" val="1511464127"/>
                    </a:ext>
                  </a:extLst>
                </a:gridCol>
              </a:tblGrid>
              <a:tr h="370840">
                <a:tc>
                  <a:txBody>
                    <a:bodyPr/>
                    <a:lstStyle/>
                    <a:p>
                      <a:r>
                        <a:rPr lang="en-US" dirty="0" err="1"/>
                        <a:t>Ins_NN</a:t>
                      </a:r>
                      <a:endParaRPr lang="en-US" dirty="0"/>
                    </a:p>
                  </a:txBody>
                  <a:tcPr/>
                </a:tc>
                <a:tc>
                  <a:txBody>
                    <a:bodyPr/>
                    <a:lstStyle/>
                    <a:p>
                      <a:r>
                        <a:rPr lang="en-US" dirty="0" err="1"/>
                        <a:t>LastName</a:t>
                      </a:r>
                      <a:endParaRPr lang="en-US" dirty="0"/>
                    </a:p>
                  </a:txBody>
                  <a:tcPr/>
                </a:tc>
                <a:extLst>
                  <a:ext uri="{0D108BD9-81ED-4DB2-BD59-A6C34878D82A}">
                    <a16:rowId xmlns:a16="http://schemas.microsoft.com/office/drawing/2014/main" val="3192673593"/>
                  </a:ext>
                </a:extLst>
              </a:tr>
              <a:tr h="370840">
                <a:tc>
                  <a:txBody>
                    <a:bodyPr/>
                    <a:lstStyle/>
                    <a:p>
                      <a:r>
                        <a:rPr lang="en-US" dirty="0"/>
                        <a:t>0075623132</a:t>
                      </a:r>
                    </a:p>
                  </a:txBody>
                  <a:tcPr/>
                </a:tc>
                <a:tc>
                  <a:txBody>
                    <a:bodyPr/>
                    <a:lstStyle/>
                    <a:p>
                      <a:r>
                        <a:rPr lang="fa-IR" dirty="0"/>
                        <a:t>ابراهیمی</a:t>
                      </a:r>
                      <a:endParaRPr lang="en-US" dirty="0"/>
                    </a:p>
                  </a:txBody>
                  <a:tcPr/>
                </a:tc>
                <a:extLst>
                  <a:ext uri="{0D108BD9-81ED-4DB2-BD59-A6C34878D82A}">
                    <a16:rowId xmlns:a16="http://schemas.microsoft.com/office/drawing/2014/main" val="1071180165"/>
                  </a:ext>
                </a:extLst>
              </a:tr>
              <a:tr h="370840">
                <a:tc>
                  <a:txBody>
                    <a:bodyPr/>
                    <a:lstStyle/>
                    <a:p>
                      <a:r>
                        <a:rPr lang="en-US" dirty="0"/>
                        <a:t>0063238952</a:t>
                      </a:r>
                    </a:p>
                  </a:txBody>
                  <a:tcPr/>
                </a:tc>
                <a:tc>
                  <a:txBody>
                    <a:bodyPr/>
                    <a:lstStyle/>
                    <a:p>
                      <a:r>
                        <a:rPr lang="fa-IR" dirty="0"/>
                        <a:t>کاظمی</a:t>
                      </a:r>
                      <a:endParaRPr lang="en-US" dirty="0"/>
                    </a:p>
                  </a:txBody>
                  <a:tcPr/>
                </a:tc>
                <a:extLst>
                  <a:ext uri="{0D108BD9-81ED-4DB2-BD59-A6C34878D82A}">
                    <a16:rowId xmlns:a16="http://schemas.microsoft.com/office/drawing/2014/main" val="661646397"/>
                  </a:ext>
                </a:extLst>
              </a:tr>
              <a:tr h="370840">
                <a:tc>
                  <a:txBody>
                    <a:bodyPr/>
                    <a:lstStyle/>
                    <a:p>
                      <a:r>
                        <a:rPr lang="en-US" dirty="0"/>
                        <a:t>0065521147</a:t>
                      </a:r>
                    </a:p>
                  </a:txBody>
                  <a:tcPr/>
                </a:tc>
                <a:tc>
                  <a:txBody>
                    <a:bodyPr/>
                    <a:lstStyle/>
                    <a:p>
                      <a:r>
                        <a:rPr lang="fa-IR" dirty="0"/>
                        <a:t>پارسا</a:t>
                      </a:r>
                      <a:endParaRPr lang="en-US" dirty="0"/>
                    </a:p>
                  </a:txBody>
                  <a:tcPr/>
                </a:tc>
                <a:extLst>
                  <a:ext uri="{0D108BD9-81ED-4DB2-BD59-A6C34878D82A}">
                    <a16:rowId xmlns:a16="http://schemas.microsoft.com/office/drawing/2014/main" val="295457176"/>
                  </a:ext>
                </a:extLst>
              </a:tr>
            </a:tbl>
          </a:graphicData>
        </a:graphic>
      </p:graphicFrame>
    </p:spTree>
    <p:extLst>
      <p:ext uri="{BB962C8B-B14F-4D97-AF65-F5344CB8AC3E}">
        <p14:creationId xmlns:p14="http://schemas.microsoft.com/office/powerpoint/2010/main" val="1184428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15610</TotalTime>
  <Words>2005</Words>
  <Application>Microsoft Office PowerPoint</Application>
  <PresentationFormat>Widescreen</PresentationFormat>
  <Paragraphs>1082</Paragraphs>
  <Slides>29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B Nazanin</vt:lpstr>
      <vt:lpstr>Calibri</vt:lpstr>
      <vt:lpstr>Calibri Light</vt:lpstr>
      <vt:lpstr>Nimbus Roman No9 L</vt:lpstr>
      <vt:lpstr>Times New Roman</vt:lpstr>
      <vt:lpstr>Office Theme</vt:lpstr>
      <vt:lpstr>Equation</vt:lpstr>
      <vt:lpstr>جبر رابطه ای  (Relational Algebra)</vt:lpstr>
      <vt:lpstr>جبر رابطه ای</vt:lpstr>
      <vt:lpstr>عملگرها</vt:lpstr>
      <vt:lpstr>دسته دوم: عملگرهای مجموعه ای</vt:lpstr>
      <vt:lpstr>دسته سوم: عملگرهای پیوند</vt:lpstr>
      <vt:lpstr>دسته چهارم: سایر عملگرها</vt:lpstr>
      <vt:lpstr>مثال (گزینش)</vt:lpstr>
      <vt:lpstr>مثال (پرتو)</vt:lpstr>
      <vt:lpstr>مثال (ترکیب گزینش و پرتو)</vt:lpstr>
      <vt:lpstr>مثال (ترکیب گزینش و پرتو)</vt:lpstr>
      <vt:lpstr>اجتماع و اشتراک</vt:lpstr>
      <vt:lpstr>مثال (اجتماع)</vt:lpstr>
      <vt:lpstr>مثال (اجتماع)</vt:lpstr>
      <vt:lpstr>مثال (اشتراک)</vt:lpstr>
      <vt:lpstr>مثال (اشتراک)</vt:lpstr>
      <vt:lpstr>مثال (تفاضل)</vt:lpstr>
      <vt:lpstr>مثال (تفاضل)</vt:lpstr>
      <vt:lpstr>خواص تفاضل</vt:lpstr>
      <vt:lpstr>مثال (ضرب دکارتی یا کارتزین)</vt:lpstr>
      <vt:lpstr>مثال (ضرب دکارتی یا کارتزین)</vt:lpstr>
      <vt:lpstr>خواص ضرب کارتزین</vt:lpstr>
      <vt:lpstr>پیوند طبیعی (Natrual Join)</vt:lpstr>
      <vt:lpstr>مثال (پیوند طبیعی)</vt:lpstr>
      <vt:lpstr>مثال (راه حل کلی پیوند طبیعی)</vt:lpstr>
      <vt:lpstr>نکاتی راجع به پیوند طبیعی</vt:lpstr>
      <vt:lpstr>نیم پیوند یا شبه الحاقی (Semi-Join)</vt:lpstr>
      <vt:lpstr>مثال (نیم پیوند)</vt:lpstr>
      <vt:lpstr>مثال (نیم پیوند)</vt:lpstr>
      <vt:lpstr>نکاتی راجع به نیم پیوند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مدل رابطه ای</dc:title>
  <dc:creator>Amir</dc:creator>
  <cp:lastModifiedBy>Amir</cp:lastModifiedBy>
  <cp:revision>190</cp:revision>
  <dcterms:created xsi:type="dcterms:W3CDTF">2022-09-22T22:21:21Z</dcterms:created>
  <dcterms:modified xsi:type="dcterms:W3CDTF">2022-10-22T16:11:05Z</dcterms:modified>
</cp:coreProperties>
</file>