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58" r:id="rId4"/>
    <p:sldId id="280" r:id="rId5"/>
    <p:sldId id="257" r:id="rId6"/>
    <p:sldId id="277" r:id="rId7"/>
    <p:sldId id="276" r:id="rId8"/>
    <p:sldId id="281" r:id="rId9"/>
    <p:sldId id="266" r:id="rId10"/>
    <p:sldId id="267" r:id="rId11"/>
    <p:sldId id="278" r:id="rId12"/>
    <p:sldId id="269" r:id="rId13"/>
    <p:sldId id="268" r:id="rId14"/>
    <p:sldId id="270" r:id="rId15"/>
    <p:sldId id="271" r:id="rId16"/>
    <p:sldId id="273" r:id="rId17"/>
    <p:sldId id="274" r:id="rId18"/>
    <p:sldId id="275" r:id="rId19"/>
    <p:sldId id="279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55E"/>
    <a:srgbClr val="88A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23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C36BE-A613-4CBB-9666-AC4A6A4265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1F2AE-6363-4FD6-82B2-4C3A1B5F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A84F-87D4-4D0C-ACAC-2BFCDC5FCCDD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56;p13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86" y="274831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714375" dist="19050" dir="1440000" algn="bl" rotWithShape="0">
              <a:schemeClr val="dk2">
                <a:alpha val="47000"/>
              </a:schemeClr>
            </a:outerShdw>
          </a:effectLst>
        </p:spPr>
      </p:pic>
      <p:sp>
        <p:nvSpPr>
          <p:cNvPr id="9" name="Google Shape;57;p13"/>
          <p:cNvSpPr txBox="1"/>
          <p:nvPr userDrawn="1"/>
        </p:nvSpPr>
        <p:spPr>
          <a:xfrm>
            <a:off x="168175" y="1189231"/>
            <a:ext cx="2133423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Amirkabir University of Technology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Engineering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5850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06D1-484F-4863-B543-38C46DE84860}" type="datetime1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0741-F678-4147-94BB-D2E282DB3A20}" type="datetime1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2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D586-1CFA-4359-AB04-2DCB7F1EB969}" type="datetime1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B7195-4C24-4F39-A218-D4D8A247FC4C}" type="datetime1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86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BB55-D134-4CFE-A169-98A0C3C30FAA}" type="datetime1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7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D237-6A85-4D9F-AB9B-4E559B57950C}" type="datetime1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CD52-F06A-4CD6-843F-E84E23EEA474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11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404D-A6DC-4579-AE2C-0C38F8674AD0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DC63D-E277-482D-8EDE-5BF1C3E0E13F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546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Font typeface="Arial" panose="020B0604020202020204" pitchFamily="34" charset="0"/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48F8-B1F7-4819-BC8D-D8B51BEB5BDB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2022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21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430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5EBD-1989-4F9B-B69A-77B53478362D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2022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440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BACE-51B1-4E24-88F0-89763ED542E8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2022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80452" y="6388249"/>
            <a:ext cx="2743200" cy="365125"/>
          </a:xfrm>
        </p:spPr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042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7E21-A158-4C29-9637-8E7645AA26A3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2022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80452" y="6388249"/>
            <a:ext cx="2743200" cy="365125"/>
          </a:xfrm>
        </p:spPr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919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C7E5-A141-48D1-BADF-A31E143CE427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2022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80452" y="6388249"/>
            <a:ext cx="2743200" cy="365125"/>
          </a:xfrm>
        </p:spPr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014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A890-52EF-4B35-B247-B2A207D19D5D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/20</a:t>
            </a:r>
            <a:endParaRPr lang="en-US" dirty="0"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2022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7052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89FC-D5B3-4E2E-B8E7-25298E7A06C7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BFF29-3CA8-4F0F-9870-5386865998E1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0452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2" r:id="rId3"/>
    <p:sldLayoutId id="2147483663" r:id="rId4"/>
    <p:sldLayoutId id="2147483668" r:id="rId5"/>
    <p:sldLayoutId id="2147483667" r:id="rId6"/>
    <p:sldLayoutId id="2147483664" r:id="rId7"/>
    <p:sldLayoutId id="2147483665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797442"/>
            <a:ext cx="7193280" cy="5390707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Microprocessors</a:t>
            </a:r>
            <a:b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and </a:t>
            </a:r>
            <a:b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Assembly Language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Lecture 10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Hamed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farbeh@aut.ac.ir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Fall 2022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I/O Lines Description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289" y="2133599"/>
            <a:ext cx="9148763" cy="331464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10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15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I/O Lines Description</a:t>
            </a:r>
            <a:endParaRPr lang="en-US" dirty="0"/>
          </a:p>
        </p:txBody>
      </p:sp>
      <p:pic>
        <p:nvPicPr>
          <p:cNvPr id="5" name="Google Shape;150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63310" y="1303283"/>
            <a:ext cx="5423377" cy="50849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11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3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Interrupt Peripheral IDs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381"/>
          <a:stretch/>
        </p:blipFill>
        <p:spPr>
          <a:xfrm>
            <a:off x="4000500" y="2624602"/>
            <a:ext cx="4191000" cy="228077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12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6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Baud Rate Generator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216" y="1762125"/>
            <a:ext cx="7639567" cy="323012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1974" y="5542907"/>
            <a:ext cx="109156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If selected, the frequency of the signal provided on SCK must be at least</a:t>
            </a:r>
            <a:r>
              <a:rPr lang="fa-IR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000000"/>
                </a:solidFill>
              </a:rPr>
              <a:t>3 times lower than MCK in USART mode, or 6 in SPI mode</a:t>
            </a: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13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660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cs typeface="B Titr" panose="00000700000000000000" pitchFamily="2" charset="-78"/>
              </a:rPr>
              <a:t>Baud Rate</a:t>
            </a:r>
            <a:endParaRPr lang="en-US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364" y="4240592"/>
            <a:ext cx="4747695" cy="20073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634" y="3638135"/>
            <a:ext cx="3082584" cy="8240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271" y="1261341"/>
            <a:ext cx="3073104" cy="74865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38529" y="2380306"/>
            <a:ext cx="657753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Fractional Baud Rate: </a:t>
            </a:r>
            <a:r>
              <a:rPr lang="en-US" b="1" dirty="0">
                <a:solidFill>
                  <a:srgbClr val="000000"/>
                </a:solidFill>
              </a:rPr>
              <a:t>Program the FP field in the US_BRGR 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r="2515"/>
          <a:stretch/>
        </p:blipFill>
        <p:spPr>
          <a:xfrm>
            <a:off x="7973404" y="2184447"/>
            <a:ext cx="3921498" cy="106353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00884" y="140483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</a:rPr>
              <a:t>Asynchronous Mode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0884" y="358849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</a:rPr>
              <a:t>Synchronous Mode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14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30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Data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38288"/>
            <a:ext cx="10515600" cy="3576692"/>
          </a:xfrm>
          <a:noFill/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 transmitter performs the same in synchronous and asynchronous modes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One start bit, up to 9 data bits, one optional parity bit and up to two stop bits are successively shifted out on the TXD pin at each falling edge of the programmed serial clock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Manchester mode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To enable this mode, MAN=1 field in the US_MR 	</a:t>
            </a:r>
            <a:br>
              <a:rPr lang="en-US" sz="2200" dirty="0">
                <a:solidFill>
                  <a:srgbClr val="000000"/>
                </a:solidFill>
              </a:rPr>
            </a:b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074" y="4414345"/>
            <a:ext cx="8207451" cy="162806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15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6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Data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38288"/>
            <a:ext cx="10515600" cy="4462462"/>
          </a:xfrm>
          <a:noFill/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Asynchronous Receiver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Oversampling either 16 or 8 times the Baud Rate clock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Depending on the OVER bit in the </a:t>
            </a:r>
            <a:r>
              <a:rPr lang="en-US" sz="2000" dirty="0" smtClean="0">
                <a:solidFill>
                  <a:srgbClr val="000000"/>
                </a:solidFill>
              </a:rPr>
              <a:t>US_MR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Synchronous Receiver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The receiver samples on each rising edge of the Baud Rate Clock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2200" dirty="0">
                <a:solidFill>
                  <a:srgbClr val="000000"/>
                </a:solidFill>
              </a:rPr>
              <a:t>a low level is detected, it is considered as a start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Synchronous mode operations provide a high speed transfer capability</a:t>
            </a:r>
            <a:r>
              <a:rPr lang="en-US" sz="1600" dirty="0">
                <a:solidFill>
                  <a:srgbClr val="000000"/>
                </a:solidFill>
              </a:rPr>
              <a:t/>
            </a:r>
            <a:br>
              <a:rPr lang="en-US" sz="1600" dirty="0">
                <a:solidFill>
                  <a:srgbClr val="000000"/>
                </a:solidFill>
              </a:rPr>
            </a:b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16</a:t>
            </a:fld>
            <a:r>
              <a:rPr lang="en-US" smtClean="0"/>
              <a:t>/20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887" y="2159811"/>
            <a:ext cx="4180114" cy="29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4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Hardware Handshaking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5" y="1452564"/>
            <a:ext cx="10515600" cy="3090862"/>
          </a:xfrm>
          <a:noFill/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Receiver operation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The RTS (Request To Send) pin is driven high if</a:t>
            </a:r>
          </a:p>
          <a:p>
            <a:pPr marL="12573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The </a:t>
            </a:r>
            <a:r>
              <a:rPr lang="en-US" sz="2000" dirty="0">
                <a:solidFill>
                  <a:srgbClr val="000000"/>
                </a:solidFill>
              </a:rPr>
              <a:t>receiver is disabled </a:t>
            </a:r>
          </a:p>
          <a:p>
            <a:pPr marL="12573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 status RXBUFF (Receive Buffer Full) is high</a:t>
            </a:r>
          </a:p>
          <a:p>
            <a:pPr marL="12573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 remote device does not start transmitting while its CTS pin (driven by RTS) is high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When the receiver is enabled, the RTS falls</a:t>
            </a:r>
          </a:p>
          <a:p>
            <a:pPr marL="12573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Indicating to the remote device that it can start transmitting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				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167" y="4543426"/>
            <a:ext cx="4111994" cy="178117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17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Hardware Handshaking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526" y="1905127"/>
            <a:ext cx="8256197" cy="1836993"/>
          </a:xfrm>
          <a:prstGeom prst="rect">
            <a:avLst/>
          </a:prstGeom>
          <a:noFill/>
          <a:ln w="28575">
            <a:noFill/>
            <a:prstDash val="sysDash"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480" y="4738169"/>
            <a:ext cx="4806375" cy="9797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66950" y="2191562"/>
            <a:ext cx="685800" cy="53340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19350" y="2771262"/>
            <a:ext cx="485775" cy="53340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28950" y="1838452"/>
            <a:ext cx="242888" cy="53340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24324" y="1838452"/>
            <a:ext cx="176213" cy="53340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flipH="1">
            <a:off x="4303249" y="1839140"/>
            <a:ext cx="176213" cy="53340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64830" y="1924866"/>
            <a:ext cx="978695" cy="35718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48325" y="3334562"/>
            <a:ext cx="228599" cy="35718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30069" y="2901177"/>
            <a:ext cx="228599" cy="35718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43725" y="3334562"/>
            <a:ext cx="228599" cy="35718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81825" y="2901176"/>
            <a:ext cx="228599" cy="35718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467725" y="2191562"/>
            <a:ext cx="721013" cy="541572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18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6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3"/>
            <a:ext cx="10515600" cy="1325563"/>
          </a:xfrm>
        </p:spPr>
        <p:txBody>
          <a:bodyPr>
            <a:normAutofit/>
          </a:bodyPr>
          <a:lstStyle/>
          <a:p>
            <a:r>
              <a:rPr lang="en" sz="4000" dirty="0"/>
              <a:t>Difference between USART and UART</a:t>
            </a:r>
            <a:endParaRPr lang="en-US" sz="4000" dirty="0"/>
          </a:p>
        </p:txBody>
      </p:sp>
      <p:pic>
        <p:nvPicPr>
          <p:cNvPr id="7" name="Google Shape;226;p17"/>
          <p:cNvPicPr preferRelativeResize="0"/>
          <p:nvPr/>
        </p:nvPicPr>
        <p:blipFill rotWithShape="1">
          <a:blip r:embed="rId2">
            <a:alphaModFix/>
            <a:grayscl/>
          </a:blip>
          <a:srcRect l="3292" t="5409" r="3169" b="6064"/>
          <a:stretch/>
        </p:blipFill>
        <p:spPr>
          <a:xfrm>
            <a:off x="2858946" y="1481815"/>
            <a:ext cx="6421506" cy="498745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19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65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838200" y="4460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Copyright Notice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6577" y="1838325"/>
            <a:ext cx="1088707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Parts (text &amp; figures) of this lecture are adopted from: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Arm Assembly Language Programming and Architecture, Volume 1, 1</a:t>
            </a:r>
            <a:r>
              <a:rPr lang="en-US" sz="2200" b="1" baseline="30000" dirty="0" smtClean="0"/>
              <a:t>st</a:t>
            </a:r>
            <a:r>
              <a:rPr lang="en-US" sz="2200" b="1" dirty="0" smtClean="0"/>
              <a:t> edition, Muhammad Ali </a:t>
            </a:r>
            <a:r>
              <a:rPr lang="en-US" sz="2200" b="1" dirty="0" err="1" smtClean="0"/>
              <a:t>Mazidi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Sarmad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Naimi</a:t>
            </a:r>
            <a:r>
              <a:rPr lang="en-US" sz="2200" b="1" dirty="0" smtClean="0"/>
              <a:t>, and </a:t>
            </a:r>
            <a:r>
              <a:rPr lang="en-US" sz="2200" b="1" dirty="0" err="1" smtClean="0"/>
              <a:t>Sepehr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Naimi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MicroDigitalEd</a:t>
            </a:r>
            <a:r>
              <a:rPr lang="en-US" sz="2200" b="1" dirty="0" smtClean="0"/>
              <a:t>, 2013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Design of Microprocessor-Based Systems (aka Embedded Systems Design and Implementation), Prabal Dutta, University of Michigan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Cortex</a:t>
            </a:r>
            <a:r>
              <a:rPr lang="en-US" sz="2200" b="1" baseline="30000" dirty="0" smtClean="0"/>
              <a:t>TM</a:t>
            </a:r>
            <a:r>
              <a:rPr lang="en-US" sz="2200" b="1" dirty="0"/>
              <a:t>-</a:t>
            </a:r>
            <a:r>
              <a:rPr lang="en-US" sz="2200" b="1" dirty="0" smtClean="0"/>
              <a:t>M3 Revision r2p1 Technical Reference Manual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ARMv7-M Architecture Reference Manual</a:t>
            </a:r>
            <a:endParaRPr lang="en-US" sz="2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74927" y="3028950"/>
            <a:ext cx="61055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5555E"/>
                </a:solidFill>
              </a:rPr>
              <a:t>The End (for now)!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20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265431"/>
            <a:ext cx="10972800" cy="44795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/>
              <a:t>Universal Synchronous Asynchronous Receiver/Transmitter (USART)</a:t>
            </a:r>
            <a:endParaRPr lang="en-US" sz="4400" b="1" baseline="30000" dirty="0"/>
          </a:p>
        </p:txBody>
      </p:sp>
    </p:spTree>
    <p:extLst>
      <p:ext uri="{BB962C8B-B14F-4D97-AF65-F5344CB8AC3E}">
        <p14:creationId xmlns:p14="http://schemas.microsoft.com/office/powerpoint/2010/main" val="110107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en-US" dirty="0"/>
              <a:t>Introduction to USART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602" y="1452038"/>
            <a:ext cx="11337852" cy="4708051"/>
          </a:xfrm>
          <a:noFill/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A </a:t>
            </a:r>
            <a:r>
              <a:rPr lang="en-US" sz="2200" dirty="0"/>
              <a:t>universal synchronous and asynchronous receiver-transmitter (USART) is a type of a serial interface device that can be programmed to communicate asynchronously or synchronously</a:t>
            </a:r>
            <a:r>
              <a:rPr lang="en-US" sz="22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Like a UART(Universal Asynchronous Receiver/Transmitter), a USART provides the computer with the interface necessary for communication with modems and other serial devices.</a:t>
            </a:r>
          </a:p>
          <a:p>
            <a:pPr>
              <a:lnSpc>
                <a:spcPct val="100000"/>
              </a:lnSpc>
            </a:pP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4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en-US" dirty="0"/>
              <a:t>Introduction to USART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602" y="1452038"/>
            <a:ext cx="11337852" cy="4708051"/>
          </a:xfrm>
          <a:noFill/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However </a:t>
            </a:r>
            <a:r>
              <a:rPr lang="en-US" sz="2200" dirty="0"/>
              <a:t>unlike a UART, a USART offers the option of synchronous mode</a:t>
            </a:r>
            <a:r>
              <a:rPr lang="en-US" sz="22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In program-to-program communication, the synchronous mode requires that each end of an exchange respond in turn without initiating a new </a:t>
            </a:r>
            <a:r>
              <a:rPr lang="en-US" sz="2200" dirty="0" smtClean="0"/>
              <a:t>communication.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Asynchronous operation means that a process operates independently of other processes</a:t>
            </a:r>
            <a:r>
              <a:rPr lang="en-US" sz="2200" dirty="0" smtClean="0"/>
              <a:t>.</a:t>
            </a:r>
          </a:p>
          <a:p>
            <a:pPr>
              <a:lnSpc>
                <a:spcPct val="100000"/>
              </a:lnSpc>
            </a:pP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5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5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071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Differences between synchronous and asynchronous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33" y="2230975"/>
            <a:ext cx="11065933" cy="4030718"/>
          </a:xfrm>
          <a:noFill/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synchronous mode requires both data and a clock. The asynchronous mode requires only data.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 synchronous mode, the data is transmitted at a fixed rate. In asynchronous mode,  the data does not have to be transmitted at a fixed rate.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Synchronous data is normally transmitted in the form of blocks, while asynchronous data is normally transmitted one byte at a time.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Synchronous mode allows for a higher DTR(data transfer rate) than asynchronous mode does if all other factors are held constant.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lnSpc>
                <a:spcPct val="100000"/>
              </a:lnSpc>
            </a:pP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6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10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USART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2233"/>
            <a:ext cx="10515600" cy="5135767"/>
          </a:xfrm>
          <a:noFill/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5- to 9-bit Full-duplex Synchronous or Asynchronous Communications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1, 1.5 or 2 Stop Bits in Asynchronous Mode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1 or 2 Stop Bits in Synchronous Mode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Configurable MSB- or LSB-first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By 8 or by 16 Over-sampling Receiver Frequency</a:t>
            </a:r>
          </a:p>
          <a:p>
            <a:pPr>
              <a:lnSpc>
                <a:spcPct val="100000"/>
              </a:lnSpc>
            </a:pP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7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4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USART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2233"/>
            <a:ext cx="10515600" cy="5135767"/>
          </a:xfrm>
          <a:noFill/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Optional </a:t>
            </a:r>
            <a:r>
              <a:rPr lang="en-US" sz="2000" dirty="0"/>
              <a:t>Hardware Handshaking RTS-CTS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RS485 with Driver Control Signal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SPI Mode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LIN Mode (USART0 only)</a:t>
            </a:r>
          </a:p>
          <a:p>
            <a:pPr>
              <a:lnSpc>
                <a:spcPct val="100000"/>
              </a:lnSpc>
            </a:pP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8</a:t>
            </a:fld>
            <a:r>
              <a:rPr lang="en-US" smtClean="0"/>
              <a:t>/20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328081"/>
            <a:ext cx="6635151" cy="469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8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USART Block Diagram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397149"/>
            <a:ext cx="5916252" cy="5029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9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0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619</Words>
  <Application>Microsoft Office PowerPoint</Application>
  <PresentationFormat>Widescreen</PresentationFormat>
  <Paragraphs>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 Titr</vt:lpstr>
      <vt:lpstr>Calibri</vt:lpstr>
      <vt:lpstr>Calibri Light</vt:lpstr>
      <vt:lpstr>EB Garamond Medium</vt:lpstr>
      <vt:lpstr>Ebrima</vt:lpstr>
      <vt:lpstr>Maiandra GD</vt:lpstr>
      <vt:lpstr>Office Theme</vt:lpstr>
      <vt:lpstr> Microprocessors  and  Assembly Language   Lecture 10    Hamed Farbeh farbeh@aut.ac.ir Fall 2022</vt:lpstr>
      <vt:lpstr>Copyright Notice</vt:lpstr>
      <vt:lpstr>Universal Synchronous Asynchronous Receiver/Transmitter (USART)</vt:lpstr>
      <vt:lpstr>Introduction to USART</vt:lpstr>
      <vt:lpstr>Introduction to USART</vt:lpstr>
      <vt:lpstr>Differences between synchronous and asynchronous mode</vt:lpstr>
      <vt:lpstr>USART Characteristics</vt:lpstr>
      <vt:lpstr>USART Characteristics</vt:lpstr>
      <vt:lpstr>USART Block Diagram</vt:lpstr>
      <vt:lpstr>I/O Lines Description</vt:lpstr>
      <vt:lpstr>I/O Lines Description</vt:lpstr>
      <vt:lpstr>Interrupt Peripheral IDs</vt:lpstr>
      <vt:lpstr>Baud Rate Generator</vt:lpstr>
      <vt:lpstr>Baud Rate</vt:lpstr>
      <vt:lpstr>Data Transmission</vt:lpstr>
      <vt:lpstr>Data Transmission</vt:lpstr>
      <vt:lpstr>Hardware Handshaking</vt:lpstr>
      <vt:lpstr>Hardware Handshaking</vt:lpstr>
      <vt:lpstr>Difference between USART and UART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 Valeh</dc:creator>
  <cp:lastModifiedBy>Fatemeh Valeh</cp:lastModifiedBy>
  <cp:revision>34</cp:revision>
  <dcterms:created xsi:type="dcterms:W3CDTF">2022-09-03T16:31:37Z</dcterms:created>
  <dcterms:modified xsi:type="dcterms:W3CDTF">2022-12-19T08:51:26Z</dcterms:modified>
</cp:coreProperties>
</file>