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66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A09-3854-4E9C-BA78-A8BB1D322AC5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194-A0B6-45CF-B0D4-B809C364F7AA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D1CC-715F-4C1E-8EB5-8C26DFE34BA9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24E8-A890-4616-8BB1-41B823E23AD4}" type="datetime1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84B-CA44-44E8-BAFB-24E27F24231F}" type="datetime1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94A7-1975-4B20-B83E-E9B48855E21C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B00C-AB21-46B1-9979-0B9FC1612B23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C58D-2EA3-4C67-9848-FADD626DC82D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05B5-7A10-4BB7-8438-35F8DA28C8EB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F2C4-29B4-451C-8A2B-A78414D58D00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473C-5569-417E-8D98-E3599970883C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2D66-047B-4EBE-97A4-BAA2BDDDA52C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B6FA-A622-4F8C-8A52-066410998645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BF5-77D4-455F-A14E-3499AF189ECD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01A-0CF1-41FE-B1CB-E7BD48B733F9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261B-1A60-4B38-8207-1C82D41A45EF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C83C-D4FD-4501-AAC0-8757BCF37712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3C44-DDC2-496E-9471-F74098DEDA72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16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32B5-5656-47D4-A4F0-1786A0E5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FE84C-BF1C-4866-B814-1D4AEF10ABC7}"/>
              </a:ext>
            </a:extLst>
          </p:cNvPr>
          <p:cNvSpPr txBox="1"/>
          <p:nvPr/>
        </p:nvSpPr>
        <p:spPr>
          <a:xfrm>
            <a:off x="1074656" y="1882241"/>
            <a:ext cx="10507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 Volume 1, </a:t>
            </a: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2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200" b="1" dirty="0" smtClean="0"/>
              <a:t> </a:t>
            </a:r>
            <a:r>
              <a:rPr lang="en-US" sz="2200" b="1" dirty="0"/>
              <a:t>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Sarmad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dirty="0">
                <a:effectLst/>
              </a:rPr>
              <a:t>ARM Data Format, Pseudo-instructions and 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ARM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7"/>
            <a:ext cx="10515600" cy="4764362"/>
          </a:xfrm>
        </p:spPr>
        <p:txBody>
          <a:bodyPr>
            <a:no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format </a:t>
            </a:r>
            <a:r>
              <a:rPr lang="en-US" sz="24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representation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Hexadecimal numbers</a:t>
            </a:r>
          </a:p>
          <a:p>
            <a:pPr lvl="0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					MOV </a:t>
            </a: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R1, #</a:t>
            </a: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0x99</a:t>
            </a:r>
            <a:endParaRPr lang="en-US" sz="2200" b="1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000" b="0" dirty="0" smtClean="0">
              <a:effectLst/>
            </a:endParaRP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Decimal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numbers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					MOV </a:t>
            </a: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R7, #</a:t>
            </a: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12</a:t>
            </a:r>
            <a:endParaRPr lang="en-US" sz="2000" b="1" i="0" u="none" strike="noStrike" dirty="0" smtClean="0">
              <a:solidFill>
                <a:srgbClr val="05555E"/>
              </a:solidFill>
              <a:effectLst/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555E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Binary numbers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1" i="0" u="none" strike="noStrike" dirty="0" smtClean="0">
              <a:solidFill>
                <a:srgbClr val="C00000"/>
              </a:solidFill>
              <a:effectLst/>
              <a:latin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					MOV </a:t>
            </a: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R6, #2_10011001</a:t>
            </a:r>
            <a:endParaRPr lang="en-US" sz="2000" b="1" i="0" u="none" strike="noStrike" dirty="0" smtClean="0">
              <a:solidFill>
                <a:srgbClr val="C00000"/>
              </a:solidFill>
              <a:effectLst/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Numbers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in any base between 2 and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  <a:p>
            <a:pPr lvl="1" algn="ctr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MOV R7, #8_33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5555E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ASCII </a:t>
            </a:r>
            <a:r>
              <a:rPr lang="en-US" sz="2200" dirty="0" smtClean="0">
                <a:latin typeface="Calibri" panose="020F0502020204030204" pitchFamily="34" charset="0"/>
              </a:rPr>
              <a:t>characters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					LDR </a:t>
            </a: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R3, #'2' </a:t>
            </a:r>
            <a:r>
              <a:rPr lang="en-US" sz="2000" dirty="0">
                <a:solidFill>
                  <a:srgbClr val="88A2AA"/>
                </a:solidFill>
                <a:latin typeface="Calibri" panose="020F0502020204030204" pitchFamily="34" charset="0"/>
              </a:rPr>
              <a:t>; R3 = 00110010 or 32 in hex</a:t>
            </a:r>
            <a:endParaRPr lang="en-US" sz="2000" b="0" dirty="0">
              <a:solidFill>
                <a:srgbClr val="88A2AA"/>
              </a:solidFill>
            </a:endParaRPr>
          </a:p>
          <a:p>
            <a:pPr lvl="1" algn="ctr">
              <a:spcBef>
                <a:spcPts val="0"/>
              </a:spcBef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14" y="1585927"/>
            <a:ext cx="5192111" cy="36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Pseudo-instructions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The ARM assembler supports a number of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pseudo-instructions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.  At assembly time they are translated into the appropriate combination of ARM instructions.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LDR pseudo-instruction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Limitation of loading immediate value: 8-bit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strike="sng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Rd, 0x11223344 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 marL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Rd, =32-bit_immediate_value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 marL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R7, =0x11223344</a:t>
            </a:r>
          </a:p>
          <a:p>
            <a:pPr marL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0" dirty="0"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Load registers with the addresses of memory locations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					  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 ADR Rn, label</a:t>
            </a:r>
            <a:endParaRPr lang="en-US" sz="2200" dirty="0">
              <a:solidFill>
                <a:srgbClr val="0555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Assembler Directives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Directives give directions to the assembler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Some Widely Used ARM Directive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7CA52A-236A-CBC1-6CA7-1E2BDE881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27" y="3666665"/>
            <a:ext cx="89630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Assembler Directives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Directives: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AREA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Defines a new section of memory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AREA </a:t>
            </a:r>
            <a:r>
              <a:rPr lang="en-US" sz="2400" b="1" i="0" u="none" strike="noStrike" dirty="0" smtClean="0">
                <a:solidFill>
                  <a:srgbClr val="05555E"/>
                </a:solidFill>
                <a:effectLst/>
              </a:rPr>
              <a:t>section name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, attribute, attribute, ...</a:t>
            </a:r>
          </a:p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723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Some attributes: CODE, DATA, READONLY, READWRITE, and ALIGN</a:t>
            </a:r>
          </a:p>
          <a:p>
            <a:pPr marL="3810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AREA MY_ASM_PROG1, CODE, READONLY</a:t>
            </a:r>
            <a:endParaRPr lang="en-US" sz="2400" b="0" dirty="0">
              <a:solidFill>
                <a:srgbClr val="05555E"/>
              </a:solidFill>
              <a:effectLst/>
            </a:endParaRPr>
          </a:p>
          <a:p>
            <a:r>
              <a:rPr lang="en-US" sz="2400" b="0" dirty="0">
                <a:effectLst/>
              </a:rPr>
              <a:t/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Directives: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AREA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READONLY</a:t>
            </a:r>
          </a:p>
          <a:p>
            <a:pPr marL="1257300" lvl="2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All the READONLY sections of the same program are put next to each other in the flash memory by the linker</a:t>
            </a:r>
          </a:p>
          <a:p>
            <a:pPr marL="1257300" lvl="2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i="0" u="none" strike="noStrike" dirty="0">
              <a:solidFill>
                <a:srgbClr val="000000"/>
              </a:solidFill>
              <a:effectLst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READWRITE</a:t>
            </a:r>
          </a:p>
          <a:p>
            <a:pPr marL="1257300" lvl="2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The linker puts all the READWRITE sections of the same program next to each other in the SRAM memory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i="0" u="none" strike="noStrike" dirty="0">
              <a:solidFill>
                <a:srgbClr val="000000"/>
              </a:solidFill>
              <a:effectLst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CODE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is by default READONLY memory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DATA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is by default READWRITE memory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ALIGN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to align a section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Assembler Directives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Directives: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END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Indicates to the assembler the end of the source code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Is the last line of the ARM assembly program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Anything after the END directive in the source file is ignored by the assembler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</a:rPr>
              <a:t>AREA PROG_2_1, CODE, READONLY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</a:rPr>
              <a:t/>
            </a:r>
            <a:br>
              <a:rPr lang="en-US" sz="2400" b="0" i="0" u="none" strike="noStrike" dirty="0">
                <a:solidFill>
                  <a:srgbClr val="7030A0"/>
                </a:solidFill>
                <a:effectLst/>
              </a:rPr>
            </a:b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MOV R1, #0x25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R1 = 0x25</a:t>
            </a:r>
            <a:r>
              <a:rPr lang="en-US" sz="2400" b="0" i="0" u="none" strike="noStrike" dirty="0">
                <a:solidFill>
                  <a:srgbClr val="88A2AA"/>
                </a:solidFill>
                <a:effectLst/>
              </a:rPr>
              <a:t/>
            </a:r>
            <a:br>
              <a:rPr lang="en-US" sz="2400" b="0" i="0" u="none" strike="noStrike" dirty="0">
                <a:solidFill>
                  <a:srgbClr val="88A2AA"/>
                </a:solidFill>
                <a:effectLst/>
              </a:rPr>
            </a:b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MOV R2, #0x34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R2 = 0x34</a:t>
            </a:r>
            <a:r>
              <a:rPr lang="en-US" sz="2400" b="0" i="0" u="none" strike="noStrike" dirty="0">
                <a:solidFill>
                  <a:srgbClr val="05555E"/>
                </a:solidFill>
                <a:effectLst/>
              </a:rPr>
              <a:t/>
            </a:r>
            <a:br>
              <a:rPr lang="en-US" sz="2400" b="0" i="0" u="none" strike="noStrike" dirty="0">
                <a:solidFill>
                  <a:srgbClr val="05555E"/>
                </a:solidFill>
                <a:effectLst/>
              </a:rPr>
            </a:b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ADD R3, R2, R1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R3 = R2 + R1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      </a:t>
            </a:r>
            <a:r>
              <a:rPr lang="en-US" sz="2400" b="1" i="0" u="none" strike="noStrike" dirty="0">
                <a:solidFill>
                  <a:srgbClr val="0070C0"/>
                </a:solidFill>
                <a:effectLst/>
              </a:rPr>
              <a:t>HERE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 B </a:t>
            </a:r>
            <a:r>
              <a:rPr lang="en-US" sz="2400" b="1" i="0" u="none" strike="noStrike" dirty="0">
                <a:solidFill>
                  <a:srgbClr val="0070C0"/>
                </a:solidFill>
                <a:effectLst/>
              </a:rPr>
              <a:t>HERE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stay here forever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</a:rPr>
              <a:t>END</a:t>
            </a:r>
            <a:endParaRPr lang="en-US" sz="2400" b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45" y="4101912"/>
            <a:ext cx="3896938" cy="27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222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16    Hamed Farbeh farbeh@aut.ac.ir Fall 2022</vt:lpstr>
      <vt:lpstr>Copyright Notice</vt:lpstr>
      <vt:lpstr>ARM Data Format, Pseudo-instructions and Directives</vt:lpstr>
      <vt:lpstr>ARM Data Format</vt:lpstr>
      <vt:lpstr>  Pseudo-instructions  </vt:lpstr>
      <vt:lpstr>  Assembler Directives  </vt:lpstr>
      <vt:lpstr>  Assembler Directives  </vt:lpstr>
      <vt:lpstr>Assembler Directives</vt:lpstr>
      <vt:lpstr>  Assembler Directives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30</cp:revision>
  <dcterms:created xsi:type="dcterms:W3CDTF">2022-09-03T16:31:37Z</dcterms:created>
  <dcterms:modified xsi:type="dcterms:W3CDTF">2022-12-31T06:12:58Z</dcterms:modified>
</cp:coreProperties>
</file>