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8" r:id="rId4"/>
    <p:sldId id="257" r:id="rId5"/>
    <p:sldId id="259" r:id="rId6"/>
    <p:sldId id="263" r:id="rId7"/>
    <p:sldId id="264" r:id="rId8"/>
    <p:sldId id="266" r:id="rId9"/>
    <p:sldId id="260" r:id="rId10"/>
    <p:sldId id="261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B444-4570-4873-970E-6106A285C00D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1A3-BC76-4DDF-AA0E-E377E05522AB}" type="datetime1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6398-DE5C-45AE-997A-EC31C53695D6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3A2-D810-4524-88B3-4C8EBC6AABCC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5AB9-0D3A-46A1-8F88-E858338420E8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C29A-7873-400C-885E-BC4A5E7BBB71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81A-869E-45A0-B64A-B8F7DEEDAC3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2775-B35F-4EBB-9D44-4F3471C96A7B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657B-4FF7-4A06-822D-B1223FA21A6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84C0-9B10-4935-8CE9-4FF0815E8D34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63D7-9E9C-444B-840B-B8DB8E4EC40C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DAD7-F189-450F-B3AB-A3EF2EA2EC85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0C9C-6CEB-403E-AC25-F5BE7A7FF12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18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Addressing Modes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Register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Addressing Mode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Immediate addressing mode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2400" b="0" i="0" u="none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Register Indirect addressing mode (Indexed)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10</a:t>
            </a:fld>
            <a:r>
              <a:rPr lang="en-US" dirty="0"/>
              <a:t>/13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B98D3E7-0DBC-A2D8-8117-954E7D27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606" y="1555751"/>
            <a:ext cx="4059534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9844FD8-3DF8-20A1-B57B-2D809B5F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73" y="3016250"/>
            <a:ext cx="3406107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2D56E7F-EFFB-F9B7-9503-FEB2D3E38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702" y="4487504"/>
            <a:ext cx="3776438" cy="168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E6EC-49EE-519F-4F81-7F6B625F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Addressing Modes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DFB3-D166-1C55-8718-616AE840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Register Indirect addressing mode (Indexed)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be used for 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pointer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implementation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b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200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char *</a:t>
            </a:r>
            <a:r>
              <a:rPr lang="en-US" sz="2000" i="0" u="none" strike="noStrike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ourPointer</a:t>
            </a:r>
            <a:r>
              <a:rPr lang="en-US" sz="200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;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000" i="0" u="none" strike="noStrike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ourPointer</a:t>
            </a:r>
            <a:r>
              <a:rPr lang="en-US" sz="200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= (char*) 0x12456;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//Point to location 12456</a:t>
            </a:r>
            <a:b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00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*</a:t>
            </a:r>
            <a:r>
              <a:rPr lang="en-US" sz="2000" i="0" u="none" strike="noStrike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ourPointer</a:t>
            </a:r>
            <a:r>
              <a:rPr lang="en-US" sz="200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= 25;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//store 25 in location 0x12456</a:t>
            </a:r>
            <a:b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000" i="0" u="none" strike="noStrike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ourPointer</a:t>
            </a:r>
            <a:r>
              <a:rPr lang="en-US" sz="200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++;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//point to next location </a:t>
            </a:r>
            <a:b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0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4">
              <a:lnSpc>
                <a:spcPct val="100000"/>
              </a:lnSpc>
            </a:pPr>
            <a: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R2, =0x12456 </a:t>
            </a:r>
            <a:r>
              <a:rPr lang="en-US" sz="2000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point to location 0x12456</a:t>
            </a:r>
            <a: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</a:br>
            <a: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R0, #25 </a:t>
            </a:r>
            <a:r>
              <a:rPr lang="en-US" sz="2000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R0 = 25</a:t>
            </a:r>
            <a: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</a:br>
            <a: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STRB R0, [R2]</a:t>
            </a:r>
            <a:r>
              <a:rPr lang="en-US" sz="2000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 ; store R0 in location 0x12456</a:t>
            </a:r>
            <a: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</a:br>
            <a:r>
              <a:rPr lang="en-US" sz="200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ADD R2, R2, #1 </a:t>
            </a:r>
            <a:r>
              <a:rPr lang="en-US" sz="2000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increment R2 to point to next location </a:t>
            </a:r>
            <a:endParaRPr lang="en-US" sz="2000" dirty="0">
              <a:solidFill>
                <a:srgbClr val="88A2A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A92BD-8A60-BECC-702E-B4C01BB8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0885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" y="-809297"/>
            <a:ext cx="12538841" cy="8871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37E39-2466-2C18-B7E5-FD5C2511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2FC9-A339-65C2-775E-DF4596AC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MyString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DCB “Hello world!”, 0</a:t>
            </a:r>
          </a:p>
          <a:p>
            <a:pPr rtl="0">
              <a:spcBef>
                <a:spcPts val="36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AREA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MyCode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 CODE, READONLY</a:t>
            </a:r>
          </a:p>
          <a:p>
            <a:pPr lvl="2"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ENTRY</a:t>
            </a:r>
          </a:p>
          <a:p>
            <a:pPr marL="971550" lvl="2"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LDR R0, =</a:t>
            </a:r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MyString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971550" lvl="2"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 R1, #0</a:t>
            </a:r>
          </a:p>
          <a:p>
            <a:pPr marL="57150" rtl="0">
              <a:spcBef>
                <a:spcPts val="36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LoopCount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971550" lvl="2"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LDRB R2, [R0], #1</a:t>
            </a:r>
          </a:p>
          <a:p>
            <a:pPr marL="971550" lvl="2"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CBZ R2, Here</a:t>
            </a:r>
          </a:p>
          <a:p>
            <a:pPr marL="971550" lvl="2"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ADD R0,#1</a:t>
            </a:r>
          </a:p>
          <a:p>
            <a:pPr marL="971550" lvl="2"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ADD R1,#1</a:t>
            </a:r>
          </a:p>
          <a:p>
            <a:pPr marL="971550" lvl="2">
              <a:spcBef>
                <a:spcPts val="36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LoopCount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" rtl="0">
              <a:spcBef>
                <a:spcPts val="36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Here B Here</a:t>
            </a:r>
          </a:p>
          <a:p>
            <a:pPr marL="57150" rtl="0">
              <a:spcBef>
                <a:spcPts val="36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</a:p>
          <a:p>
            <a:r>
              <a:rPr lang="en-US" sz="2000" dirty="0">
                <a:highlight>
                  <a:srgbClr val="FF0000"/>
                </a:highlight>
                <a:latin typeface="+mj-lt"/>
              </a:rPr>
              <a:t/>
            </a:r>
            <a:br>
              <a:rPr lang="en-US" sz="2000" dirty="0">
                <a:highlight>
                  <a:srgbClr val="FF0000"/>
                </a:highlight>
                <a:latin typeface="+mj-lt"/>
              </a:rPr>
            </a:br>
            <a:endParaRPr lang="en-US" sz="2000" dirty="0">
              <a:highlight>
                <a:srgbClr val="FF0000"/>
              </a:highlight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78555-65E4-4E13-B352-68F3BD7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5297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Chapter 2!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945B-223D-96D4-11B8-BE2137E2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4756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32B5-5656-47D4-A4F0-1786A0E5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Copyright Notice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BB1F5-C6E9-4597-B809-92336382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FE84C-BF1C-4866-B814-1D4AEF10ABC7}"/>
              </a:ext>
            </a:extLst>
          </p:cNvPr>
          <p:cNvSpPr txBox="1"/>
          <p:nvPr/>
        </p:nvSpPr>
        <p:spPr>
          <a:xfrm>
            <a:off x="1074656" y="1882241"/>
            <a:ext cx="10162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Parts (text &amp; figures) of this lecture are adopted from:</a:t>
            </a: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b="1" dirty="0"/>
              <a:t>Arm Assembly Language Programming and Architecture,  Volume 1, 1st edition, Muhammad Ali </a:t>
            </a:r>
            <a:r>
              <a:rPr lang="en-US" sz="2200" b="1" dirty="0" err="1"/>
              <a:t>Mazidi</a:t>
            </a:r>
            <a:r>
              <a:rPr lang="en-US" sz="2200" b="1" dirty="0"/>
              <a:t>, Sarmad </a:t>
            </a:r>
            <a:r>
              <a:rPr lang="en-US" sz="2200" b="1" dirty="0" err="1"/>
              <a:t>Naimi</a:t>
            </a:r>
            <a:r>
              <a:rPr lang="en-US" sz="2200" b="1" dirty="0"/>
              <a:t>, and </a:t>
            </a:r>
            <a:r>
              <a:rPr lang="en-US" sz="2200" b="1" dirty="0" err="1"/>
              <a:t>Sepehr</a:t>
            </a:r>
            <a:r>
              <a:rPr lang="en-US" sz="2200" b="1" dirty="0"/>
              <a:t> </a:t>
            </a:r>
            <a:r>
              <a:rPr lang="en-US" sz="2200" b="1" dirty="0" err="1"/>
              <a:t>Naimi</a:t>
            </a:r>
            <a:r>
              <a:rPr lang="en-US" sz="2200" b="1" dirty="0"/>
              <a:t>, </a:t>
            </a:r>
            <a:r>
              <a:rPr lang="en-US" sz="2200" b="1" dirty="0" err="1"/>
              <a:t>MicroDigitalEd</a:t>
            </a:r>
            <a:r>
              <a:rPr lang="en-US" sz="2200" b="1" dirty="0"/>
              <a:t>, 2013.</a:t>
            </a:r>
          </a:p>
        </p:txBody>
      </p:sp>
    </p:spTree>
    <p:extLst>
      <p:ext uri="{BB962C8B-B14F-4D97-AF65-F5344CB8AC3E}">
        <p14:creationId xmlns:p14="http://schemas.microsoft.com/office/powerpoint/2010/main" val="28879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0" u="none" strike="noStrike" dirty="0">
                <a:effectLst/>
              </a:rPr>
              <a:t>Instruction Formation of the ARM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dirty="0"/>
              <a:t>/13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Instruction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907"/>
            <a:ext cx="10515600" cy="4351338"/>
          </a:xfrm>
        </p:spPr>
        <p:txBody>
          <a:bodyPr>
            <a:noAutofit/>
          </a:bodyPr>
          <a:lstStyle/>
          <a:p>
            <a:pPr marL="457200" indent="-4572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General formation of data processing instructions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12800" indent="-4572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C00000"/>
              </a:solidFill>
            </a:endParaRPr>
          </a:p>
          <a:p>
            <a:pPr marL="812800" indent="-4572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dirty="0">
              <a:solidFill>
                <a:srgbClr val="C00000"/>
              </a:solidFill>
              <a:effectLst/>
            </a:endParaRPr>
          </a:p>
          <a:p>
            <a:pPr marL="812800" indent="-4572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3556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6985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 smtClean="0">
                <a:solidFill>
                  <a:srgbClr val="05555E"/>
                </a:solidFill>
                <a:effectLst/>
              </a:rPr>
              <a:t>Cond [31:28]</a:t>
            </a:r>
            <a:r>
              <a:rPr lang="en-US" sz="2200" b="1" i="0" u="none" strike="noStrike" dirty="0" smtClean="0">
                <a:solidFill>
                  <a:srgbClr val="000000"/>
                </a:solidFill>
                <a:effectLst/>
              </a:rPr>
              <a:t>: Condition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field (will be discussed in Ch. 4)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6985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</a:rPr>
              <a:t>[</a:t>
            </a:r>
            <a:r>
              <a:rPr lang="en-US" sz="2200" b="1" i="0" u="none" strike="noStrike" dirty="0" smtClean="0">
                <a:solidFill>
                  <a:srgbClr val="05555E"/>
                </a:solidFill>
                <a:effectLst/>
              </a:rPr>
              <a:t>27:26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</a:rPr>
              <a:t>]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Always “00”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6985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</a:rPr>
              <a:t>I [25]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2200" b="1" i="0" u="none" strike="noStrike" dirty="0" smtClean="0">
                <a:solidFill>
                  <a:srgbClr val="000000"/>
                </a:solidFill>
                <a:effectLst/>
              </a:rPr>
              <a:t>Defines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the type of second operand</a:t>
            </a:r>
            <a:endParaRPr lang="en-US" sz="2200" dirty="0">
              <a:solidFill>
                <a:srgbClr val="C00000"/>
              </a:solidFill>
            </a:endParaRPr>
          </a:p>
          <a:p>
            <a:pPr marL="1612900" lvl="2" indent="-342900" fontAlgn="base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i="0" u="none" strike="noStrike" dirty="0" smtClean="0">
                <a:solidFill>
                  <a:srgbClr val="000000"/>
                </a:solidFill>
                <a:effectLst/>
              </a:rPr>
              <a:t>I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= 1: Op2 is an immediate value</a:t>
            </a:r>
          </a:p>
          <a:p>
            <a:pPr marL="6985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</a:rPr>
              <a:t>[24:21]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Opcode 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6985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</a:rPr>
              <a:t>S [20]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Update CPSR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>
              <a:lnSpc>
                <a:spcPct val="11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4</a:t>
            </a:fld>
            <a:r>
              <a:rPr lang="en-US" dirty="0"/>
              <a:t>/13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85D7A6-D20E-6138-BA51-4CB3498F2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27" y="2284464"/>
            <a:ext cx="71723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Instruction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ADD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 instruction format</a:t>
            </a:r>
            <a:endParaRPr lang="en-US" sz="24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C00000"/>
              </a:solidFill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C00000"/>
              </a:solidFill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SUB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 instruction format</a:t>
            </a:r>
            <a:endParaRPr lang="en-US" sz="24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000000"/>
              </a:solidFill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Branch (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B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) instruction format</a:t>
            </a:r>
          </a:p>
          <a:p>
            <a:r>
              <a:rPr lang="en-US" sz="2400" b="0" dirty="0">
                <a:effectLst/>
              </a:rPr>
              <a:t/>
            </a:r>
            <a:br>
              <a:rPr lang="en-US" sz="2400" b="0" dirty="0">
                <a:effectLst/>
              </a:rPr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5</a:t>
            </a:fld>
            <a:r>
              <a:rPr lang="en-US" dirty="0"/>
              <a:t>/13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949942-327A-759B-7AAC-7FFDA3073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2214409"/>
            <a:ext cx="75723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29B1AE-FC06-5770-8949-8A184FFBC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3696416"/>
            <a:ext cx="73628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9BEE436-6166-C922-B892-5E24D9D86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6" y="5233988"/>
            <a:ext cx="73628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Little Endian vs. Big Endian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</a:rPr>
              <a:t>Little endian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Low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byte goes to the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low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memory location</a:t>
            </a:r>
            <a:endParaRPr lang="en-US" sz="2200" b="1" i="0" u="none" strike="noStrike" dirty="0">
              <a:solidFill>
                <a:srgbClr val="7030A0"/>
              </a:solidFill>
              <a:effectLst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High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byte goes to the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high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memory address</a:t>
            </a:r>
            <a:endParaRPr lang="en-US" sz="2200" b="1" i="0" u="none" strike="noStrike" dirty="0">
              <a:solidFill>
                <a:srgbClr val="7030A0"/>
              </a:solidFill>
              <a:effectLst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All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Intel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processors</a:t>
            </a: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C00000"/>
              </a:solidFill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</a:rPr>
              <a:t>Big endian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Low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byte goes to the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high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memory location</a:t>
            </a:r>
            <a:endParaRPr lang="en-US" sz="2200" b="1" i="0" u="none" strike="noStrike" dirty="0">
              <a:solidFill>
                <a:srgbClr val="7030A0"/>
              </a:solidFill>
              <a:effectLst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High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byte goes to the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low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memory address</a:t>
            </a:r>
            <a:endParaRPr lang="en-US" sz="2200" b="1" i="0" u="none" strike="noStrike" dirty="0">
              <a:solidFill>
                <a:srgbClr val="7030A0"/>
              </a:solidFill>
              <a:effectLst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88A2AA"/>
                </a:solidFill>
                <a:effectLst/>
              </a:rPr>
              <a:t>Freescale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(formerly Motorola and now NXP)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ARM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allows the software designer to choose!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A hardware switch that is controlled by software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effectLst/>
              </a:rPr>
              <a:t/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/>
            </a:r>
            <a:br>
              <a:rPr lang="en-US" sz="2400" b="0" dirty="0">
                <a:effectLst/>
              </a:rPr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6</a:t>
            </a:fld>
            <a:r>
              <a:rPr lang="en-US" dirty="0"/>
              <a:t>/13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4AFB82-085B-4783-946F-61B35F529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823" y="1825625"/>
            <a:ext cx="1883179" cy="231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3C6245-14CA-EB24-DE63-D8E0F0DC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822" y="4179047"/>
            <a:ext cx="1883179" cy="231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More Example 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</a:rPr>
              <a:t>for</a:t>
            </a:r>
            <a:br>
              <a:rPr lang="en-US" b="1" i="0" u="none" strike="noStrike" dirty="0" smtClean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Little </a:t>
            </a:r>
            <a:r>
              <a:rPr lang="en-US" b="1" i="0" u="none" strike="noStrike" dirty="0" smtClean="0">
                <a:solidFill>
                  <a:srgbClr val="000000"/>
                </a:solidFill>
                <a:effectLst/>
              </a:rPr>
              <a:t>endian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&amp; Big Endian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highlight>
                <a:srgbClr val="FF0000"/>
              </a:highlight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4F52 in little endian: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52 is stored at storage address 1000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 and 4F is stored at 1001</a:t>
            </a:r>
          </a:p>
          <a:p>
            <a:r>
              <a:rPr lang="en-US" sz="2400" b="0" dirty="0">
                <a:effectLst/>
                <a:highlight>
                  <a:srgbClr val="FF0000"/>
                </a:highlight>
              </a:rPr>
              <a:t/>
            </a:r>
            <a:br>
              <a:rPr lang="en-US" sz="2400" b="0" dirty="0">
                <a:effectLst/>
                <a:highlight>
                  <a:srgbClr val="FF0000"/>
                </a:highlight>
              </a:rPr>
            </a:br>
            <a:endParaRPr lang="en-US" sz="2400" b="0" dirty="0">
              <a:effectLst/>
              <a:highlight>
                <a:srgbClr val="FF0000"/>
              </a:highlight>
            </a:endParaRPr>
          </a:p>
          <a:p>
            <a:endParaRPr lang="en-US" sz="2400" b="0" dirty="0">
              <a:highlight>
                <a:srgbClr val="FF0000"/>
              </a:highlight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4F52 in big endian: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4F is stored at storage address 1000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 and 52 is stored at 1001</a:t>
            </a:r>
          </a:p>
          <a:p>
            <a:r>
              <a:rPr lang="en-US" sz="2400" dirty="0">
                <a:highlight>
                  <a:srgbClr val="FF0000"/>
                </a:highlight>
              </a:rPr>
              <a:t/>
            </a:r>
            <a:br>
              <a:rPr lang="en-US" sz="2400" dirty="0">
                <a:highlight>
                  <a:srgbClr val="FF0000"/>
                </a:highlight>
              </a:rPr>
            </a:br>
            <a:endParaRPr lang="en-US" sz="2400" dirty="0">
              <a:highlight>
                <a:srgbClr val="FF00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7</a:t>
            </a:fld>
            <a:r>
              <a:rPr lang="en-US" dirty="0"/>
              <a:t>/13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0CA261-6942-81B1-3074-9BE8C5803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2543"/>
              </p:ext>
            </p:extLst>
          </p:nvPr>
        </p:nvGraphicFramePr>
        <p:xfrm>
          <a:off x="7472855" y="2321464"/>
          <a:ext cx="260094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473">
                  <a:extLst>
                    <a:ext uri="{9D8B030D-6E8A-4147-A177-3AD203B41FA5}">
                      <a16:colId xmlns:a16="http://schemas.microsoft.com/office/drawing/2014/main" val="2283443412"/>
                    </a:ext>
                  </a:extLst>
                </a:gridCol>
                <a:gridCol w="1300473">
                  <a:extLst>
                    <a:ext uri="{9D8B030D-6E8A-4147-A177-3AD203B41FA5}">
                      <a16:colId xmlns:a16="http://schemas.microsoft.com/office/drawing/2014/main" val="3822756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5555E"/>
                          </a:solidFill>
                        </a:rPr>
                        <a:t>Value</a:t>
                      </a:r>
                      <a:endParaRPr lang="en-US" b="1" dirty="0">
                        <a:solidFill>
                          <a:srgbClr val="05555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5555E"/>
                          </a:solidFill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2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1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05993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A28F290-D414-A0CF-F9A8-93753B963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34275"/>
              </p:ext>
            </p:extLst>
          </p:nvPr>
        </p:nvGraphicFramePr>
        <p:xfrm>
          <a:off x="7472855" y="4094524"/>
          <a:ext cx="2600946" cy="1098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473">
                  <a:extLst>
                    <a:ext uri="{9D8B030D-6E8A-4147-A177-3AD203B41FA5}">
                      <a16:colId xmlns:a16="http://schemas.microsoft.com/office/drawing/2014/main" val="1441462068"/>
                    </a:ext>
                  </a:extLst>
                </a:gridCol>
                <a:gridCol w="1300473">
                  <a:extLst>
                    <a:ext uri="{9D8B030D-6E8A-4147-A177-3AD203B41FA5}">
                      <a16:colId xmlns:a16="http://schemas.microsoft.com/office/drawing/2014/main" val="1279103979"/>
                    </a:ext>
                  </a:extLst>
                </a:gridCol>
              </a:tblGrid>
              <a:tr h="36124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5555E"/>
                          </a:solidFill>
                        </a:rPr>
                        <a:t>Value</a:t>
                      </a:r>
                      <a:endParaRPr lang="en-US" b="1" dirty="0">
                        <a:solidFill>
                          <a:srgbClr val="05555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5555E"/>
                          </a:solidFill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38628"/>
                  </a:ext>
                </a:extLst>
              </a:tr>
              <a:tr h="3662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59408"/>
                  </a:ext>
                </a:extLst>
              </a:tr>
              <a:tr h="3662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2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324" y="1336376"/>
            <a:ext cx="8483950" cy="4479540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dirty="0">
                <a:effectLst/>
              </a:rPr>
              <a:t/>
            </a:r>
            <a:br>
              <a:rPr lang="en-US" i="0" u="none" strike="noStrike" dirty="0">
                <a:effectLst/>
              </a:rPr>
            </a:br>
            <a:r>
              <a:rPr lang="en-US" i="0" u="none" strike="noStrike" dirty="0">
                <a:effectLst/>
              </a:rPr>
              <a:t/>
            </a:r>
            <a:br>
              <a:rPr lang="en-US" i="0" u="none" strike="noStrike" dirty="0">
                <a:effectLst/>
              </a:rPr>
            </a:br>
            <a:r>
              <a:rPr lang="en-US" i="0" u="none" strike="noStrike" dirty="0">
                <a:effectLst/>
              </a:rPr>
              <a:t>Some ARM Addressing Modes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7028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/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Addressing Modes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5555E"/>
                </a:solidFill>
                <a:effectLst/>
              </a:rPr>
              <a:t>Addressing Mode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The various ways operands are specified in the instruction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Is the way CPU generates address from instruction to read/write the operands</a:t>
            </a:r>
          </a:p>
          <a:p>
            <a:pPr marL="457200" indent="-4572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05555E"/>
              </a:solidFill>
            </a:endParaRPr>
          </a:p>
          <a:p>
            <a:pPr marL="457200" indent="-4572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5555E"/>
                </a:solidFill>
                <a:effectLst/>
              </a:rPr>
              <a:t>Three basic modes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Register 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Immediate 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Register indirect (indexed addressing mode)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9</a:t>
            </a:fld>
            <a:r>
              <a:rPr lang="en-US" dirty="0"/>
              <a:t>/13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37" y="2567739"/>
            <a:ext cx="5401963" cy="38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315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EB Garamond Medium</vt:lpstr>
      <vt:lpstr>Ebrima</vt:lpstr>
      <vt:lpstr>Maiandra GD</vt:lpstr>
      <vt:lpstr>Office Theme</vt:lpstr>
      <vt:lpstr> Microprocessors  and  Assembly Language   Lecture 18    Hamed Farbeh farbeh@aut.ac.ir Fall 2022</vt:lpstr>
      <vt:lpstr>Copyright Notice</vt:lpstr>
      <vt:lpstr>Instruction Formation of the ARM</vt:lpstr>
      <vt:lpstr>Instruction Formation</vt:lpstr>
      <vt:lpstr>Instruction Formation</vt:lpstr>
      <vt:lpstr>Little Endian vs. Big Endian War</vt:lpstr>
      <vt:lpstr>More Example for  Little endian &amp; Big Endian</vt:lpstr>
      <vt:lpstr>  Some ARM Addressing Modes  </vt:lpstr>
      <vt:lpstr>  Addressing Modes  </vt:lpstr>
      <vt:lpstr>  Addressing Modes  </vt:lpstr>
      <vt:lpstr>Addressing Modes</vt:lpstr>
      <vt:lpstr>  Example  </vt:lpstr>
      <vt:lpstr>End of Chapter 2!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26</cp:revision>
  <dcterms:created xsi:type="dcterms:W3CDTF">2022-09-03T16:31:37Z</dcterms:created>
  <dcterms:modified xsi:type="dcterms:W3CDTF">2023-01-08T16:41:00Z</dcterms:modified>
</cp:coreProperties>
</file>