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58" r:id="rId4"/>
    <p:sldId id="266" r:id="rId5"/>
    <p:sldId id="259" r:id="rId6"/>
    <p:sldId id="263" r:id="rId7"/>
    <p:sldId id="264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55E"/>
    <a:srgbClr val="88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59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B444-4570-4873-970E-6106A285C00D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1A3-BC76-4DDF-AA0E-E377E05522AB}" type="datetime1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6398-DE5C-45AE-997A-EC31C53695D6}" type="datetime1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3A2-D810-4524-88B3-4C8EBC6AABCC}" type="datetime1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5AB9-0D3A-46A1-8F88-E858338420E8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C29A-7873-400C-885E-BC4A5E7BBB71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81A-869E-45A0-B64A-B8F7DEEDAC3F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2775-B35F-4EBB-9D44-4F3471C96A7B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657B-4FF7-4A06-822D-B1223FA21A6F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84C0-9B10-4935-8CE9-4FF0815E8D34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63D7-9E9C-444B-840B-B8DB8E4EC40C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DAD7-F189-450F-B3AB-A3EF2EA2EC85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0C9C-6CEB-403E-AC25-F5BE7A7FF12F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19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95F4-2363-46EC-90B8-838BEA5E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of Unsigned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993A-C25F-40BC-8048-97698204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MUL: </a:t>
            </a:r>
            <a:r>
              <a:rPr lang="en-US" sz="2400" dirty="0"/>
              <a:t>Regular multiplication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MULL: </a:t>
            </a:r>
            <a:r>
              <a:rPr lang="en-US" sz="2400" dirty="0"/>
              <a:t>long </a:t>
            </a:r>
            <a:r>
              <a:rPr lang="en-US" sz="2400" dirty="0" smtClean="0"/>
              <a:t>multiplication</a:t>
            </a:r>
          </a:p>
          <a:p>
            <a:pPr fontAlgn="base">
              <a:lnSpc>
                <a:spcPct val="100000"/>
              </a:lnSpc>
            </a:pPr>
            <a:endParaRPr lang="en-US" sz="2000" dirty="0"/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LDR    R1, =100000</a:t>
            </a:r>
            <a:r>
              <a:rPr lang="en-US" sz="2000" dirty="0">
                <a:solidFill>
                  <a:srgbClr val="88A2AA"/>
                </a:solidFill>
              </a:rPr>
              <a:t>; R1=100,000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LDR    R2, =150000</a:t>
            </a:r>
            <a:r>
              <a:rPr lang="en-US" sz="2000" dirty="0">
                <a:solidFill>
                  <a:srgbClr val="88A2AA"/>
                </a:solidFill>
              </a:rPr>
              <a:t>; R2=150,000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MUL  R3, R2, R1</a:t>
            </a:r>
            <a:r>
              <a:rPr lang="en-US" sz="2000" dirty="0">
                <a:solidFill>
                  <a:srgbClr val="88A2AA"/>
                </a:solidFill>
              </a:rPr>
              <a:t>; R3 is not 15,000,000,000; it cannot fit in 32 bits.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b="0" dirty="0">
                <a:solidFill>
                  <a:srgbClr val="05555E"/>
                </a:solidFill>
              </a:rPr>
              <a:t/>
            </a:r>
            <a:br>
              <a:rPr lang="en-US" sz="2000" b="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5555E"/>
                </a:solidFill>
              </a:rPr>
              <a:t>LDR   R1, =0x54000000</a:t>
            </a:r>
            <a:r>
              <a:rPr lang="en-US" sz="2000" dirty="0">
                <a:solidFill>
                  <a:srgbClr val="88A2AA"/>
                </a:solidFill>
              </a:rPr>
              <a:t>; R1 = 0x54000000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LDR   R2, =0x10000002</a:t>
            </a:r>
            <a:r>
              <a:rPr lang="en-US" sz="2000" dirty="0">
                <a:solidFill>
                  <a:srgbClr val="88A2AA"/>
                </a:solidFill>
              </a:rPr>
              <a:t>; R2 = 0x10000002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UMULL   R3, R4, R2, R1</a:t>
            </a:r>
            <a:r>
              <a:rPr lang="en-US" sz="2000" dirty="0">
                <a:solidFill>
                  <a:srgbClr val="88A2AA"/>
                </a:solidFill>
              </a:rPr>
              <a:t>; 0x54000000 × 0x10000002 = 0x054000000A8000000</a:t>
            </a:r>
            <a:r>
              <a:rPr lang="en-US" sz="2000" dirty="0" smtClean="0">
                <a:solidFill>
                  <a:srgbClr val="88A2AA"/>
                </a:solidFill>
              </a:rPr>
              <a:t>;</a:t>
            </a:r>
            <a:endParaRPr lang="fa-IR" sz="2000" dirty="0" smtClean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88A2AA"/>
                </a:solidFill>
              </a:rPr>
              <a:t>; R3 </a:t>
            </a:r>
            <a:r>
              <a:rPr lang="en-US" sz="2000" dirty="0">
                <a:solidFill>
                  <a:srgbClr val="88A2AA"/>
                </a:solidFill>
              </a:rPr>
              <a:t>= 0xA8000000, the lower 32 </a:t>
            </a:r>
            <a:r>
              <a:rPr lang="en-US" sz="2000" dirty="0" smtClean="0">
                <a:solidFill>
                  <a:srgbClr val="88A2AA"/>
                </a:solidFill>
              </a:rPr>
              <a:t>bits </a:t>
            </a:r>
            <a:r>
              <a:rPr lang="en-US" sz="2000" dirty="0">
                <a:solidFill>
                  <a:srgbClr val="88A2AA"/>
                </a:solidFill>
              </a:rPr>
              <a:t>R4 = 0x05400000, the higher 32 bits</a:t>
            </a:r>
            <a:endParaRPr lang="en-US" sz="2000" b="0" dirty="0">
              <a:solidFill>
                <a:srgbClr val="88A2AA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0B3E6-EB32-4232-87CF-1AC5FD26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020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EE7B-F48A-4555-B349-68722D6D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Multiplication of Unsigned Numbers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3E05-7B6F-4630-ACDD-94B174BF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Multiply and Accumulate Instructions in ARM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MLA   Rd, Rm, Rs, Rn </a:t>
            </a:r>
            <a:r>
              <a:rPr lang="en-US" sz="2000" dirty="0">
                <a:solidFill>
                  <a:srgbClr val="88A2AA"/>
                </a:solidFill>
              </a:rPr>
              <a:t>; Rd = Rm × Rs + Rn</a:t>
            </a:r>
            <a:r>
              <a:rPr lang="en-US" sz="2000" b="0" dirty="0">
                <a:solidFill>
                  <a:srgbClr val="05555E"/>
                </a:solidFill>
              </a:rPr>
              <a:t/>
            </a:r>
            <a:br>
              <a:rPr lang="en-US" sz="2000" b="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5555E"/>
                </a:solidFill>
              </a:rPr>
              <a:t>MOV R1, #100</a:t>
            </a:r>
            <a:r>
              <a:rPr lang="en-US" sz="2000" dirty="0">
                <a:solidFill>
                  <a:srgbClr val="88A2AA"/>
                </a:solidFill>
              </a:rPr>
              <a:t>; R1 = 100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MOV R2, #5</a:t>
            </a:r>
            <a:r>
              <a:rPr lang="en-US" sz="2000" dirty="0">
                <a:solidFill>
                  <a:srgbClr val="88A2AA"/>
                </a:solidFill>
              </a:rPr>
              <a:t>; R2 = 5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MOV R3, #40</a:t>
            </a:r>
            <a:r>
              <a:rPr lang="en-US" sz="2000" dirty="0">
                <a:solidFill>
                  <a:srgbClr val="88A2AA"/>
                </a:solidFill>
              </a:rPr>
              <a:t>; R3 = 40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MLA R4, R1, R2, R3</a:t>
            </a:r>
            <a:r>
              <a:rPr lang="en-US" sz="2000" dirty="0">
                <a:solidFill>
                  <a:srgbClr val="88A2AA"/>
                </a:solidFill>
              </a:rPr>
              <a:t>; R4 = R1 × R2 + R3 = 100 × 5 + 40 = </a:t>
            </a:r>
            <a:r>
              <a:rPr lang="en-US" sz="2000" dirty="0" smtClean="0">
                <a:solidFill>
                  <a:srgbClr val="88A2AA"/>
                </a:solidFill>
              </a:rPr>
              <a:t>540</a:t>
            </a:r>
            <a:endParaRPr lang="en-US" sz="2200" b="0" dirty="0"/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accumulate the products of the multiplication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MLA R3, R1, R2, R3</a:t>
            </a:r>
            <a:r>
              <a:rPr lang="en-US" sz="2000" dirty="0">
                <a:solidFill>
                  <a:srgbClr val="88A2AA"/>
                </a:solidFill>
              </a:rPr>
              <a:t>; R3 = R1 × R2 + R3 or R3 += R1 × R2</a:t>
            </a:r>
            <a:endParaRPr lang="en-US" sz="2000" b="0" dirty="0">
              <a:solidFill>
                <a:srgbClr val="88A2AA"/>
              </a:solidFill>
            </a:endParaRP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UMLAL: unsigned multiply and accumulate long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UMLAL </a:t>
            </a:r>
            <a:r>
              <a:rPr lang="en-US" sz="2000" dirty="0" err="1">
                <a:solidFill>
                  <a:srgbClr val="05555E"/>
                </a:solidFill>
              </a:rPr>
              <a:t>RdLo</a:t>
            </a:r>
            <a:r>
              <a:rPr lang="en-US" sz="2000" dirty="0">
                <a:solidFill>
                  <a:srgbClr val="05555E"/>
                </a:solidFill>
              </a:rPr>
              <a:t>, </a:t>
            </a:r>
            <a:r>
              <a:rPr lang="en-US" sz="2000" dirty="0" err="1">
                <a:solidFill>
                  <a:srgbClr val="05555E"/>
                </a:solidFill>
              </a:rPr>
              <a:t>RdHi</a:t>
            </a:r>
            <a:r>
              <a:rPr lang="en-US" sz="2000" dirty="0">
                <a:solidFill>
                  <a:srgbClr val="05555E"/>
                </a:solidFill>
              </a:rPr>
              <a:t>, Rn, Op2</a:t>
            </a:r>
            <a:r>
              <a:rPr lang="en-US" sz="2000" dirty="0">
                <a:solidFill>
                  <a:srgbClr val="88A2AA"/>
                </a:solidFill>
              </a:rPr>
              <a:t>; </a:t>
            </a:r>
            <a:r>
              <a:rPr lang="en-US" sz="2000" dirty="0" err="1">
                <a:solidFill>
                  <a:srgbClr val="88A2AA"/>
                </a:solidFill>
              </a:rPr>
              <a:t>RdHi:RdLo</a:t>
            </a:r>
            <a:r>
              <a:rPr lang="en-US" sz="2000" dirty="0">
                <a:solidFill>
                  <a:srgbClr val="88A2AA"/>
                </a:solidFill>
              </a:rPr>
              <a:t> = Rn × Op2 + </a:t>
            </a:r>
            <a:r>
              <a:rPr lang="en-US" sz="2000" dirty="0" err="1">
                <a:solidFill>
                  <a:srgbClr val="88A2AA"/>
                </a:solidFill>
              </a:rPr>
              <a:t>RdHi:RdLo</a:t>
            </a:r>
            <a:endParaRPr lang="en-US" sz="2000" dirty="0">
              <a:solidFill>
                <a:srgbClr val="88A2A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FE524-20AE-4028-9C77-BBE984FF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267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5F5D-E2D0-4A08-8885-B1E06278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7650-E985-4CF3-94AF-9A70AD0E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316"/>
            <a:ext cx="10515600" cy="5216306"/>
          </a:xfrm>
        </p:spPr>
        <p:txBody>
          <a:bodyPr>
            <a:noAutofit/>
          </a:bodyPr>
          <a:lstStyle/>
          <a:p>
            <a:pPr marL="285750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Bitwise </a:t>
            </a:r>
            <a:r>
              <a:rPr lang="en-US" sz="2200" dirty="0" smtClean="0"/>
              <a:t>AND</a:t>
            </a:r>
          </a:p>
          <a:p>
            <a:pPr fontAlgn="base">
              <a:lnSpc>
                <a:spcPct val="100000"/>
              </a:lnSpc>
            </a:pPr>
            <a:r>
              <a:rPr lang="en-US" sz="2200" dirty="0"/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AND </a:t>
            </a:r>
            <a:r>
              <a:rPr lang="en-US" sz="2000" dirty="0">
                <a:solidFill>
                  <a:srgbClr val="05555E"/>
                </a:solidFill>
              </a:rPr>
              <a:t>Rd, Rn, </a:t>
            </a:r>
            <a:r>
              <a:rPr lang="en-US" sz="2000" dirty="0" smtClean="0">
                <a:solidFill>
                  <a:srgbClr val="05555E"/>
                </a:solidFill>
              </a:rPr>
              <a:t>Op2</a:t>
            </a:r>
            <a:r>
              <a:rPr lang="en-US" sz="2000" dirty="0">
                <a:solidFill>
                  <a:srgbClr val="05555E"/>
                </a:solidFill>
              </a:rPr>
              <a:t/>
            </a: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5555E"/>
                </a:solidFill>
              </a:rPr>
              <a:t>	AND R0, R1, #0xF0</a:t>
            </a:r>
            <a:r>
              <a:rPr lang="en-US" sz="2000" dirty="0">
                <a:solidFill>
                  <a:srgbClr val="88A2AA"/>
                </a:solidFill>
              </a:rPr>
              <a:t>; R0 = R1 &amp; </a:t>
            </a:r>
            <a:r>
              <a:rPr lang="en-US" sz="2000" dirty="0" smtClean="0">
                <a:solidFill>
                  <a:srgbClr val="88A2AA"/>
                </a:solidFill>
              </a:rPr>
              <a:t>0xF0</a:t>
            </a:r>
            <a:endParaRPr lang="en-US" sz="800" dirty="0">
              <a:solidFill>
                <a:srgbClr val="88A2AA"/>
              </a:solidFill>
            </a:endParaRPr>
          </a:p>
          <a:p>
            <a:pPr marL="285750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Bitwise </a:t>
            </a:r>
            <a:r>
              <a:rPr lang="en-US" sz="2200" dirty="0" smtClean="0"/>
              <a:t>OR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ORR Rd, Rn, Op2</a:t>
            </a:r>
            <a:br>
              <a:rPr lang="en-US" sz="2000" dirty="0" smtClean="0">
                <a:solidFill>
                  <a:srgbClr val="05555E"/>
                </a:solidFill>
              </a:rPr>
            </a:br>
            <a:r>
              <a:rPr lang="en-US" sz="2000" dirty="0" smtClean="0">
                <a:solidFill>
                  <a:srgbClr val="05555E"/>
                </a:solidFill>
              </a:rPr>
              <a:t>	ORR R0, R1, #0x10</a:t>
            </a:r>
            <a:r>
              <a:rPr lang="en-US" sz="2000" dirty="0" smtClean="0">
                <a:solidFill>
                  <a:srgbClr val="88A2AA"/>
                </a:solidFill>
              </a:rPr>
              <a:t>; R0 = R1 | 0x10</a:t>
            </a:r>
          </a:p>
          <a:p>
            <a:pPr marL="285750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Bitwise XOR</a:t>
            </a:r>
          </a:p>
          <a:p>
            <a:pPr fontAlgn="base">
              <a:lnSpc>
                <a:spcPct val="100000"/>
              </a:lnSpc>
            </a:pPr>
            <a:r>
              <a:rPr lang="en-US" sz="2200" dirty="0"/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EOR </a:t>
            </a:r>
            <a:r>
              <a:rPr lang="en-US" sz="2000" dirty="0">
                <a:solidFill>
                  <a:srgbClr val="05555E"/>
                </a:solidFill>
              </a:rPr>
              <a:t>Rd, Rn, </a:t>
            </a:r>
            <a:r>
              <a:rPr lang="en-US" sz="2000" dirty="0" smtClean="0">
                <a:solidFill>
                  <a:srgbClr val="05555E"/>
                </a:solidFill>
              </a:rPr>
              <a:t>Op2</a:t>
            </a:r>
            <a:r>
              <a:rPr lang="en-US" sz="2000" dirty="0">
                <a:solidFill>
                  <a:srgbClr val="05555E"/>
                </a:solidFill>
              </a:rPr>
              <a:t/>
            </a: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5555E"/>
                </a:solidFill>
              </a:rPr>
              <a:t>	EOR R0, R1, #0xFF</a:t>
            </a:r>
            <a:r>
              <a:rPr lang="en-US" sz="2000" dirty="0">
                <a:solidFill>
                  <a:srgbClr val="88A2AA"/>
                </a:solidFill>
              </a:rPr>
              <a:t>; R0 = R1 ^ 0xFF (Same as a bitwise NOT</a:t>
            </a:r>
            <a:r>
              <a:rPr lang="en-US" sz="2000" dirty="0" smtClean="0">
                <a:solidFill>
                  <a:srgbClr val="88A2AA"/>
                </a:solidFill>
              </a:rPr>
              <a:t>)</a:t>
            </a:r>
          </a:p>
          <a:p>
            <a:pPr marL="285750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Bitwise </a:t>
            </a:r>
            <a:r>
              <a:rPr lang="en-US" sz="2200" dirty="0"/>
              <a:t>NOT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	</a:t>
            </a:r>
            <a:r>
              <a:rPr lang="en-US" sz="2000" dirty="0">
                <a:solidFill>
                  <a:srgbClr val="05555E"/>
                </a:solidFill>
              </a:rPr>
              <a:t>MVN Rd, </a:t>
            </a:r>
            <a:r>
              <a:rPr lang="en-US" sz="2000" dirty="0" smtClean="0">
                <a:solidFill>
                  <a:srgbClr val="05555E"/>
                </a:solidFill>
              </a:rPr>
              <a:t>Op2</a:t>
            </a:r>
            <a:r>
              <a:rPr lang="en-US" sz="2000" dirty="0">
                <a:solidFill>
                  <a:srgbClr val="05555E"/>
                </a:solidFill>
              </a:rPr>
              <a:t/>
            </a: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5555E"/>
                </a:solidFill>
              </a:rPr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MVN </a:t>
            </a:r>
            <a:r>
              <a:rPr lang="en-US" sz="2000" dirty="0">
                <a:solidFill>
                  <a:srgbClr val="05555E"/>
                </a:solidFill>
              </a:rPr>
              <a:t>R1, R1</a:t>
            </a:r>
            <a:r>
              <a:rPr lang="en-US" sz="2000" dirty="0">
                <a:solidFill>
                  <a:srgbClr val="88A2AA"/>
                </a:solidFill>
              </a:rPr>
              <a:t>; R1 != R1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D214B-1E20-423A-BEDB-2810E733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6485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B823-9228-48D8-A816-60B8DB77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and Barrel Shifter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F695-6FE8-4DFC-A1A0-D15BA69C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LSR: Logical shift right</a:t>
            </a:r>
          </a:p>
          <a:p>
            <a:pPr lvl="2">
              <a:lnSpc>
                <a:spcPct val="100000"/>
              </a:lnSpc>
            </a:pP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>
                <a:solidFill>
                  <a:srgbClr val="05555E"/>
                </a:solidFill>
              </a:rPr>
              <a:t>MOV    R0, #0x9A</a:t>
            </a:r>
            <a:r>
              <a:rPr lang="en-US" sz="2000" dirty="0">
                <a:solidFill>
                  <a:srgbClr val="88A2AA"/>
                </a:solidFill>
              </a:rPr>
              <a:t>; R0 = 0x9A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MOVS  R1, R0, LSR #3</a:t>
            </a:r>
            <a:endParaRPr lang="en-US" sz="2000" b="0" dirty="0">
              <a:solidFill>
                <a:srgbClr val="05555E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88A2AA"/>
                </a:solidFill>
              </a:rPr>
              <a:t> ; shift right R0 3 times,  then store the result in </a:t>
            </a:r>
            <a:r>
              <a:rPr lang="en-US" sz="2000" dirty="0" smtClean="0">
                <a:solidFill>
                  <a:srgbClr val="88A2AA"/>
                </a:solidFill>
              </a:rPr>
              <a:t>R1</a:t>
            </a:r>
            <a:r>
              <a:rPr lang="en-US" sz="2000" b="0" dirty="0">
                <a:solidFill>
                  <a:srgbClr val="05555E"/>
                </a:solidFill>
              </a:rPr>
              <a:t/>
            </a:r>
            <a:br>
              <a:rPr lang="en-US" sz="2000" b="0" dirty="0">
                <a:solidFill>
                  <a:srgbClr val="05555E"/>
                </a:solidFill>
              </a:rPr>
            </a:br>
            <a:r>
              <a:rPr lang="en-US" sz="2000" b="0" dirty="0">
                <a:solidFill>
                  <a:srgbClr val="05555E"/>
                </a:solidFill>
              </a:rPr>
              <a:t/>
            </a:r>
            <a:br>
              <a:rPr lang="en-US" sz="2000" b="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5555E"/>
                </a:solidFill>
              </a:rPr>
              <a:t>MOV R0, #0x9A</a:t>
            </a:r>
            <a:endParaRPr lang="en-US" sz="2000" b="0" dirty="0">
              <a:solidFill>
                <a:srgbClr val="05555E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MOV R2, #0x03</a:t>
            </a:r>
            <a:endParaRPr lang="en-US" sz="2000" b="0" dirty="0">
              <a:solidFill>
                <a:srgbClr val="05555E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MOVS R1, R0, LSR R2</a:t>
            </a:r>
            <a:endParaRPr lang="en-US" sz="2000" b="0" dirty="0">
              <a:solidFill>
                <a:srgbClr val="05555E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88A2AA"/>
                </a:solidFill>
              </a:rPr>
              <a:t>; shift right R0 R2 times; and move the result to R1</a:t>
            </a:r>
            <a:endParaRPr lang="en-US" sz="2000" b="0" dirty="0">
              <a:solidFill>
                <a:srgbClr val="88A2AA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05BF7-7289-4DC8-859D-8E9BFAAC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dirty="0"/>
              <a:t>/25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5C8484C-8CFB-4505-982C-B5D307299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024" y="2190981"/>
            <a:ext cx="3281951" cy="70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0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28F6-19C2-E6F5-4407-01A406BD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Rotate and Barrel Shifter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8492-667D-0274-AB0C-45C67ECB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3429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3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LSL: Logical shift left</a:t>
            </a:r>
          </a:p>
          <a:p>
            <a:pPr marL="3429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6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R1, R1, LSL R2</a:t>
            </a:r>
          </a:p>
          <a:p>
            <a:pPr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200" b="0" dirty="0">
              <a:effectLst/>
            </a:endParaRPr>
          </a:p>
          <a:p>
            <a:pPr>
              <a:lnSpc>
                <a:spcPct val="110000"/>
              </a:lnSpc>
            </a:pPr>
            <a:endParaRPr lang="pt-BR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1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ROR</a:t>
            </a:r>
            <a:r>
              <a:rPr lang="en-US" sz="3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Rotate </a:t>
            </a:r>
            <a:r>
              <a:rPr lang="en-US" sz="31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right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6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MOVS R1, R1, ROR #1</a:t>
            </a:r>
            <a:endParaRPr lang="pt-BR" sz="2600" b="0" dirty="0">
              <a:solidFill>
                <a:srgbClr val="05555E"/>
              </a:solidFill>
              <a:effectLst/>
            </a:endParaRPr>
          </a:p>
          <a:p>
            <a:pPr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6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MOVS R1, R1, ROR R0</a:t>
            </a:r>
          </a:p>
          <a:p>
            <a:pPr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200" b="1" i="0" u="none" strike="noStrike" dirty="0">
              <a:solidFill>
                <a:srgbClr val="C00000"/>
              </a:solidFill>
              <a:effectLst/>
              <a:latin typeface="Calibri" panose="020F0502020204030204" pitchFamily="34" charset="0"/>
            </a:endParaRPr>
          </a:p>
          <a:p>
            <a:pPr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200" b="0" dirty="0">
              <a:effectLst/>
            </a:endParaRPr>
          </a:p>
          <a:p>
            <a:pPr>
              <a:lnSpc>
                <a:spcPct val="110000"/>
              </a:lnSpc>
            </a:pPr>
            <a:r>
              <a:rPr lang="pt-BR" sz="2200" dirty="0"/>
              <a:t/>
            </a:r>
            <a:br>
              <a:rPr lang="pt-BR" sz="2200" dirty="0"/>
            </a:b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5B530-33F1-A541-2BF8-0DDF1CE1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 dirty="0"/>
              <a:t>/25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F4451C-9555-4069-64BE-C516F132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102" y="2162711"/>
            <a:ext cx="3409796" cy="65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2553A24-7248-E08F-04C3-7F4F84E5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992" y="4070393"/>
            <a:ext cx="2928015" cy="85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405" y="3455317"/>
            <a:ext cx="4663247" cy="329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2FAB-0C6F-5135-86E3-4967F9F2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Rotate and Barrel Shifter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3087-FDF9-0B24-ABB9-F0A73CD9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ROL: Rotate left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ROR for rotating left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n-bit ROL  ⬄  (32 - n)-bit ROR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257300" lvl="2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Take care of </a:t>
            </a:r>
            <a:r>
              <a:rPr lang="en-US" sz="22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carry</a:t>
            </a:r>
          </a:p>
          <a:p>
            <a:pPr marL="1143000" lvl="2" indent="-2286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RRX: Rotate right through carry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Takes no </a:t>
            </a:r>
            <a:r>
              <a:rPr lang="en-US" sz="2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arguments</a:t>
            </a: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endParaRPr lang="en-US" sz="2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i="0" u="none" strike="noStrike" dirty="0" smtClean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MOVS </a:t>
            </a:r>
            <a:r>
              <a:rPr lang="en-US" sz="20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R2, R2, RRX</a:t>
            </a:r>
            <a:r>
              <a:rPr lang="en-US" sz="20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Rotate 1 bit</a:t>
            </a:r>
            <a:endParaRPr lang="en-US" sz="2000" dirty="0">
              <a:solidFill>
                <a:srgbClr val="88A2A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407D5-67F2-9662-F227-2E26D918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 dirty="0"/>
              <a:t>/25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5C1CCE-8378-C689-E977-C946124FD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90" y="4662144"/>
            <a:ext cx="3751928" cy="95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84" y="1235144"/>
            <a:ext cx="4750168" cy="33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BED6-1806-1FDF-402D-C1CF0BA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Rotating Immediate Arguments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E9E0-005D-887B-E8BC-5033D5D7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MOV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5555E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2000" b="1" i="0" u="none" strike="noStrike" dirty="0" smtClean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</a:t>
            </a:r>
            <a:r>
              <a:rPr lang="en-US" sz="20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R0, #0xFF, #2</a:t>
            </a:r>
            <a:r>
              <a:rPr lang="en-US" sz="20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R0 = 0xFF is rotated right 2 times. R0 = </a:t>
            </a:r>
            <a:r>
              <a:rPr lang="en-US" sz="2000" b="1" i="0" u="none" strike="noStrike" dirty="0" smtClean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0xC000003F</a:t>
            </a:r>
            <a:endParaRPr lang="en-US" sz="2000" b="0" dirty="0">
              <a:solidFill>
                <a:srgbClr val="88A2AA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2000" b="1" i="0" u="none" strike="noStrike" dirty="0" smtClean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</a:t>
            </a:r>
            <a:r>
              <a:rPr lang="en-US" sz="20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R0, #0xFF, #12</a:t>
            </a:r>
            <a:r>
              <a:rPr lang="en-US" sz="20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R0 = 0xFF is rotated right 12 times. R0 = </a:t>
            </a:r>
            <a:r>
              <a:rPr lang="en-US" sz="2000" b="1" i="0" u="none" strike="noStrike" dirty="0" smtClean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0x0FF00000</a:t>
            </a:r>
            <a:endParaRPr lang="en-US" sz="2000" b="0" dirty="0">
              <a:solidFill>
                <a:srgbClr val="88A2AA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2000" b="1" i="0" u="none" strike="noStrike" dirty="0" smtClean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</a:t>
            </a:r>
            <a:r>
              <a:rPr lang="en-US" sz="20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R0, #0xFF, #28</a:t>
            </a:r>
            <a:r>
              <a:rPr lang="en-US" sz="20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R0 = 0xFF is rotated right 28 times. R0 = 0x00000FF0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BUT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Rotate field (bit</a:t>
            </a:r>
            <a:r>
              <a:rPr lang="en-US" sz="2400" b="1" i="0" u="none" strike="noStrike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-bit</a:t>
            </a:r>
            <a:r>
              <a:rPr lang="en-US" sz="2400" b="1" i="0" u="none" strike="noStrike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is 4-bit</a:t>
            </a:r>
            <a:endParaRPr lang="en-US" sz="2400" b="1" i="0" u="none" strike="noStrike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b="0" dirty="0">
                <a:effectLst/>
              </a:rPr>
              <a:t/>
            </a:r>
            <a:br>
              <a:rPr lang="en-US" sz="1400" b="0" dirty="0">
                <a:effectLst/>
              </a:rPr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B0837-B7D2-C16C-FFCF-DD68E2F8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16</a:t>
            </a:fld>
            <a:r>
              <a:rPr lang="en-US" dirty="0"/>
              <a:t>/25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175E10-16A5-C570-4390-66B13E5D2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13" y="2641789"/>
            <a:ext cx="8119735" cy="71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6DF0-D61A-6331-B7DD-597FF7EE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Rotating Immediate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8F13-37F6-3145-1F29-8BA66DDD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Shift instruction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C00000"/>
                </a:solidFill>
                <a:effectLst/>
              </a:rPr>
              <a:t>	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MOV   R0, R2, LSL #8</a:t>
            </a:r>
            <a:r>
              <a:rPr lang="en-US" sz="2400" b="1" i="0" u="none" strike="noStrike" dirty="0">
                <a:solidFill>
                  <a:srgbClr val="C00000"/>
                </a:solidFill>
                <a:effectLst/>
              </a:rPr>
              <a:t>  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⬄</a:t>
            </a:r>
            <a:r>
              <a:rPr lang="en-US" sz="2400" b="1" i="0" u="none" strike="noStrike" dirty="0">
                <a:solidFill>
                  <a:srgbClr val="C00000"/>
                </a:solidFill>
                <a:effectLst/>
              </a:rPr>
              <a:t>  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LSL R0, R2, #8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</a:endParaRPr>
          </a:p>
          <a:p>
            <a:pPr marL="285750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ASR: Arithmetic Shift right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C00000"/>
                </a:solidFill>
                <a:effectLst/>
              </a:rPr>
              <a:t>	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ASR   Rd, Rm, Rn</a:t>
            </a:r>
            <a:endParaRPr lang="en-US" sz="2400" b="0" dirty="0">
              <a:solidFill>
                <a:srgbClr val="05555E"/>
              </a:solidFill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	ASRS   Rd, Rm, Rn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</a:endParaRPr>
          </a:p>
          <a:p>
            <a:pPr marL="285750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LSL: Logical Shift Left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C00000"/>
                </a:solidFill>
                <a:effectLst/>
              </a:rPr>
              <a:t>	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LSL Rd, Rm, Rn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</a:endParaRPr>
          </a:p>
          <a:p>
            <a:pPr marL="285750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</a:rPr>
              <a:t>…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4E743-BDBA-ABA6-C500-F0016AA7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17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484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300B-58A1-71F7-6A2C-CE3FCCF5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Rotating Immediate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9C5C-F348-BA06-331E-3091BDE3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The multiplication instruction can take 32 clock cycles in some </a:t>
            </a:r>
            <a:r>
              <a:rPr lang="en-US" sz="2400" i="0" u="none" strike="noStrike" dirty="0" smtClean="0">
                <a:solidFill>
                  <a:srgbClr val="000000"/>
                </a:solidFill>
                <a:effectLst/>
              </a:rPr>
              <a:t>systems</a:t>
            </a:r>
          </a:p>
          <a:p>
            <a:pPr marL="342900" indent="-342900" rtl="0" fontAlgn="base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 smtClean="0">
                <a:solidFill>
                  <a:srgbClr val="000000"/>
                </a:solidFill>
                <a:effectLst/>
              </a:rPr>
              <a:t>Shifting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and adding could be used in some cases instead</a:t>
            </a:r>
          </a:p>
          <a:p>
            <a:pPr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	</a:t>
            </a:r>
            <a:r>
              <a:rPr lang="en-US" sz="2400" i="0" u="none" strike="noStrike" dirty="0">
                <a:solidFill>
                  <a:srgbClr val="05555E"/>
                </a:solidFill>
                <a:effectLst/>
              </a:rPr>
              <a:t>MUL R0, R0, #9</a:t>
            </a:r>
            <a:r>
              <a:rPr lang="en-US" sz="2400" i="0" u="none" strike="noStrike" dirty="0">
                <a:solidFill>
                  <a:srgbClr val="88A2AA"/>
                </a:solidFill>
                <a:effectLst/>
              </a:rPr>
              <a:t>; R0 *= </a:t>
            </a:r>
            <a:r>
              <a:rPr lang="en-US" sz="2400" i="0" u="none" strike="noStrike" dirty="0" smtClean="0">
                <a:solidFill>
                  <a:srgbClr val="88A2AA"/>
                </a:solidFill>
                <a:effectLst/>
              </a:rPr>
              <a:t>9</a:t>
            </a:r>
            <a:r>
              <a:rPr lang="en-US" sz="2400" dirty="0">
                <a:solidFill>
                  <a:srgbClr val="05555E"/>
                </a:solidFill>
                <a:effectLst/>
              </a:rPr>
              <a:t/>
            </a:r>
            <a:br>
              <a:rPr lang="en-US" sz="2400" dirty="0">
                <a:solidFill>
                  <a:srgbClr val="05555E"/>
                </a:solidFill>
                <a:effectLst/>
              </a:rPr>
            </a:br>
            <a:r>
              <a:rPr lang="en-US" sz="2400" dirty="0">
                <a:solidFill>
                  <a:srgbClr val="05555E"/>
                </a:solidFill>
                <a:effectLst/>
              </a:rPr>
              <a:t>	</a:t>
            </a:r>
            <a:r>
              <a:rPr lang="en-US" sz="2400" i="0" u="none" strike="noStrike" dirty="0">
                <a:solidFill>
                  <a:srgbClr val="05555E"/>
                </a:solidFill>
                <a:effectLst/>
              </a:rPr>
              <a:t>ADD R0, R0, R0, LSL #3</a:t>
            </a:r>
            <a:r>
              <a:rPr lang="en-US" sz="2400" i="0" u="none" strike="noStrike" dirty="0">
                <a:solidFill>
                  <a:srgbClr val="88A2AA"/>
                </a:solidFill>
                <a:effectLst/>
              </a:rPr>
              <a:t>; R0 = R0 + R0*8</a:t>
            </a:r>
            <a:endParaRPr lang="en-US" sz="2400" dirty="0">
              <a:solidFill>
                <a:srgbClr val="88A2AA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BD8F-BF1D-C9D1-0339-D687DD39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18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4074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4605-B914-9AC7-8FED-759A7E29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Reverse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9FFC-D990-9BC4-2C58-C1D4EBCB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SUB: Rd = Rn – Op2</a:t>
            </a: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You can only shift or use an immediate value in the second </a:t>
            </a:r>
            <a:r>
              <a:rPr lang="en-US" sz="2400" i="0" u="none" strike="noStrike" dirty="0" smtClean="0">
                <a:solidFill>
                  <a:srgbClr val="000000"/>
                </a:solidFill>
                <a:effectLst/>
              </a:rPr>
              <a:t>operand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lang="en-US" sz="240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What if you want to subtract a register from an immediate value or a shifted register?</a:t>
            </a:r>
          </a:p>
          <a:p>
            <a:pPr marL="342900" indent="-342900" rtl="0" fontAlgn="base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Reverse </a:t>
            </a:r>
            <a:r>
              <a:rPr lang="en-US" sz="2400" i="0" u="none" strike="noStrike" dirty="0" smtClean="0">
                <a:solidFill>
                  <a:srgbClr val="000000"/>
                </a:solidFill>
                <a:effectLst/>
              </a:rPr>
              <a:t>Subtraction:</a:t>
            </a:r>
          </a:p>
          <a:p>
            <a:pPr lvl="1" fontAlgn="base">
              <a:lnSpc>
                <a:spcPct val="100000"/>
              </a:lnSpc>
              <a:spcBef>
                <a:spcPts val="640"/>
              </a:spcBef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i="0" u="none" strike="noStrike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2400" i="0" u="none" strike="noStrike" dirty="0" smtClean="0">
                <a:solidFill>
                  <a:srgbClr val="05555E"/>
                </a:solidFill>
                <a:effectLst/>
              </a:rPr>
              <a:t>RSB </a:t>
            </a:r>
            <a:r>
              <a:rPr lang="en-US" sz="2400" i="0" u="none" strike="noStrike" dirty="0">
                <a:solidFill>
                  <a:srgbClr val="05555E"/>
                </a:solidFill>
                <a:effectLst/>
              </a:rPr>
              <a:t>Rd, Rn, Op2; </a:t>
            </a:r>
            <a:r>
              <a:rPr lang="en-US" sz="2400" i="0" u="none" strike="noStrike" dirty="0">
                <a:solidFill>
                  <a:srgbClr val="88A2AA"/>
                </a:solidFill>
                <a:effectLst/>
              </a:rPr>
              <a:t>Rd = Op2 – Rn</a:t>
            </a:r>
            <a:endParaRPr lang="en-US" sz="2400" dirty="0">
              <a:solidFill>
                <a:srgbClr val="88A2A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ABBD2-FCCB-90C5-C58B-ADE55EBE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19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6946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8BD9-461E-43BB-9C6D-2F0631E6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Copyright Notice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DC2CEC-B7F7-447C-9C87-B964BA4D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B1086-1CA6-4CB0-8AD5-D3327094B3A5}"/>
              </a:ext>
            </a:extLst>
          </p:cNvPr>
          <p:cNvSpPr txBox="1"/>
          <p:nvPr/>
        </p:nvSpPr>
        <p:spPr>
          <a:xfrm>
            <a:off x="876693" y="1762812"/>
            <a:ext cx="10426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Parts (text &amp; figures) of this lecture are adopted from:</a:t>
            </a:r>
            <a:endParaRPr lang="en-US" sz="2400" dirty="0"/>
          </a:p>
          <a:p>
            <a:pPr fontAlgn="base"/>
            <a:r>
              <a:rPr lang="en-US" sz="2400" b="1" dirty="0"/>
              <a:t>	Arm Assembly Language Programming and Architecture,  Volume 1,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b="1" dirty="0" smtClean="0"/>
              <a:t> </a:t>
            </a:r>
            <a:r>
              <a:rPr lang="en-US" sz="2400" b="1" dirty="0"/>
              <a:t>	edition, Muhammad Ali </a:t>
            </a:r>
            <a:r>
              <a:rPr lang="en-US" sz="2400" b="1" dirty="0" err="1"/>
              <a:t>Mazidi</a:t>
            </a:r>
            <a:r>
              <a:rPr lang="en-US" sz="2400" b="1" dirty="0"/>
              <a:t>, Sarmad </a:t>
            </a:r>
            <a:r>
              <a:rPr lang="en-US" sz="2400" b="1" dirty="0" err="1"/>
              <a:t>Naimi</a:t>
            </a:r>
            <a:r>
              <a:rPr lang="en-US" sz="2400" b="1" dirty="0"/>
              <a:t>, and </a:t>
            </a:r>
            <a:r>
              <a:rPr lang="en-US" sz="2400" b="1" dirty="0" err="1"/>
              <a:t>Sepehr</a:t>
            </a:r>
            <a:r>
              <a:rPr lang="en-US" sz="2400" b="1" dirty="0"/>
              <a:t> </a:t>
            </a:r>
            <a:r>
              <a:rPr lang="en-US" sz="2400" b="1" dirty="0" err="1"/>
              <a:t>Naimi</a:t>
            </a:r>
            <a:r>
              <a:rPr lang="en-US" sz="2400" b="1" dirty="0"/>
              <a:t>, 	</a:t>
            </a:r>
            <a:r>
              <a:rPr lang="en-US" sz="2400" b="1" dirty="0" err="1"/>
              <a:t>MicroDigitalEd</a:t>
            </a:r>
            <a:r>
              <a:rPr lang="en-US" sz="2400" b="1" dirty="0"/>
              <a:t>, 2013.</a:t>
            </a:r>
          </a:p>
        </p:txBody>
      </p:sp>
    </p:spTree>
    <p:extLst>
      <p:ext uri="{BB962C8B-B14F-4D97-AF65-F5344CB8AC3E}">
        <p14:creationId xmlns:p14="http://schemas.microsoft.com/office/powerpoint/2010/main" val="35339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B083-6F07-83EB-9B45-91D27DED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BCD and ASCII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60E2-2FF8-6198-273A-70BEBFC2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Unpacked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BCD: each decimal digit is represented by a byte</a:t>
            </a: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 smtClean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	0000 1001 0000 0101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  ⬄  95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Packed</a:t>
            </a: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BCD: two decimal digits are packed in one byte</a:t>
            </a: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 smtClean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	1001 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0101 ⬄  95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Ex: Decimal 452 in packed and unpacked BCD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effectLst/>
                <a:latin typeface="Calibri" panose="020F0502020204030204" pitchFamily="34" charset="0"/>
              </a:rPr>
              <a:t>Packed: 0100 0101 0010</a:t>
            </a:r>
            <a:endParaRPr lang="en-US" sz="2200" b="1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effectLst/>
                <a:latin typeface="Calibri" panose="020F0502020204030204" pitchFamily="34" charset="0"/>
              </a:rPr>
              <a:t>Unpacked </a:t>
            </a:r>
            <a:r>
              <a:rPr lang="en-US" sz="2200" b="1" i="0" u="none" strike="noStrike" dirty="0" smtClean="0">
                <a:effectLst/>
                <a:latin typeface="Calibri" panose="020F0502020204030204" pitchFamily="34" charset="0"/>
              </a:rPr>
              <a:t>0000 0100 0000 0101 0000 0010</a:t>
            </a:r>
            <a:endParaRPr lang="en-US" sz="2200" b="1" i="0" u="none" strike="noStrike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8DD2-93A9-62F8-C168-5493AE13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20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704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0230-F723-2A3F-8230-976F978A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BCD and ASCII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02AC-EAC1-B388-8C32-E26A8747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ASCII to unpacked BCD conversion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Get rid of the "011" in the upper 3 bits of the 7-bit ASCII</a:t>
            </a:r>
          </a:p>
          <a:p>
            <a:pPr marL="1143000" lvl="2" indent="-228600" rtl="0" fontAlgn="base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ASCII number is ANDed with "0000 1111“</a:t>
            </a:r>
          </a:p>
          <a:p>
            <a:pPr marL="1143000" lvl="2" indent="-228600" rtl="0" fontAlgn="base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114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LDR R0, =0x35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ASCII code for ‘5’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 marL="1143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   AND R0, R0, #0xF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Remove the 0110 in the upper 4 bits, R0 = 0000 0101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B8DE1-14F2-0202-B14D-440EEBFB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21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71894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D4DD-9D64-FC09-6CBC-EBE464B0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BCD and ASCII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4E68-BC30-0A07-FA24-EB66DE46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ASCII to packed BCD conversion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First convert to unpacked BCD (remove the upper 3 bits) 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Combine every two digits to make a packed BCD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00000"/>
              </a:lnSpc>
              <a:spcBef>
                <a:spcPts val="640"/>
              </a:spcBef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LDR R0, =0x34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ASCII code for ‘4’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LDR R1, =0x35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ASCII code for ‘5’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AND R0, R0, #0xF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R0 = 0000 0100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AND R1, R1, #0xF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R1 = 0000 0101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ORR R2, R0, R1, LSL #4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R2 = 0101 0100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b="0" dirty="0">
                <a:effectLst/>
              </a:rPr>
              <a:t/>
            </a:r>
            <a:br>
              <a:rPr lang="en-US" sz="2400" b="0" dirty="0">
                <a:effectLst/>
              </a:rPr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C3A31-7928-9109-03E6-14A4652D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22</a:t>
            </a:fld>
            <a:r>
              <a:rPr lang="en-US" dirty="0"/>
              <a:t>/25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348" y="2696285"/>
            <a:ext cx="5220208" cy="36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8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67F5-BE95-9905-D821-65CA3F9F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BCD and ASCII Conversion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7DF7-F719-29AD-C878-F551BAF2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Packed BCD to ASCII conversion</a:t>
            </a: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Convert packed BCD to unpacked BCD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Tagged with 011 0000 (0x30)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187D6-A330-49CE-8548-1FC6528A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23</a:t>
            </a:fld>
            <a:r>
              <a:rPr lang="en-US" dirty="0"/>
              <a:t>/25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FD9E2-D78B-F253-5676-08DCB7115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4334644"/>
            <a:ext cx="90011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7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E064-78B1-A29D-68EB-427C3275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</a:rPr>
              <a:t>Question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B240-E164-AE90-FD7D-242ABCA1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I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n the least significant 8 bits of R0, there are two decimal digits encoded as Packed BCD.</a:t>
            </a:r>
          </a:p>
          <a:p>
            <a:pPr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n-US" sz="2400" dirty="0">
              <a:effectLst/>
            </a:endParaRPr>
          </a:p>
          <a:p>
            <a:pPr marL="457200" indent="-457200" rtl="0" fontAlgn="base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Write a program to decode and put these two digits in R1 and R2. If these two digits form a single 2-digit integer, compute and put the integer in R3.</a:t>
            </a:r>
          </a:p>
          <a:p>
            <a:pPr marL="457200" indent="-457200" rtl="0" fontAlgn="base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lphaUcPeriod"/>
            </a:pPr>
            <a:endParaRPr lang="en-US" sz="2400" i="0" u="none" strike="noStrike" dirty="0">
              <a:solidFill>
                <a:srgbClr val="000000"/>
              </a:solidFill>
              <a:effectLst/>
            </a:endParaRPr>
          </a:p>
          <a:p>
            <a:pPr marL="457200" indent="-457200" rtl="0" fontAlgn="base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Rewrite the above program with at most 5 instructions and without using multiplication instructions.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4126-BA05-8656-834D-B8CB4E5F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24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42163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DCF8-B6FE-8888-47D7-9C57D7ED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4400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4400" dirty="0">
              <a:solidFill>
                <a:srgbClr val="000000"/>
              </a:solidFill>
              <a:latin typeface="+mj-l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+mj-lt"/>
              </a:rPr>
              <a:t>End of Chapter 3!</a:t>
            </a:r>
            <a:endParaRPr lang="en-US" sz="4400" b="0" dirty="0">
              <a:effectLst/>
              <a:latin typeface="+mj-lt"/>
            </a:endParaRPr>
          </a:p>
          <a:p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/>
            </a:r>
            <a:br>
              <a:rPr lang="en-US" sz="4400" dirty="0">
                <a:latin typeface="+mj-lt"/>
              </a:rPr>
            </a:br>
            <a:endParaRPr lang="en-US" sz="44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2D25B-D964-A8CD-F5BC-3A2ADED6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25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9383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+mj-lt"/>
              </a:rPr>
              <a:t>Arithmetic and Logic Instructions and Programs</a:t>
            </a:r>
            <a:r>
              <a:rPr lang="en-US" sz="4400" dirty="0">
                <a:latin typeface="+mj-lt"/>
              </a:rPr>
              <a:t/>
            </a:r>
            <a:br>
              <a:rPr lang="en-US" sz="4400" dirty="0">
                <a:latin typeface="+mj-lt"/>
              </a:rPr>
            </a:br>
            <a:endParaRPr lang="en-US" sz="4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3</a:t>
            </a:fld>
            <a:r>
              <a:rPr lang="en-US" dirty="0"/>
              <a:t>/25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61" y="-154717"/>
            <a:ext cx="3445201" cy="24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A053-E324-4B1D-9765-12043E1F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715"/>
            <a:ext cx="10515600" cy="1325563"/>
          </a:xfrm>
        </p:spPr>
        <p:txBody>
          <a:bodyPr/>
          <a:lstStyle/>
          <a:p>
            <a:r>
              <a:rPr lang="en-US" dirty="0" err="1"/>
              <a:t>Arith</a:t>
            </a:r>
            <a:r>
              <a:rPr lang="en-US" dirty="0"/>
              <a:t>. Instr. and Flag Bits for Unsigned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5EB3-4E8F-4634-B6D4-87A07103C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7445"/>
            <a:ext cx="10515600" cy="1445476"/>
          </a:xfrm>
        </p:spPr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increment instr. In ARM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the available ADD instr.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071A1-3B34-4E1C-B834-78DC6F31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dirty="0"/>
              <a:t>/25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4AD312-18EF-4A8D-BFA0-6738C172E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810" y="1727083"/>
            <a:ext cx="7891359" cy="301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7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and ADC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05555E"/>
                </a:solidFill>
              </a:rPr>
              <a:t>ADD Rd, Rn, Op2 </a:t>
            </a:r>
            <a:r>
              <a:rPr lang="en-US" sz="2400" dirty="0">
                <a:solidFill>
                  <a:srgbClr val="88A2AA"/>
                </a:solidFill>
              </a:rPr>
              <a:t>; Rd = Rn + </a:t>
            </a:r>
            <a:r>
              <a:rPr lang="en-US" sz="2400" dirty="0" smtClean="0">
                <a:solidFill>
                  <a:srgbClr val="88A2AA"/>
                </a:solidFill>
              </a:rPr>
              <a:t>Op2</a:t>
            </a:r>
            <a:endParaRPr lang="en-US" sz="240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05555E"/>
                </a:solidFill>
              </a:rPr>
              <a:t>LDR R0, =0x10</a:t>
            </a:r>
            <a:r>
              <a:rPr lang="en-US" sz="2400" dirty="0">
                <a:solidFill>
                  <a:srgbClr val="88A2AA"/>
                </a:solidFill>
              </a:rPr>
              <a:t>; R0 = 0x10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05555E"/>
                </a:solidFill>
              </a:rPr>
              <a:t>ADD R1, R0, 0x5</a:t>
            </a:r>
            <a:r>
              <a:rPr lang="en-US" sz="2400" dirty="0">
                <a:solidFill>
                  <a:srgbClr val="88A2AA"/>
                </a:solidFill>
              </a:rPr>
              <a:t>; R1 = </a:t>
            </a:r>
            <a:r>
              <a:rPr lang="en-US" sz="2400" dirty="0" smtClean="0">
                <a:solidFill>
                  <a:srgbClr val="88A2AA"/>
                </a:solidFill>
              </a:rPr>
              <a:t>0x15</a:t>
            </a:r>
            <a:endParaRPr lang="fa-IR" sz="2400" dirty="0" smtClean="0">
              <a:solidFill>
                <a:srgbClr val="88A2AA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88A2AA"/>
              </a:solidFill>
            </a:endParaRP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 with </a:t>
            </a:r>
            <a:r>
              <a:rPr lang="en-US" sz="2800" dirty="0" smtClean="0"/>
              <a:t>carry</a:t>
            </a:r>
          </a:p>
          <a:p>
            <a:pPr fontAlgn="base">
              <a:lnSpc>
                <a:spcPct val="100000"/>
              </a:lnSpc>
            </a:pPr>
            <a:r>
              <a:rPr lang="en-US" sz="2800" dirty="0">
                <a:solidFill>
                  <a:srgbClr val="05555E"/>
                </a:solidFill>
              </a:rPr>
              <a:t>	</a:t>
            </a:r>
            <a:r>
              <a:rPr lang="en-US" sz="2400" dirty="0" smtClean="0">
                <a:solidFill>
                  <a:srgbClr val="05555E"/>
                </a:solidFill>
              </a:rPr>
              <a:t>ADC </a:t>
            </a:r>
            <a:r>
              <a:rPr lang="en-US" sz="2400" dirty="0">
                <a:solidFill>
                  <a:srgbClr val="05555E"/>
                </a:solidFill>
              </a:rPr>
              <a:t>Rd, Rn, Op2</a:t>
            </a:r>
            <a:r>
              <a:rPr lang="en-US" sz="2400" dirty="0">
                <a:solidFill>
                  <a:srgbClr val="88A2AA"/>
                </a:solidFill>
              </a:rPr>
              <a:t>; Rd = Rn + Op2 + Carry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5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Multiword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2400" dirty="0"/>
              <a:t>Add 0x35F62562FA to 0x21F412963B</a:t>
            </a:r>
          </a:p>
          <a:p>
            <a:pPr lvl="3">
              <a:lnSpc>
                <a:spcPct val="100000"/>
              </a:lnSpc>
            </a:pPr>
            <a:r>
              <a:rPr lang="pt-BR" sz="2400" dirty="0">
                <a:solidFill>
                  <a:srgbClr val="05555E"/>
                </a:solidFill>
              </a:rPr>
              <a:t>LDR      R0,   =0xF62562FA</a:t>
            </a:r>
            <a:r>
              <a:rPr lang="pt-BR" sz="2400" dirty="0">
                <a:solidFill>
                  <a:srgbClr val="88A2AA"/>
                </a:solidFill>
              </a:rPr>
              <a:t>; R0 = 0xF62562FA</a:t>
            </a:r>
            <a:endParaRPr lang="pt-BR" sz="2400" b="0" dirty="0">
              <a:solidFill>
                <a:srgbClr val="88A2AA"/>
              </a:solidFill>
            </a:endParaRPr>
          </a:p>
          <a:p>
            <a:pPr lvl="3">
              <a:lnSpc>
                <a:spcPct val="100000"/>
              </a:lnSpc>
            </a:pPr>
            <a:r>
              <a:rPr lang="pt-BR" sz="2400" dirty="0">
                <a:solidFill>
                  <a:srgbClr val="05555E"/>
                </a:solidFill>
              </a:rPr>
              <a:t>LDR      R1,   =0xF412963B</a:t>
            </a:r>
            <a:r>
              <a:rPr lang="pt-BR" sz="2400" dirty="0">
                <a:solidFill>
                  <a:srgbClr val="88A2AA"/>
                </a:solidFill>
              </a:rPr>
              <a:t>; R1 = 0xF412963B</a:t>
            </a:r>
            <a:endParaRPr lang="pt-BR" sz="2400" b="0" dirty="0">
              <a:solidFill>
                <a:srgbClr val="88A2AA"/>
              </a:solidFill>
            </a:endParaRPr>
          </a:p>
          <a:p>
            <a:pPr lvl="3">
              <a:lnSpc>
                <a:spcPct val="100000"/>
              </a:lnSpc>
            </a:pPr>
            <a:r>
              <a:rPr lang="pt-BR" sz="2400" dirty="0">
                <a:solidFill>
                  <a:srgbClr val="05555E"/>
                </a:solidFill>
              </a:rPr>
              <a:t>MOV    R2,   #0x35</a:t>
            </a:r>
            <a:r>
              <a:rPr lang="pt-BR" sz="2400" dirty="0">
                <a:solidFill>
                  <a:srgbClr val="88A2AA"/>
                </a:solidFill>
              </a:rPr>
              <a:t>; R2 = 0x35</a:t>
            </a:r>
            <a:endParaRPr lang="pt-BR" sz="2400" b="0" dirty="0">
              <a:solidFill>
                <a:srgbClr val="88A2AA"/>
              </a:solidFill>
            </a:endParaRPr>
          </a:p>
          <a:p>
            <a:pPr lvl="3">
              <a:lnSpc>
                <a:spcPct val="100000"/>
              </a:lnSpc>
            </a:pPr>
            <a:r>
              <a:rPr lang="pt-BR" sz="2400" dirty="0">
                <a:solidFill>
                  <a:srgbClr val="05555E"/>
                </a:solidFill>
              </a:rPr>
              <a:t>MOV    R3,   #0x21</a:t>
            </a:r>
            <a:r>
              <a:rPr lang="pt-BR" sz="2400" dirty="0">
                <a:solidFill>
                  <a:srgbClr val="88A2AA"/>
                </a:solidFill>
              </a:rPr>
              <a:t>; R3 = 0x21</a:t>
            </a:r>
            <a:endParaRPr lang="pt-BR" sz="2400" b="0" dirty="0">
              <a:solidFill>
                <a:srgbClr val="88A2AA"/>
              </a:solidFill>
            </a:endParaRPr>
          </a:p>
          <a:p>
            <a:pPr lvl="3">
              <a:lnSpc>
                <a:spcPct val="100000"/>
              </a:lnSpc>
            </a:pPr>
            <a:r>
              <a:rPr lang="pt-BR" sz="2400" dirty="0">
                <a:solidFill>
                  <a:srgbClr val="05555E"/>
                </a:solidFill>
              </a:rPr>
              <a:t>ADDS   R5,   R1, R0</a:t>
            </a:r>
            <a:r>
              <a:rPr lang="pt-BR" sz="2400" dirty="0">
                <a:solidFill>
                  <a:srgbClr val="88A2AA"/>
                </a:solidFill>
              </a:rPr>
              <a:t>; R5 = 0xF62562FA + 0xF412963B ; now C = 1</a:t>
            </a:r>
            <a:endParaRPr lang="pt-BR" sz="2400" b="0" dirty="0">
              <a:solidFill>
                <a:srgbClr val="88A2AA"/>
              </a:solidFill>
            </a:endParaRPr>
          </a:p>
          <a:p>
            <a:pPr lvl="3">
              <a:lnSpc>
                <a:spcPct val="100000"/>
              </a:lnSpc>
            </a:pPr>
            <a:r>
              <a:rPr lang="pt-BR" sz="2400" dirty="0">
                <a:solidFill>
                  <a:srgbClr val="05555E"/>
                </a:solidFill>
              </a:rPr>
              <a:t>ADC     R6,   R2, R3</a:t>
            </a:r>
            <a:r>
              <a:rPr lang="pt-BR" sz="2400" dirty="0">
                <a:solidFill>
                  <a:srgbClr val="88A2AA"/>
                </a:solidFill>
              </a:rPr>
              <a:t>; R6 = R2 + R3 + C; = 0x35 + 21 + 1 = 0x57</a:t>
            </a:r>
            <a:endParaRPr lang="en-US" sz="2400" dirty="0">
              <a:solidFill>
                <a:srgbClr val="88A2A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6</a:t>
            </a:fld>
            <a:r>
              <a:rPr lang="en-US" dirty="0"/>
              <a:t>/25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D9B066-0DA3-473A-919F-26B35607F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968" y="4848896"/>
            <a:ext cx="6512063" cy="153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 and SBC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Subtract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05555E"/>
                </a:solidFill>
              </a:rPr>
              <a:t>ADD Rd, Rn, </a:t>
            </a:r>
            <a:r>
              <a:rPr lang="en-US" sz="2400" dirty="0" smtClean="0">
                <a:solidFill>
                  <a:srgbClr val="05555E"/>
                </a:solidFill>
              </a:rPr>
              <a:t>Op2</a:t>
            </a:r>
            <a:r>
              <a:rPr lang="en-US" sz="2400" dirty="0" smtClean="0">
                <a:solidFill>
                  <a:srgbClr val="88A2AA"/>
                </a:solidFill>
              </a:rPr>
              <a:t>; </a:t>
            </a:r>
            <a:r>
              <a:rPr lang="en-US" sz="2400" dirty="0">
                <a:solidFill>
                  <a:srgbClr val="88A2AA"/>
                </a:solidFill>
              </a:rPr>
              <a:t>Rd = Rn + Op2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05555E"/>
                </a:solidFill>
              </a:rPr>
              <a:t>LDR R0, =0x10</a:t>
            </a:r>
            <a:r>
              <a:rPr lang="en-US" sz="2400" dirty="0">
                <a:solidFill>
                  <a:srgbClr val="88A2AA"/>
                </a:solidFill>
              </a:rPr>
              <a:t>; R0 = 0x10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05555E"/>
                </a:solidFill>
              </a:rPr>
              <a:t>SUB R1, R0, 0x5</a:t>
            </a:r>
            <a:r>
              <a:rPr lang="en-US" sz="2400" dirty="0">
                <a:solidFill>
                  <a:srgbClr val="88A2AA"/>
                </a:solidFill>
              </a:rPr>
              <a:t>; R1 = </a:t>
            </a:r>
            <a:r>
              <a:rPr lang="en-US" sz="2400" dirty="0" smtClean="0">
                <a:solidFill>
                  <a:srgbClr val="88A2AA"/>
                </a:solidFill>
              </a:rPr>
              <a:t>0x0B</a:t>
            </a:r>
          </a:p>
          <a:p>
            <a:pPr lvl="2">
              <a:lnSpc>
                <a:spcPct val="100000"/>
              </a:lnSpc>
            </a:pPr>
            <a:endParaRPr lang="en-US" sz="2400" dirty="0">
              <a:solidFill>
                <a:srgbClr val="88A2AA"/>
              </a:solidFill>
            </a:endParaRP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Subtract with carry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05555E"/>
                </a:solidFill>
              </a:rPr>
              <a:t>SBC Rd, Rn, Op2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88A2AA"/>
                </a:solidFill>
              </a:rPr>
              <a:t>; Rd = Rn - Op2 - !Carry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88A2AA"/>
                </a:solidFill>
              </a:rPr>
              <a:t>; Subtracts 1 from the result if carry is not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7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Multiword SUB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Sub 0x21F62562FA from 0x35F412963B</a:t>
            </a:r>
          </a:p>
          <a:p>
            <a:pPr lvl="1">
              <a:lnSpc>
                <a:spcPct val="100000"/>
              </a:lnSpc>
            </a:pPr>
            <a:r>
              <a:rPr lang="pt-BR" sz="2000" dirty="0">
                <a:solidFill>
                  <a:srgbClr val="05555E"/>
                </a:solidFill>
              </a:rPr>
              <a:t>LDR   R0, =0xF62562FA</a:t>
            </a:r>
            <a:r>
              <a:rPr lang="pt-BR" sz="2000" dirty="0">
                <a:solidFill>
                  <a:srgbClr val="88A2AA"/>
                </a:solidFill>
              </a:rPr>
              <a:t>; R0 = 0xF62562FA ; notice the syntax for LDR</a:t>
            </a:r>
            <a:endParaRPr lang="pt-BR" sz="2000" b="0" dirty="0">
              <a:solidFill>
                <a:srgbClr val="88A2AA"/>
              </a:solidFill>
            </a:endParaRPr>
          </a:p>
          <a:p>
            <a:pPr lvl="1">
              <a:lnSpc>
                <a:spcPct val="100000"/>
              </a:lnSpc>
            </a:pPr>
            <a:r>
              <a:rPr lang="pt-BR" sz="2000" dirty="0">
                <a:solidFill>
                  <a:srgbClr val="05555E"/>
                </a:solidFill>
              </a:rPr>
              <a:t>LDR   R1, =0xF412963B</a:t>
            </a:r>
            <a:r>
              <a:rPr lang="pt-BR" sz="2000" dirty="0">
                <a:solidFill>
                  <a:srgbClr val="88A2AA"/>
                </a:solidFill>
              </a:rPr>
              <a:t>; R1 = 0xF412963B</a:t>
            </a:r>
            <a:endParaRPr lang="pt-BR" sz="2000" b="0" dirty="0">
              <a:solidFill>
                <a:srgbClr val="88A2AA"/>
              </a:solidFill>
            </a:endParaRPr>
          </a:p>
          <a:p>
            <a:pPr lvl="1">
              <a:lnSpc>
                <a:spcPct val="100000"/>
              </a:lnSpc>
            </a:pPr>
            <a:r>
              <a:rPr lang="pt-BR" sz="2000" dirty="0">
                <a:solidFill>
                  <a:srgbClr val="05555E"/>
                </a:solidFill>
              </a:rPr>
              <a:t>MOV   R2, #0x21</a:t>
            </a:r>
            <a:r>
              <a:rPr lang="pt-BR" sz="2000" dirty="0">
                <a:solidFill>
                  <a:srgbClr val="88A2AA"/>
                </a:solidFill>
              </a:rPr>
              <a:t>; R2 = 0x21</a:t>
            </a:r>
          </a:p>
          <a:p>
            <a:pPr lvl="1">
              <a:lnSpc>
                <a:spcPct val="100000"/>
              </a:lnSpc>
            </a:pPr>
            <a:r>
              <a:rPr lang="pt-BR" sz="2000" dirty="0">
                <a:solidFill>
                  <a:srgbClr val="05555E"/>
                </a:solidFill>
              </a:rPr>
              <a:t>MOV   R3, #0x35</a:t>
            </a:r>
            <a:r>
              <a:rPr lang="pt-BR" sz="2000" dirty="0">
                <a:solidFill>
                  <a:srgbClr val="88A2AA"/>
                </a:solidFill>
              </a:rPr>
              <a:t>; R3 = 0x35</a:t>
            </a:r>
          </a:p>
          <a:p>
            <a:pPr lvl="1">
              <a:lnSpc>
                <a:spcPct val="100000"/>
              </a:lnSpc>
            </a:pPr>
            <a:r>
              <a:rPr lang="pt-BR" sz="2000" dirty="0">
                <a:solidFill>
                  <a:srgbClr val="05555E"/>
                </a:solidFill>
              </a:rPr>
              <a:t>SUBS   R5, R1, R0</a:t>
            </a:r>
            <a:r>
              <a:rPr lang="pt-BR" sz="2000" dirty="0">
                <a:solidFill>
                  <a:srgbClr val="88A2AA"/>
                </a:solidFill>
              </a:rPr>
              <a:t>; R5 = R1 – R0; = 0xF412963B – 0xF62562FA, and C = 0</a:t>
            </a:r>
          </a:p>
          <a:p>
            <a:pPr lvl="1">
              <a:lnSpc>
                <a:spcPct val="100000"/>
              </a:lnSpc>
            </a:pPr>
            <a:r>
              <a:rPr lang="pt-BR" sz="2000" dirty="0">
                <a:solidFill>
                  <a:srgbClr val="05555E"/>
                </a:solidFill>
              </a:rPr>
              <a:t>SBC     R6, R3, R2</a:t>
            </a:r>
            <a:r>
              <a:rPr lang="pt-BR" sz="2000" dirty="0">
                <a:solidFill>
                  <a:srgbClr val="88A2AA"/>
                </a:solidFill>
              </a:rPr>
              <a:t>; R6 = R3 – R2 – 1 + C; = 0x35 – 0x21 – 1 + 0 = 0x13</a:t>
            </a:r>
          </a:p>
          <a:p>
            <a:pPr lvl="1"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8</a:t>
            </a:fld>
            <a:r>
              <a:rPr lang="en-US" dirty="0"/>
              <a:t>/25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7E5C9CD-84A7-4E94-8AEB-270EF971C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993" y="4781203"/>
            <a:ext cx="6052008" cy="153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Multiplication and Division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Unsigned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5318"/>
            <a:ext cx="10515600" cy="4351338"/>
          </a:xfrm>
        </p:spPr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Not all CPUs have instr. for </a:t>
            </a:r>
            <a:r>
              <a:rPr lang="en-US" sz="2400" dirty="0" err="1"/>
              <a:t>mult</a:t>
            </a:r>
            <a:r>
              <a:rPr lang="en-US" sz="2400" dirty="0"/>
              <a:t>. and div.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 the ARM processors have </a:t>
            </a:r>
            <a:r>
              <a:rPr lang="en-US" sz="2000" dirty="0" err="1"/>
              <a:t>mult</a:t>
            </a:r>
            <a:r>
              <a:rPr lang="en-US" sz="2000" dirty="0"/>
              <a:t>., but not all have div. 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ARM Cortex-M3 and M4 have both </a:t>
            </a:r>
            <a:r>
              <a:rPr lang="en-US" sz="2000" dirty="0" err="1"/>
              <a:t>mult</a:t>
            </a:r>
            <a:r>
              <a:rPr lang="en-US" sz="2000" dirty="0"/>
              <a:t>. and div.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MUL: </a:t>
            </a:r>
            <a:r>
              <a:rPr lang="en-US" sz="2400" dirty="0"/>
              <a:t>Regular multiplication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MULL: </a:t>
            </a:r>
            <a:r>
              <a:rPr lang="en-US" sz="2400" dirty="0"/>
              <a:t>long multiplication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9</a:t>
            </a:fld>
            <a:r>
              <a:rPr lang="en-US" dirty="0"/>
              <a:t>/25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E529D79-58A1-4E27-9083-CD8ECC52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95" y="4232517"/>
            <a:ext cx="8070209" cy="225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554</Words>
  <Application>Microsoft Office PowerPoint</Application>
  <PresentationFormat>Widescreen</PresentationFormat>
  <Paragraphs>226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EB Garamond Medium</vt:lpstr>
      <vt:lpstr>Ebrima</vt:lpstr>
      <vt:lpstr>Maiandra GD</vt:lpstr>
      <vt:lpstr>Office Theme</vt:lpstr>
      <vt:lpstr> Microprocessors  and  Assembly Language   Lecture 19    Hamed Farbeh farbeh@aut.ac.ir Fall 2022</vt:lpstr>
      <vt:lpstr>  Copyright Notice  </vt:lpstr>
      <vt:lpstr>Arithmetic and Logic Instructions and Programs </vt:lpstr>
      <vt:lpstr>Arith. Instr. and Flag Bits for Unsigned Data</vt:lpstr>
      <vt:lpstr>ADD and ADC</vt:lpstr>
      <vt:lpstr>Multiword ADD</vt:lpstr>
      <vt:lpstr>SUB and SBC</vt:lpstr>
      <vt:lpstr>  Multiword SUB  </vt:lpstr>
      <vt:lpstr> Multiplication and Division of  Unsigned Numbers</vt:lpstr>
      <vt:lpstr>Multiplication of Unsigned Numbers</vt:lpstr>
      <vt:lpstr>  Multiplication of Unsigned Numbers  </vt:lpstr>
      <vt:lpstr>Bitwise operations</vt:lpstr>
      <vt:lpstr>Rotate and Barrel Shifter</vt:lpstr>
      <vt:lpstr>  Rotate and Barrel Shifter  </vt:lpstr>
      <vt:lpstr>Rotate and Barrel Shifter</vt:lpstr>
      <vt:lpstr>  Rotating Immediate Arguments  </vt:lpstr>
      <vt:lpstr>Rotating Immediate Arguments</vt:lpstr>
      <vt:lpstr>Rotating Immediate Arguments</vt:lpstr>
      <vt:lpstr>Reverse Subtraction</vt:lpstr>
      <vt:lpstr>BCD and ASCII Conversion</vt:lpstr>
      <vt:lpstr>BCD and ASCII Conversion</vt:lpstr>
      <vt:lpstr>BCD and ASCII Conversion</vt:lpstr>
      <vt:lpstr>  BCD and ASCII Conversion  </vt:lpstr>
      <vt:lpstr>  Question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37</cp:revision>
  <dcterms:created xsi:type="dcterms:W3CDTF">2022-09-03T16:31:37Z</dcterms:created>
  <dcterms:modified xsi:type="dcterms:W3CDTF">2022-12-31T07:00:42Z</dcterms:modified>
</cp:coreProperties>
</file>