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7" r:id="rId3"/>
    <p:sldId id="258" r:id="rId4"/>
    <p:sldId id="278" r:id="rId5"/>
    <p:sldId id="284" r:id="rId6"/>
    <p:sldId id="285" r:id="rId7"/>
    <p:sldId id="286" r:id="rId8"/>
    <p:sldId id="287" r:id="rId9"/>
    <p:sldId id="289" r:id="rId10"/>
    <p:sldId id="290" r:id="rId11"/>
    <p:sldId id="291" r:id="rId12"/>
    <p:sldId id="292" r:id="rId13"/>
    <p:sldId id="293" r:id="rId14"/>
    <p:sldId id="294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8892"/>
    <a:srgbClr val="05555E"/>
    <a:srgbClr val="88A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624" y="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962B-3A5F-43B0-9B87-996C1184CDF4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A221-8DFA-4063-AC1B-5AF4C2BA309B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17BD-6989-4EC8-BFD9-D5E449F891C9}" type="datetime1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99BD-6BEE-4057-B4AC-73E69A1EA71E}" type="datetime1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6B33-30EF-4444-AF84-6B866B369919}" type="datetime1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D1A8-C576-4CCD-AC64-66CFDA2E9CC2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AFA0-1A24-417E-8675-8B68EDE885A0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C2F7-1993-4DD0-8D1E-D262DDEAC599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7EA3-F81B-4AFC-A74A-0CD2B6722ABA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3CC3-0D71-4D9F-ABFB-51B6C91676F2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014C-3F63-4197-BD75-C55B930B5ABE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A67B-D4DB-41D7-8B2A-1E58BD9A94C0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3D5A-AEBA-4D6E-84B9-2B7AB6765B9C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D642-8320-4839-BCEB-1F98A807F13D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4B4B-3451-4BA0-ACC7-591515117DDE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D0F6-8AFB-4620-BF8C-41C84D85A675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8005-B66D-4966-9C6E-468CD1B105F3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45DDF-C17D-41B4-ADF5-76AEF107812E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97442"/>
            <a:ext cx="7193280" cy="539070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Assembly Language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Lecture </a:t>
            </a:r>
            <a:r>
              <a:rPr lang="en-US" sz="2800" kern="0" dirty="0" smtClean="0">
                <a:solidFill>
                  <a:srgbClr val="FFFFFF"/>
                </a:solidFill>
                <a:ea typeface="EB Garamond Medium"/>
                <a:cs typeface="EB Garamond Medium"/>
                <a:sym typeface="EB Garamond Medium"/>
              </a:rPr>
              <a:t>22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Hamed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farbeh@aut.ac.ir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Fall 2022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977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>
                <a:cs typeface="B Titr" panose="00000700000000000000" pitchFamily="2" charset="-78"/>
              </a:rPr>
              <a:t>Advanced Indexed Addressing Mode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74" y="1518191"/>
            <a:ext cx="1107281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Base plus offset addressing modes</a:t>
            </a:r>
          </a:p>
          <a:p>
            <a:pPr marL="742950" lvl="3" indent="-28575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Pre-indexed addressing mode with </a:t>
            </a:r>
            <a:r>
              <a:rPr lang="en-US" sz="2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write</a:t>
            </a:r>
            <a:r>
              <a:rPr lang="fa-IR" sz="2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back </a:t>
            </a: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and fixed offset</a:t>
            </a:r>
            <a:endParaRPr lang="en-US" sz="2200" dirty="0"/>
          </a:p>
          <a:p>
            <a:pPr marL="1200150" lvl="4" indent="-28575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calculated pointer is written back to the pointing </a:t>
            </a:r>
            <a:r>
              <a:rPr lang="en-US" sz="2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register</a:t>
            </a:r>
            <a:endParaRPr lang="en-US" sz="2000" dirty="0"/>
          </a:p>
          <a:p>
            <a:pPr marL="914400" lvl="4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LDR R1, =0x10000000 </a:t>
            </a:r>
            <a:r>
              <a:rPr lang="en-US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load the address of first location</a:t>
            </a:r>
            <a:endParaRPr lang="en-US" dirty="0">
              <a:solidFill>
                <a:srgbClr val="688892"/>
              </a:solidFill>
            </a:endParaRPr>
          </a:p>
          <a:p>
            <a:pPr marL="914400" lvl="4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STR R5, [R1]</a:t>
            </a:r>
            <a:r>
              <a:rPr lang="en-US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 smtClean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store R5 to location 0x10000000</a:t>
            </a:r>
            <a:endParaRPr lang="en-US" dirty="0" smtClean="0">
              <a:solidFill>
                <a:srgbClr val="688892"/>
              </a:solidFill>
            </a:endParaRPr>
          </a:p>
          <a:p>
            <a:pPr marL="914400" lvl="4">
              <a:lnSpc>
                <a:spcPct val="150000"/>
              </a:lnSpc>
            </a:pPr>
            <a:r>
              <a:rPr lang="en-US" b="1" dirty="0" smtClean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STR R5, [R1, #4]!</a:t>
            </a:r>
            <a:r>
              <a:rPr lang="fa-IR" b="1" dirty="0" smtClean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 smtClean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store R5 to location 0x10000000 + 4 (0x10000004)</a:t>
            </a:r>
            <a:endParaRPr lang="en-US" dirty="0" smtClean="0">
              <a:solidFill>
                <a:srgbClr val="688892"/>
              </a:solidFill>
            </a:endParaRPr>
          </a:p>
          <a:p>
            <a:pPr marL="914400" lvl="4">
              <a:lnSpc>
                <a:spcPct val="150000"/>
              </a:lnSpc>
            </a:pPr>
            <a:r>
              <a:rPr lang="en-US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		; </a:t>
            </a:r>
            <a:r>
              <a:rPr lang="en-US" b="1" dirty="0" smtClean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write</a:t>
            </a:r>
            <a:r>
              <a:rPr lang="fa-IR" b="1" dirty="0" smtClean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 smtClean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back </a:t>
            </a:r>
            <a:r>
              <a:rPr lang="en-US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makes R1 = 0x10000004</a:t>
            </a:r>
            <a:endParaRPr lang="en-US" dirty="0">
              <a:solidFill>
                <a:srgbClr val="688892"/>
              </a:solidFill>
            </a:endParaRPr>
          </a:p>
          <a:p>
            <a:pPr marL="914400" lvl="4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STR R5, [R1, #4</a:t>
            </a:r>
            <a:r>
              <a:rPr lang="en-US" b="1" dirty="0" smtClean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]!</a:t>
            </a:r>
            <a:r>
              <a:rPr lang="fa-IR" b="1" dirty="0" smtClean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 smtClean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</a:t>
            </a:r>
            <a:r>
              <a:rPr lang="en-US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store R5 to location 0x10000004 + 4 (0x10000008)</a:t>
            </a:r>
            <a:endParaRPr lang="en-US" dirty="0">
              <a:solidFill>
                <a:srgbClr val="688892"/>
              </a:solidFill>
            </a:endParaRPr>
          </a:p>
          <a:p>
            <a:pPr marL="914400" lvl="4">
              <a:lnSpc>
                <a:spcPct val="150000"/>
              </a:lnSpc>
            </a:pPr>
            <a:r>
              <a:rPr lang="en-US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		; </a:t>
            </a:r>
            <a:r>
              <a:rPr lang="en-US" b="1" dirty="0" smtClean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write</a:t>
            </a:r>
            <a:r>
              <a:rPr lang="fa-IR" b="1" dirty="0" smtClean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 smtClean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back </a:t>
            </a:r>
            <a:r>
              <a:rPr lang="en-US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makes R1 = 0x10000008</a:t>
            </a:r>
            <a:endParaRPr lang="en-US" dirty="0">
              <a:solidFill>
                <a:srgbClr val="688892"/>
              </a:solidFill>
            </a:endParaRPr>
          </a:p>
          <a:p>
            <a:pPr marL="914400" lvl="4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STR R5, [R1, #4</a:t>
            </a:r>
            <a:r>
              <a:rPr lang="en-US" b="1" dirty="0" smtClean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]!</a:t>
            </a:r>
            <a:r>
              <a:rPr lang="fa-IR" b="1" dirty="0" smtClean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 smtClean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</a:t>
            </a:r>
            <a:r>
              <a:rPr lang="en-US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store R5 to location 0x10000008 + 4 (0x1000000C)</a:t>
            </a:r>
            <a:endParaRPr lang="en-US" dirty="0">
              <a:solidFill>
                <a:srgbClr val="688892"/>
              </a:solidFill>
            </a:endParaRPr>
          </a:p>
          <a:p>
            <a:pPr marL="914400" lvl="4">
              <a:lnSpc>
                <a:spcPct val="150000"/>
              </a:lnSpc>
            </a:pPr>
            <a:r>
              <a:rPr lang="en-US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		; </a:t>
            </a:r>
            <a:r>
              <a:rPr lang="en-US" b="1" dirty="0" smtClean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write</a:t>
            </a:r>
            <a:r>
              <a:rPr lang="fa-IR" b="1" dirty="0" smtClean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 smtClean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back </a:t>
            </a:r>
            <a:r>
              <a:rPr lang="en-US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makes R1 = 0x1000000C</a:t>
            </a:r>
            <a:endParaRPr lang="en-US" dirty="0">
              <a:solidFill>
                <a:srgbClr val="68889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10</a:t>
            </a:fld>
            <a:r>
              <a:rPr lang="en-US" smtClean="0"/>
              <a:t>/15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316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977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>
                <a:cs typeface="B Titr" panose="00000700000000000000" pitchFamily="2" charset="-78"/>
              </a:rPr>
              <a:t>Advanced Indexed Addressing Mode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74" y="1866532"/>
            <a:ext cx="110728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Base plus offset addressing modes</a:t>
            </a:r>
          </a:p>
          <a:p>
            <a:pPr marL="742950" lvl="3" indent="-28575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Post-indexed addressing mode with fixed offset</a:t>
            </a:r>
            <a:endParaRPr lang="en-US" sz="2200" dirty="0"/>
          </a:p>
          <a:p>
            <a:pPr marL="1200150" lvl="4" indent="-28575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Update pointer after the load/store operation </a:t>
            </a:r>
            <a:endParaRPr lang="en-US" sz="2000" dirty="0"/>
          </a:p>
          <a:p>
            <a:pPr marL="914400" lvl="4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STR R1, [R2], #4 </a:t>
            </a:r>
            <a:r>
              <a:rPr lang="en-US" b="1" dirty="0" smtClean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  </a:t>
            </a:r>
            <a:r>
              <a:rPr lang="en-US" b="1" dirty="0" smtClean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</a:t>
            </a:r>
            <a:r>
              <a:rPr lang="en-US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store R1 into memory pointed to by R2 and then 	</a:t>
            </a:r>
            <a:r>
              <a:rPr lang="en-US" b="1" dirty="0" smtClean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write back R2 + 4 to R2</a:t>
            </a:r>
            <a:endParaRPr lang="en-US" dirty="0" smtClean="0">
              <a:solidFill>
                <a:srgbClr val="688892"/>
              </a:solidFill>
            </a:endParaRPr>
          </a:p>
          <a:p>
            <a:pPr marL="914400" lvl="4">
              <a:lnSpc>
                <a:spcPct val="150000"/>
              </a:lnSpc>
            </a:pPr>
            <a:r>
              <a:rPr lang="en-US" b="1" dirty="0" smtClean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LDRB </a:t>
            </a:r>
            <a:r>
              <a:rPr lang="en-US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R5, [R3], #1 </a:t>
            </a:r>
            <a:r>
              <a:rPr lang="en-US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load a byte from memory pointed to by R3 and </a:t>
            </a:r>
            <a:r>
              <a:rPr lang="en-US" b="1" dirty="0" smtClean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then </a:t>
            </a:r>
            <a:r>
              <a:rPr lang="en-US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write back R3 + 1 to R3</a:t>
            </a:r>
          </a:p>
          <a:p>
            <a:pPr lvl="2">
              <a:lnSpc>
                <a:spcPct val="150000"/>
              </a:lnSpc>
            </a:pPr>
            <a:endParaRPr lang="en-US" b="1" dirty="0">
              <a:solidFill>
                <a:srgbClr val="00B05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11</a:t>
            </a:fld>
            <a:r>
              <a:rPr lang="en-US" smtClean="0"/>
              <a:t>/15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189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977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>
                <a:cs typeface="B Titr" panose="00000700000000000000" pitchFamily="2" charset="-78"/>
              </a:rPr>
              <a:t>Advanced Indexed Addressing Mode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74" y="1452873"/>
            <a:ext cx="1107281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Pre-indexed address mode with offset of a shifted register</a:t>
            </a:r>
          </a:p>
          <a:p>
            <a:pPr marL="742950" lvl="3" indent="-28575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Simple format</a:t>
            </a:r>
            <a:endParaRPr lang="en-US" sz="2200" dirty="0"/>
          </a:p>
          <a:p>
            <a:pPr marL="914400" lvl="4"/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LDR Rd, [Rm, Rn] </a:t>
            </a:r>
            <a:r>
              <a:rPr lang="en-US" sz="2000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Rd is loaded from location Rm + Rn of memory</a:t>
            </a:r>
            <a:endParaRPr lang="en-US" sz="2000" dirty="0">
              <a:solidFill>
                <a:srgbClr val="688892"/>
              </a:solidFill>
            </a:endParaRPr>
          </a:p>
          <a:p>
            <a:pPr marL="914400" lvl="4"/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STR </a:t>
            </a:r>
            <a:r>
              <a:rPr lang="en-US" sz="2000" b="1" dirty="0" err="1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Rs</a:t>
            </a:r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, [Rm, Rn] </a:t>
            </a:r>
            <a:r>
              <a:rPr lang="en-US" sz="2000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</a:t>
            </a:r>
            <a:r>
              <a:rPr lang="en-US" sz="2000" b="1" dirty="0" err="1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Rs</a:t>
            </a:r>
            <a:r>
              <a:rPr lang="en-US" sz="2000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 is stored to location Rm + Rn of memory</a:t>
            </a:r>
            <a:endParaRPr lang="en-US" sz="2000" dirty="0">
              <a:solidFill>
                <a:srgbClr val="688892"/>
              </a:solidFill>
            </a:endParaRPr>
          </a:p>
          <a:p>
            <a:pPr marL="800100" lvl="3" indent="-3429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General format</a:t>
            </a:r>
            <a:endParaRPr lang="en-US" sz="2200" dirty="0"/>
          </a:p>
          <a:p>
            <a:pPr marL="914400" lvl="4"/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LDR Rd, [Rm, Rn, &lt;shift&gt;] </a:t>
            </a:r>
            <a:r>
              <a:rPr lang="en-US" sz="2000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(Shifted Rn) + Rm is used as the address</a:t>
            </a:r>
            <a:endParaRPr lang="en-US" sz="2000" dirty="0">
              <a:solidFill>
                <a:srgbClr val="688892"/>
              </a:solidFill>
            </a:endParaRPr>
          </a:p>
          <a:p>
            <a:pPr marL="914400" lvl="4"/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STR Rd, [Rm, Rn, &lt;shift&gt;] </a:t>
            </a:r>
            <a:r>
              <a:rPr lang="en-US" sz="2000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(Shifted Rn) + Rm is used as the address</a:t>
            </a:r>
            <a:endParaRPr lang="en-US" sz="2000" dirty="0">
              <a:solidFill>
                <a:srgbClr val="688892"/>
              </a:solidFill>
            </a:endParaRPr>
          </a:p>
          <a:p>
            <a:pPr marL="914400" lvl="4"/>
            <a:endParaRPr lang="en-US" sz="1400" b="1" dirty="0">
              <a:solidFill>
                <a:srgbClr val="05555E"/>
              </a:solidFill>
              <a:ea typeface="Calibri"/>
              <a:cs typeface="Calibri"/>
              <a:sym typeface="Calibri"/>
            </a:endParaRPr>
          </a:p>
          <a:p>
            <a:pPr marL="914400" lvl="4"/>
            <a:endParaRPr lang="en-US" sz="1400" b="1" dirty="0">
              <a:solidFill>
                <a:srgbClr val="05555E"/>
              </a:solidFill>
              <a:ea typeface="Calibri"/>
              <a:cs typeface="Calibri"/>
              <a:sym typeface="Calibri"/>
            </a:endParaRPr>
          </a:p>
          <a:p>
            <a:pPr marL="914400" lvl="4"/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LDR R1, [R2, R3, LSL #2] </a:t>
            </a:r>
            <a:r>
              <a:rPr lang="en-US" sz="2000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R2 + (R3 × 4) is used as the address</a:t>
            </a:r>
            <a:endParaRPr lang="en-US" sz="2000" dirty="0">
              <a:solidFill>
                <a:srgbClr val="688892"/>
              </a:solidFill>
            </a:endParaRPr>
          </a:p>
          <a:p>
            <a:pPr marL="914400" lvl="4"/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STR R1, [R2, R3, LSL #1] </a:t>
            </a:r>
            <a:r>
              <a:rPr lang="en-US" sz="2000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R2 + (R3 × 2) is used as the address</a:t>
            </a:r>
            <a:endParaRPr lang="en-US" sz="2000" dirty="0">
              <a:solidFill>
                <a:srgbClr val="688892"/>
              </a:solidFill>
            </a:endParaRPr>
          </a:p>
          <a:p>
            <a:pPr marL="914400" lvl="4"/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STRB R1, [R2, R3, LSL #2</a:t>
            </a:r>
            <a:r>
              <a:rPr lang="en-US" sz="2000" b="1" dirty="0" smtClean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] </a:t>
            </a:r>
            <a:r>
              <a:rPr lang="en-US" sz="2000" b="1" dirty="0" smtClean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R2 + (R3 × 4) is used as the address</a:t>
            </a:r>
            <a:endParaRPr lang="en-US" sz="2000" dirty="0" smtClean="0">
              <a:solidFill>
                <a:srgbClr val="688892"/>
              </a:solidFill>
            </a:endParaRPr>
          </a:p>
          <a:p>
            <a:pPr marL="914400" lvl="4"/>
            <a:r>
              <a:rPr lang="en-US" sz="2000" b="1" dirty="0" smtClean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least significant byte of R1 is stored at location R2 + (R3 × 4)</a:t>
            </a:r>
            <a:endParaRPr lang="en-US" sz="2000" dirty="0" smtClean="0">
              <a:solidFill>
                <a:srgbClr val="688892"/>
              </a:solidFill>
            </a:endParaRPr>
          </a:p>
          <a:p>
            <a:pPr marL="914400" lvl="4"/>
            <a:r>
              <a:rPr lang="en-US" sz="2000" b="1" dirty="0" smtClean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LDR </a:t>
            </a:r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R1, [R2, R3, LSR #2] </a:t>
            </a:r>
            <a:r>
              <a:rPr lang="en-US" sz="2000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R2 + (R3 / 4) is used as the address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12</a:t>
            </a:fld>
            <a:r>
              <a:rPr lang="en-US" smtClean="0"/>
              <a:t>/15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438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977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>
                <a:cs typeface="B Titr" panose="00000700000000000000" pitchFamily="2" charset="-78"/>
              </a:rPr>
              <a:t>Advanced Indexed Addressing Mode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74" y="1594388"/>
            <a:ext cx="110728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 smtClean="0">
                <a:solidFill>
                  <a:schemeClr val="dk1"/>
                </a:solidFill>
                <a:highlight>
                  <a:schemeClr val="lt1"/>
                </a:highlight>
                <a:ea typeface="Calibri"/>
                <a:cs typeface="Calibri"/>
                <a:sym typeface="Calibri"/>
              </a:rPr>
              <a:t>Write back </a:t>
            </a:r>
            <a:r>
              <a:rPr lang="en-US" sz="2400" b="1" dirty="0">
                <a:solidFill>
                  <a:schemeClr val="dk1"/>
                </a:solidFill>
                <a:highlight>
                  <a:schemeClr val="lt1"/>
                </a:highlight>
                <a:ea typeface="Calibri"/>
                <a:cs typeface="Calibri"/>
                <a:sym typeface="Calibri"/>
              </a:rPr>
              <a:t>sign ! in pre-indexed load/store with scaled register</a:t>
            </a:r>
            <a:endParaRPr lang="en-US" sz="2000" b="1" dirty="0">
              <a:solidFill>
                <a:schemeClr val="dk1"/>
              </a:solidFill>
              <a:highlight>
                <a:schemeClr val="lt1"/>
              </a:highlight>
              <a:ea typeface="Calibri"/>
              <a:cs typeface="Calibri"/>
              <a:sym typeface="Calibri"/>
            </a:endParaRPr>
          </a:p>
          <a:p>
            <a:pPr marL="914400" lvl="4"/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LDR R1, [R2, R3, LSL #2</a:t>
            </a:r>
            <a:r>
              <a:rPr lang="en-US" sz="2000" b="1" dirty="0" smtClean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]! </a:t>
            </a:r>
            <a:r>
              <a:rPr lang="en-US" sz="2000" b="1" dirty="0" smtClean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</a:t>
            </a:r>
            <a:r>
              <a:rPr lang="en-US" sz="2000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R2 + (R3 × 4) is used as the address,</a:t>
            </a:r>
            <a:endParaRPr lang="en-US" dirty="0">
              <a:solidFill>
                <a:srgbClr val="688892"/>
              </a:solidFill>
            </a:endParaRPr>
          </a:p>
          <a:p>
            <a:pPr marL="1828800" lvl="6"/>
            <a:r>
              <a:rPr lang="en-US" sz="2000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	; content of location R2 + (R3 × 4) is loaded to R1</a:t>
            </a:r>
            <a:endParaRPr lang="en-US" dirty="0">
              <a:solidFill>
                <a:srgbClr val="688892"/>
              </a:solidFill>
            </a:endParaRPr>
          </a:p>
          <a:p>
            <a:pPr marL="1828800" lvl="6"/>
            <a:r>
              <a:rPr lang="en-US" sz="2000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	; R2 = R2 + (R3 × 4) (R2 is updated.)</a:t>
            </a:r>
            <a:endParaRPr lang="en-US" dirty="0">
              <a:solidFill>
                <a:srgbClr val="688892"/>
              </a:solidFill>
            </a:endParaRPr>
          </a:p>
          <a:p>
            <a:pPr marL="914400" lvl="4"/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STR R1, [R2, R3, LSL #1</a:t>
            </a:r>
            <a:r>
              <a:rPr lang="en-US" sz="2000" b="1" dirty="0" smtClean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]! </a:t>
            </a:r>
            <a:r>
              <a:rPr lang="en-US" sz="2000" b="1" dirty="0" smtClean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</a:t>
            </a:r>
            <a:r>
              <a:rPr lang="en-US" sz="2000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R2 + (R3 × 2) is used as the </a:t>
            </a:r>
            <a:r>
              <a:rPr lang="en-US" sz="2000" b="1" dirty="0" smtClean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address</a:t>
            </a:r>
            <a:endParaRPr lang="en-US" dirty="0" smtClean="0">
              <a:solidFill>
                <a:srgbClr val="688892"/>
              </a:solidFill>
            </a:endParaRPr>
          </a:p>
          <a:p>
            <a:pPr marL="2743200" lvl="8"/>
            <a:r>
              <a:rPr lang="en-US" sz="2000" b="1" dirty="0" smtClean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R1 is stored to location R2 + (R3 × 2)</a:t>
            </a:r>
            <a:endParaRPr lang="en-US" dirty="0" smtClean="0">
              <a:solidFill>
                <a:srgbClr val="688892"/>
              </a:solidFill>
            </a:endParaRPr>
          </a:p>
          <a:p>
            <a:pPr marL="1828800" lvl="6"/>
            <a:r>
              <a:rPr lang="en-US" sz="2000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	; R2 = R2 + (R3 × 2) (R2 is updated)</a:t>
            </a:r>
            <a:endParaRPr lang="en-US" dirty="0">
              <a:solidFill>
                <a:srgbClr val="688892"/>
              </a:solidFill>
            </a:endParaRPr>
          </a:p>
          <a:p>
            <a:pPr marL="1828800" lvl="6"/>
            <a:endParaRPr lang="en-US" sz="2000" b="1" dirty="0">
              <a:solidFill>
                <a:srgbClr val="00B050"/>
              </a:solidFill>
              <a:ea typeface="Calibri"/>
              <a:cs typeface="Calibri"/>
              <a:sym typeface="Calibri"/>
            </a:endParaRPr>
          </a:p>
          <a:p>
            <a:pPr marL="285750" lvl="2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Scaled register post-indexed</a:t>
            </a:r>
            <a:endParaRPr lang="en-US" dirty="0"/>
          </a:p>
          <a:p>
            <a:pPr marL="914400" lvl="4"/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STR R1, [R2], R3, LSL #</a:t>
            </a:r>
            <a:r>
              <a:rPr lang="en-US" sz="2000" b="1" dirty="0" smtClean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2 </a:t>
            </a:r>
            <a:r>
              <a:rPr lang="en-US" sz="2000" b="1" dirty="0" smtClean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</a:t>
            </a:r>
            <a:r>
              <a:rPr lang="en-US" sz="2000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store R1 at location R2 of </a:t>
            </a:r>
            <a:r>
              <a:rPr lang="en-US" sz="2000" b="1" dirty="0" smtClean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memory</a:t>
            </a:r>
            <a:r>
              <a:rPr lang="en-US" sz="2000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1" dirty="0" smtClean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and </a:t>
            </a:r>
            <a:r>
              <a:rPr lang="en-US" sz="2000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write back R2 + (R3 × 4) to </a:t>
            </a:r>
            <a:r>
              <a:rPr lang="en-US" sz="2000" b="1" dirty="0" smtClean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R2</a:t>
            </a:r>
            <a:r>
              <a:rPr lang="en-US" sz="2000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/>
            </a:r>
            <a:br>
              <a:rPr lang="en-US" sz="2000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</a:br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LDR R1, [R2], R3, LSL #</a:t>
            </a:r>
            <a:r>
              <a:rPr lang="en-US" sz="2000" b="1" dirty="0" smtClean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2 </a:t>
            </a:r>
            <a:r>
              <a:rPr lang="en-US" sz="2000" b="1" dirty="0" smtClean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</a:t>
            </a:r>
            <a:r>
              <a:rPr lang="en-US" sz="2000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load location R2 of memory to </a:t>
            </a:r>
            <a:r>
              <a:rPr lang="en-US" sz="2000" b="1" dirty="0" smtClean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R1 and </a:t>
            </a:r>
            <a:r>
              <a:rPr lang="en-US" sz="2000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write back R2 + (R3 × 4) to R2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13</a:t>
            </a:fld>
            <a:r>
              <a:rPr lang="en-US" smtClean="0"/>
              <a:t>/15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158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14374" y="1594388"/>
            <a:ext cx="11072814" cy="157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ea typeface="Calibri"/>
                <a:cs typeface="Calibri"/>
                <a:sym typeface="Calibri"/>
              </a:rPr>
              <a:t>There are ‘n’ 32-bit unsigned numbers starting from the memory address 0x80000. Assuming ‘n’ is stored in R0, write a program to sort them with Bubble Sort.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endParaRPr lang="en-US" b="1" dirty="0">
              <a:solidFill>
                <a:srgbClr val="00B05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>
                <a:cs typeface="B Titr" panose="00000700000000000000" pitchFamily="2" charset="-78"/>
              </a:rPr>
              <a:t>Question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14</a:t>
            </a:fld>
            <a:r>
              <a:rPr lang="en-US" smtClean="0"/>
              <a:t>/15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982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 be Continued!</a:t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15</a:t>
            </a:fld>
            <a:r>
              <a:rPr lang="en-US" smtClean="0"/>
              <a:t>/15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75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838200" y="4460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Copyright Notice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6577" y="1838325"/>
            <a:ext cx="10887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Parts (text &amp; figures) of this lecture are adopted from:</a:t>
            </a:r>
            <a:endParaRPr lang="en-US" sz="16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Arm Assembly Language Programming and Architecture, Volume 1, 1</a:t>
            </a:r>
            <a:r>
              <a:rPr lang="en-US" sz="2200" b="1" baseline="30000" dirty="0" smtClean="0"/>
              <a:t>st</a:t>
            </a:r>
            <a:r>
              <a:rPr lang="en-US" sz="2200" b="1" dirty="0" smtClean="0"/>
              <a:t> edition, Muhammad Ali </a:t>
            </a:r>
            <a:r>
              <a:rPr lang="en-US" sz="2200" b="1" dirty="0" err="1" smtClean="0"/>
              <a:t>Mazidi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Sarmad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Naimi</a:t>
            </a:r>
            <a:r>
              <a:rPr lang="en-US" sz="2200" b="1" dirty="0" smtClean="0"/>
              <a:t>, and </a:t>
            </a:r>
            <a:r>
              <a:rPr lang="en-US" sz="2200" b="1" dirty="0" err="1" smtClean="0"/>
              <a:t>Sepehr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Naimi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MicroDigitalEd</a:t>
            </a:r>
            <a:r>
              <a:rPr lang="en-US" sz="2200" b="1" dirty="0" smtClean="0"/>
              <a:t>, 2013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6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7588" y="1241126"/>
            <a:ext cx="7565805" cy="4479540"/>
          </a:xfrm>
        </p:spPr>
        <p:txBody>
          <a:bodyPr>
            <a:normAutofit/>
          </a:bodyPr>
          <a:lstStyle/>
          <a:p>
            <a:r>
              <a:rPr lang="en-US" b="1" dirty="0"/>
              <a:t>ARM Memory Map, Memory </a:t>
            </a:r>
            <a:r>
              <a:rPr lang="en-US" b="1" dirty="0" smtClean="0"/>
              <a:t>Access and Stack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B Titr" panose="00000700000000000000" pitchFamily="2" charset="-78"/>
              </a:rPr>
              <a:t>Memory Addressing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74" y="1569902"/>
            <a:ext cx="11072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Memory Byte Addressing in </a:t>
            </a:r>
            <a:r>
              <a:rPr lang="en-US" sz="24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ARM</a:t>
            </a:r>
            <a:endParaRPr lang="en-US" sz="2000" b="1" dirty="0"/>
          </a:p>
        </p:txBody>
      </p:sp>
      <p:pic>
        <p:nvPicPr>
          <p:cNvPr id="5" name="Google Shape;194;p28" descr="F6-1_MemByteAddrInARM.jpg"/>
          <p:cNvPicPr preferRelativeResize="0"/>
          <p:nvPr/>
        </p:nvPicPr>
        <p:blipFill rotWithShape="1">
          <a:blip r:embed="rId2">
            <a:alphaModFix/>
            <a:grayscl/>
          </a:blip>
          <a:srcRect/>
          <a:stretch/>
        </p:blipFill>
        <p:spPr>
          <a:xfrm>
            <a:off x="3204887" y="2335813"/>
            <a:ext cx="5782226" cy="393285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4</a:t>
            </a:fld>
            <a:r>
              <a:rPr lang="en-US" smtClean="0"/>
              <a:t>/15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728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B Titr" panose="00000700000000000000" pitchFamily="2" charset="-78"/>
              </a:rPr>
              <a:t>Memory Addressing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74" y="1779454"/>
            <a:ext cx="11072814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Sample Memory Space Allocation in ARM</a:t>
            </a:r>
          </a:p>
        </p:txBody>
      </p:sp>
      <p:pic>
        <p:nvPicPr>
          <p:cNvPr id="6" name="Google Shape;203;p29"/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859151" y="2719388"/>
            <a:ext cx="8416913" cy="24717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5</a:t>
            </a:fld>
            <a:r>
              <a:rPr lang="en-US" smtClean="0"/>
              <a:t>/15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474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B Titr" panose="00000700000000000000" pitchFamily="2" charset="-78"/>
              </a:rPr>
              <a:t>AHB and APB buses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6403" y="1844757"/>
            <a:ext cx="53830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AHB: advanced high-performance bus</a:t>
            </a:r>
            <a:endParaRPr lang="en-US" dirty="0"/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Connects CPU to RAM, ROM, </a:t>
            </a:r>
            <a:r>
              <a:rPr lang="en-US" sz="2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…</a:t>
            </a: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sz="22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APB: advanced peripherals bus</a:t>
            </a:r>
            <a:endParaRPr lang="en-US" dirty="0"/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Dedicated for communication with the on-chip peripherals</a:t>
            </a:r>
            <a:endParaRPr lang="en-US" sz="2200" dirty="0"/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timers, ADC, UART, SPI, I2C, …</a:t>
            </a:r>
            <a:endParaRPr lang="en-US" sz="2000" dirty="0"/>
          </a:p>
        </p:txBody>
      </p:sp>
      <p:pic>
        <p:nvPicPr>
          <p:cNvPr id="7" name="Google Shape;212;p30" descr="F6-4_AHBandAPBinARM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99498" y="2595118"/>
            <a:ext cx="6024154" cy="23630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6</a:t>
            </a:fld>
            <a:r>
              <a:rPr lang="en-US" smtClean="0"/>
              <a:t>/15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919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B Titr" panose="00000700000000000000" pitchFamily="2" charset="-78"/>
              </a:rPr>
              <a:t>Data Misalignment in SRAM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3742" y="1888312"/>
            <a:ext cx="443457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Compilers make sure that instructions are always aligned </a:t>
            </a:r>
            <a:endParaRPr lang="en-US" sz="2400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Placement of data in SRAM can be nonaligned</a:t>
            </a:r>
            <a:endParaRPr lang="en-US" dirty="0"/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Memory access penalty</a:t>
            </a:r>
          </a:p>
        </p:txBody>
      </p:sp>
      <p:pic>
        <p:nvPicPr>
          <p:cNvPr id="7" name="Google Shape;221;p31" descr="F6-5_MemoryAccessforAlignedAndNon-alignedData.jpg"/>
          <p:cNvPicPr preferRelativeResize="0"/>
          <p:nvPr/>
        </p:nvPicPr>
        <p:blipFill rotWithShape="1">
          <a:blip r:embed="rId2">
            <a:alphaModFix/>
          </a:blip>
          <a:srcRect b="67267"/>
          <a:stretch/>
        </p:blipFill>
        <p:spPr>
          <a:xfrm>
            <a:off x="5192486" y="1942768"/>
            <a:ext cx="6605588" cy="1145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2;p31" descr="F6-5_MemoryAccessforAlignedAndNon-alignedData.jpg"/>
          <p:cNvPicPr preferRelativeResize="0"/>
          <p:nvPr/>
        </p:nvPicPr>
        <p:blipFill rotWithShape="1">
          <a:blip r:embed="rId2">
            <a:alphaModFix/>
          </a:blip>
          <a:srcRect t="35789"/>
          <a:stretch/>
        </p:blipFill>
        <p:spPr>
          <a:xfrm>
            <a:off x="5192486" y="3102919"/>
            <a:ext cx="6605588" cy="26660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7</a:t>
            </a:fld>
            <a:r>
              <a:rPr lang="en-US" smtClean="0"/>
              <a:t>/15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033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B Titr" panose="00000700000000000000" pitchFamily="2" charset="-78"/>
              </a:rPr>
              <a:t>Data Misalignment in SRAM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12283" y="1508621"/>
            <a:ext cx="636743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50000"/>
              </a:lnSpc>
            </a:pPr>
            <a:r>
              <a:rPr lang="pt-BR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LDR R1, =0x40000000 </a:t>
            </a:r>
            <a:r>
              <a:rPr lang="pt-BR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R1=0x40000000</a:t>
            </a:r>
            <a:endParaRPr lang="pt-BR" dirty="0">
              <a:solidFill>
                <a:srgbClr val="688892"/>
              </a:solidFill>
            </a:endParaRPr>
          </a:p>
          <a:p>
            <a:pPr lvl="2">
              <a:lnSpc>
                <a:spcPct val="150000"/>
              </a:lnSpc>
            </a:pPr>
            <a:r>
              <a:rPr lang="pt-BR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LDR R2, =0x4598F31E </a:t>
            </a:r>
            <a:r>
              <a:rPr lang="pt-BR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R2=0x4598F31E</a:t>
            </a:r>
            <a:endParaRPr lang="pt-BR" dirty="0">
              <a:solidFill>
                <a:srgbClr val="688892"/>
              </a:solidFill>
            </a:endParaRPr>
          </a:p>
          <a:p>
            <a:pPr lvl="2">
              <a:lnSpc>
                <a:spcPct val="150000"/>
              </a:lnSpc>
            </a:pPr>
            <a:r>
              <a:rPr lang="pt-BR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STR R2, [R1] </a:t>
            </a:r>
            <a:r>
              <a:rPr lang="pt-BR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Store R2 to location 0x40000000</a:t>
            </a:r>
            <a:endParaRPr lang="pt-BR" dirty="0">
              <a:solidFill>
                <a:srgbClr val="688892"/>
              </a:solidFill>
            </a:endParaRPr>
          </a:p>
          <a:p>
            <a:pPr lvl="2">
              <a:lnSpc>
                <a:spcPct val="150000"/>
              </a:lnSpc>
            </a:pPr>
            <a:r>
              <a:rPr lang="pt-BR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ADD R1, R1, #1 </a:t>
            </a:r>
            <a:r>
              <a:rPr lang="pt-BR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R1 = R1 + 1 = 0x40000001</a:t>
            </a:r>
            <a:endParaRPr lang="pt-BR" dirty="0">
              <a:solidFill>
                <a:srgbClr val="688892"/>
              </a:solidFill>
            </a:endParaRPr>
          </a:p>
          <a:p>
            <a:pPr lvl="2">
              <a:lnSpc>
                <a:spcPct val="150000"/>
              </a:lnSpc>
            </a:pPr>
            <a:r>
              <a:rPr lang="pt-BR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STR R2, [R1] </a:t>
            </a:r>
            <a:r>
              <a:rPr lang="pt-BR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Store R2 to location </a:t>
            </a:r>
            <a:r>
              <a:rPr lang="pt-BR" b="1" dirty="0" smtClean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0x40000001</a:t>
            </a:r>
            <a:endParaRPr lang="pt-BR" dirty="0">
              <a:solidFill>
                <a:srgbClr val="688892"/>
              </a:solidFill>
            </a:endParaRPr>
          </a:p>
        </p:txBody>
      </p:sp>
      <p:pic>
        <p:nvPicPr>
          <p:cNvPr id="7" name="Google Shape;23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51292" y="3779070"/>
            <a:ext cx="6329160" cy="1283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3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4080" y="5081788"/>
            <a:ext cx="6367433" cy="12093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8</a:t>
            </a:fld>
            <a:r>
              <a:rPr lang="en-US" smtClean="0"/>
              <a:t>/15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767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977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>
                <a:cs typeface="B Titr" panose="00000700000000000000" pitchFamily="2" charset="-78"/>
              </a:rPr>
              <a:t>Advanced Indexed Addressing Mode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74" y="1833885"/>
            <a:ext cx="1107281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Base plus offset addressing modes</a:t>
            </a:r>
          </a:p>
          <a:p>
            <a:pPr marL="742950" lvl="1" indent="-28575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Pre-indexed addressing mode with fixed </a:t>
            </a:r>
            <a:r>
              <a:rPr lang="en-US" sz="2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offset</a:t>
            </a:r>
            <a:endParaRPr lang="en-US" sz="22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LDR R5, =0x55667788</a:t>
            </a:r>
            <a:endParaRPr lang="en-US" dirty="0">
              <a:solidFill>
                <a:srgbClr val="05555E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LDR R1, =</a:t>
            </a:r>
            <a:r>
              <a:rPr lang="en-US" b="1" dirty="0" smtClean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0x10000000</a:t>
            </a:r>
            <a:r>
              <a:rPr lang="fa-IR" b="1" dirty="0" smtClean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 smtClean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</a:t>
            </a:r>
            <a:r>
              <a:rPr lang="en-US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load the address of first location</a:t>
            </a:r>
            <a:endParaRPr lang="en-US" dirty="0">
              <a:solidFill>
                <a:srgbClr val="688892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STR R5, [R1] </a:t>
            </a:r>
            <a:r>
              <a:rPr lang="en-US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store R5 to location 0x10000000</a:t>
            </a:r>
            <a:endParaRPr lang="en-US" dirty="0">
              <a:solidFill>
                <a:srgbClr val="688892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STR R5, [R1, #4</a:t>
            </a:r>
            <a:r>
              <a:rPr lang="en-US" b="1" dirty="0" smtClean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]</a:t>
            </a:r>
            <a:r>
              <a:rPr lang="fa-IR" b="1" dirty="0" smtClean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 smtClean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</a:t>
            </a:r>
            <a:r>
              <a:rPr lang="en-US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store R5 to location 0x10000000 + 4 (0x10000004)</a:t>
            </a:r>
            <a:endParaRPr lang="en-US" dirty="0">
              <a:solidFill>
                <a:srgbClr val="688892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STR R5, [R1, #8</a:t>
            </a:r>
            <a:r>
              <a:rPr lang="en-US" b="1" dirty="0" smtClean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]</a:t>
            </a:r>
            <a:r>
              <a:rPr lang="fa-IR" b="1" dirty="0" smtClean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 smtClean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</a:t>
            </a:r>
            <a:r>
              <a:rPr lang="en-US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store R5 to location 0x10000000 + 8 (0x10000008)</a:t>
            </a:r>
            <a:endParaRPr lang="en-US" dirty="0">
              <a:solidFill>
                <a:srgbClr val="688892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STR R5, [R1, #0x0C</a:t>
            </a:r>
            <a:r>
              <a:rPr lang="en-US" b="1" dirty="0" smtClean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]</a:t>
            </a:r>
            <a:r>
              <a:rPr lang="fa-IR" b="1" dirty="0" smtClean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 smtClean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</a:t>
            </a:r>
            <a:r>
              <a:rPr lang="en-US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store R5 to location 0x10000000 + 0x0C (0x1000000C)</a:t>
            </a:r>
            <a:endParaRPr lang="en-US" dirty="0">
              <a:solidFill>
                <a:srgbClr val="68889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9</a:t>
            </a:fld>
            <a:r>
              <a:rPr lang="en-US" smtClean="0"/>
              <a:t>/15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059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713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 Titr</vt:lpstr>
      <vt:lpstr>Calibri</vt:lpstr>
      <vt:lpstr>Calibri Light</vt:lpstr>
      <vt:lpstr>EB Garamond Medium</vt:lpstr>
      <vt:lpstr>Ebrima</vt:lpstr>
      <vt:lpstr>Maiandra GD</vt:lpstr>
      <vt:lpstr>Office Theme</vt:lpstr>
      <vt:lpstr> Microprocessors  and  Assembly Language   Lecture 22    Hamed Farbeh farbeh@aut.ac.ir Fall 2022</vt:lpstr>
      <vt:lpstr>Copyright Notice</vt:lpstr>
      <vt:lpstr>ARM Memory Map, Memory Access and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be Continued!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Fatemeh Valeh</cp:lastModifiedBy>
  <cp:revision>55</cp:revision>
  <dcterms:created xsi:type="dcterms:W3CDTF">2022-09-03T16:31:37Z</dcterms:created>
  <dcterms:modified xsi:type="dcterms:W3CDTF">2023-01-08T17:23:03Z</dcterms:modified>
</cp:coreProperties>
</file>