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3_5CA54A0B.xml" ContentType="application/vnd.ms-powerpoint.comments+xml"/>
  <Override PartName="/ppt/comments/modernComment_107_237D7A6D.xml" ContentType="application/vnd.ms-powerpoint.comments+xml"/>
  <Override PartName="/ppt/comments/modernComment_10C_6BB22227.xml" ContentType="application/vnd.ms-powerpoint.comments+xml"/>
  <Override PartName="/ppt/comments/modernComment_10E_5E981AD6.xml" ContentType="application/vnd.ms-powerpoint.comments+xml"/>
  <Override PartName="/ppt/comments/modernComment_104_B0C57102.xml" ContentType="application/vnd.ms-powerpoint.comments+xml"/>
  <Override PartName="/ppt/comments/modernComment_117_952253D3.xml" ContentType="application/vnd.ms-powerpoint.comments+xml"/>
  <Override PartName="/ppt/comments/modernComment_11C_33590EFD.xml" ContentType="application/vnd.ms-powerpoint.comments+xml"/>
  <Override PartName="/ppt/comments/modernComment_118_626DEE5A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5" r:id="rId6"/>
    <p:sldId id="266" r:id="rId7"/>
    <p:sldId id="263" r:id="rId8"/>
    <p:sldId id="267" r:id="rId9"/>
    <p:sldId id="268" r:id="rId10"/>
    <p:sldId id="269" r:id="rId11"/>
    <p:sldId id="270" r:id="rId12"/>
    <p:sldId id="264" r:id="rId13"/>
    <p:sldId id="271" r:id="rId14"/>
    <p:sldId id="260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4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16E1BB-EFFE-4CD6-9541-758308EA3C23}">
          <p14:sldIdLst>
            <p14:sldId id="256"/>
            <p14:sldId id="257"/>
            <p14:sldId id="258"/>
            <p14:sldId id="259"/>
            <p14:sldId id="265"/>
            <p14:sldId id="266"/>
            <p14:sldId id="263"/>
            <p14:sldId id="267"/>
            <p14:sldId id="268"/>
            <p14:sldId id="269"/>
            <p14:sldId id="270"/>
            <p14:sldId id="264"/>
            <p14:sldId id="271"/>
          </p14:sldIdLst>
        </p14:section>
        <p14:section name="Untitled Section" id="{BA755D35-4772-4FEE-8B76-EB81B1387F68}">
          <p14:sldIdLst>
            <p14:sldId id="260"/>
            <p14:sldId id="272"/>
            <p14:sldId id="274"/>
            <p14:sldId id="275"/>
            <p14:sldId id="276"/>
            <p14:sldId id="277"/>
            <p14:sldId id="278"/>
            <p14:sldId id="279"/>
            <p14:sldId id="284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441722-405C-743A-5B11-9C2E3E0990F8}" name="Amir Khosravinejad" initials="AK" userId="208b6127c74f413c" providerId="Windows Live"/>
  <p188:author id="{58BAF1CD-3521-395C-13A0-6A7A4B3D3580}" name="Mohammadreza" initials="M" userId="53b224c98302273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modernComment_103_5CA54A0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D95E08-EE7D-45C2-9A99-49515B235F6F}" authorId="{58BAF1CD-3521-395C-13A0-6A7A4B3D3580}" created="2022-09-29T20:10:31.777">
    <pc:sldMkLst xmlns:pc="http://schemas.microsoft.com/office/powerpoint/2013/main/command">
      <pc:docMk/>
      <pc:sldMk cId="1554336267" sldId="259"/>
    </pc:sldMkLst>
    <p188:txBody>
      <a:bodyPr/>
      <a:lstStyle/>
      <a:p>
        <a:r>
          <a:rPr lang="en-US"/>
          <a:t>Not sure about share interrupts part
</a:t>
        </a:r>
      </a:p>
    </p188:txBody>
  </p188:cm>
</p188:cmLst>
</file>

<file path=ppt/comments/modernComment_104_B0C571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73F104-FAE6-4778-A004-BB56778FBB98}" authorId="{58BAF1CD-3521-395C-13A0-6A7A4B3D3580}" created="2022-09-29T20:25:25.295">
    <pc:sldMkLst xmlns:pc="http://schemas.microsoft.com/office/powerpoint/2013/main/command">
      <pc:docMk/>
      <pc:sldMk cId="2965729538" sldId="260"/>
    </pc:sldMkLst>
    <p188:replyLst>
      <p188:reply id="{FA92D9B4-D507-41D4-99A4-5EC0EB8370AD}" authorId="{21441722-405C-743A-5B11-9C2E3E0990F8}" created="2022-10-08T11:48:57.818">
        <p188:txBody>
          <a:bodyPr/>
          <a:lstStyle/>
          <a:p>
            <a:r>
              <a:rPr lang="fa-IR"/>
              <a:t>Slide 16 is deleted and the two previous become one</a:t>
            </a:r>
          </a:p>
        </p188:txBody>
      </p188:reply>
    </p188:replyLst>
    <p188:txBody>
      <a:bodyPr/>
      <a:lstStyle/>
      <a:p>
        <a:r>
          <a:rPr lang="en-US"/>
          <a:t>The idea was great, but if you integrated slide 14th and 16th together the result will be much better</a:t>
        </a:r>
      </a:p>
    </p188:txBody>
  </p188:cm>
</p188:cmLst>
</file>

<file path=ppt/comments/modernComment_107_237D7A6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9EDE2A-3E31-4F04-AD2A-E5F559AC7A6E}" authorId="{58BAF1CD-3521-395C-13A0-6A7A4B3D3580}" created="2022-09-29T20:14:42.27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95425901" sldId="263"/>
      <ac:spMk id="3" creationId="{00000000-0000-0000-0000-000000000000}"/>
      <ac:txMk cp="0">
        <ac:context len="283" hash="1986106594"/>
      </ac:txMk>
    </ac:txMkLst>
    <p188:pos x="4130040" y="765175"/>
    <p188:replyLst>
      <p188:reply id="{B0B48A71-2625-434B-8A65-6E2B3FA94A64}" authorId="{21441722-405C-743A-5B11-9C2E3E0990F8}" created="2022-10-08T11:46:05">
        <p188:txBody>
          <a:bodyPr/>
          <a:lstStyle/>
          <a:p>
            <a:r>
              <a:rPr lang="fa-IR"/>
              <a:t>done</a:t>
            </a:r>
          </a:p>
        </p188:txBody>
      </p188:reply>
    </p188:replyLst>
    <p188:txBody>
      <a:bodyPr/>
      <a:lstStyle/>
      <a:p>
        <a:r>
          <a:rPr lang="en-US"/>
          <a:t>The added interrupts are of two type is useless as we mentioned two basic type at slide's heading</a:t>
        </a:r>
      </a:p>
    </p188:txBody>
  </p188:cm>
</p188:cmLst>
</file>

<file path=ppt/comments/modernComment_10C_6BB222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340D4F-78DC-4928-BFD8-76E3E7A71485}" authorId="{58BAF1CD-3521-395C-13A0-6A7A4B3D3580}" created="2022-09-29T20:19:12.27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06836263" sldId="268"/>
      <ac:spMk id="3" creationId="{00000000-0000-0000-0000-000000000000}"/>
    </ac:deMkLst>
    <p188:replyLst>
      <p188:reply id="{8B679DB3-E1F4-426F-914E-E37FC07D63BB}" authorId="{21441722-405C-743A-5B11-9C2E3E0990F8}" created="2022-10-08T11:46:34.903">
        <p188:txBody>
          <a:bodyPr/>
          <a:lstStyle/>
          <a:p>
            <a:r>
              <a:rPr lang="fa-IR"/>
              <a:t>done</a:t>
            </a:r>
          </a:p>
        </p188:txBody>
      </p188:reply>
    </p188:replyLst>
    <p188:txBody>
      <a:bodyPr/>
      <a:lstStyle/>
      <a:p>
        <a:r>
          <a:rPr lang="en-US"/>
          <a:t>The critical section is not what's mentioned here, its means a area of code that shouldn't execute over some thread or process simultaneously. </a:t>
        </a:r>
      </a:p>
    </p188:txBody>
  </p188:cm>
</p188:cmLst>
</file>

<file path=ppt/comments/modernComment_10E_5E981A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5081984-A8A5-4C10-BFFE-DC1CC3DFE91C}" authorId="{58BAF1CD-3521-395C-13A0-6A7A4B3D3580}" created="2022-09-29T20:21:34.3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87026646" sldId="270"/>
      <ac:spMk id="3" creationId="{00000000-0000-0000-0000-000000000000}"/>
    </ac:deMkLst>
    <p188:txBody>
      <a:bodyPr/>
      <a:lstStyle/>
      <a:p>
        <a:r>
          <a:rPr lang="en-US"/>
          <a:t>Well done, you did a nice job here  :)</a:t>
        </a:r>
      </a:p>
    </p188:txBody>
  </p188:cm>
</p188:cmLst>
</file>

<file path=ppt/comments/modernComment_117_952253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B15EEB-B92D-4297-BFE2-A71B563BD979}" authorId="{58BAF1CD-3521-395C-13A0-6A7A4B3D3580}" created="2022-09-29T20:29:10.0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02054867" sldId="279"/>
      <ac:spMk id="3" creationId="{1971C721-969B-5D81-2080-8AA81CE8FB86}"/>
    </ac:deMkLst>
    <p188:txBody>
      <a:bodyPr/>
      <a:lstStyle/>
      <a:p>
        <a:r>
          <a:rPr lang="en-US"/>
          <a:t>I'm not sure about the highlighted part. Please check it with Prof. Farbeh</a:t>
        </a:r>
      </a:p>
    </p188:txBody>
  </p188:cm>
</p188:cmLst>
</file>

<file path=ppt/comments/modernComment_118_626DEE5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057892-9069-446C-9A7D-CEDB93D8875A}" authorId="{58BAF1CD-3521-395C-13A0-6A7A4B3D3580}" created="2022-09-29T20:35:15.805">
    <pc:sldMkLst xmlns:pc="http://schemas.microsoft.com/office/powerpoint/2013/main/command">
      <pc:docMk/>
      <pc:sldMk cId="1651371610" sldId="280"/>
    </pc:sldMkLst>
    <p188:replyLst>
      <p188:reply id="{15128AAD-210C-4557-B242-1A9A11B335F0}" authorId="{21441722-405C-743A-5B11-9C2E3E0990F8}" created="2022-10-08T11:49:15.577">
        <p188:txBody>
          <a:bodyPr/>
          <a:lstStyle/>
          <a:p>
            <a:r>
              <a:rPr lang="fa-IR"/>
              <a:t>done</a:t>
            </a:r>
          </a:p>
        </p188:txBody>
      </p188:reply>
    </p188:replyLst>
    <p188:txBody>
      <a:bodyPr/>
      <a:lstStyle/>
      <a:p>
        <a:r>
          <a:rPr lang="en-US"/>
          <a:t>In my opinion the design &amp; positioning of both text &amp; pic is bad. You should make pic much bigger and add text at the end of slide</a:t>
        </a:r>
      </a:p>
    </p188:txBody>
  </p188:cm>
</p188:cmLst>
</file>

<file path=ppt/comments/modernComment_11C_33590EF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43A780C-142E-476A-A462-F77E0B9E728E}" authorId="{58BAF1CD-3521-395C-13A0-6A7A4B3D3580}" created="2022-09-29T20:30:09.149">
    <pc:sldMkLst xmlns:pc="http://schemas.microsoft.com/office/powerpoint/2013/main/command">
      <pc:docMk/>
      <pc:sldMk cId="861474557" sldId="284"/>
    </pc:sldMkLst>
    <p188:txBody>
      <a:bodyPr/>
      <a:lstStyle/>
      <a:p>
        <a:r>
          <a:rPr lang="en-US"/>
          <a:t>I'm not sure about the highlighted part. Please check it with Prof. Farbeh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Such a crowd slide!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8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3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0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[Cortex-M3 Technical Reference Manual: Table 5-1]</a:t>
            </a:r>
            <a:endParaRPr lang="en-US"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is taken from </a:t>
            </a:r>
            <a:r>
              <a:rPr lang="fr-FR" dirty="0"/>
              <a:t>Cortex-M3 </a:t>
            </a:r>
            <a:r>
              <a:rPr lang="fr-FR" dirty="0" err="1"/>
              <a:t>Devices</a:t>
            </a:r>
            <a:r>
              <a:rPr lang="fr-FR" dirty="0"/>
              <a:t> </a:t>
            </a:r>
            <a:r>
              <a:rPr lang="fr-FR" dirty="0" err="1"/>
              <a:t>Generic</a:t>
            </a:r>
            <a:r>
              <a:rPr lang="fr-FR" dirty="0"/>
              <a:t> User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5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E977-CE99-45D8-828F-1B81FD378D48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F95B-4F17-4CDB-B7A4-3C807917D720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FCD-B88E-43B6-ACCC-9F89D24F7E73}" type="datetime1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FED5-A6FD-480A-A8A2-F4F9C2550C8C}" type="datetime1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1AA4-05E1-4DE0-84AD-5E9C20B1F24B}" type="datetime1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7E3B-5D82-4102-89A5-B65F7EE03A8A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BC4C-02EB-4FBE-B488-EF1B1590A4A7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50AF-5CFE-4356-B298-C762EA478134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644D-F268-4AE1-8E67-138C94845FA9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F459-37D5-49D7-9195-E630A60FE2DE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(#)/26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7CCA-BA5D-444B-8A50-A92EA874A57A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49A16-1D3B-4D2A-828B-0F6032C9013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D795-7058-4AA2-B13D-7B0DFED64CB6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49A16-1D3B-4D2A-828B-0F6032C9013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302-4175-4DD4-BE85-B9A5F95531E5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49A16-1D3B-4D2A-828B-0F6032C9013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DF7B-2FB6-406B-9227-FDC21DB8CF34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49A16-1D3B-4D2A-828B-0F6032C9013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FA2-C2D3-48B4-8B81-7B155E91B204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49A16-1D3B-4D2A-828B-0F6032C9013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B7D-742A-47F8-8E45-C0378D394D53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49A16-1D3B-4D2A-828B-0F6032C9013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02A5-BD8F-4881-86CE-E070262D46F3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B0217-B192-478D-AF1C-052FA83247B3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5E981AD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18/10/relationships/comments" Target="../comments/modernComment_104_B0C5710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7_952253D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C_33590EFD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18/10/relationships/comments" Target="../comments/modernComment_118_626DEE5A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5CA54A0B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237D7A6D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6BB2222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4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Interrupts: Where to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If you know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caused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interrupt then you want to jump to the code that handles that interrupt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There are two methods to handle it: 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If you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number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possible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interrupt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cases, and an interrupt comes in, you can just branch to a location,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using that number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as an offset (this is a branch table)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If you don’t have the number, you need to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poll all possible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sources of the interrupt to see who caused 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Then you branch to the right code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20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Interrupts: Snazzy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0261"/>
            <a:ext cx="10731759" cy="5102614"/>
          </a:xfrm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modern processor has many (often 50+) instructions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in-flight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at once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do we do with them?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Drain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pipeline?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if one of them causes </a:t>
            </a:r>
            <a:r>
              <a:rPr lang="en-US" sz="25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an exception? (like divide by 0)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tabLst/>
              <a:defRPr/>
            </a:pPr>
            <a:r>
              <a:rPr lang="en-US" sz="25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It is not time efficient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Punt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all that work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Slows us down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900"/>
              <a:buFont typeface="Arial"/>
              <a:buChar char="•"/>
              <a:defRPr/>
            </a:pPr>
            <a:r>
              <a:rPr lang="en-US" sz="25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It disrupts the logic of the program that was running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if the instruction that caused the exception was executed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before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other instruction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tabLst/>
              <a:defRPr/>
            </a:pPr>
            <a:r>
              <a:rPr lang="en-US" sz="25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What if the order of the instructions is important?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if that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other instruction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caused an interrupt?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02664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6950BFC3-D8DA-4A85-94F7-54DA5524770B}">
      <p188:commentRel xmlns:p188="http://schemas.microsoft.com/office/powerpoint/2018/8/main" xmlns="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If we get one interrupt while handling another what to do?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three methods to handle it: 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Just handle 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if I’m doing something that can’t be stopped?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Ignore 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But what if it is important?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Prioritize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Take those interrupts you care about and ignore the rest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38D21-A404-080C-38F9-C04DBFBB4B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96" y="2736392"/>
            <a:ext cx="4653666" cy="32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1C13-27F1-8382-055F-52AB4656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17"/>
            <a:ext cx="10515600" cy="1325563"/>
          </a:xfrm>
        </p:spPr>
        <p:txBody>
          <a:bodyPr/>
          <a:lstStyle/>
          <a:p>
            <a:r>
              <a:rPr lang="en-US" dirty="0"/>
              <a:t>Interrupt (Exception) Processing Sequence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C376-70FD-8880-DD54-F05AF0525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586"/>
            <a:ext cx="10515600" cy="4792293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Other code (background) is running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Interrupt trigger occurs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Processor does some hard-wired processing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Processor executes ISR (foreground), including return-from-interrupt instruction at end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Processor resumes other code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sp>
        <p:nvSpPr>
          <p:cNvPr id="16" name="Google Shape;276;p37">
            <a:extLst>
              <a:ext uri="{FF2B5EF4-FFF2-40B4-BE49-F238E27FC236}">
                <a16:creationId xmlns:a16="http://schemas.microsoft.com/office/drawing/2014/main" id="{A1478713-0084-6D9A-F233-B9D2BE11202C}"/>
              </a:ext>
            </a:extLst>
          </p:cNvPr>
          <p:cNvSpPr txBox="1"/>
          <p:nvPr/>
        </p:nvSpPr>
        <p:spPr>
          <a:xfrm>
            <a:off x="5317346" y="3387725"/>
            <a:ext cx="15557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Code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(Background)</a:t>
            </a:r>
            <a:endParaRPr dirty="0"/>
          </a:p>
        </p:txBody>
      </p:sp>
      <p:sp>
        <p:nvSpPr>
          <p:cNvPr id="17" name="Google Shape;277;p37">
            <a:extLst>
              <a:ext uri="{FF2B5EF4-FFF2-40B4-BE49-F238E27FC236}">
                <a16:creationId xmlns:a16="http://schemas.microsoft.com/office/drawing/2014/main" id="{28BCBC50-32A5-2F7E-41EB-966F9B977BCB}"/>
              </a:ext>
            </a:extLst>
          </p:cNvPr>
          <p:cNvSpPr txBox="1"/>
          <p:nvPr/>
        </p:nvSpPr>
        <p:spPr>
          <a:xfrm>
            <a:off x="10178272" y="3387725"/>
            <a:ext cx="15176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ISR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(Foreground)</a:t>
            </a:r>
            <a:endParaRPr dirty="0"/>
          </a:p>
        </p:txBody>
      </p:sp>
      <p:sp>
        <p:nvSpPr>
          <p:cNvPr id="18" name="Google Shape;278;p37">
            <a:extLst>
              <a:ext uri="{FF2B5EF4-FFF2-40B4-BE49-F238E27FC236}">
                <a16:creationId xmlns:a16="http://schemas.microsoft.com/office/drawing/2014/main" id="{DEC5F5ED-C38B-5F43-A760-D698C3C910A4}"/>
              </a:ext>
            </a:extLst>
          </p:cNvPr>
          <p:cNvSpPr/>
          <p:nvPr/>
        </p:nvSpPr>
        <p:spPr>
          <a:xfrm>
            <a:off x="5828522" y="4095750"/>
            <a:ext cx="533400" cy="11096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280;p37">
            <a:extLst>
              <a:ext uri="{FF2B5EF4-FFF2-40B4-BE49-F238E27FC236}">
                <a16:creationId xmlns:a16="http://schemas.microsoft.com/office/drawing/2014/main" id="{DB218186-3997-7B7E-9D34-8EF5EB3F74AB}"/>
              </a:ext>
            </a:extLst>
          </p:cNvPr>
          <p:cNvSpPr/>
          <p:nvPr/>
        </p:nvSpPr>
        <p:spPr>
          <a:xfrm>
            <a:off x="10552922" y="5338762"/>
            <a:ext cx="533400" cy="2667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81;p37">
            <a:extLst>
              <a:ext uri="{FF2B5EF4-FFF2-40B4-BE49-F238E27FC236}">
                <a16:creationId xmlns:a16="http://schemas.microsoft.com/office/drawing/2014/main" id="{F7B3F011-5FF3-E6B9-D148-D7799B1645A7}"/>
              </a:ext>
            </a:extLst>
          </p:cNvPr>
          <p:cNvSpPr txBox="1"/>
          <p:nvPr/>
        </p:nvSpPr>
        <p:spPr>
          <a:xfrm>
            <a:off x="7374842" y="3429000"/>
            <a:ext cx="20826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Hardwired CPU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activities</a:t>
            </a:r>
            <a:endParaRPr dirty="0"/>
          </a:p>
        </p:txBody>
      </p:sp>
      <p:sp>
        <p:nvSpPr>
          <p:cNvPr id="21" name="Google Shape;282;p37">
            <a:extLst>
              <a:ext uri="{FF2B5EF4-FFF2-40B4-BE49-F238E27FC236}">
                <a16:creationId xmlns:a16="http://schemas.microsoft.com/office/drawing/2014/main" id="{499A6242-E193-3DC9-9CDB-89128FD322AB}"/>
              </a:ext>
            </a:extLst>
          </p:cNvPr>
          <p:cNvSpPr/>
          <p:nvPr/>
        </p:nvSpPr>
        <p:spPr>
          <a:xfrm>
            <a:off x="8174852" y="5205412"/>
            <a:ext cx="533400" cy="13335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83;p37">
            <a:extLst>
              <a:ext uri="{FF2B5EF4-FFF2-40B4-BE49-F238E27FC236}">
                <a16:creationId xmlns:a16="http://schemas.microsoft.com/office/drawing/2014/main" id="{99C3442C-8DBA-14E9-7D9F-0C503443651E}"/>
              </a:ext>
            </a:extLst>
          </p:cNvPr>
          <p:cNvSpPr/>
          <p:nvPr/>
        </p:nvSpPr>
        <p:spPr>
          <a:xfrm>
            <a:off x="8174852" y="5605462"/>
            <a:ext cx="533400" cy="13335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" name="Google Shape;286;p37">
            <a:extLst>
              <a:ext uri="{FF2B5EF4-FFF2-40B4-BE49-F238E27FC236}">
                <a16:creationId xmlns:a16="http://schemas.microsoft.com/office/drawing/2014/main" id="{178C83B2-BD1D-0D6A-F74F-B0799D7C649D}"/>
              </a:ext>
            </a:extLst>
          </p:cNvPr>
          <p:cNvCxnSpPr/>
          <p:nvPr/>
        </p:nvCxnSpPr>
        <p:spPr>
          <a:xfrm rot="10800000">
            <a:off x="6361922" y="5738812"/>
            <a:ext cx="181293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" name="Google Shape;284;p37">
            <a:extLst>
              <a:ext uri="{FF2B5EF4-FFF2-40B4-BE49-F238E27FC236}">
                <a16:creationId xmlns:a16="http://schemas.microsoft.com/office/drawing/2014/main" id="{79DA7461-7049-34B8-04C2-D4BBB8E1CE36}"/>
              </a:ext>
            </a:extLst>
          </p:cNvPr>
          <p:cNvCxnSpPr/>
          <p:nvPr/>
        </p:nvCxnSpPr>
        <p:spPr>
          <a:xfrm>
            <a:off x="6361922" y="5205412"/>
            <a:ext cx="181293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" name="Google Shape;285;p37">
            <a:extLst>
              <a:ext uri="{FF2B5EF4-FFF2-40B4-BE49-F238E27FC236}">
                <a16:creationId xmlns:a16="http://schemas.microsoft.com/office/drawing/2014/main" id="{092D66F9-8F29-0A96-806A-7D34FBD23947}"/>
              </a:ext>
            </a:extLst>
          </p:cNvPr>
          <p:cNvCxnSpPr/>
          <p:nvPr/>
        </p:nvCxnSpPr>
        <p:spPr>
          <a:xfrm>
            <a:off x="8708252" y="5335218"/>
            <a:ext cx="181293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" name="Google Shape;287;p37">
            <a:extLst>
              <a:ext uri="{FF2B5EF4-FFF2-40B4-BE49-F238E27FC236}">
                <a16:creationId xmlns:a16="http://schemas.microsoft.com/office/drawing/2014/main" id="{95B723A2-0EA8-2D7E-457F-A6AF959283F0}"/>
              </a:ext>
            </a:extLst>
          </p:cNvPr>
          <p:cNvCxnSpPr/>
          <p:nvPr/>
        </p:nvCxnSpPr>
        <p:spPr>
          <a:xfrm rot="10800000">
            <a:off x="8704402" y="5605462"/>
            <a:ext cx="181293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8" name="Google Shape;279;p37">
            <a:extLst>
              <a:ext uri="{FF2B5EF4-FFF2-40B4-BE49-F238E27FC236}">
                <a16:creationId xmlns:a16="http://schemas.microsoft.com/office/drawing/2014/main" id="{D702A06A-4D66-D2FE-42E0-1C89060D6F00}"/>
              </a:ext>
            </a:extLst>
          </p:cNvPr>
          <p:cNvSpPr/>
          <p:nvPr/>
        </p:nvSpPr>
        <p:spPr>
          <a:xfrm>
            <a:off x="5828521" y="5335218"/>
            <a:ext cx="533400" cy="11096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959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Registers</a:t>
            </a:r>
          </a:p>
        </p:txBody>
      </p:sp>
      <p:pic>
        <p:nvPicPr>
          <p:cNvPr id="5" name="Google Shape;295;p38">
            <a:extLst>
              <a:ext uri="{FF2B5EF4-FFF2-40B4-BE49-F238E27FC236}">
                <a16:creationId xmlns:a16="http://schemas.microsoft.com/office/drawing/2014/main" id="{B3E79999-B055-5766-049A-CD2626EC893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91558" y="1597025"/>
            <a:ext cx="400444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2C7A7D-9C59-5618-9114-E510E774C0CE}"/>
              </a:ext>
            </a:extLst>
          </p:cNvPr>
          <p:cNvSpPr txBox="1"/>
          <p:nvPr/>
        </p:nvSpPr>
        <p:spPr>
          <a:xfrm>
            <a:off x="6341165" y="1721471"/>
            <a:ext cx="4899992" cy="17902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13 GPRs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R0-R12 (32-bit)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Can be used by all arithmetic/logic instructions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4BCEE-086F-3CCA-786F-5B697B07D7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78" y="3245190"/>
            <a:ext cx="5662835" cy="400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Registers Data Size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24FA1-ED0A-5EDA-3E63-F32372BC4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MSB: D31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/>
              <a:sym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LSB: D0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/>
              <a:sym typeface="Times New Roman"/>
            </a:endParaRPr>
          </a:p>
          <a:p>
            <a:pPr marL="342900" marR="0" lvl="0" indent="-1397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304;p39">
            <a:extLst>
              <a:ext uri="{FF2B5EF4-FFF2-40B4-BE49-F238E27FC236}">
                <a16:creationId xmlns:a16="http://schemas.microsoft.com/office/drawing/2014/main" id="{BE392507-5F8A-2B00-052C-3A94ECA8C40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0137" y="2910660"/>
            <a:ext cx="8391725" cy="1740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1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BE55-91B6-2CA2-18A4-A3236E2C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17"/>
            <a:ext cx="10515600" cy="1325563"/>
          </a:xfrm>
        </p:spPr>
        <p:txBody>
          <a:bodyPr/>
          <a:lstStyle/>
          <a:p>
            <a:r>
              <a:rPr lang="en-US" dirty="0"/>
              <a:t>Interrupt (Exception) Processing Sequence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A27B-B6A7-EA66-361B-A8D43222F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810"/>
            <a:ext cx="10515600" cy="4852773"/>
          </a:xfrm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Finish current instruction (except for lengthy instructions, “</a:t>
            </a:r>
            <a:r>
              <a:rPr lang="en-US" sz="31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complex instructions”)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Push context (8 32-bit words) onto current stack (MSP or </a:t>
            </a:r>
            <a:r>
              <a:rPr lang="en-US" sz="31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PSP)  (hardwired)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xPSR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PC, LR (R14), R12, R3, R2, R1, R0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Switch to handler/privileged mode, use MSP</a:t>
            </a:r>
            <a:endParaRPr kumimoji="0" lang="en-US" sz="3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Load PC with address of exception handler</a:t>
            </a:r>
            <a:endParaRPr kumimoji="0" lang="en-US" sz="3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Load LR with EXC_RETURN </a:t>
            </a:r>
            <a:r>
              <a:rPr lang="en-US" sz="31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code (Current value of PC)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Load IPSR with exception number</a:t>
            </a:r>
            <a:endParaRPr kumimoji="0" lang="en-US" sz="3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Start executing code of exception handler</a:t>
            </a:r>
            <a:endParaRPr kumimoji="0" lang="en-US" sz="3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Usually 16 cycles from exception request to execution of first instruction in handler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2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77EC-DD89-A43E-2F55-3D8E7DBA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Finish Current Instruction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6B3D-ED92-4F0C-6B14-EB54E1AA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2"/>
            <a:ext cx="10395857" cy="5093283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Most instructions are short and finish quickly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Some instructions may take many cycles to execute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Load Multiple (LDM), Store Multiple (STM), Push, Pop, MULS (32 cycles for some CPU core implementations)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This will delay interrupt response significantly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If one of these is executing when the interrupt is requested, the processor: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abandons the instruction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responds to the interrupt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executes the ISR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returns from interrupt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restarts the abandoned </a:t>
            </a:r>
            <a:r>
              <a:rPr lang="en-US" sz="19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instruction (continue or restart instruction)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740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5BCA-F1F3-B4A2-ED08-CC899711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Push Context onto Current Stack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FD9A-04A4-8AD1-9FEF-1891112E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Two SPs: Main (MSP), process (PSP)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Which is active depends on operating mode, CONTROL register bit 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Stack grows toward smaller addresses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pic>
        <p:nvPicPr>
          <p:cNvPr id="5" name="Google Shape;340;p43">
            <a:extLst>
              <a:ext uri="{FF2B5EF4-FFF2-40B4-BE49-F238E27FC236}">
                <a16:creationId xmlns:a16="http://schemas.microsoft.com/office/drawing/2014/main" id="{D7439245-C3E3-7568-9CD6-AEFD0693E7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8452" y="3362457"/>
            <a:ext cx="8382000" cy="2837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5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BFBE-A241-D886-58FC-48F8A32D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Switch to Handler/Privileged Mode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1D2C-FC09-A8D3-0C9C-B81E4BCD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Handler mode always uses Main SP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7C4E53-2C2C-C278-6225-35EAE016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995" y="2236513"/>
            <a:ext cx="4548010" cy="41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57787"/>
            <a:ext cx="10515600" cy="435133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Parts (text &amp; figures) of this lecture are adopted from: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Arm Assembly Language Programming and Architecture,  Volume 1, 1st edition, Muhammad Ali </a:t>
            </a:r>
            <a:r>
              <a:rPr lang="en-US" sz="2400" b="1" dirty="0" err="1">
                <a:solidFill>
                  <a:srgbClr val="000000"/>
                </a:solidFill>
              </a:rPr>
              <a:t>Mazidi</a:t>
            </a:r>
            <a:r>
              <a:rPr lang="en-US" sz="2400" b="1" dirty="0">
                <a:solidFill>
                  <a:srgbClr val="000000"/>
                </a:solidFill>
              </a:rPr>
              <a:t>, Sarmad </a:t>
            </a:r>
            <a:r>
              <a:rPr lang="en-US" sz="2400" b="1" dirty="0" err="1">
                <a:solidFill>
                  <a:srgbClr val="000000"/>
                </a:solidFill>
              </a:rPr>
              <a:t>Naimi</a:t>
            </a:r>
            <a:r>
              <a:rPr lang="en-US" sz="2400" b="1" dirty="0">
                <a:solidFill>
                  <a:srgbClr val="000000"/>
                </a:solidFill>
              </a:rPr>
              <a:t>, and </a:t>
            </a:r>
            <a:r>
              <a:rPr lang="en-US" sz="2400" b="1" dirty="0" err="1">
                <a:solidFill>
                  <a:srgbClr val="000000"/>
                </a:solidFill>
              </a:rPr>
              <a:t>Sepehr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Naimi</a:t>
            </a:r>
            <a:r>
              <a:rPr lang="en-US" sz="2400" b="1" dirty="0">
                <a:solidFill>
                  <a:srgbClr val="000000"/>
                </a:solidFill>
              </a:rPr>
              <a:t>, </a:t>
            </a:r>
            <a:r>
              <a:rPr lang="en-US" sz="2400" b="1" dirty="0" err="1">
                <a:solidFill>
                  <a:srgbClr val="000000"/>
                </a:solidFill>
              </a:rPr>
              <a:t>MicroDigitalEd</a:t>
            </a:r>
            <a:r>
              <a:rPr lang="en-US" sz="2400" b="1" dirty="0">
                <a:solidFill>
                  <a:srgbClr val="000000"/>
                </a:solidFill>
              </a:rPr>
              <a:t>, 2013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Design of Microprocessor-Based Systems (aka Embedded Systems Design and Implementation), Prabal Dutta, University of Michigan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Cortex™-M3 Revision r2p1 Technical Reference Manual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ARMv7-M Architecture Reference Manual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3222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Copyright Notice</a:t>
            </a:r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B81E-3DCE-8BC2-785F-D2FF80DE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Exiting an Exception Handler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2FAD-E054-2A9B-7F8A-FAA2C881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Execute instruction triggering exception return processing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Select return stack, restore context from that stack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Resume execution of code at restored address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53729-AAD1-E8BF-504F-8A3071AC84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34" y="3349833"/>
            <a:ext cx="4444066" cy="31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9A6A-999F-F0D5-3BBC-26CDE334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Nested Vectored Interrupt Controller (NVIC)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C721-969B-5D81-2080-8AA81CE8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2229"/>
            <a:ext cx="10741091" cy="502920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NVIC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manages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prioritizes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external interrupts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Exception states: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Inactive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Pending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Active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A&amp;P (Active &amp; Pending)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Processor state is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stored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to the stack on an exception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restored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from the stack at the end of ISR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processor supports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tail-chaining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enables back-to-back interrupts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without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overhead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state saving and restoration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Never more than one interrupt can be in active state</a:t>
            </a:r>
          </a:p>
        </p:txBody>
      </p:sp>
    </p:spTree>
    <p:extLst>
      <p:ext uri="{BB962C8B-B14F-4D97-AF65-F5344CB8AC3E}">
        <p14:creationId xmlns:p14="http://schemas.microsoft.com/office/powerpoint/2010/main" val="25020548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3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9A6A-999F-F0D5-3BBC-26CDE334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Nested Vectored Interrupt Controller (cont’d)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C721-969B-5D81-2080-8AA81CE8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2229"/>
            <a:ext cx="10741091" cy="502920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Late-arriving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mechanism: to speed up pre-emption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Dynamic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reprioritization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interrupts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Configurable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number of interrupts: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from 1 to 240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Configurable number of interrupt priorities: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from 3 to 8 bits (8 to 256 levels)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Priority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masking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to support critical regions </a:t>
            </a: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(with software)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Level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pulse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detection of interrupt signals </a:t>
            </a:r>
          </a:p>
        </p:txBody>
      </p:sp>
    </p:spTree>
    <p:extLst>
      <p:ext uri="{BB962C8B-B14F-4D97-AF65-F5344CB8AC3E}">
        <p14:creationId xmlns:p14="http://schemas.microsoft.com/office/powerpoint/2010/main" val="861474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3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0E8D-0D32-5894-69AD-B74C05C2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Nested Vectored Interrupt Controller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5F3D-164C-DD94-1FEF-D26185445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361661"/>
            <a:ext cx="10995991" cy="513121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0000"/>
              </a:highlight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lang="en-US" sz="1800" kern="0" dirty="0">
              <a:solidFill>
                <a:srgbClr val="000000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0000"/>
              </a:highlight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lang="en-US" sz="1800" kern="0" dirty="0">
              <a:solidFill>
                <a:srgbClr val="000000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0000"/>
              </a:highlight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lang="en-US" sz="1800" kern="0" dirty="0">
              <a:solidFill>
                <a:srgbClr val="000000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0000"/>
              </a:highlight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Exception types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 lower number has a higher priority </a:t>
            </a:r>
            <a:endParaRPr lang="en-US" sz="1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 first three interrupts are hardware interrupts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0000"/>
              </a:highlight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21B87-FF9C-5060-D9A6-C47D1C52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397" y="1451113"/>
            <a:ext cx="8015404" cy="38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7161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6950BFC3-D8DA-4A85-94F7-54DA5524770B}">
      <p188:commentRel xmlns:p188="http://schemas.microsoft.com/office/powerpoint/2018/8/main" xmlns="" r:id="rId4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F5C4-9291-B2FD-1069-47EB76C9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Vectored Interrupt Controller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B3BF-6FDC-E8DD-A00B-AFA8A08D5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97"/>
            <a:ext cx="10515600" cy="49524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Exception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80B28-8C39-B0AE-77F8-E38FA82F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40" y="1906412"/>
            <a:ext cx="7132799" cy="402146"/>
          </a:xfrm>
          <a:prstGeom prst="rect">
            <a:avLst/>
          </a:prstGeom>
        </p:spPr>
      </p:pic>
      <p:pic>
        <p:nvPicPr>
          <p:cNvPr id="6" name="Google Shape;397;p48">
            <a:extLst>
              <a:ext uri="{FF2B5EF4-FFF2-40B4-BE49-F238E27FC236}">
                <a16:creationId xmlns:a16="http://schemas.microsoft.com/office/drawing/2014/main" id="{9B618A8B-CEC2-4EA6-F4A1-C463EBB518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3560" y="2295325"/>
            <a:ext cx="7132799" cy="120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99C99-C1D9-2EBA-0300-DAD113552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560" y="3452174"/>
            <a:ext cx="7132799" cy="30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F5C4-9291-B2FD-1069-47EB76C9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Vectored Interrupt Controller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B3BF-6FDC-E8DD-A00B-AFA8A08D5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1349763"/>
            <a:ext cx="10999237" cy="524698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NVIC register summary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Google Shape;408;p49">
            <a:extLst>
              <a:ext uri="{FF2B5EF4-FFF2-40B4-BE49-F238E27FC236}">
                <a16:creationId xmlns:a16="http://schemas.microsoft.com/office/drawing/2014/main" id="{13BB7B7E-1254-0D3F-1BE7-6D90DF3BBC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9508"/>
            <a:ext cx="8924925" cy="4448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1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FED6-AFE2-F23E-858F-2AE08C0A3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 (for now)!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611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518" y="1189230"/>
            <a:ext cx="8349032" cy="4479540"/>
          </a:xfrm>
        </p:spPr>
        <p:txBody>
          <a:bodyPr>
            <a:normAutofit/>
          </a:bodyPr>
          <a:lstStyle/>
          <a:p>
            <a:r>
              <a:rPr lang="en" sz="4000" dirty="0">
                <a:latin typeface="+mn-lt"/>
              </a:rPr>
              <a:t>Interrupts</a:t>
            </a:r>
            <a:br>
              <a:rPr lang="en" sz="4000" dirty="0">
                <a:latin typeface="+mn-lt"/>
              </a:rPr>
            </a:br>
            <a:r>
              <a:rPr lang="en" sz="4000" dirty="0">
                <a:latin typeface="+mn-lt"/>
              </a:rPr>
              <a:t/>
            </a:r>
            <a:br>
              <a:rPr lang="en" sz="4000" dirty="0">
                <a:latin typeface="+mn-lt"/>
              </a:rPr>
            </a:br>
            <a:r>
              <a:rPr lang="en-US" sz="4000" dirty="0">
                <a:latin typeface="+mn-lt"/>
              </a:rPr>
              <a:t>In the course of computer architecture, you got to know interrupts in a general way. In this lecture, we are going to discuss interrupts detail.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5208A-1FBA-AA31-97C3-9B7058378320}"/>
              </a:ext>
            </a:extLst>
          </p:cNvPr>
          <p:cNvSpPr txBox="1"/>
          <p:nvPr/>
        </p:nvSpPr>
        <p:spPr>
          <a:xfrm>
            <a:off x="11422224" y="6473498"/>
            <a:ext cx="15395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3/26</a:t>
            </a:r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4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4400" b="1" i="0" u="none" strike="noStrike" dirty="0">
                <a:solidFill>
                  <a:srgbClr val="000000"/>
                </a:solidFill>
                <a:effectLst/>
              </a:rPr>
              <a:t>Merriam-Webster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000000"/>
              </a:solidFill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“to </a:t>
            </a:r>
            <a:r>
              <a:rPr lang="en-US" sz="3600" dirty="0">
                <a:solidFill>
                  <a:srgbClr val="000000"/>
                </a:solidFill>
              </a:rPr>
              <a:t>break</a:t>
            </a:r>
            <a:r>
              <a:rPr lang="en-US" sz="3200" dirty="0">
                <a:solidFill>
                  <a:srgbClr val="000000"/>
                </a:solidFill>
              </a:rPr>
              <a:t> the uniformity or continuity of a process”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US" sz="28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4400" b="1" i="0" u="none" strike="noStrike" dirty="0">
                <a:solidFill>
                  <a:srgbClr val="000000"/>
                </a:solidFill>
                <a:effectLst/>
              </a:rPr>
              <a:t>Informs a program of some external events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</a:rPr>
              <a:t> Breaks execution flow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</a:rPr>
              <a:t> Key questions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3600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 dirty="0">
                <a:solidFill>
                  <a:srgbClr val="FF0000"/>
                </a:solidFill>
                <a:effectLst/>
              </a:rPr>
              <a:t>Where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 do interrupts come from?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US" sz="3600" b="1" i="0" u="none" strike="noStrike" dirty="0">
              <a:solidFill>
                <a:srgbClr val="FF0000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How do we </a:t>
            </a:r>
            <a:r>
              <a:rPr lang="en-US" sz="3600" b="1" i="0" u="none" strike="noStrike" dirty="0">
                <a:solidFill>
                  <a:srgbClr val="FF0000"/>
                </a:solidFill>
                <a:effectLst/>
              </a:rPr>
              <a:t>save state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for later continuation </a:t>
            </a:r>
            <a:r>
              <a:rPr lang="en-US" sz="3600" dirty="0">
                <a:solidFill>
                  <a:srgbClr val="000000"/>
                </a:solidFill>
              </a:rPr>
              <a:t>before handling the interrupt?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US" sz="3600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How can we </a:t>
            </a:r>
            <a:r>
              <a:rPr lang="en-US" sz="3600" b="1" i="0" u="none" strike="noStrike" dirty="0">
                <a:solidFill>
                  <a:srgbClr val="FF0000"/>
                </a:solidFill>
                <a:effectLst/>
              </a:rPr>
              <a:t>ignore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 interrupts?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US" sz="3600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How can we </a:t>
            </a:r>
            <a:r>
              <a:rPr lang="en-US" sz="3600" b="1" i="0" u="none" strike="noStrike" dirty="0">
                <a:solidFill>
                  <a:srgbClr val="FF0000"/>
                </a:solidFill>
                <a:effectLst/>
              </a:rPr>
              <a:t>prioritize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 interrupts?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US" sz="3600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How can we </a:t>
            </a:r>
            <a:r>
              <a:rPr lang="en-US" sz="3600" b="1" i="0" u="none" strike="noStrike" dirty="0">
                <a:solidFill>
                  <a:srgbClr val="FF0000"/>
                </a:solidFill>
                <a:effectLst/>
              </a:rPr>
              <a:t>share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interrupts? (Interrupts with the same service routine)</a:t>
            </a:r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Computers communicate with the outside through interrupts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Two key questions to determine how data is transferred to/from a non-trivial I/O device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How does the CPU know when data is available?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Polling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Interrupts (more efficient)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How is data transferred into and out of the device?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Programmed I/</a:t>
            </a:r>
            <a:r>
              <a:rPr lang="en-US" sz="1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O (poor method)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Direct Memory Access (DMA)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256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Interrupt (a.k.a. exception or trap):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 event that causes the CPU to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stop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executing the current program and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begin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executing a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special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piece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code called an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interrupt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interrupt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routine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(ISR).  Typically, the ISR does some work and then resumes the interrupted program.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Interrupts are really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glorified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procedure calls, except that they: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can occur between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any two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instructions of program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transparent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 the running program (usually)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not explicitly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requested by the program (There is no request from the program) (typically)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call a procedure at an address determined by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type of interrupt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not the p</a:t>
            </a:r>
            <a:r>
              <a:rPr lang="en-US" sz="18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rogram</a:t>
            </a:r>
            <a:r>
              <a:rPr lang="en-US" sz="1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(Different events have different interrupts and services)</a:t>
            </a:r>
          </a:p>
        </p:txBody>
      </p:sp>
    </p:spTree>
    <p:extLst>
      <p:ext uri="{BB962C8B-B14F-4D97-AF65-F5344CB8AC3E}">
        <p14:creationId xmlns:p14="http://schemas.microsoft.com/office/powerpoint/2010/main" val="415709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Two basic types of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Interrupts are of two types: 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 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Those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caused by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an instruction </a:t>
            </a:r>
            <a:r>
              <a:rPr lang="en-US" sz="2400" kern="0" dirty="0">
                <a:solidFill>
                  <a:srgbClr val="000000"/>
                </a:solidFill>
                <a:cs typeface="Calibri"/>
                <a:sym typeface="Calibri"/>
              </a:rPr>
              <a:t>(software interrupts)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(Trap, exception)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TLB miss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Illegal/unimplemented instruction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div by 0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Those caused by the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external world  </a:t>
            </a: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(hardware interrupts) (interrupt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external interrupt)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External device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Reset button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Timer expires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Power failure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System error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Interrupts: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Something tells the processor core there is an interrupt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Core transfers control to code that needs to be executed </a:t>
            </a: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(Interrupts Service Routine)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Said code “</a:t>
            </a:r>
            <a:r>
              <a:rPr lang="en-US" sz="24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retu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rns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” to old program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Much harder than it looks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Why?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E2E88-F5D7-95D8-505B-7677DB95E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424" y="3627950"/>
            <a:ext cx="3902890" cy="27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6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Interrupts: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How do you figure out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where to branch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How do you ensure that you can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get back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 where you started?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Don’t we have a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?  What about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partially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executed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instructi</a:t>
            </a: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ons? (If it has a pipeline, it gets complicated)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if we get an interrupt while we are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processing our interrupt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if we are in a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critical section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(Critical section means an area of code that shouldn’t execute over some thread or process simultaneously)</a:t>
            </a:r>
          </a:p>
        </p:txBody>
      </p:sp>
    </p:spTree>
    <p:extLst>
      <p:ext uri="{BB962C8B-B14F-4D97-AF65-F5344CB8AC3E}">
        <p14:creationId xmlns:p14="http://schemas.microsoft.com/office/powerpoint/2010/main" val="1806836263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6492</TotalTime>
  <Words>1318</Words>
  <Application>Microsoft Office PowerPoint</Application>
  <PresentationFormat>Widescreen</PresentationFormat>
  <Paragraphs>187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EB Garamond Medium</vt:lpstr>
      <vt:lpstr>Ebrima</vt:lpstr>
      <vt:lpstr>Maiandra GD</vt:lpstr>
      <vt:lpstr>Times New Roman</vt:lpstr>
      <vt:lpstr>Wingdings</vt:lpstr>
      <vt:lpstr>Office Theme</vt:lpstr>
      <vt:lpstr> Microprocessors  and  Assembly Language   Lecture 4    Hamed Farbeh farbeh@aut.ac.ir Fall 2022</vt:lpstr>
      <vt:lpstr>Copyright Notice</vt:lpstr>
      <vt:lpstr>Interrupts  In the course of computer architecture, you got to know interrupts in a general way. In this lecture, we are going to discuss interrupts detail.</vt:lpstr>
      <vt:lpstr>Interrupts</vt:lpstr>
      <vt:lpstr>I/O Data Transfer</vt:lpstr>
      <vt:lpstr>Interrupts</vt:lpstr>
      <vt:lpstr>Two basic types of interrupts</vt:lpstr>
      <vt:lpstr>Interrupts: How it works</vt:lpstr>
      <vt:lpstr>Interrupts: How it works</vt:lpstr>
      <vt:lpstr>Interrupts: Where to branch</vt:lpstr>
      <vt:lpstr>Interrupts: Snazzy architectures</vt:lpstr>
      <vt:lpstr>Nested interrupts</vt:lpstr>
      <vt:lpstr>Interrupt (Exception) Processing Sequence</vt:lpstr>
      <vt:lpstr>ARM Registers</vt:lpstr>
      <vt:lpstr>ARM Registers Data Size</vt:lpstr>
      <vt:lpstr>Interrupt (Exception) Processing Sequence</vt:lpstr>
      <vt:lpstr>1. Finish Current Instruction</vt:lpstr>
      <vt:lpstr>2. Push Context onto Current Stack</vt:lpstr>
      <vt:lpstr>3. Switch to Handler/Privileged Mode</vt:lpstr>
      <vt:lpstr>Exiting an Exception Handler</vt:lpstr>
      <vt:lpstr>Nested Vectored Interrupt Controller (NVIC)</vt:lpstr>
      <vt:lpstr>Nested Vectored Interrupt Controller (cont’d)</vt:lpstr>
      <vt:lpstr>Nested Vectored Interrupt Controller</vt:lpstr>
      <vt:lpstr>Nested Vectored Interrupt Controller</vt:lpstr>
      <vt:lpstr>Nested Vectored Interrupt Controller</vt:lpstr>
      <vt:lpstr>The end (for now)!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71</cp:revision>
  <dcterms:created xsi:type="dcterms:W3CDTF">2022-09-03T16:31:37Z</dcterms:created>
  <dcterms:modified xsi:type="dcterms:W3CDTF">2022-10-09T14:41:48Z</dcterms:modified>
</cp:coreProperties>
</file>