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5" r:id="rId3"/>
    <p:sldId id="258" r:id="rId4"/>
    <p:sldId id="279" r:id="rId5"/>
    <p:sldId id="280" r:id="rId6"/>
    <p:sldId id="281" r:id="rId7"/>
    <p:sldId id="282" r:id="rId8"/>
    <p:sldId id="283" r:id="rId9"/>
    <p:sldId id="284" r:id="rId10"/>
    <p:sldId id="285" r:id="rId11"/>
    <p:sldId id="259" r:id="rId12"/>
    <p:sldId id="266" r:id="rId13"/>
    <p:sldId id="267" r:id="rId14"/>
    <p:sldId id="286" r:id="rId15"/>
    <p:sldId id="287" r:id="rId16"/>
    <p:sldId id="268" r:id="rId17"/>
    <p:sldId id="257" r:id="rId18"/>
    <p:sldId id="269" r:id="rId19"/>
    <p:sldId id="270" r:id="rId20"/>
    <p:sldId id="288" r:id="rId21"/>
    <p:sldId id="271" r:id="rId22"/>
    <p:sldId id="263" r:id="rId23"/>
    <p:sldId id="272" r:id="rId24"/>
    <p:sldId id="273" r:id="rId25"/>
    <p:sldId id="278" r:id="rId26"/>
    <p:sldId id="274" r:id="rId27"/>
    <p:sldId id="275" r:id="rId28"/>
    <p:sldId id="276" r:id="rId29"/>
    <p:sldId id="264"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A2AA"/>
    <a:srgbClr val="055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52" autoAdjust="0"/>
  </p:normalViewPr>
  <p:slideViewPr>
    <p:cSldViewPr snapToGrid="0" showGuides="1">
      <p:cViewPr varScale="1">
        <p:scale>
          <a:sx n="59" d="100"/>
          <a:sy n="59" d="100"/>
        </p:scale>
        <p:origin x="89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a-IR" dirty="0" smtClean="0"/>
              <a:t>مباحث</a:t>
            </a:r>
            <a:r>
              <a:rPr lang="fa-IR" baseline="0" dirty="0" smtClean="0"/>
              <a:t> اسمبلی در این لکچر برای آشنایی بیشتر است و در امتحان نخواهد بود.</a:t>
            </a:r>
            <a:endParaRPr lang="en-US" dirty="0" smtClean="0"/>
          </a:p>
          <a:p>
            <a:endParaRPr lang="en-US" dirty="0"/>
          </a:p>
        </p:txBody>
      </p:sp>
      <p:sp>
        <p:nvSpPr>
          <p:cNvPr id="4" name="Slide Number Placeholder 3"/>
          <p:cNvSpPr>
            <a:spLocks noGrp="1"/>
          </p:cNvSpPr>
          <p:nvPr>
            <p:ph type="sldNum" sz="quarter" idx="10"/>
          </p:nvPr>
        </p:nvSpPr>
        <p:spPr/>
        <p:txBody>
          <a:bodyPr/>
          <a:lstStyle/>
          <a:p>
            <a:fld id="{2E11F2AE-6363-4FD6-82B2-4C3A1B5FE6FD}" type="slidenum">
              <a:rPr lang="en-US" smtClean="0"/>
              <a:t>1</a:t>
            </a:fld>
            <a:endParaRPr lang="en-US"/>
          </a:p>
        </p:txBody>
      </p:sp>
    </p:spTree>
    <p:extLst>
      <p:ext uri="{BB962C8B-B14F-4D97-AF65-F5344CB8AC3E}">
        <p14:creationId xmlns:p14="http://schemas.microsoft.com/office/powerpoint/2010/main" val="254554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1F2AE-6363-4FD6-82B2-4C3A1B5FE6FD}" type="slidenum">
              <a:rPr lang="en-US" smtClean="0"/>
              <a:t>15</a:t>
            </a:fld>
            <a:endParaRPr lang="en-US"/>
          </a:p>
        </p:txBody>
      </p:sp>
    </p:spTree>
    <p:extLst>
      <p:ext uri="{BB962C8B-B14F-4D97-AF65-F5344CB8AC3E}">
        <p14:creationId xmlns:p14="http://schemas.microsoft.com/office/powerpoint/2010/main" val="152609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16</a:t>
            </a:fld>
            <a:endParaRPr lang="en-US"/>
          </a:p>
        </p:txBody>
      </p:sp>
    </p:spTree>
    <p:extLst>
      <p:ext uri="{BB962C8B-B14F-4D97-AF65-F5344CB8AC3E}">
        <p14:creationId xmlns:p14="http://schemas.microsoft.com/office/powerpoint/2010/main" val="35066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23</a:t>
            </a:fld>
            <a:endParaRPr lang="en-US"/>
          </a:p>
        </p:txBody>
      </p:sp>
    </p:spTree>
    <p:extLst>
      <p:ext uri="{BB962C8B-B14F-4D97-AF65-F5344CB8AC3E}">
        <p14:creationId xmlns:p14="http://schemas.microsoft.com/office/powerpoint/2010/main" val="363075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2E11F2AE-6363-4FD6-82B2-4C3A1B5FE6FD}" type="slidenum">
              <a:rPr lang="en-US" smtClean="0"/>
              <a:t>26</a:t>
            </a:fld>
            <a:endParaRPr lang="en-US"/>
          </a:p>
        </p:txBody>
      </p:sp>
    </p:spTree>
    <p:extLst>
      <p:ext uri="{BB962C8B-B14F-4D97-AF65-F5344CB8AC3E}">
        <p14:creationId xmlns:p14="http://schemas.microsoft.com/office/powerpoint/2010/main" val="9909236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0939E4C4-9A16-43EC-AC96-AEAA9F1E450A}"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09DD2-C28A-4B34-8B23-1357D8D39783}"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3AADCB-61D2-45A2-BD6A-08F709228F46}" type="datetime1">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041854-8ED6-4338-913B-0C187D42E855}" type="datetime1">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30B31-95DD-46A9-BF7E-61E2B160F6B7}" type="datetime1">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55BED9-6D49-4185-AE5F-17918771C372}"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33D2BD-A02F-45D5-B212-56D413CEA2D7}"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7021A-2FD1-453C-AB24-2D6A4B3CD3B5}"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9A0FF-0AE5-47D3-8631-9257561535F9}"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B0E5CE33-858A-44E6-AE12-E094DACA97AF}"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25829546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0617D75-D089-44E8-BD0B-5D017F069383}"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318394304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4D7CD1-4FAC-4C8A-BCF1-37F62F6A2EC2}"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1065444030"/>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C6FE3D6-4B3A-4AFC-AE08-C38FBC97C4B0}"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3701604236"/>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CB57041-7AAD-45E2-9EF7-B8CAF3692C1A}"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400869198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006B450-96E3-461D-AB34-D5FDB5BDF5EF}"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179120140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18E86A-88FE-4B52-ACA1-E8BC7416CC0D}"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a:solidFill>
                  <a:schemeClr val="dk1"/>
                </a:solidFill>
                <a:latin typeface="Maiandra GD" panose="020E0502030308020204" pitchFamily="34" charset="0"/>
              </a:rPr>
              <a:t>Fall </a:t>
            </a:r>
            <a:r>
              <a:rPr lang="en" sz="1400" dirty="0">
                <a:solidFill>
                  <a:schemeClr val="dk1"/>
                </a:solidFill>
                <a:latin typeface="Maiandra GD" panose="020E0502030308020204" pitchFamily="34" charset="0"/>
              </a:rPr>
              <a:t>2022, AUT, Tehran, Iran </a:t>
            </a:r>
            <a:endParaRPr sz="1400" dirty="0">
              <a:solidFill>
                <a:schemeClr val="dk1"/>
              </a:solidFill>
              <a:latin typeface="Maiandra GD" panose="020E0502030308020204" pitchFamily="34" charset="0"/>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pPr/>
              <a:t>‹#›</a:t>
            </a:fld>
            <a:r>
              <a:rPr lang="en-US" dirty="0"/>
              <a:t>/30</a:t>
            </a:r>
          </a:p>
        </p:txBody>
      </p:sp>
    </p:spTree>
    <p:extLst>
      <p:ext uri="{BB962C8B-B14F-4D97-AF65-F5344CB8AC3E}">
        <p14:creationId xmlns:p14="http://schemas.microsoft.com/office/powerpoint/2010/main" val="96670528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0FA47-6215-440C-837F-C83BE2287D5B}"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7C022-9FA7-44BE-98B4-5AE3D442548F}" type="datetime1">
              <a:rPr lang="en-US" smtClean="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eil.com/pack/doc/cmsis/Core/html/group__NVIC__gr.html#detail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www.keil.com/pack/doc/cmsis/Core/html/group__NVIC__gr.html#details"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www.keil.com/pack/doc/CMSIS/General/html/index.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97442"/>
            <a:ext cx="7193280" cy="5390707"/>
          </a:xfrm>
        </p:spPr>
        <p:txBody>
          <a:bodyPr>
            <a:normAutofit/>
          </a:bodyPr>
          <a:lstStyle/>
          <a:p>
            <a:pPr lvl="0">
              <a:lnSpc>
                <a:spcPct val="100000"/>
              </a:lnSpc>
              <a:spcBef>
                <a:spcPts val="0"/>
              </a:spcBef>
              <a:buClr>
                <a:srgbClr val="000000"/>
              </a:buClr>
            </a:pP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Microprocessors</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 and </a:t>
            </a:r>
            <a:b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a:ln>
                  <a:noFill/>
                </a:ln>
                <a:solidFill>
                  <a:srgbClr val="FFFFFF"/>
                </a:solidFill>
                <a:effectLst/>
                <a:uLnTx/>
                <a:uFillTx/>
                <a:ea typeface="EB Garamond Medium"/>
                <a:cs typeface="EB Garamond Medium"/>
                <a:sym typeface="EB Garamond Medium"/>
              </a:rPr>
              <a:t>Assembly Language</a:t>
            </a:r>
            <a: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Lecture 5</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8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a:ln>
                  <a:noFill/>
                </a:ln>
                <a:solidFill>
                  <a:srgbClr val="FFFFFF"/>
                </a:solidFill>
                <a:effectLst/>
                <a:uLnTx/>
                <a:uFillTx/>
                <a:ea typeface="EB Garamond Medium"/>
                <a:cs typeface="EB Garamond Medium"/>
                <a:sym typeface="EB Garamond Medium"/>
              </a:rPr>
              <a:t>Hamed </a:t>
            </a:r>
            <a:r>
              <a:rPr kumimoji="0" lang="en-US" sz="2000" b="0" i="0" u="none" strike="noStrike" kern="0" cap="none" spc="0" normalizeH="0" baseline="0" noProof="0" dirty="0" err="1">
                <a:ln>
                  <a:noFill/>
                </a:ln>
                <a:solidFill>
                  <a:srgbClr val="FFFFFF"/>
                </a:solidFill>
                <a:effectLst/>
                <a:uLnTx/>
                <a:uFillTx/>
                <a:ea typeface="EB Garamond Medium"/>
                <a:cs typeface="EB Garamond Medium"/>
                <a:sym typeface="EB Garamond Medium"/>
              </a:rPr>
              <a:t>Farbeh</a:t>
            </a: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600" b="0" i="0" u="none" strike="noStrike" kern="0" cap="none" spc="0" normalizeH="0" baseline="0" noProof="0" dirty="0">
                <a:ln>
                  <a:noFill/>
                </a:ln>
                <a:solidFill>
                  <a:srgbClr val="FFFFFF"/>
                </a:solidFill>
                <a:effectLst/>
                <a:uLnTx/>
                <a:uFillTx/>
                <a:ea typeface="EB Garamond Medium"/>
                <a:cs typeface="EB Garamond Medium"/>
                <a:sym typeface="EB Garamond Medium"/>
              </a:rPr>
              <a:t>farbeh@aut.ac.ir</a:t>
            </a: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a:ln>
                  <a:noFill/>
                </a:ln>
                <a:solidFill>
                  <a:srgbClr val="FFFFFF"/>
                </a:solidFill>
                <a:effectLst/>
                <a:uLnTx/>
                <a:uFillTx/>
                <a:ea typeface="EB Garamond Medium"/>
                <a:cs typeface="EB Garamond Medium"/>
                <a:sym typeface="EB Garamond Medium"/>
              </a:rPr>
              <a:t>Fall 2022</a:t>
            </a:r>
            <a:endParaRPr kumimoji="0" lang="en-US" sz="1050" b="0" i="0" u="none" strike="noStrike" kern="0" cap="none" spc="0" normalizeH="0" baseline="0" noProof="0" dirty="0">
              <a:ln>
                <a:noFill/>
              </a:ln>
              <a:solidFill>
                <a:srgbClr val="FFFFFF"/>
              </a:solidFill>
              <a:effectLst/>
              <a:uLnTx/>
              <a:uFillTx/>
              <a:ea typeface="EB Garamond Medium"/>
              <a:cs typeface="EB Garamond Medium"/>
              <a:sym typeface="EB Garamond Medium"/>
            </a:endParaRPr>
          </a:p>
        </p:txBody>
      </p:sp>
      <p:sp>
        <p:nvSpPr>
          <p:cNvPr id="5" name="Slide Number Placeholder 4"/>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87504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p:txBody>
          <a:bodyPr>
            <a:normAutofit/>
          </a:bodyPr>
          <a:lstStyle/>
          <a:p>
            <a:pPr marL="457200" indent="-457200">
              <a:lnSpc>
                <a:spcPct val="100000"/>
              </a:lnSpc>
              <a:spcBef>
                <a:spcPts val="0"/>
              </a:spcBef>
              <a:buFont typeface="+mj-lt"/>
              <a:buAutoNum type="arabicPeriod" startAt="3"/>
            </a:pPr>
            <a:r>
              <a:rPr lang="en-US" sz="2400" dirty="0">
                <a:solidFill>
                  <a:srgbClr val="000000"/>
                </a:solidFill>
              </a:rPr>
              <a:t>Falling/Rising Edge or Low/High Level Detection Configuration</a:t>
            </a:r>
          </a:p>
          <a:p>
            <a:pPr>
              <a:lnSpc>
                <a:spcPct val="100000"/>
              </a:lnSpc>
              <a:spcBef>
                <a:spcPts val="0"/>
              </a:spcBef>
            </a:pPr>
            <a:endParaRPr lang="en-US" sz="2400" dirty="0"/>
          </a:p>
          <a:p>
            <a:pPr marL="342900" indent="-342900" fontAlgn="base">
              <a:lnSpc>
                <a:spcPct val="100000"/>
              </a:lnSpc>
              <a:spcBef>
                <a:spcPts val="600"/>
              </a:spcBef>
              <a:buFont typeface="Arial" panose="020B0604020202020204" pitchFamily="34" charset="0"/>
              <a:buChar char="•"/>
            </a:pPr>
            <a:r>
              <a:rPr lang="en-US" sz="2000" dirty="0">
                <a:solidFill>
                  <a:srgbClr val="000000"/>
                </a:solidFill>
              </a:rPr>
              <a:t>Lines 0, 2, 4, 5 and 7 are configured in Rising Edge or High Level detection by writing 32’h0000_00B5 in PIO_REHLSR</a:t>
            </a:r>
          </a:p>
          <a:p>
            <a:pPr fontAlgn="base">
              <a:lnSpc>
                <a:spcPct val="100000"/>
              </a:lnSpc>
              <a:spcBef>
                <a:spcPts val="600"/>
              </a:spcBef>
            </a:pPr>
            <a:endParaRPr lang="en-US" sz="2000" dirty="0">
              <a:solidFill>
                <a:srgbClr val="000000"/>
              </a:solidFill>
            </a:endParaRPr>
          </a:p>
          <a:p>
            <a:pPr marL="342900" indent="-342900" fontAlgn="base">
              <a:lnSpc>
                <a:spcPct val="100000"/>
              </a:lnSpc>
              <a:spcBef>
                <a:spcPts val="0"/>
              </a:spcBef>
              <a:buFont typeface="Arial" panose="020B0604020202020204" pitchFamily="34" charset="0"/>
              <a:buChar char="•"/>
            </a:pPr>
            <a:r>
              <a:rPr lang="en-US" sz="2000" dirty="0">
                <a:solidFill>
                  <a:srgbClr val="000000"/>
                </a:solidFill>
              </a:rPr>
              <a:t>The other lines are configured in Falling Edge or Low Level detection by default, if they have not been previously configured. Otherwise, lines 1, 3 and 6 must be configured in Falling Edge/Low Level detection by writing 32’h0000_004A in PIO_FELLSR</a:t>
            </a:r>
          </a:p>
          <a:p>
            <a:pPr>
              <a:lnSpc>
                <a:spcPct val="100000"/>
              </a:lnSpc>
            </a:pPr>
            <a:endParaRPr lang="fa-IR" sz="24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10</a:t>
            </a:fld>
            <a:r>
              <a:rPr lang="en-US"/>
              <a:t>/30</a:t>
            </a:r>
            <a:endParaRPr lang="en-US" dirty="0"/>
          </a:p>
        </p:txBody>
      </p:sp>
    </p:spTree>
    <p:extLst>
      <p:ext uri="{BB962C8B-B14F-4D97-AF65-F5344CB8AC3E}">
        <p14:creationId xmlns:p14="http://schemas.microsoft.com/office/powerpoint/2010/main" val="2353741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Interrupts Handling</a:t>
            </a:r>
            <a:endParaRPr lang="en-US" dirty="0"/>
          </a:p>
        </p:txBody>
      </p:sp>
      <p:sp>
        <p:nvSpPr>
          <p:cNvPr id="3" name="Content Placeholder 2"/>
          <p:cNvSpPr>
            <a:spLocks noGrp="1"/>
          </p:cNvSpPr>
          <p:nvPr>
            <p:ph idx="1"/>
          </p:nvPr>
        </p:nvSpPr>
        <p:spPr>
          <a:xfrm>
            <a:off x="838200" y="1502229"/>
            <a:ext cx="10657114" cy="5066522"/>
          </a:xfrm>
        </p:spPr>
        <p:txBody>
          <a:bodyPr>
            <a:normAutofit lnSpcReduction="10000"/>
          </a:bodyPr>
          <a:lstStyle/>
          <a:p>
            <a:pPr marL="342900" marR="0" lvl="0" indent="-342900" algn="l" defTabSz="914400" rtl="0" eaLnBrk="1" fontAlgn="auto" latinLnBrk="0" hangingPunct="1">
              <a:lnSpc>
                <a:spcPct val="150000"/>
              </a:lnSpc>
              <a:spcBef>
                <a:spcPts val="0"/>
              </a:spcBef>
              <a:spcAft>
                <a:spcPts val="0"/>
              </a:spcAft>
              <a:buClr>
                <a:srgbClr val="000000"/>
              </a:buClr>
              <a:buSzPts val="2400"/>
              <a:buFont typeface="Arial"/>
              <a:buChar char="•"/>
              <a:tabLst/>
              <a:defRPr/>
            </a:pPr>
            <a:r>
              <a:rPr lang="en-US" sz="2400" kern="0" dirty="0">
                <a:solidFill>
                  <a:srgbClr val="000000"/>
                </a:solidFill>
                <a:latin typeface="Calibri"/>
                <a:cs typeface="Calibri"/>
              </a:rPr>
              <a:t>As we saw in the previous lecture, NVIC handles interrupts</a:t>
            </a:r>
          </a:p>
          <a:p>
            <a:pPr marR="0" lvl="0" algn="l" defTabSz="914400" rtl="0" eaLnBrk="1" fontAlgn="auto" latinLnBrk="0" hangingPunct="1">
              <a:lnSpc>
                <a:spcPct val="150000"/>
              </a:lnSpc>
              <a:spcBef>
                <a:spcPts val="0"/>
              </a:spcBef>
              <a:spcAft>
                <a:spcPts val="0"/>
              </a:spcAft>
              <a:buClr>
                <a:srgbClr val="000000"/>
              </a:buClr>
              <a:buSzPts val="2400"/>
              <a:tabLst/>
              <a:defRPr/>
            </a:pPr>
            <a:r>
              <a:rPr kumimoji="0" lang="en-US" sz="1900" b="1"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NVIC_EnableIRQ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00000"/>
                </a:solidFill>
                <a:effectLst/>
                <a:uLnTx/>
                <a:uFillTx/>
                <a:latin typeface="Calibri"/>
                <a:ea typeface="Calibri"/>
                <a:cs typeface="Calibri"/>
                <a:sym typeface="Calibri"/>
              </a:rPr>
              <a:t>		enables the specified device specific interrupt IRQ</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NVIC_GetEnableIRQ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lang="en-US" sz="1900" kern="0" dirty="0">
                <a:solidFill>
                  <a:srgbClr val="000000"/>
                </a:solidFill>
                <a:latin typeface="Calibri"/>
                <a:cs typeface="Calibri"/>
                <a:sym typeface="Calibri"/>
              </a:rPr>
              <a:t>gets status of specific enable IRQ</a:t>
            </a: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NVIC_DisableIRQ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p>
          <a:p>
            <a:pPr lvl="1">
              <a:lnSpc>
                <a:spcPct val="160000"/>
              </a:lnSpc>
              <a:spcBef>
                <a:spcPts val="0"/>
              </a:spcBef>
              <a:buClr>
                <a:srgbClr val="000000"/>
              </a:buClr>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lang="en-US" sz="1900" kern="0" dirty="0">
                <a:solidFill>
                  <a:srgbClr val="000000"/>
                </a:solidFill>
                <a:latin typeface="Calibri"/>
                <a:cs typeface="Calibri"/>
                <a:sym typeface="Calibri"/>
              </a:rPr>
              <a:t>disables the specified device specific interrupt IRQ</a:t>
            </a: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NVIC_SetPendingIRQ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void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NVIC_ClearPendingIRQ</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endParaRPr kumimoji="0" lang="en-US" sz="19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uint32_t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NVIC_GetActive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IRQn_Type</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 </a:t>
            </a:r>
            <a:r>
              <a:rPr kumimoji="0" lang="en-US" sz="1900" b="1" i="0" u="none" strike="noStrike" kern="0" cap="none" spc="0" normalizeH="0" baseline="0" noProof="0" dirty="0" err="1">
                <a:ln>
                  <a:noFill/>
                </a:ln>
                <a:solidFill>
                  <a:srgbClr val="0B5CB5"/>
                </a:solidFill>
                <a:effectLst/>
                <a:uLnTx/>
                <a:uFillTx/>
                <a:latin typeface="Calibri"/>
                <a:ea typeface="Calibri"/>
                <a:cs typeface="Calibri"/>
                <a:sym typeface="Calibri"/>
              </a:rPr>
              <a:t>IRQn</a:t>
            </a:r>
            <a:r>
              <a:rPr kumimoji="0" lang="en-US" sz="1900" b="1" i="0" u="none" strike="noStrike" kern="0" cap="none" spc="0" normalizeH="0" baseline="0" noProof="0" dirty="0">
                <a:ln>
                  <a:noFill/>
                </a:ln>
                <a:solidFill>
                  <a:srgbClr val="0B5CB5"/>
                </a:solidFill>
                <a:effectLst/>
                <a:uLnTx/>
                <a:uFillTx/>
                <a:latin typeface="Calibri"/>
                <a:ea typeface="Calibri"/>
                <a:cs typeface="Calibri"/>
                <a:sym typeface="Calibri"/>
              </a:rPr>
              <a:t>)</a:t>
            </a:r>
          </a:p>
          <a:p>
            <a:r>
              <a:rPr lang="en-US" sz="1500" dirty="0"/>
              <a:t>                        </a:t>
            </a:r>
          </a:p>
        </p:txBody>
      </p:sp>
      <p:sp>
        <p:nvSpPr>
          <p:cNvPr id="5" name="TextBox 4">
            <a:extLst>
              <a:ext uri="{FF2B5EF4-FFF2-40B4-BE49-F238E27FC236}">
                <a16:creationId xmlns:a16="http://schemas.microsoft.com/office/drawing/2014/main" id="{1FC1A687-FE1F-83B0-EA7F-571443347C8B}"/>
              </a:ext>
            </a:extLst>
          </p:cNvPr>
          <p:cNvSpPr txBox="1"/>
          <p:nvPr/>
        </p:nvSpPr>
        <p:spPr>
          <a:xfrm>
            <a:off x="-39076"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11</a:t>
            </a:fld>
            <a:r>
              <a:rPr lang="en-US"/>
              <a:t>/30</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6"/>
            <a:ext cx="10515600" cy="1325563"/>
          </a:xfrm>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Interrupts </a:t>
            </a:r>
            <a:r>
              <a:rPr kumimoji="0" lang="en-US" sz="4400" b="1" i="0" u="none" strike="noStrike" kern="1200" cap="none" spc="0" normalizeH="0" baseline="0" noProof="0" dirty="0">
                <a:ln>
                  <a:noFill/>
                </a:ln>
                <a:solidFill>
                  <a:prstClr val="black"/>
                </a:solidFill>
                <a:effectLst/>
                <a:uLnTx/>
                <a:uFillTx/>
                <a:latin typeface="Calibri Light" panose="020F0302020204030204" pitchFamily="34" charset="0"/>
                <a:cs typeface="Calibri Light" panose="020F0302020204030204" pitchFamily="34" charset="0"/>
                <a:sym typeface="Calibri"/>
              </a:rPr>
              <a:t>Handling</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212980"/>
            <a:ext cx="10515600" cy="5374432"/>
          </a:xfrm>
        </p:spPr>
        <p:txBody>
          <a:bodyPr>
            <a:norm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Functions to access the NVIC</a:t>
            </a:r>
          </a:p>
          <a:p>
            <a:pPr marR="0" lvl="0" algn="l" rtl="0">
              <a:lnSpc>
                <a:spcPct val="100000"/>
              </a:lnSpc>
              <a:spcBef>
                <a:spcPts val="0"/>
              </a:spcBef>
              <a:spcAft>
                <a:spcPts val="0"/>
              </a:spcAft>
              <a:buClr>
                <a:schemeClr val="dk1"/>
              </a:buClr>
              <a:buSzPts val="2400"/>
            </a:pPr>
            <a:endParaRPr lang="en-US" sz="1800" dirty="0"/>
          </a:p>
          <a:p>
            <a:pPr marL="457200" marR="0" lvl="1" indent="0" algn="l" rtl="0">
              <a:lnSpc>
                <a:spcPct val="100000"/>
              </a:lnSpc>
              <a:spcBef>
                <a:spcPts val="0"/>
              </a:spcBef>
              <a:spcAft>
                <a:spcPts val="0"/>
              </a:spcAft>
              <a:buNone/>
            </a:pPr>
            <a:r>
              <a:rPr lang="en-US" sz="1600" b="1" i="0" u="none" strike="noStrike" cap="none" dirty="0">
                <a:solidFill>
                  <a:schemeClr val="dk1"/>
                </a:solidFill>
                <a:latin typeface="Calibri"/>
                <a:ea typeface="Calibri"/>
                <a:cs typeface="Calibri"/>
                <a:sym typeface="Calibri"/>
              </a:rPr>
              <a:t>	</a:t>
            </a:r>
            <a:r>
              <a:rPr lang="en-US" sz="1600" b="1" i="0" u="none" strike="noStrike" cap="none" dirty="0">
                <a:solidFill>
                  <a:srgbClr val="0B5CB5"/>
                </a:solidFill>
                <a:latin typeface="Calibri"/>
                <a:ea typeface="Calibri"/>
                <a:cs typeface="Calibri"/>
                <a:sym typeface="Calibri"/>
              </a:rPr>
              <a:t>void 	</a:t>
            </a:r>
            <a:r>
              <a:rPr lang="en-US" sz="1600" b="1" i="0" u="none" strike="noStrike" cap="none" dirty="0" err="1">
                <a:solidFill>
                  <a:srgbClr val="0B5CB5"/>
                </a:solidFill>
                <a:latin typeface="Calibri"/>
                <a:ea typeface="Calibri"/>
                <a:cs typeface="Calibri"/>
                <a:sym typeface="Calibri"/>
              </a:rPr>
              <a:t>NVIC_SetPriority</a:t>
            </a:r>
            <a:r>
              <a:rPr lang="en-US" sz="1600" b="1" i="0" u="none" strike="noStrike" cap="none" dirty="0">
                <a:solidFill>
                  <a:srgbClr val="0B5CB5"/>
                </a:solidFill>
                <a:latin typeface="Calibri"/>
                <a:ea typeface="Calibri"/>
                <a:cs typeface="Calibri"/>
                <a:sym typeface="Calibri"/>
              </a:rPr>
              <a:t> (</a:t>
            </a:r>
            <a:r>
              <a:rPr lang="en-US" sz="1600" b="1" i="0" u="none" strike="noStrike" cap="none" dirty="0" err="1">
                <a:solidFill>
                  <a:srgbClr val="0B5CB5"/>
                </a:solidFill>
                <a:latin typeface="Calibri"/>
                <a:ea typeface="Calibri"/>
                <a:cs typeface="Calibri"/>
                <a:sym typeface="Calibri"/>
              </a:rPr>
              <a:t>IRQn_Type</a:t>
            </a:r>
            <a:r>
              <a:rPr lang="en-US" sz="1600" b="1" i="0" u="none" strike="noStrike" cap="none" dirty="0">
                <a:solidFill>
                  <a:srgbClr val="0B5CB5"/>
                </a:solidFill>
                <a:latin typeface="Calibri"/>
                <a:ea typeface="Calibri"/>
                <a:cs typeface="Calibri"/>
                <a:sym typeface="Calibri"/>
              </a:rPr>
              <a:t> </a:t>
            </a:r>
            <a:r>
              <a:rPr lang="en-US" sz="1600" b="1" i="0" u="none" strike="noStrike" cap="none" dirty="0" err="1">
                <a:solidFill>
                  <a:srgbClr val="0B5CB5"/>
                </a:solidFill>
                <a:latin typeface="Calibri"/>
                <a:ea typeface="Calibri"/>
                <a:cs typeface="Calibri"/>
                <a:sym typeface="Calibri"/>
              </a:rPr>
              <a:t>IRQn</a:t>
            </a:r>
            <a:r>
              <a:rPr lang="en-US" sz="1600" b="1" i="0" u="none" strike="noStrike" cap="none" dirty="0">
                <a:solidFill>
                  <a:srgbClr val="0B5CB5"/>
                </a:solidFill>
                <a:latin typeface="Calibri"/>
                <a:ea typeface="Calibri"/>
                <a:cs typeface="Calibri"/>
                <a:sym typeface="Calibri"/>
              </a:rPr>
              <a:t>, uint32_t priority)</a:t>
            </a:r>
          </a:p>
          <a:p>
            <a:pPr marL="457200" marR="0" lvl="1" indent="0" algn="l" rtl="0">
              <a:lnSpc>
                <a:spcPct val="100000"/>
              </a:lnSpc>
              <a:spcBef>
                <a:spcPts val="0"/>
              </a:spcBef>
              <a:spcAft>
                <a:spcPts val="0"/>
              </a:spcAft>
              <a:buNone/>
            </a:pPr>
            <a:endParaRPr lang="en-US" sz="16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The number of priority levels is configurable and depends on the implementation of the chip designer. To determine the number of bits implemented for interrupt priority-level registers, write 0xFF to one of the priority-level register, then read back the value. For example, if the minimum number of 3 bits have been implemented, the read-back value is 0xE0</a:t>
            </a:r>
            <a:endParaRPr lang="en-US" sz="18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Writes to unimplemented bits are ignored</a:t>
            </a:r>
          </a:p>
          <a:p>
            <a:pPr marR="0" lvl="1" algn="just" rtl="0">
              <a:lnSpc>
                <a:spcPct val="100000"/>
              </a:lnSpc>
              <a:spcBef>
                <a:spcPts val="0"/>
              </a:spcBef>
              <a:spcAft>
                <a:spcPts val="0"/>
              </a:spcAft>
              <a:buClr>
                <a:schemeClr val="dk1"/>
              </a:buClr>
              <a:buSzPts val="1600"/>
            </a:pPr>
            <a:endParaRPr lang="en-US" sz="1800" dirty="0"/>
          </a:p>
          <a:p>
            <a:pPr marL="742950" marR="0" lvl="1" indent="-285750" algn="just" rtl="0">
              <a:lnSpc>
                <a:spcPct val="100000"/>
              </a:lnSpc>
              <a:spcBef>
                <a:spcPts val="0"/>
              </a:spcBef>
              <a:spcAft>
                <a:spcPts val="0"/>
              </a:spcAft>
              <a:buClr>
                <a:schemeClr val="dk1"/>
              </a:buClr>
              <a:buSzPts val="1600"/>
              <a:buFont typeface="Arial"/>
              <a:buChar char="•"/>
            </a:pPr>
            <a:r>
              <a:rPr lang="en-US" sz="1800" b="1" i="0" u="none" strike="noStrike" cap="none" dirty="0">
                <a:solidFill>
                  <a:schemeClr val="dk1"/>
                </a:solidFill>
                <a:latin typeface="Calibri"/>
                <a:ea typeface="Calibri"/>
                <a:cs typeface="Calibri"/>
                <a:sym typeface="Calibri"/>
              </a:rPr>
              <a:t>For Cortex-M3, Cortex-M4, and Cortex-M7</a:t>
            </a:r>
          </a:p>
          <a:p>
            <a:pPr marR="0" lvl="1" algn="just" rtl="0">
              <a:lnSpc>
                <a:spcPct val="100000"/>
              </a:lnSpc>
              <a:spcBef>
                <a:spcPts val="0"/>
              </a:spcBef>
              <a:spcAft>
                <a:spcPts val="0"/>
              </a:spcAft>
              <a:buClr>
                <a:schemeClr val="dk1"/>
              </a:buClr>
              <a:buSzPts val="1600"/>
            </a:pPr>
            <a:endParaRPr lang="en-US" sz="21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Dynamic switching of interrupt priority levels is supported</a:t>
            </a:r>
            <a:endParaRPr lang="en-US" sz="16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Supports 0 to 255 priority levels</a:t>
            </a:r>
            <a:endParaRPr lang="en-US" sz="1600" dirty="0"/>
          </a:p>
          <a:p>
            <a:pPr marL="1200150" marR="0" lvl="2" indent="-285750" algn="just" rtl="0">
              <a:lnSpc>
                <a:spcPct val="100000"/>
              </a:lnSpc>
              <a:spcBef>
                <a:spcPts val="0"/>
              </a:spcBef>
              <a:spcAft>
                <a:spcPts val="0"/>
              </a:spcAft>
              <a:buClr>
                <a:schemeClr val="dk1"/>
              </a:buClr>
              <a:buSzPts val="1600"/>
              <a:buFont typeface="Arial"/>
              <a:buChar char="•"/>
            </a:pPr>
            <a:r>
              <a:rPr lang="en-US" sz="1600" b="1" i="0" u="none" strike="noStrike" cap="none" dirty="0">
                <a:solidFill>
                  <a:schemeClr val="dk1"/>
                </a:solidFill>
                <a:latin typeface="Calibri"/>
                <a:ea typeface="Calibri"/>
                <a:cs typeface="Calibri"/>
                <a:sym typeface="Calibri"/>
              </a:rPr>
              <a:t>Priority-level registers have a maximum width of 8 bits and a minimum of 3 bits</a:t>
            </a:r>
            <a:endParaRPr lang="en-US" sz="1600" b="1" i="0" u="none" strike="noStrike" cap="none" dirty="0">
              <a:solidFill>
                <a:srgbClr val="0B5CB5"/>
              </a:solidFill>
              <a:latin typeface="Calibri"/>
              <a:ea typeface="Calibri"/>
              <a:cs typeface="Calibri"/>
              <a:sym typeface="Calibri"/>
            </a:endParaRPr>
          </a:p>
          <a:p>
            <a:pPr>
              <a:lnSpc>
                <a:spcPct val="100000"/>
              </a:lnSpc>
            </a:pPr>
            <a:endParaRPr lang="en-US" dirty="0"/>
          </a:p>
        </p:txBody>
      </p:sp>
      <p:sp>
        <p:nvSpPr>
          <p:cNvPr id="5" name="TextBox 4">
            <a:extLst>
              <a:ext uri="{FF2B5EF4-FFF2-40B4-BE49-F238E27FC236}">
                <a16:creationId xmlns:a16="http://schemas.microsoft.com/office/drawing/2014/main" id="{2F80D8F7-022E-869A-5ECC-9696A988D115}"/>
              </a:ext>
            </a:extLst>
          </p:cNvPr>
          <p:cNvSpPr txBox="1"/>
          <p:nvPr/>
        </p:nvSpPr>
        <p:spPr>
          <a:xfrm>
            <a:off x="0" y="6211669"/>
            <a:ext cx="7753739"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12</a:t>
            </a:fld>
            <a:r>
              <a:rPr lang="en-US"/>
              <a:t>/30</a:t>
            </a:r>
            <a:endParaRPr lang="en-US" dirty="0"/>
          </a:p>
        </p:txBody>
      </p:sp>
    </p:spTree>
    <p:extLst>
      <p:ext uri="{BB962C8B-B14F-4D97-AF65-F5344CB8AC3E}">
        <p14:creationId xmlns:p14="http://schemas.microsoft.com/office/powerpoint/2010/main" val="1727762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Calibri"/>
              </a:rPr>
              <a:t>Interrupts Handling</a:t>
            </a:r>
            <a:endParaRPr lang="en-US" dirty="0"/>
          </a:p>
        </p:txBody>
      </p:sp>
      <p:sp>
        <p:nvSpPr>
          <p:cNvPr id="3" name="Content Placeholder 2"/>
          <p:cNvSpPr>
            <a:spLocks noGrp="1"/>
          </p:cNvSpPr>
          <p:nvPr>
            <p:ph idx="1"/>
          </p:nvPr>
        </p:nvSpPr>
        <p:spPr>
          <a:xfrm>
            <a:off x="838200" y="1567543"/>
            <a:ext cx="10657114" cy="4820706"/>
          </a:xfrm>
        </p:spPr>
        <p:txBody>
          <a:bodyPr>
            <a:normAutofit/>
          </a:bodyPr>
          <a:lstStyle/>
          <a:p>
            <a:pPr marL="342900" marR="0" lvl="0" indent="-342900" algn="l" defTabSz="914400" rtl="0" eaLnBrk="1" fontAlgn="auto" latinLnBrk="0" hangingPunct="1">
              <a:lnSpc>
                <a:spcPct val="150000"/>
              </a:lnSpc>
              <a:spcBef>
                <a:spcPts val="0"/>
              </a:spcBef>
              <a:spcAft>
                <a:spcPts val="0"/>
              </a:spcAft>
              <a:buClr>
                <a:srgbClr val="000000"/>
              </a:buClr>
              <a:buSzPts val="24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Functions to access the NVIC</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457200" marR="0" lvl="1" indent="0" algn="l" rtl="0">
              <a:lnSpc>
                <a:spcPct val="200000"/>
              </a:lnSpc>
              <a:spcBef>
                <a:spcPts val="0"/>
              </a:spcBef>
              <a:spcAft>
                <a:spcPts val="0"/>
              </a:spcAft>
              <a:buNone/>
            </a:pPr>
            <a:r>
              <a:rPr lang="en-US" sz="1800" b="1" i="0" u="none" strike="noStrike" cap="none" dirty="0">
                <a:solidFill>
                  <a:srgbClr val="034ABD"/>
                </a:solidFill>
                <a:latin typeface="Calibri"/>
                <a:ea typeface="Calibri"/>
                <a:cs typeface="Calibri"/>
                <a:sym typeface="Calibri"/>
              </a:rPr>
              <a:t>	uint32_t 	</a:t>
            </a:r>
            <a:r>
              <a:rPr lang="en-US" sz="1800" b="1" i="0" u="none" strike="noStrike" cap="none" dirty="0" err="1">
                <a:solidFill>
                  <a:srgbClr val="034ABD"/>
                </a:solidFill>
                <a:latin typeface="Calibri"/>
                <a:ea typeface="Calibri"/>
                <a:cs typeface="Calibri"/>
                <a:sym typeface="Calibri"/>
              </a:rPr>
              <a:t>NVIC_GetPriority</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IRQn_Type</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a:t>
            </a:r>
            <a:r>
              <a:rPr lang="en-US" sz="1800" b="1" i="0" u="none" strike="noStrike" cap="none" dirty="0">
                <a:solidFill>
                  <a:srgbClr val="034ABD"/>
                </a:solidFill>
                <a:latin typeface="Calibri"/>
                <a:ea typeface="Calibri"/>
                <a:cs typeface="Calibri"/>
                <a:sym typeface="Calibri"/>
              </a:rPr>
              <a:t>)</a:t>
            </a:r>
          </a:p>
          <a:p>
            <a:pPr marL="457200" marR="0" lvl="1" indent="0" algn="l" rtl="0">
              <a:lnSpc>
                <a:spcPct val="200000"/>
              </a:lnSpc>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dirty="0">
                <a:solidFill>
                  <a:schemeClr val="dk1"/>
                </a:solidFill>
                <a:latin typeface="Calibri"/>
                <a:cs typeface="Calibri"/>
                <a:sym typeface="Calibri"/>
              </a:rPr>
              <a:t>gives the priority of a specific interrupt</a:t>
            </a:r>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i="0" u="none" strike="noStrike" cap="none" dirty="0">
                <a:solidFill>
                  <a:srgbClr val="034ABD"/>
                </a:solidFill>
                <a:latin typeface="Calibri"/>
                <a:ea typeface="Calibri"/>
                <a:cs typeface="Calibri"/>
                <a:sym typeface="Calibri"/>
              </a:rPr>
              <a:t>uint32_t 	</a:t>
            </a:r>
            <a:r>
              <a:rPr lang="en-US" sz="1800" b="1" i="0" u="none" strike="noStrike" cap="none" dirty="0" err="1">
                <a:solidFill>
                  <a:srgbClr val="034ABD"/>
                </a:solidFill>
                <a:latin typeface="Calibri"/>
                <a:ea typeface="Calibri"/>
                <a:cs typeface="Calibri"/>
                <a:sym typeface="Calibri"/>
              </a:rPr>
              <a:t>NVIC_GetVector</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IRQn_Type</a:t>
            </a: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034ABD"/>
                </a:solidFill>
                <a:latin typeface="Calibri"/>
                <a:ea typeface="Calibri"/>
                <a:cs typeface="Calibri"/>
                <a:sym typeface="Calibri"/>
              </a:rPr>
              <a:t>IRQn</a:t>
            </a:r>
            <a:r>
              <a:rPr lang="en-US" sz="1800" b="1" i="0" u="none" strike="noStrike" cap="none" dirty="0">
                <a:solidFill>
                  <a:srgbClr val="034ABD"/>
                </a:solidFill>
                <a:latin typeface="Calibri"/>
                <a:ea typeface="Calibri"/>
                <a:cs typeface="Calibri"/>
                <a:sym typeface="Calibri"/>
              </a:rPr>
              <a:t>)</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allows to read the address of an interrupt handler function</a:t>
            </a:r>
            <a:endParaRPr lang="en-US" sz="1800" dirty="0"/>
          </a:p>
          <a:p>
            <a:pPr marL="457200" marR="0" lvl="1" indent="0" algn="just" rtl="0">
              <a:lnSpc>
                <a:spcPct val="150000"/>
              </a:lnSpc>
              <a:spcBef>
                <a:spcPts val="0"/>
              </a:spcBef>
              <a:spcAft>
                <a:spcPts val="0"/>
              </a:spcAft>
              <a:buNone/>
            </a:pPr>
            <a:r>
              <a:rPr lang="en-US" sz="1800" b="1" i="0" u="none" strike="noStrike" cap="none" dirty="0">
                <a:solidFill>
                  <a:srgbClr val="0530BB"/>
                </a:solidFill>
                <a:latin typeface="Calibri"/>
                <a:ea typeface="Calibri"/>
                <a:cs typeface="Calibri"/>
                <a:sym typeface="Calibri"/>
              </a:rPr>
              <a:t>	void 	</a:t>
            </a:r>
            <a:r>
              <a:rPr lang="en-US" sz="1800" b="1" i="0" u="none" strike="noStrike" cap="none" dirty="0" err="1">
                <a:solidFill>
                  <a:srgbClr val="0530BB"/>
                </a:solidFill>
                <a:latin typeface="Calibri"/>
                <a:ea typeface="Calibri"/>
                <a:cs typeface="Calibri"/>
                <a:sym typeface="Calibri"/>
              </a:rPr>
              <a:t>NVIC_SetVector</a:t>
            </a:r>
            <a:r>
              <a:rPr lang="en-US" sz="1800" b="1" i="0" u="none" strike="noStrike" cap="none" dirty="0">
                <a:solidFill>
                  <a:srgbClr val="0530BB"/>
                </a:solidFill>
                <a:latin typeface="Calibri"/>
                <a:ea typeface="Calibri"/>
                <a:cs typeface="Calibri"/>
                <a:sym typeface="Calibri"/>
              </a:rPr>
              <a:t> (</a:t>
            </a:r>
            <a:r>
              <a:rPr lang="en-US" sz="1800" b="1" i="0" u="none" strike="noStrike" cap="none" dirty="0" err="1">
                <a:solidFill>
                  <a:srgbClr val="0530BB"/>
                </a:solidFill>
                <a:latin typeface="Calibri"/>
                <a:ea typeface="Calibri"/>
                <a:cs typeface="Calibri"/>
                <a:sym typeface="Calibri"/>
              </a:rPr>
              <a:t>IRQn_Type</a:t>
            </a:r>
            <a:r>
              <a:rPr lang="en-US" sz="1800" b="1" i="0" u="none" strike="noStrike" cap="none" dirty="0">
                <a:solidFill>
                  <a:srgbClr val="0530BB"/>
                </a:solidFill>
                <a:latin typeface="Calibri"/>
                <a:ea typeface="Calibri"/>
                <a:cs typeface="Calibri"/>
                <a:sym typeface="Calibri"/>
              </a:rPr>
              <a:t> </a:t>
            </a:r>
            <a:r>
              <a:rPr lang="en-US" sz="1800" b="1" i="0" u="none" strike="noStrike" cap="none" dirty="0" err="1">
                <a:solidFill>
                  <a:srgbClr val="0530BB"/>
                </a:solidFill>
                <a:latin typeface="Calibri"/>
                <a:ea typeface="Calibri"/>
                <a:cs typeface="Calibri"/>
                <a:sym typeface="Calibri"/>
              </a:rPr>
              <a:t>IRQn</a:t>
            </a:r>
            <a:r>
              <a:rPr lang="en-US" sz="1800" b="1" i="0" u="none" strike="noStrike" cap="none" dirty="0">
                <a:solidFill>
                  <a:srgbClr val="0530BB"/>
                </a:solidFill>
                <a:latin typeface="Calibri"/>
                <a:ea typeface="Calibri"/>
                <a:cs typeface="Calibri"/>
                <a:sym typeface="Calibri"/>
              </a:rPr>
              <a:t>, uint32_t vector)</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allows to change the address of an interrupt handler function</a:t>
            </a:r>
            <a:endParaRPr lang="en-US" sz="1800" dirty="0"/>
          </a:p>
          <a:p>
            <a:pPr marL="457200" marR="0" lvl="1" indent="0" algn="just" rtl="0">
              <a:lnSpc>
                <a:spcPct val="150000"/>
              </a:lnSpc>
              <a:spcBef>
                <a:spcPts val="0"/>
              </a:spcBef>
              <a:spcAft>
                <a:spcPts val="0"/>
              </a:spcAft>
              <a:buNone/>
            </a:pPr>
            <a:r>
              <a:rPr lang="en-US" sz="1800" b="1" i="0" u="none" strike="noStrike" cap="none" dirty="0">
                <a:solidFill>
                  <a:srgbClr val="0530BB"/>
                </a:solidFill>
                <a:latin typeface="Calibri"/>
                <a:ea typeface="Calibri"/>
                <a:cs typeface="Calibri"/>
                <a:sym typeface="Calibri"/>
              </a:rPr>
              <a:t>	void 	</a:t>
            </a:r>
            <a:r>
              <a:rPr lang="en-US" sz="1800" b="1" i="0" u="none" strike="noStrike" cap="none" dirty="0" err="1">
                <a:solidFill>
                  <a:srgbClr val="0530BB"/>
                </a:solidFill>
                <a:latin typeface="Calibri"/>
                <a:ea typeface="Calibri"/>
                <a:cs typeface="Calibri"/>
                <a:sym typeface="Calibri"/>
              </a:rPr>
              <a:t>NVIC_SystemReset</a:t>
            </a:r>
            <a:r>
              <a:rPr lang="en-US" sz="1800" b="1" i="0" u="none" strike="noStrike" cap="none" dirty="0">
                <a:solidFill>
                  <a:srgbClr val="0530BB"/>
                </a:solidFill>
                <a:latin typeface="Calibri"/>
                <a:ea typeface="Calibri"/>
                <a:cs typeface="Calibri"/>
                <a:sym typeface="Calibri"/>
              </a:rPr>
              <a:t> (void)</a:t>
            </a:r>
            <a:endParaRPr lang="en-US" sz="1800" dirty="0"/>
          </a:p>
          <a:p>
            <a:pPr marL="457200" marR="0" lvl="1" indent="0" algn="just"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requests a system reset by setting the SYSRESETREQ flag </a:t>
            </a:r>
            <a:endParaRPr lang="en-US" sz="1800" dirty="0"/>
          </a:p>
          <a:p>
            <a:r>
              <a:rPr lang="en-US" sz="1500" dirty="0"/>
              <a:t>                        </a:t>
            </a:r>
          </a:p>
        </p:txBody>
      </p:sp>
      <p:sp>
        <p:nvSpPr>
          <p:cNvPr id="5" name="TextBox 4">
            <a:extLst>
              <a:ext uri="{FF2B5EF4-FFF2-40B4-BE49-F238E27FC236}">
                <a16:creationId xmlns:a16="http://schemas.microsoft.com/office/drawing/2014/main" id="{1FC1A687-FE1F-83B0-EA7F-571443347C8B}"/>
              </a:ext>
            </a:extLst>
          </p:cNvPr>
          <p:cNvSpPr txBox="1"/>
          <p:nvPr/>
        </p:nvSpPr>
        <p:spPr>
          <a:xfrm>
            <a:off x="-39076"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13</a:t>
            </a:fld>
            <a:r>
              <a:rPr lang="en-US"/>
              <a:t>/30</a:t>
            </a:r>
            <a:endParaRPr lang="en-US" dirty="0"/>
          </a:p>
        </p:txBody>
      </p:sp>
    </p:spTree>
    <p:extLst>
      <p:ext uri="{BB962C8B-B14F-4D97-AF65-F5344CB8AC3E}">
        <p14:creationId xmlns:p14="http://schemas.microsoft.com/office/powerpoint/2010/main" val="8666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37F7-F7F1-9B6B-9048-778BE853769C}"/>
              </a:ext>
            </a:extLst>
          </p:cNvPr>
          <p:cNvSpPr>
            <a:spLocks noGrp="1"/>
          </p:cNvSpPr>
          <p:nvPr>
            <p:ph type="title"/>
          </p:nvPr>
        </p:nvSpPr>
        <p:spPr/>
        <p:txBody>
          <a:bodyPr>
            <a:normAutofit/>
          </a:bodyPr>
          <a:lstStyle/>
          <a:p>
            <a:pPr rtl="0">
              <a:spcBef>
                <a:spcPts val="0"/>
              </a:spcBef>
              <a:spcAft>
                <a:spcPts val="0"/>
              </a:spcAft>
            </a:pPr>
            <a:r>
              <a:rPr lang="en-US" sz="4400" b="1" i="0" u="none" strike="noStrike" dirty="0">
                <a:solidFill>
                  <a:srgbClr val="000000"/>
                </a:solidFill>
                <a:effectLst/>
              </a:rPr>
              <a:t>Setting Priority with assembly</a:t>
            </a:r>
            <a:endParaRPr lang="fa-IR" dirty="0"/>
          </a:p>
        </p:txBody>
      </p:sp>
      <p:sp>
        <p:nvSpPr>
          <p:cNvPr id="3" name="Content Placeholder 2">
            <a:extLst>
              <a:ext uri="{FF2B5EF4-FFF2-40B4-BE49-F238E27FC236}">
                <a16:creationId xmlns:a16="http://schemas.microsoft.com/office/drawing/2014/main" id="{2A0B0A68-DA22-556E-EDE7-4C68B60982A0}"/>
              </a:ext>
            </a:extLst>
          </p:cNvPr>
          <p:cNvSpPr>
            <a:spLocks noGrp="1"/>
          </p:cNvSpPr>
          <p:nvPr>
            <p:ph idx="1"/>
          </p:nvPr>
        </p:nvSpPr>
        <p:spPr/>
        <p:txBody>
          <a:bodyPr>
            <a:normAutofit/>
          </a:bodyPr>
          <a:lstStyle/>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You can use the Interrupt Priority Registers to assign a priority from 0 to 255 to each of the available interrupts. 0 is the highest priority, and 255 is the lowest.</a:t>
            </a:r>
          </a:p>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The priority registers are stored with the </a:t>
            </a:r>
            <a:r>
              <a:rPr lang="en-US" sz="1800" i="1" kern="0" dirty="0">
                <a:solidFill>
                  <a:srgbClr val="000000"/>
                </a:solidFill>
                <a:latin typeface="Calibri"/>
                <a:cs typeface="Calibri"/>
              </a:rPr>
              <a:t>Most Significant Bit (MSB) </a:t>
            </a:r>
            <a:r>
              <a:rPr lang="en-US" sz="1800" kern="0" dirty="0">
                <a:solidFill>
                  <a:srgbClr val="000000"/>
                </a:solidFill>
                <a:latin typeface="Calibri"/>
                <a:cs typeface="Calibri"/>
              </a:rPr>
              <a:t>first.</a:t>
            </a:r>
          </a:p>
          <a:p>
            <a:pPr marL="342900" indent="-342900">
              <a:lnSpc>
                <a:spcPct val="115000"/>
              </a:lnSpc>
              <a:spcBef>
                <a:spcPts val="1200"/>
              </a:spcBef>
              <a:buSzTx/>
              <a:buFont typeface="Arial" panose="020B0604020202020204" pitchFamily="34" charset="0"/>
              <a:buChar char="•"/>
              <a:defRPr sz="1200">
                <a:latin typeface="+mj-lt"/>
                <a:ea typeface="+mj-ea"/>
                <a:cs typeface="+mj-cs"/>
                <a:sym typeface="Arial"/>
              </a:defRPr>
            </a:pPr>
            <a:r>
              <a:rPr lang="en-US" sz="1800" kern="0" dirty="0">
                <a:solidFill>
                  <a:srgbClr val="000000"/>
                </a:solidFill>
                <a:latin typeface="Calibri"/>
                <a:cs typeface="Calibri"/>
              </a:rPr>
              <a:t>This figure shows the fields of Interrupt Priority Registers 0-7. We use these addresses to write the priority numbers.</a:t>
            </a:r>
          </a:p>
          <a:p>
            <a:pPr marL="685800" indent="-685800">
              <a:buFont typeface="Arial" panose="020B0604020202020204" pitchFamily="34" charset="0"/>
              <a:buChar char="•"/>
            </a:pPr>
            <a:endParaRPr lang="fa-IR" sz="40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14</a:t>
            </a:fld>
            <a:r>
              <a:rPr lang="en-US"/>
              <a:t>/30</a:t>
            </a:r>
            <a:endParaRPr lang="en-US" dirty="0"/>
          </a:p>
        </p:txBody>
      </p:sp>
      <p:pic>
        <p:nvPicPr>
          <p:cNvPr id="1026" name="Picture 2" descr="Google Shape;311;p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5655" y="3447389"/>
            <a:ext cx="5126366" cy="299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82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37F7-F7F1-9B6B-9048-778BE853769C}"/>
              </a:ext>
            </a:extLst>
          </p:cNvPr>
          <p:cNvSpPr>
            <a:spLocks noGrp="1"/>
          </p:cNvSpPr>
          <p:nvPr>
            <p:ph type="title"/>
          </p:nvPr>
        </p:nvSpPr>
        <p:spPr/>
        <p:txBody>
          <a:bodyPr>
            <a:normAutofit/>
          </a:bodyPr>
          <a:lstStyle/>
          <a:p>
            <a:pPr rtl="0">
              <a:spcBef>
                <a:spcPts val="0"/>
              </a:spcBef>
              <a:spcAft>
                <a:spcPts val="0"/>
              </a:spcAft>
            </a:pPr>
            <a:r>
              <a:rPr lang="en-US" sz="4400" b="1" i="0" u="none" strike="noStrike" dirty="0">
                <a:solidFill>
                  <a:srgbClr val="000000"/>
                </a:solidFill>
                <a:effectLst/>
              </a:rPr>
              <a:t>Setting Priority with assembly</a:t>
            </a:r>
            <a:endParaRPr lang="fa-IR" dirty="0"/>
          </a:p>
        </p:txBody>
      </p:sp>
      <p:sp>
        <p:nvSpPr>
          <p:cNvPr id="3" name="Content Placeholder 2">
            <a:extLst>
              <a:ext uri="{FF2B5EF4-FFF2-40B4-BE49-F238E27FC236}">
                <a16:creationId xmlns:a16="http://schemas.microsoft.com/office/drawing/2014/main" id="{2A0B0A68-DA22-556E-EDE7-4C68B60982A0}"/>
              </a:ext>
            </a:extLst>
          </p:cNvPr>
          <p:cNvSpPr>
            <a:spLocks noGrp="1"/>
          </p:cNvSpPr>
          <p:nvPr>
            <p:ph idx="1"/>
          </p:nvPr>
        </p:nvSpPr>
        <p:spPr/>
        <p:txBody>
          <a:bodyPr>
            <a:normAutofit lnSpcReduction="10000"/>
          </a:bodyPr>
          <a:lstStyle/>
          <a:p>
            <a:pPr marL="342900" indent="-342900">
              <a:buSzTx/>
              <a:buFont typeface="Arial" panose="020B0604020202020204" pitchFamily="34" charset="0"/>
              <a:buChar char="•"/>
              <a:defRPr sz="1500"/>
            </a:pPr>
            <a:r>
              <a:rPr lang="en-US" sz="2400" dirty="0"/>
              <a:t>To configure the priority of an interrupt, we can take advantage of the fact that the interrupt priority registers are byte-addressable.</a:t>
            </a:r>
          </a:p>
          <a:p>
            <a:pPr>
              <a:buSzTx/>
              <a:defRPr sz="1500"/>
            </a:pPr>
            <a:endParaRPr lang="en-US" sz="2400" dirty="0"/>
          </a:p>
          <a:p>
            <a:pPr marL="342900" indent="-342900">
              <a:buSzTx/>
              <a:buFont typeface="Arial" panose="020B0604020202020204" pitchFamily="34" charset="0"/>
              <a:buChar char="•"/>
              <a:defRPr sz="1500"/>
            </a:pPr>
            <a:r>
              <a:rPr lang="en-US" sz="2400" dirty="0"/>
              <a:t> For example, to set IRQ #4 priority level to 0xC0 (192 in decimal) , we can use the following code:</a:t>
            </a:r>
          </a:p>
          <a:p>
            <a:pPr marL="342900" indent="-342900">
              <a:buSzTx/>
              <a:buFont typeface="Arial" panose="020B0604020202020204" pitchFamily="34" charset="0"/>
              <a:buChar char="•"/>
              <a:defRPr sz="1500"/>
            </a:pPr>
            <a:endParaRPr lang="en-US" sz="2400" dirty="0"/>
          </a:p>
          <a:p>
            <a:pPr marL="0" indent="0">
              <a:lnSpc>
                <a:spcPct val="150000"/>
              </a:lnSpc>
              <a:buSzTx/>
              <a:buNone/>
              <a:defRPr sz="1500">
                <a:solidFill>
                  <a:srgbClr val="2E2E2E"/>
                </a:solidFill>
                <a:latin typeface="Courier New"/>
                <a:ea typeface="Courier New"/>
                <a:cs typeface="Courier New"/>
                <a:sym typeface="Courier New"/>
              </a:defRPr>
            </a:pPr>
            <a:r>
              <a:rPr lang="en-US" sz="2400" dirty="0"/>
              <a:t> LDR  R0, =0xE000E400</a:t>
            </a:r>
          </a:p>
          <a:p>
            <a:pPr marL="0" indent="0">
              <a:lnSpc>
                <a:spcPct val="150000"/>
              </a:lnSpc>
              <a:buSzTx/>
              <a:buNone/>
              <a:defRPr sz="1500">
                <a:solidFill>
                  <a:srgbClr val="2E2E2E"/>
                </a:solidFill>
                <a:latin typeface="Courier New"/>
                <a:ea typeface="Courier New"/>
                <a:cs typeface="Courier New"/>
                <a:sym typeface="Courier New"/>
              </a:defRPr>
            </a:pPr>
            <a:r>
              <a:rPr lang="en-US" sz="2400" dirty="0"/>
              <a:t> MOV  R1, #0xC0       ; Priority level</a:t>
            </a:r>
          </a:p>
          <a:p>
            <a:pPr marL="0" indent="0">
              <a:lnSpc>
                <a:spcPct val="150000"/>
              </a:lnSpc>
              <a:buSzTx/>
              <a:buNone/>
              <a:defRPr sz="1500">
                <a:solidFill>
                  <a:srgbClr val="2E2E2E"/>
                </a:solidFill>
                <a:latin typeface="Courier New"/>
                <a:ea typeface="Courier New"/>
                <a:cs typeface="Courier New"/>
                <a:sym typeface="Courier New"/>
              </a:defRPr>
            </a:pPr>
            <a:r>
              <a:rPr lang="en-US" sz="2400" dirty="0"/>
              <a:t> STRB R1, [R0, #4]    ; Set IRQ #4 priority (Byte write)</a:t>
            </a:r>
          </a:p>
          <a:p>
            <a:pPr marL="342900" indent="-342900">
              <a:buSzTx/>
              <a:buFont typeface="Arial" panose="020B0604020202020204" pitchFamily="34" charset="0"/>
              <a:buChar char="•"/>
              <a:defRPr sz="1500"/>
            </a:pPr>
            <a:endParaRPr lang="en-US" sz="24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15</a:t>
            </a:fld>
            <a:r>
              <a:rPr lang="en-US"/>
              <a:t>/30</a:t>
            </a:r>
            <a:endParaRPr lang="en-US" dirty="0"/>
          </a:p>
        </p:txBody>
      </p:sp>
    </p:spTree>
    <p:extLst>
      <p:ext uri="{BB962C8B-B14F-4D97-AF65-F5344CB8AC3E}">
        <p14:creationId xmlns:p14="http://schemas.microsoft.com/office/powerpoint/2010/main" val="2378927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7D82-95C4-ADB7-133D-ECE71CBD4231}"/>
              </a:ext>
            </a:extLst>
          </p:cNvPr>
          <p:cNvSpPr>
            <a:spLocks noGrp="1"/>
          </p:cNvSpPr>
          <p:nvPr>
            <p:ph type="title"/>
          </p:nvPr>
        </p:nvSpPr>
        <p:spPr/>
        <p:txBody>
          <a:bodyPr/>
          <a:lstStyle/>
          <a:p>
            <a:r>
              <a:rPr lang="en-US" dirty="0"/>
              <a:t>Interrupts Handling</a:t>
            </a:r>
            <a:endParaRPr lang="fa-IR" dirty="0"/>
          </a:p>
        </p:txBody>
      </p:sp>
      <p:sp>
        <p:nvSpPr>
          <p:cNvPr id="3" name="Content Placeholder 2">
            <a:extLst>
              <a:ext uri="{FF2B5EF4-FFF2-40B4-BE49-F238E27FC236}">
                <a16:creationId xmlns:a16="http://schemas.microsoft.com/office/drawing/2014/main" id="{D0A7503C-1C8D-3641-1086-D21EAD906FC0}"/>
              </a:ext>
            </a:extLst>
          </p:cNvPr>
          <p:cNvSpPr>
            <a:spLocks noGrp="1"/>
          </p:cNvSpPr>
          <p:nvPr>
            <p:ph idx="1"/>
          </p:nvPr>
        </p:nvSpPr>
        <p:spPr>
          <a:xfrm>
            <a:off x="838200" y="1558212"/>
            <a:ext cx="10515600" cy="4830037"/>
          </a:xfrm>
        </p:spPr>
        <p:txBody>
          <a:bodyPr/>
          <a:lstStyle/>
          <a:p>
            <a:pPr marL="342900" marR="0" lvl="0" indent="-342900" algn="l" rtl="0">
              <a:lnSpc>
                <a:spcPct val="150000"/>
              </a:lnSpc>
              <a:spcBef>
                <a:spcPts val="0"/>
              </a:spcBef>
              <a:spcAft>
                <a:spcPts val="0"/>
              </a:spcAft>
              <a:buClr>
                <a:schemeClr val="dk1"/>
              </a:buClr>
              <a:buSzPts val="2000"/>
              <a:buFont typeface="Arial"/>
              <a:buChar char="•"/>
            </a:pPr>
            <a:r>
              <a:rPr lang="en-US" sz="2400" dirty="0">
                <a:solidFill>
                  <a:schemeClr val="dk1"/>
                </a:solidFill>
                <a:latin typeface="Calibri"/>
                <a:ea typeface="Calibri"/>
                <a:cs typeface="Calibri"/>
                <a:sym typeface="Calibri"/>
              </a:rPr>
              <a:t>The vector table contains the interrupts field and the ISR numbers associated with them</a:t>
            </a:r>
            <a:endParaRPr lang="en-US" sz="2400" dirty="0">
              <a:solidFill>
                <a:schemeClr val="dk1"/>
              </a:solidFill>
              <a:latin typeface="Calibri"/>
              <a:ea typeface="Calibri"/>
              <a:cs typeface="Calibri"/>
            </a:endParaRPr>
          </a:p>
          <a:p>
            <a:pPr marL="342900" marR="0" lvl="0" indent="-342900" algn="l" rtl="0">
              <a:lnSpc>
                <a:spcPct val="150000"/>
              </a:lnSpc>
              <a:spcBef>
                <a:spcPts val="0"/>
              </a:spcBef>
              <a:spcAft>
                <a:spcPts val="0"/>
              </a:spcAft>
              <a:buClr>
                <a:schemeClr val="dk1"/>
              </a:buClr>
              <a:buSzPts val="2000"/>
              <a:buFont typeface="Arial"/>
              <a:buChar char="•"/>
            </a:pPr>
            <a:r>
              <a:rPr lang="en-US" sz="2400" b="1" dirty="0">
                <a:solidFill>
                  <a:schemeClr val="dk1"/>
                </a:solidFill>
                <a:latin typeface="Calibri"/>
                <a:ea typeface="Calibri"/>
                <a:cs typeface="Calibri"/>
                <a:sym typeface="Calibri"/>
              </a:rPr>
              <a:t>The symbol </a:t>
            </a:r>
            <a:r>
              <a:rPr lang="en-US" sz="2400" b="1" dirty="0">
                <a:solidFill>
                  <a:srgbClr val="FF0000"/>
                </a:solidFill>
                <a:latin typeface="Calibri"/>
                <a:ea typeface="Calibri"/>
                <a:cs typeface="Calibri"/>
                <a:sym typeface="Calibri"/>
              </a:rPr>
              <a:t>__Vectors </a:t>
            </a:r>
            <a:r>
              <a:rPr lang="en-US" sz="2400" b="1" dirty="0">
                <a:solidFill>
                  <a:schemeClr val="dk1"/>
                </a:solidFill>
                <a:latin typeface="Calibri"/>
                <a:ea typeface="Calibri"/>
                <a:cs typeface="Calibri"/>
                <a:sym typeface="Calibri"/>
              </a:rPr>
              <a:t>is the address of the vector table in the startup code </a:t>
            </a:r>
            <a:endParaRPr lang="en-US" sz="2400" dirty="0"/>
          </a:p>
          <a:p>
            <a:pPr marL="342900" marR="0" lvl="0" indent="-342900" algn="l" rtl="0">
              <a:lnSpc>
                <a:spcPct val="150000"/>
              </a:lnSpc>
              <a:spcBef>
                <a:spcPts val="0"/>
              </a:spcBef>
              <a:spcAft>
                <a:spcPts val="0"/>
              </a:spcAft>
              <a:buClr>
                <a:schemeClr val="dk1"/>
              </a:buClr>
              <a:buSzPts val="1800"/>
              <a:buFont typeface="Arial"/>
              <a:buChar char="•"/>
            </a:pPr>
            <a:r>
              <a:rPr lang="en-US" sz="2400" b="1" dirty="0">
                <a:solidFill>
                  <a:schemeClr val="dk1"/>
                </a:solidFill>
                <a:latin typeface="Calibri"/>
                <a:ea typeface="Calibri"/>
                <a:cs typeface="Calibri"/>
                <a:sym typeface="Calibri"/>
              </a:rPr>
              <a:t>Register </a:t>
            </a:r>
            <a:r>
              <a:rPr lang="en-US" sz="2400" b="1" dirty="0">
                <a:solidFill>
                  <a:srgbClr val="FF0000"/>
                </a:solidFill>
                <a:latin typeface="Calibri"/>
                <a:ea typeface="Calibri"/>
                <a:cs typeface="Calibri"/>
                <a:sym typeface="Calibri"/>
              </a:rPr>
              <a:t>SCB-&gt;VTOR </a:t>
            </a:r>
            <a:r>
              <a:rPr lang="en-US" sz="2400" b="1" dirty="0">
                <a:solidFill>
                  <a:schemeClr val="dk1"/>
                </a:solidFill>
                <a:latin typeface="Calibri"/>
                <a:ea typeface="Calibri"/>
                <a:cs typeface="Calibri"/>
                <a:sym typeface="Calibri"/>
              </a:rPr>
              <a:t>holds the start address of the vector table</a:t>
            </a:r>
            <a:endParaRPr lang="en-US" sz="2400" dirty="0"/>
          </a:p>
          <a:p>
            <a:pPr marL="342900" marR="0" lvl="0" indent="-342900" algn="l" rtl="0">
              <a:lnSpc>
                <a:spcPct val="150000"/>
              </a:lnSpc>
              <a:spcBef>
                <a:spcPts val="0"/>
              </a:spcBef>
              <a:spcAft>
                <a:spcPts val="0"/>
              </a:spcAft>
              <a:buClr>
                <a:schemeClr val="dk1"/>
              </a:buClr>
              <a:buSzPts val="2000"/>
              <a:buFont typeface="Arial"/>
              <a:buChar char="•"/>
            </a:pPr>
            <a:r>
              <a:rPr lang="en-US" sz="2400" b="1" dirty="0">
                <a:solidFill>
                  <a:schemeClr val="dk1"/>
                </a:solidFill>
                <a:latin typeface="Calibri"/>
                <a:ea typeface="Calibri"/>
                <a:cs typeface="Calibri"/>
                <a:sym typeface="Calibri"/>
              </a:rPr>
              <a:t>SCB: System Control Block, some of its registers:</a:t>
            </a:r>
            <a:endParaRPr lang="en-US" sz="2400"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ICSR</a:t>
            </a:r>
            <a:r>
              <a:rPr lang="en-US" sz="2000" b="1" i="0" u="none" strike="noStrike" cap="none" dirty="0">
                <a:solidFill>
                  <a:schemeClr val="dk1"/>
                </a:solidFill>
                <a:latin typeface="Calibri"/>
                <a:ea typeface="Calibri"/>
                <a:cs typeface="Calibri"/>
                <a:sym typeface="Calibri"/>
              </a:rPr>
              <a:t>: Interrupt Control and State Register</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VTOR</a:t>
            </a:r>
            <a:r>
              <a:rPr lang="en-US" sz="2000" b="1" i="0" u="none" strike="noStrike" cap="none" dirty="0">
                <a:solidFill>
                  <a:schemeClr val="dk1"/>
                </a:solidFill>
                <a:latin typeface="Calibri"/>
                <a:ea typeface="Calibri"/>
                <a:cs typeface="Calibri"/>
                <a:sym typeface="Calibri"/>
              </a:rPr>
              <a:t>: Vector Table Offset Register	</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AIRCR</a:t>
            </a:r>
            <a:r>
              <a:rPr lang="en-US" sz="2000" b="1" i="0" u="none" strike="noStrike" cap="none" dirty="0">
                <a:solidFill>
                  <a:schemeClr val="dk1"/>
                </a:solidFill>
                <a:latin typeface="Calibri"/>
                <a:ea typeface="Calibri"/>
                <a:cs typeface="Calibri"/>
                <a:sym typeface="Calibri"/>
              </a:rPr>
              <a:t>: Application Interrupt and Reset Control Register</a:t>
            </a:r>
            <a:endParaRPr lang="en-US" dirty="0"/>
          </a:p>
          <a:p>
            <a:pPr marL="800100" marR="0" lvl="1" indent="-342900" algn="l" rtl="0">
              <a:lnSpc>
                <a:spcPct val="150000"/>
              </a:lnSpc>
              <a:spcBef>
                <a:spcPts val="0"/>
              </a:spcBef>
              <a:spcAft>
                <a:spcPts val="0"/>
              </a:spcAft>
              <a:buClr>
                <a:srgbClr val="FF0000"/>
              </a:buClr>
              <a:buSzPts val="2000"/>
              <a:buFont typeface="Arial"/>
              <a:buChar char="•"/>
            </a:pPr>
            <a:r>
              <a:rPr lang="en-US" sz="2000" b="1" i="0" u="none" strike="noStrike" cap="none" dirty="0">
                <a:solidFill>
                  <a:srgbClr val="FF0000"/>
                </a:solidFill>
                <a:latin typeface="Calibri"/>
                <a:ea typeface="Calibri"/>
                <a:cs typeface="Calibri"/>
                <a:sym typeface="Calibri"/>
              </a:rPr>
              <a:t>SCR</a:t>
            </a:r>
            <a:r>
              <a:rPr lang="en-US" sz="2000" b="1" i="0" u="none" strike="noStrike" cap="none" dirty="0">
                <a:solidFill>
                  <a:schemeClr val="dk1"/>
                </a:solidFill>
                <a:latin typeface="Calibri"/>
                <a:ea typeface="Calibri"/>
                <a:cs typeface="Calibri"/>
                <a:sym typeface="Calibri"/>
              </a:rPr>
              <a:t>: System Control Register</a:t>
            </a:r>
            <a:endParaRPr lang="en-US" dirty="0"/>
          </a:p>
          <a:p>
            <a:endParaRPr lang="fa-IR" dirty="0"/>
          </a:p>
        </p:txBody>
      </p:sp>
      <p:sp>
        <p:nvSpPr>
          <p:cNvPr id="5" name="TextBox 4">
            <a:extLst>
              <a:ext uri="{FF2B5EF4-FFF2-40B4-BE49-F238E27FC236}">
                <a16:creationId xmlns:a16="http://schemas.microsoft.com/office/drawing/2014/main" id="{A8CC837D-FB1D-B1DC-3C79-9D9F517FAA47}"/>
              </a:ext>
            </a:extLst>
          </p:cNvPr>
          <p:cNvSpPr txBox="1"/>
          <p:nvPr/>
        </p:nvSpPr>
        <p:spPr>
          <a:xfrm>
            <a:off x="2357"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3"/>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pic>
        <p:nvPicPr>
          <p:cNvPr id="7" name="Picture 6">
            <a:extLst>
              <a:ext uri="{FF2B5EF4-FFF2-40B4-BE49-F238E27FC236}">
                <a16:creationId xmlns:a16="http://schemas.microsoft.com/office/drawing/2014/main" id="{BE03BDC4-7B21-A8A6-072A-55230D5EDF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2220" y="3116424"/>
            <a:ext cx="5290356" cy="3741576"/>
          </a:xfrm>
          <a:prstGeom prst="rect">
            <a:avLst/>
          </a:prstGeom>
        </p:spPr>
      </p:pic>
      <p:sp>
        <p:nvSpPr>
          <p:cNvPr id="8" name="Slide Number Placeholder 7"/>
          <p:cNvSpPr>
            <a:spLocks noGrp="1"/>
          </p:cNvSpPr>
          <p:nvPr>
            <p:ph type="sldNum" sz="quarter" idx="12"/>
          </p:nvPr>
        </p:nvSpPr>
        <p:spPr/>
        <p:txBody>
          <a:bodyPr/>
          <a:lstStyle/>
          <a:p>
            <a:fld id="{64249A16-1D3B-4D2A-828B-0F6032C90132}" type="slidenum">
              <a:rPr lang="en-US" smtClean="0"/>
              <a:pPr/>
              <a:t>16</a:t>
            </a:fld>
            <a:r>
              <a:rPr lang="en-US"/>
              <a:t>/30</a:t>
            </a:r>
            <a:endParaRPr lang="en-US" dirty="0"/>
          </a:p>
        </p:txBody>
      </p:sp>
    </p:spTree>
    <p:extLst>
      <p:ext uri="{BB962C8B-B14F-4D97-AF65-F5344CB8AC3E}">
        <p14:creationId xmlns:p14="http://schemas.microsoft.com/office/powerpoint/2010/main" val="63888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 Titr" panose="00000700000000000000" pitchFamily="2" charset="-78"/>
              </a:rPr>
              <a:t>Vector Table</a:t>
            </a:r>
            <a:endParaRPr lang="en-US" dirty="0"/>
          </a:p>
        </p:txBody>
      </p:sp>
      <p:sp>
        <p:nvSpPr>
          <p:cNvPr id="3" name="Content Placeholder 2"/>
          <p:cNvSpPr>
            <a:spLocks noGrp="1"/>
          </p:cNvSpPr>
          <p:nvPr>
            <p:ph idx="1"/>
          </p:nvPr>
        </p:nvSpPr>
        <p:spPr>
          <a:xfrm>
            <a:off x="838200" y="1604907"/>
            <a:ext cx="10515600" cy="4627942"/>
          </a:xfrm>
        </p:spPr>
        <p:txBody>
          <a:bodyPr>
            <a:normAutofit lnSpcReduction="10000"/>
          </a:bodyPr>
          <a:lstStyle/>
          <a:p>
            <a:pPr marL="285750" marR="0" lvl="0" indent="-285750" algn="l" rtl="0">
              <a:spcBef>
                <a:spcPts val="0"/>
              </a:spcBef>
              <a:spcAft>
                <a:spcPts val="0"/>
              </a:spcAft>
              <a:buClr>
                <a:schemeClr val="dk1"/>
              </a:buClr>
              <a:buSzPts val="1800"/>
              <a:buFont typeface="Arial"/>
              <a:buChar char="•"/>
            </a:pPr>
            <a:r>
              <a:rPr lang="en-US" sz="2400" b="1" dirty="0">
                <a:solidFill>
                  <a:schemeClr val="dk1"/>
                </a:solidFill>
                <a:latin typeface="Calibri"/>
                <a:ea typeface="Calibri"/>
                <a:cs typeface="Calibri"/>
                <a:sym typeface="Calibri"/>
              </a:rPr>
              <a:t>At the beginning of the vector table, the initial stack value and the exception vectors of the processor are defined</a:t>
            </a:r>
          </a:p>
          <a:p>
            <a:pPr marR="0" lvl="0" algn="l" rtl="0">
              <a:spcBef>
                <a:spcPts val="0"/>
              </a:spcBef>
              <a:spcAft>
                <a:spcPts val="0"/>
              </a:spcAft>
              <a:buClr>
                <a:schemeClr val="dk1"/>
              </a:buClr>
              <a:buSzPts val="1800"/>
            </a:pPr>
            <a:endParaRPr lang="en-US" sz="1800" dirty="0"/>
          </a:p>
          <a:p>
            <a:pPr marL="457200" marR="0" lvl="1"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__Vectors      DCD     __</a:t>
            </a:r>
            <a:r>
              <a:rPr lang="en-US" sz="1800" b="1" i="0" u="none" strike="noStrike" cap="none" dirty="0" err="1">
                <a:solidFill>
                  <a:srgbClr val="0B5CB5"/>
                </a:solidFill>
                <a:latin typeface="Calibri"/>
                <a:ea typeface="Calibri"/>
                <a:cs typeface="Calibri"/>
                <a:sym typeface="Calibri"/>
              </a:rPr>
              <a:t>initial_sp</a:t>
            </a:r>
            <a:r>
              <a:rPr lang="en-US" sz="1800" b="1" i="0" u="none" strike="noStrike" cap="none" dirty="0">
                <a:solidFill>
                  <a:srgbClr val="0B5CB5"/>
                </a:solidFill>
                <a:latin typeface="Calibri"/>
                <a:ea typeface="Calibri"/>
                <a:cs typeface="Calibri"/>
                <a:sym typeface="Calibri"/>
              </a:rPr>
              <a:t>             	; Top of Stack initialization</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Reset_Handler</a:t>
            </a:r>
            <a:r>
              <a:rPr lang="en-US" sz="1800" b="1" i="0" u="none" strike="noStrike" cap="none" dirty="0">
                <a:solidFill>
                  <a:srgbClr val="0B5CB5"/>
                </a:solidFill>
                <a:latin typeface="Calibri"/>
                <a:ea typeface="Calibri"/>
                <a:cs typeface="Calibri"/>
                <a:sym typeface="Calibri"/>
              </a:rPr>
              <a:t>         	; Reset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NMI_Handler</a:t>
            </a:r>
            <a:r>
              <a:rPr lang="en-US" sz="1800" b="1" i="0" u="none" strike="noStrike" cap="none" dirty="0">
                <a:solidFill>
                  <a:srgbClr val="0B5CB5"/>
                </a:solidFill>
                <a:latin typeface="Calibri"/>
                <a:ea typeface="Calibri"/>
                <a:cs typeface="Calibri"/>
                <a:sym typeface="Calibri"/>
              </a:rPr>
              <a:t>               	; NMI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HardFault_Handler</a:t>
            </a:r>
            <a:r>
              <a:rPr lang="en-US" sz="1800" b="1" i="0" u="none" strike="noStrike" cap="none" dirty="0">
                <a:solidFill>
                  <a:srgbClr val="0B5CB5"/>
                </a:solidFill>
                <a:latin typeface="Calibri"/>
                <a:ea typeface="Calibri"/>
                <a:cs typeface="Calibri"/>
                <a:sym typeface="Calibri"/>
              </a:rPr>
              <a:t>        ; Hard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MemManage_Handler</a:t>
            </a:r>
            <a:r>
              <a:rPr lang="en-US" sz="1800" b="1" i="0" u="none" strike="noStrike" cap="none" dirty="0">
                <a:solidFill>
                  <a:srgbClr val="0B5CB5"/>
                </a:solidFill>
                <a:latin typeface="Calibri"/>
                <a:ea typeface="Calibri"/>
                <a:cs typeface="Calibri"/>
                <a:sym typeface="Calibri"/>
              </a:rPr>
              <a:t> ; MPU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BusFault_Handler</a:t>
            </a:r>
            <a:r>
              <a:rPr lang="en-US" sz="1800" b="1" i="0" u="none" strike="noStrike" cap="none" dirty="0">
                <a:solidFill>
                  <a:srgbClr val="0B5CB5"/>
                </a:solidFill>
                <a:latin typeface="Calibri"/>
                <a:ea typeface="Calibri"/>
                <a:cs typeface="Calibri"/>
                <a:sym typeface="Calibri"/>
              </a:rPr>
              <a:t>          ; Bus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UsageFault_Handler</a:t>
            </a:r>
            <a:r>
              <a:rPr lang="en-US" sz="1800" b="1" i="0" u="none" strike="noStrike" cap="none" dirty="0">
                <a:solidFill>
                  <a:srgbClr val="0B5CB5"/>
                </a:solidFill>
                <a:latin typeface="Calibri"/>
                <a:ea typeface="Calibri"/>
                <a:cs typeface="Calibri"/>
                <a:sym typeface="Calibri"/>
              </a:rPr>
              <a:t>      ; Usage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SecureFault_Handler</a:t>
            </a:r>
            <a:r>
              <a:rPr lang="en-US" sz="1800" b="1" i="0" u="none" strike="noStrike" cap="none" dirty="0">
                <a:solidFill>
                  <a:srgbClr val="0B5CB5"/>
                </a:solidFill>
                <a:latin typeface="Calibri"/>
                <a:ea typeface="Calibri"/>
                <a:cs typeface="Calibri"/>
                <a:sym typeface="Calibri"/>
              </a:rPr>
              <a:t>     ; Secure Fault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SVC_Handler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SVCall</a:t>
            </a:r>
            <a:r>
              <a:rPr lang="en-US" sz="1800" b="1" i="0" u="none" strike="noStrike" cap="none" dirty="0">
                <a:solidFill>
                  <a:srgbClr val="0B5CB5"/>
                </a:solidFill>
                <a:latin typeface="Calibri"/>
                <a:ea typeface="Calibri"/>
                <a:cs typeface="Calibri"/>
                <a:sym typeface="Calibri"/>
              </a:rPr>
              <a: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DebugMon_Handler</a:t>
            </a:r>
            <a:r>
              <a:rPr lang="en-US" sz="1800" b="1" i="0" u="none" strike="noStrike" cap="none" dirty="0">
                <a:solidFill>
                  <a:srgbClr val="0B5CB5"/>
                </a:solidFill>
                <a:latin typeface="Calibri"/>
                <a:ea typeface="Calibri"/>
                <a:cs typeface="Calibri"/>
                <a:sym typeface="Calibri"/>
              </a:rPr>
              <a:t>      ; Debug Monitor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0                         	; Reserved</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PendSV_Handler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PendSV</a:t>
            </a:r>
            <a:r>
              <a:rPr lang="en-US" sz="1800" b="1" i="0" u="none" strike="noStrike" cap="none" dirty="0">
                <a:solidFill>
                  <a:srgbClr val="0B5CB5"/>
                </a:solidFill>
                <a:latin typeface="Calibri"/>
                <a:ea typeface="Calibri"/>
                <a:cs typeface="Calibri"/>
                <a:sym typeface="Calibri"/>
              </a:rPr>
              <a:t> Handler</a:t>
            </a:r>
            <a:endParaRPr lang="en-US" sz="1800" dirty="0"/>
          </a:p>
          <a:p>
            <a:pPr marL="914400" marR="0" lvl="2" indent="0" algn="l" rtl="0">
              <a:spcBef>
                <a:spcPts val="0"/>
              </a:spcBef>
              <a:spcAft>
                <a:spcPts val="0"/>
              </a:spcAft>
              <a:buNone/>
            </a:pPr>
            <a:r>
              <a:rPr lang="en-US" sz="1800" b="1" i="0" u="none" strike="noStrike" cap="none" dirty="0">
                <a:solidFill>
                  <a:srgbClr val="0B5CB5"/>
                </a:solidFill>
                <a:latin typeface="Calibri"/>
                <a:ea typeface="Calibri"/>
                <a:cs typeface="Calibri"/>
                <a:sym typeface="Calibri"/>
              </a:rPr>
              <a:t>               DCD     </a:t>
            </a:r>
            <a:r>
              <a:rPr lang="en-US" sz="1800" b="1" i="0" u="none" strike="noStrike" cap="none" dirty="0" err="1">
                <a:solidFill>
                  <a:srgbClr val="0B5CB5"/>
                </a:solidFill>
                <a:latin typeface="Calibri"/>
                <a:ea typeface="Calibri"/>
                <a:cs typeface="Calibri"/>
                <a:sym typeface="Calibri"/>
              </a:rPr>
              <a:t>SysTick_Handler</a:t>
            </a:r>
            <a:r>
              <a:rPr lang="en-US" sz="1800" b="1" i="0" u="none" strike="noStrike" cap="none" dirty="0">
                <a:solidFill>
                  <a:srgbClr val="0B5CB5"/>
                </a:solidFill>
                <a:latin typeface="Calibri"/>
                <a:ea typeface="Calibri"/>
                <a:cs typeface="Calibri"/>
                <a:sym typeface="Calibri"/>
              </a:rPr>
              <a:t>             ; </a:t>
            </a:r>
            <a:r>
              <a:rPr lang="en-US" sz="1800" b="1" i="0" u="none" strike="noStrike" cap="none" dirty="0" err="1">
                <a:solidFill>
                  <a:srgbClr val="0B5CB5"/>
                </a:solidFill>
                <a:latin typeface="Calibri"/>
                <a:ea typeface="Calibri"/>
                <a:cs typeface="Calibri"/>
                <a:sym typeface="Calibri"/>
              </a:rPr>
              <a:t>SysTick</a:t>
            </a:r>
            <a:r>
              <a:rPr lang="en-US" sz="1800" b="1" i="0" u="none" strike="noStrike" cap="none" dirty="0">
                <a:solidFill>
                  <a:srgbClr val="0B5CB5"/>
                </a:solidFill>
                <a:latin typeface="Calibri"/>
                <a:ea typeface="Calibri"/>
                <a:cs typeface="Calibri"/>
                <a:sym typeface="Calibri"/>
              </a:rPr>
              <a:t> Handler</a:t>
            </a:r>
          </a:p>
        </p:txBody>
      </p:sp>
      <p:sp>
        <p:nvSpPr>
          <p:cNvPr id="15" name="TextBox 14">
            <a:extLst>
              <a:ext uri="{FF2B5EF4-FFF2-40B4-BE49-F238E27FC236}">
                <a16:creationId xmlns:a16="http://schemas.microsoft.com/office/drawing/2014/main"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17</a:t>
            </a:fld>
            <a:r>
              <a:rPr lang="en-US"/>
              <a:t>/30</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43"/>
            <a:ext cx="10515600" cy="1325563"/>
          </a:xfrm>
        </p:spPr>
        <p:txBody>
          <a:bodyPr/>
          <a:lstStyle/>
          <a:p>
            <a:r>
              <a:rPr lang="en-US" dirty="0">
                <a:cs typeface="B Titr" panose="00000700000000000000" pitchFamily="2" charset="-78"/>
              </a:rPr>
              <a:t>Vector Table</a:t>
            </a:r>
            <a:endParaRPr lang="en-US" dirty="0"/>
          </a:p>
        </p:txBody>
      </p:sp>
      <p:sp>
        <p:nvSpPr>
          <p:cNvPr id="3" name="Content Placeholder 2"/>
          <p:cNvSpPr>
            <a:spLocks noGrp="1"/>
          </p:cNvSpPr>
          <p:nvPr>
            <p:ph idx="1"/>
          </p:nvPr>
        </p:nvSpPr>
        <p:spPr>
          <a:xfrm>
            <a:off x="838200" y="1138336"/>
            <a:ext cx="10515600" cy="5161624"/>
          </a:xfrm>
        </p:spPr>
        <p:txBody>
          <a:bodyPr>
            <a:normAutofit lnSpcReduction="10000"/>
          </a:bodyPr>
          <a:lstStyle/>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Device Specific Vectors</a:t>
            </a:r>
          </a:p>
          <a:p>
            <a:pPr marR="0" lvl="0" algn="l" rtl="0">
              <a:spcBef>
                <a:spcPts val="0"/>
              </a:spcBef>
              <a:spcAft>
                <a:spcPts val="0"/>
              </a:spcAft>
              <a:buClr>
                <a:schemeClr val="dk1"/>
              </a:buClr>
              <a:buSzPts val="2000"/>
            </a:pPr>
            <a:endParaRPr lang="en-US" sz="2200" dirty="0"/>
          </a:p>
          <a:p>
            <a:pPr marL="742950" marR="0" lvl="1"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Following the processor exception vectors, the vector table contains also the </a:t>
            </a:r>
            <a:r>
              <a:rPr lang="en-US" sz="2000" b="1" i="0" u="none" strike="noStrike" cap="none" dirty="0">
                <a:solidFill>
                  <a:srgbClr val="FF0000"/>
                </a:solidFill>
                <a:latin typeface="Calibri"/>
                <a:ea typeface="Calibri"/>
                <a:cs typeface="Calibri"/>
                <a:sym typeface="Calibri"/>
              </a:rPr>
              <a:t>device specific interrupt </a:t>
            </a:r>
            <a:r>
              <a:rPr lang="en-US" sz="2000" b="1" i="0" u="none" strike="noStrike" cap="none" dirty="0">
                <a:solidFill>
                  <a:schemeClr val="dk1"/>
                </a:solidFill>
                <a:latin typeface="Calibri"/>
                <a:ea typeface="Calibri"/>
                <a:cs typeface="Calibri"/>
                <a:sym typeface="Calibri"/>
              </a:rPr>
              <a:t>vectors</a:t>
            </a:r>
          </a:p>
          <a:p>
            <a:pPr marR="0" lvl="1" algn="l" rtl="0">
              <a:spcBef>
                <a:spcPts val="0"/>
              </a:spcBef>
              <a:spcAft>
                <a:spcPts val="0"/>
              </a:spcAft>
              <a:buClr>
                <a:schemeClr val="dk1"/>
              </a:buClr>
              <a:buSzPts val="1800"/>
            </a:pPr>
            <a:endParaRPr lang="en-US" sz="2000" dirty="0"/>
          </a:p>
          <a:p>
            <a:pPr marL="457200" marR="0" lvl="1"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__Vectors       DCD     __</a:t>
            </a:r>
            <a:r>
              <a:rPr lang="en-US" sz="1600" b="1" i="0" u="none" strike="noStrike" cap="none" dirty="0" err="1">
                <a:solidFill>
                  <a:srgbClr val="0B5CB5"/>
                </a:solidFill>
                <a:latin typeface="Calibri"/>
                <a:ea typeface="Calibri"/>
                <a:cs typeface="Calibri"/>
                <a:sym typeface="Calibri"/>
              </a:rPr>
              <a:t>initial_sp</a:t>
            </a:r>
            <a:r>
              <a:rPr lang="en-US" sz="1600" b="1" i="0" u="none" strike="noStrike" cap="none" dirty="0">
                <a:solidFill>
                  <a:srgbClr val="0B5CB5"/>
                </a:solidFill>
                <a:latin typeface="Calibri"/>
                <a:ea typeface="Calibri"/>
                <a:cs typeface="Calibri"/>
                <a:sym typeface="Calibri"/>
              </a:rPr>
              <a:t>             	; Top of Stack initialization</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Reset_Handler</a:t>
            </a:r>
            <a:r>
              <a:rPr lang="en-US" sz="1600" b="1" i="0" u="none" strike="noStrike" cap="none" dirty="0">
                <a:solidFill>
                  <a:srgbClr val="0B5CB5"/>
                </a:solidFill>
                <a:latin typeface="Calibri"/>
                <a:ea typeface="Calibri"/>
                <a:cs typeface="Calibri"/>
                <a:sym typeface="Calibri"/>
              </a:rPr>
              <a:t>         	; Reset Handler</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SysTick_Handler</a:t>
            </a:r>
            <a:r>
              <a:rPr lang="en-US" sz="1600" b="1" i="0" u="none" strike="noStrike" cap="none" dirty="0">
                <a:solidFill>
                  <a:srgbClr val="0B5CB5"/>
                </a:solidFill>
                <a:latin typeface="Calibri"/>
                <a:ea typeface="Calibri"/>
                <a:cs typeface="Calibri"/>
                <a:sym typeface="Calibri"/>
              </a:rPr>
              <a:t>                      ; </a:t>
            </a:r>
            <a:r>
              <a:rPr lang="en-US" sz="1600" b="1" i="0" u="none" strike="noStrike" cap="none" dirty="0" err="1">
                <a:solidFill>
                  <a:srgbClr val="0B5CB5"/>
                </a:solidFill>
                <a:latin typeface="Calibri"/>
                <a:ea typeface="Calibri"/>
                <a:cs typeface="Calibri"/>
                <a:sym typeface="Calibri"/>
              </a:rPr>
              <a:t>SysTick</a:t>
            </a:r>
            <a:r>
              <a:rPr lang="en-US" sz="1600" b="1" i="0" u="none" strike="noStrike" cap="none" dirty="0">
                <a:solidFill>
                  <a:srgbClr val="0B5CB5"/>
                </a:solidFill>
                <a:latin typeface="Calibri"/>
                <a:ea typeface="Calibri"/>
                <a:cs typeface="Calibri"/>
                <a:sym typeface="Calibri"/>
              </a:rPr>
              <a:t> Handler</a:t>
            </a:r>
            <a:endParaRPr lang="en-US" dirty="0"/>
          </a:p>
          <a:p>
            <a:pPr marL="0" marR="0" lvl="0" indent="0" algn="l" rtl="0">
              <a:spcBef>
                <a:spcPts val="0"/>
              </a:spcBef>
              <a:spcAft>
                <a:spcPts val="0"/>
              </a:spcAft>
              <a:buNone/>
            </a:pPr>
            <a:endParaRPr lang="en-US" sz="1600" b="1" dirty="0">
              <a:solidFill>
                <a:srgbClr val="0B5CB5"/>
              </a:solidFill>
              <a:latin typeface="Calibri"/>
              <a:ea typeface="Calibri"/>
              <a:cs typeface="Calibri"/>
              <a:sym typeface="Calibri"/>
            </a:endParaRPr>
          </a:p>
          <a:p>
            <a:pPr marL="0" marR="0" lvl="0" indent="0" algn="l" rtl="0">
              <a:spcBef>
                <a:spcPts val="0"/>
              </a:spcBef>
              <a:spcAft>
                <a:spcPts val="0"/>
              </a:spcAft>
              <a:buNone/>
            </a:pPr>
            <a:r>
              <a:rPr lang="en-US" sz="1600" b="1" dirty="0">
                <a:solidFill>
                  <a:srgbClr val="0B5CB5"/>
                </a:solidFill>
                <a:latin typeface="Calibri"/>
                <a:ea typeface="Calibri"/>
                <a:cs typeface="Calibri"/>
                <a:sym typeface="Calibri"/>
              </a:rPr>
              <a:t>; device specific interrupts</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WWDG_IRQHandler</a:t>
            </a:r>
            <a:r>
              <a:rPr lang="en-US" sz="1600" b="1" i="0" u="none" strike="noStrike" cap="none" dirty="0">
                <a:solidFill>
                  <a:srgbClr val="0B5CB5"/>
                </a:solidFill>
                <a:latin typeface="Calibri"/>
                <a:ea typeface="Calibri"/>
                <a:cs typeface="Calibri"/>
                <a:sym typeface="Calibri"/>
              </a:rPr>
              <a:t>                ; Window Watchdog</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PVD_IRQHandler</a:t>
            </a:r>
            <a:r>
              <a:rPr lang="en-US" sz="1600" b="1" i="0" u="none" strike="noStrike" cap="none" dirty="0">
                <a:solidFill>
                  <a:srgbClr val="0B5CB5"/>
                </a:solidFill>
                <a:latin typeface="Calibri"/>
                <a:ea typeface="Calibri"/>
                <a:cs typeface="Calibri"/>
                <a:sym typeface="Calibri"/>
              </a:rPr>
              <a:t>                      ; PVD through EXTI Line detect</a:t>
            </a:r>
            <a:endParaRPr lang="en-US" dirty="0"/>
          </a:p>
          <a:p>
            <a:pPr marL="914400" marR="0" lvl="2" indent="0" algn="l" rtl="0">
              <a:spcBef>
                <a:spcPts val="0"/>
              </a:spcBef>
              <a:spcAft>
                <a:spcPts val="0"/>
              </a:spcAft>
              <a:buNone/>
            </a:pPr>
            <a:r>
              <a:rPr lang="en-US" sz="1600" b="1" i="0" u="none" strike="noStrike" cap="none" dirty="0">
                <a:solidFill>
                  <a:srgbClr val="0B5CB5"/>
                </a:solidFill>
                <a:latin typeface="Calibri"/>
                <a:ea typeface="Calibri"/>
                <a:cs typeface="Calibri"/>
                <a:sym typeface="Calibri"/>
              </a:rPr>
              <a:t>               DCD    </a:t>
            </a:r>
            <a:r>
              <a:rPr lang="en-US" sz="1600" b="1" i="0" u="none" strike="noStrike" cap="none" dirty="0" err="1">
                <a:solidFill>
                  <a:srgbClr val="0B5CB5"/>
                </a:solidFill>
                <a:latin typeface="Calibri"/>
                <a:ea typeface="Calibri"/>
                <a:cs typeface="Calibri"/>
                <a:sym typeface="Calibri"/>
              </a:rPr>
              <a:t>TAMPER_IRQHandler</a:t>
            </a:r>
            <a:r>
              <a:rPr lang="en-US" sz="1600" b="1" i="0" u="none" strike="noStrike" cap="none" dirty="0">
                <a:solidFill>
                  <a:srgbClr val="0B5CB5"/>
                </a:solidFill>
                <a:latin typeface="Calibri"/>
                <a:ea typeface="Calibri"/>
                <a:cs typeface="Calibri"/>
                <a:sym typeface="Calibri"/>
              </a:rPr>
              <a:t>               ; Tamper</a:t>
            </a:r>
          </a:p>
          <a:p>
            <a:pPr marL="914400" marR="0" lvl="2" indent="0" algn="l" rtl="0">
              <a:spcBef>
                <a:spcPts val="0"/>
              </a:spcBef>
              <a:spcAft>
                <a:spcPts val="0"/>
              </a:spcAft>
              <a:buNone/>
            </a:pPr>
            <a:endParaRPr lang="en-US" sz="1600" b="1" i="0" u="none" strike="noStrike" cap="none" dirty="0">
              <a:solidFill>
                <a:srgbClr val="0B5CB5"/>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All device specific interrupts should have a default interrupt handler function that can be overwritten in user code</a:t>
            </a:r>
          </a:p>
          <a:p>
            <a:pPr marL="285750" marR="0" lvl="0" indent="-285750" algn="l" rtl="0">
              <a:spcBef>
                <a:spcPts val="0"/>
              </a:spcBef>
              <a:spcAft>
                <a:spcPts val="0"/>
              </a:spcAft>
              <a:buClr>
                <a:schemeClr val="dk1"/>
              </a:buClr>
              <a:buSzPts val="2000"/>
              <a:buFont typeface="Arial"/>
              <a:buChar char="•"/>
            </a:pPr>
            <a:endParaRPr lang="en-US" sz="2200" dirty="0"/>
          </a:p>
          <a:p>
            <a:pPr marL="285750" marR="0" lvl="0" indent="-285750" algn="l" rtl="0">
              <a:spcBef>
                <a:spcPts val="0"/>
              </a:spcBef>
              <a:spcAft>
                <a:spcPts val="0"/>
              </a:spcAft>
              <a:buClr>
                <a:schemeClr val="dk1"/>
              </a:buClr>
              <a:buSzPts val="2000"/>
              <a:buFont typeface="Arial"/>
              <a:buChar char="•"/>
            </a:pPr>
            <a:r>
              <a:rPr lang="en-US" sz="2200" b="1" dirty="0">
                <a:solidFill>
                  <a:schemeClr val="dk1"/>
                </a:solidFill>
                <a:latin typeface="Calibri"/>
                <a:ea typeface="Calibri"/>
                <a:cs typeface="Calibri"/>
                <a:sym typeface="Calibri"/>
              </a:rPr>
              <a:t>Remapping interrupt vectors by updating VTOR register </a:t>
            </a:r>
          </a:p>
          <a:p>
            <a:pPr marR="0" lvl="0" algn="l" rtl="0">
              <a:spcBef>
                <a:spcPts val="0"/>
              </a:spcBef>
              <a:spcAft>
                <a:spcPts val="0"/>
              </a:spcAft>
              <a:buClr>
                <a:schemeClr val="dk1"/>
              </a:buClr>
              <a:buSzPts val="2000"/>
            </a:pPr>
            <a:endParaRPr lang="en-US" sz="2200" dirty="0"/>
          </a:p>
          <a:p>
            <a:pPr marL="742950" marR="0" lvl="1" indent="-285750" algn="l" rtl="0">
              <a:spcBef>
                <a:spcPts val="0"/>
              </a:spcBef>
              <a:spcAft>
                <a:spcPts val="0"/>
              </a:spcAft>
              <a:buClr>
                <a:schemeClr val="dk1"/>
              </a:buClr>
              <a:buSzPts val="1600"/>
              <a:buFont typeface="Arial"/>
              <a:buChar char="•"/>
            </a:pPr>
            <a:r>
              <a:rPr lang="en-US" sz="2000" b="1" i="0" u="none" strike="noStrike" cap="none" dirty="0">
                <a:solidFill>
                  <a:schemeClr val="dk1"/>
                </a:solidFill>
                <a:latin typeface="Calibri"/>
                <a:ea typeface="Calibri"/>
                <a:cs typeface="Calibri"/>
                <a:sym typeface="Calibri"/>
              </a:rPr>
              <a:t>An example: </a:t>
            </a:r>
            <a:r>
              <a:rPr lang="en-US" sz="2000" u="sng" dirty="0">
                <a:solidFill>
                  <a:schemeClr val="hlink"/>
                </a:solidFill>
                <a:latin typeface="Calibri"/>
                <a:ea typeface="Calibri"/>
                <a:cs typeface="Calibri"/>
                <a:sym typeface="Calibri"/>
              </a:rPr>
              <a:t>https://www.keil.com/pack/doc/cmsis/Core/html/using_VTOR_pg.html</a:t>
            </a:r>
            <a:endParaRPr lang="en-US" sz="1600" b="1" i="0" u="none" strike="noStrike" cap="none" dirty="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18</a:t>
            </a:fld>
            <a:r>
              <a:rPr lang="en-US"/>
              <a:t>/30</a:t>
            </a:r>
            <a:endParaRPr lang="en-US" dirty="0"/>
          </a:p>
        </p:txBody>
      </p:sp>
    </p:spTree>
    <p:extLst>
      <p:ext uri="{BB962C8B-B14F-4D97-AF65-F5344CB8AC3E}">
        <p14:creationId xmlns:p14="http://schemas.microsoft.com/office/powerpoint/2010/main" val="2623281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6"/>
            <a:ext cx="10515600" cy="1325563"/>
          </a:xfrm>
        </p:spPr>
        <p:txBody>
          <a:bodyPr/>
          <a:lstStyle/>
          <a:p>
            <a:r>
              <a:rPr lang="en-US" dirty="0">
                <a:cs typeface="B Titr" panose="00000700000000000000" pitchFamily="2" charset="-78"/>
              </a:rPr>
              <a:t>interrupt handler function</a:t>
            </a:r>
            <a:endParaRPr lang="en-US" dirty="0"/>
          </a:p>
        </p:txBody>
      </p:sp>
      <p:sp>
        <p:nvSpPr>
          <p:cNvPr id="3" name="Content Placeholder 2"/>
          <p:cNvSpPr>
            <a:spLocks noGrp="1"/>
          </p:cNvSpPr>
          <p:nvPr>
            <p:ph idx="1"/>
          </p:nvPr>
        </p:nvSpPr>
        <p:spPr>
          <a:xfrm>
            <a:off x="838200" y="1118681"/>
            <a:ext cx="10515600" cy="5058282"/>
          </a:xfrm>
        </p:spPr>
        <p:txBody>
          <a:bodyPr>
            <a:normAutofit fontScale="47500" lnSpcReduction="20000"/>
          </a:bodyPr>
          <a:lstStyle/>
          <a:p>
            <a:pPr marL="342900" indent="-342900">
              <a:lnSpc>
                <a:spcPct val="120000"/>
              </a:lnSpc>
              <a:spcBef>
                <a:spcPts val="0"/>
              </a:spcBef>
              <a:buFont typeface="Arial" panose="020B0604020202020204" pitchFamily="34" charset="0"/>
              <a:buChar char="•"/>
            </a:pPr>
            <a:r>
              <a:rPr lang="en-US" sz="3500" dirty="0">
                <a:solidFill>
                  <a:schemeClr val="dk1"/>
                </a:solidFill>
                <a:latin typeface="Calibri"/>
                <a:cs typeface="Calibri"/>
              </a:rPr>
              <a:t>All device specific interrupts should have a default interrupt handler function that can be overwritten in user code. Below is an example for this default handler function.</a:t>
            </a:r>
            <a:endParaRPr lang="en-US" sz="2400" dirty="0">
              <a:solidFill>
                <a:schemeClr val="dk1"/>
              </a:solidFill>
              <a:latin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err="1">
                <a:solidFill>
                  <a:srgbClr val="034ABD"/>
                </a:solidFill>
                <a:latin typeface="Calibri"/>
                <a:ea typeface="Calibri"/>
                <a:cs typeface="Calibri"/>
                <a:sym typeface="Calibri"/>
              </a:rPr>
              <a:t>Default_Handler</a:t>
            </a:r>
            <a:r>
              <a:rPr lang="en-US" sz="2900" b="1" i="0" u="none" strike="noStrike" cap="none" dirty="0">
                <a:solidFill>
                  <a:srgbClr val="034ABD"/>
                </a:solidFill>
                <a:latin typeface="Calibri"/>
                <a:ea typeface="Calibri"/>
                <a:cs typeface="Calibri"/>
                <a:sym typeface="Calibri"/>
              </a:rPr>
              <a:t> PROC</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WWDG_IRQHandler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PVD_IRQHandler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EXPORT </a:t>
            </a:r>
            <a:r>
              <a:rPr lang="en-US" sz="2900" b="1" i="0" u="none" strike="noStrike" cap="none" dirty="0" err="1">
                <a:solidFill>
                  <a:srgbClr val="034ABD"/>
                </a:solidFill>
                <a:latin typeface="Calibri"/>
                <a:ea typeface="Calibri"/>
                <a:cs typeface="Calibri"/>
                <a:sym typeface="Calibri"/>
              </a:rPr>
              <a:t>TAMPER_IRQHandler</a:t>
            </a:r>
            <a:r>
              <a:rPr lang="en-US" sz="2900" b="1" i="0" u="none" strike="noStrike" cap="none" dirty="0">
                <a:solidFill>
                  <a:srgbClr val="034ABD"/>
                </a:solidFill>
                <a:latin typeface="Calibri"/>
                <a:ea typeface="Calibri"/>
                <a:cs typeface="Calibri"/>
                <a:sym typeface="Calibri"/>
              </a:rPr>
              <a:t> [WEAK]</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WWDG_IRQHandler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PVD_IRQHandler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r>
              <a:rPr lang="en-US" sz="2900" b="1" i="0" u="none" strike="noStrike" cap="none" dirty="0" err="1">
                <a:solidFill>
                  <a:srgbClr val="034ABD"/>
                </a:solidFill>
                <a:latin typeface="Calibri"/>
                <a:ea typeface="Calibri"/>
                <a:cs typeface="Calibri"/>
                <a:sym typeface="Calibri"/>
              </a:rPr>
              <a:t>TAMPER_IRQHandler</a:t>
            </a:r>
            <a:endParaRPr lang="en-US" sz="2900" b="1" i="0" u="none" strike="noStrike" cap="none" dirty="0">
              <a:solidFill>
                <a:srgbClr val="034ABD"/>
              </a:solidFill>
              <a:latin typeface="Calibri"/>
              <a:ea typeface="Calibri"/>
              <a:cs typeface="Calibri"/>
              <a:sym typeface="Calibri"/>
            </a:endParaRPr>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B .</a:t>
            </a:r>
            <a:endParaRPr lang="en-US" sz="2900" dirty="0"/>
          </a:p>
          <a:p>
            <a:pPr marL="914400" marR="0" lvl="2" indent="0" algn="l" rtl="0">
              <a:lnSpc>
                <a:spcPct val="120000"/>
              </a:lnSpc>
              <a:spcBef>
                <a:spcPts val="0"/>
              </a:spcBef>
              <a:spcAft>
                <a:spcPts val="0"/>
              </a:spcAft>
              <a:buNone/>
            </a:pPr>
            <a:r>
              <a:rPr lang="en-US" sz="2900" b="1" i="0" u="none" strike="noStrike" cap="none" dirty="0">
                <a:solidFill>
                  <a:srgbClr val="034ABD"/>
                </a:solidFill>
                <a:latin typeface="Calibri"/>
                <a:ea typeface="Calibri"/>
                <a:cs typeface="Calibri"/>
                <a:sym typeface="Calibri"/>
              </a:rPr>
              <a:t>                ENDP</a:t>
            </a:r>
            <a:endParaRPr lang="en-US" sz="2900" dirty="0"/>
          </a:p>
          <a:p>
            <a:pPr marL="914400" marR="0" lvl="2" indent="0" algn="l" rtl="0">
              <a:lnSpc>
                <a:spcPct val="120000"/>
              </a:lnSpc>
              <a:spcBef>
                <a:spcPts val="0"/>
              </a:spcBef>
              <a:spcAft>
                <a:spcPts val="0"/>
              </a:spcAft>
              <a:buNone/>
            </a:pPr>
            <a:endParaRPr lang="en-US" sz="2400" dirty="0">
              <a:solidFill>
                <a:schemeClr val="dk1"/>
              </a:solidFill>
              <a:latin typeface="Calibri"/>
              <a:cs typeface="Calibri"/>
              <a:sym typeface="Calibri"/>
            </a:endParaRPr>
          </a:p>
          <a:p>
            <a:pPr marL="285750" marR="0" lvl="0" indent="-285750" algn="l" rtl="0">
              <a:lnSpc>
                <a:spcPct val="120000"/>
              </a:lnSpc>
              <a:spcBef>
                <a:spcPts val="0"/>
              </a:spcBef>
              <a:spcAft>
                <a:spcPts val="0"/>
              </a:spcAft>
              <a:buClr>
                <a:schemeClr val="dk1"/>
              </a:buClr>
              <a:buSzPts val="2000"/>
              <a:buFont typeface="Arial"/>
              <a:buChar char="•"/>
            </a:pPr>
            <a:r>
              <a:rPr lang="en-US" sz="3500" dirty="0">
                <a:solidFill>
                  <a:schemeClr val="dk1"/>
                </a:solidFill>
                <a:latin typeface="Calibri"/>
                <a:cs typeface="Calibri"/>
                <a:sym typeface="Calibri"/>
              </a:rPr>
              <a:t>The user application may simply define an interrupt handler function by using the handler name</a:t>
            </a:r>
            <a:endParaRPr lang="en-US" sz="3500" dirty="0">
              <a:solidFill>
                <a:schemeClr val="dk1"/>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void </a:t>
            </a:r>
            <a:r>
              <a:rPr lang="en-US" sz="2900" dirty="0" err="1">
                <a:solidFill>
                  <a:srgbClr val="034ABD"/>
                </a:solidFill>
                <a:latin typeface="Calibri"/>
                <a:cs typeface="Calibri"/>
                <a:sym typeface="Calibri"/>
              </a:rPr>
              <a:t>WWDG_IRQHandler</a:t>
            </a:r>
            <a:r>
              <a:rPr lang="en-US" sz="2900" dirty="0">
                <a:solidFill>
                  <a:srgbClr val="034ABD"/>
                </a:solidFill>
                <a:latin typeface="Calibri"/>
                <a:cs typeface="Calibri"/>
                <a:sym typeface="Calibri"/>
              </a:rPr>
              <a:t>(void)</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  ...</a:t>
            </a:r>
            <a:endParaRPr lang="en-US" sz="2900" dirty="0">
              <a:solidFill>
                <a:srgbClr val="034ABD"/>
              </a:solidFill>
              <a:latin typeface="Calibri"/>
              <a:cs typeface="Calibri"/>
            </a:endParaRPr>
          </a:p>
          <a:p>
            <a:pPr lvl="2">
              <a:lnSpc>
                <a:spcPct val="120000"/>
              </a:lnSpc>
              <a:spcBef>
                <a:spcPts val="0"/>
              </a:spcBef>
            </a:pPr>
            <a:r>
              <a:rPr lang="en-US" sz="2900" dirty="0">
                <a:solidFill>
                  <a:srgbClr val="034ABD"/>
                </a:solidFill>
                <a:latin typeface="Calibri"/>
                <a:cs typeface="Calibri"/>
                <a:sym typeface="Calibri"/>
              </a:rPr>
              <a:t>}</a:t>
            </a:r>
            <a:endParaRPr lang="en-US" sz="2900" dirty="0">
              <a:solidFill>
                <a:srgbClr val="034ABD"/>
              </a:solidFill>
              <a:latin typeface="Calibri"/>
              <a:cs typeface="Calibri"/>
            </a:endParaRPr>
          </a:p>
        </p:txBody>
      </p:sp>
      <p:sp>
        <p:nvSpPr>
          <p:cNvPr id="15" name="TextBox 14">
            <a:extLst>
              <a:ext uri="{FF2B5EF4-FFF2-40B4-BE49-F238E27FC236}">
                <a16:creationId xmlns:a16="http://schemas.microsoft.com/office/drawing/2014/main" id="{A80954B6-6374-C85E-2832-B777056F4020}"/>
              </a:ext>
            </a:extLst>
          </p:cNvPr>
          <p:cNvSpPr txBox="1"/>
          <p:nvPr/>
        </p:nvSpPr>
        <p:spPr>
          <a:xfrm>
            <a:off x="0" y="6211669"/>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19</a:t>
            </a:fld>
            <a:r>
              <a:rPr lang="en-US"/>
              <a:t>/30</a:t>
            </a:r>
            <a:endParaRPr lang="en-US" dirty="0"/>
          </a:p>
        </p:txBody>
      </p:sp>
    </p:spTree>
    <p:extLst>
      <p:ext uri="{BB962C8B-B14F-4D97-AF65-F5344CB8AC3E}">
        <p14:creationId xmlns:p14="http://schemas.microsoft.com/office/powerpoint/2010/main" val="834982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8D7E-0C08-6883-69FF-D737A7163BF1}"/>
              </a:ext>
            </a:extLst>
          </p:cNvPr>
          <p:cNvSpPr>
            <a:spLocks noGrp="1"/>
          </p:cNvSpPr>
          <p:nvPr>
            <p:ph type="title" idx="4294967295"/>
          </p:nvPr>
        </p:nvSpPr>
        <p:spPr>
          <a:xfrm>
            <a:off x="838200" y="288776"/>
            <a:ext cx="10515600" cy="1325563"/>
          </a:xfrm>
        </p:spPr>
        <p:txBody>
          <a:bodyPr/>
          <a:lstStyle/>
          <a:p>
            <a:pPr algn="ctr"/>
            <a:r>
              <a:rPr lang="en-US" dirty="0"/>
              <a:t>Copyright Notice</a:t>
            </a:r>
            <a:endParaRPr lang="fa-IR" dirty="0"/>
          </a:p>
        </p:txBody>
      </p:sp>
      <p:sp>
        <p:nvSpPr>
          <p:cNvPr id="3" name="Content Placeholder 2">
            <a:extLst>
              <a:ext uri="{FF2B5EF4-FFF2-40B4-BE49-F238E27FC236}">
                <a16:creationId xmlns:a16="http://schemas.microsoft.com/office/drawing/2014/main" id="{FE35DD96-7659-5D3C-A106-38C1ED95F4A0}"/>
              </a:ext>
            </a:extLst>
          </p:cNvPr>
          <p:cNvSpPr>
            <a:spLocks noGrp="1"/>
          </p:cNvSpPr>
          <p:nvPr>
            <p:ph idx="4294967295"/>
          </p:nvPr>
        </p:nvSpPr>
        <p:spPr>
          <a:xfrm>
            <a:off x="838200" y="1825625"/>
            <a:ext cx="10515600" cy="4351338"/>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ea typeface="Calibri"/>
                <a:cs typeface="Calibri"/>
                <a:sym typeface="Calibri"/>
              </a:rPr>
              <a:t>Parts (text &amp; figures) of this lecture are adopted from:</a:t>
            </a:r>
            <a:endParaRPr kumimoji="0" lang="en-US" sz="2400" b="0" i="0" u="none" strike="noStrike" kern="0" cap="none" spc="0" normalizeH="0" baseline="0" noProof="0" dirty="0">
              <a:ln>
                <a:noFill/>
              </a:ln>
              <a:solidFill>
                <a:srgbClr val="000000"/>
              </a:solidFill>
              <a:effectLst/>
              <a:uLnTx/>
              <a:uFillTx/>
              <a:cs typeface="Arial"/>
              <a:sym typeface="Arial"/>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Cortex™-M3 Revision r2p1 Technical Reference Manual</a:t>
            </a:r>
            <a:endParaRPr kumimoji="0" lang="en-US" sz="2000" b="0" i="0" u="none" strike="noStrike" kern="0" cap="none" spc="0" normalizeH="0" baseline="0" noProof="0" dirty="0">
              <a:ln>
                <a:noFill/>
              </a:ln>
              <a:solidFill>
                <a:srgbClr val="000000"/>
              </a:solidFill>
              <a:effectLst/>
              <a:uLnTx/>
              <a:uFillTx/>
              <a:cs typeface="Arial"/>
              <a:sym typeface="Arial"/>
            </a:endParaRPr>
          </a:p>
          <a:p>
            <a:pPr marL="457200" marR="0" lvl="0" indent="-3302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lang="en-US" sz="2000" b="1" i="0" u="none" strike="noStrike" kern="0" cap="none" spc="0" normalizeH="0" baseline="0" noProof="0" dirty="0">
              <a:ln>
                <a:noFill/>
              </a:ln>
              <a:solidFill>
                <a:srgbClr val="000000"/>
              </a:solidFill>
              <a:effectLst/>
              <a:uLnTx/>
              <a:uFillTx/>
              <a:ea typeface="Calibri"/>
              <a:cs typeface="Calibri"/>
              <a:sym typeface="Calibri"/>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ARMv7-M Architecture Reference Manual</a:t>
            </a:r>
          </a:p>
          <a:p>
            <a:pPr marL="457200" marR="0" lvl="0" indent="-342900" algn="l" defTabSz="914400" rtl="0" eaLnBrk="1" fontAlgn="auto" latinLnBrk="0" hangingPunct="1">
              <a:lnSpc>
                <a:spcPct val="150000"/>
              </a:lnSpc>
              <a:spcBef>
                <a:spcPts val="0"/>
              </a:spcBef>
              <a:spcAft>
                <a:spcPts val="0"/>
              </a:spcAft>
              <a:buClr>
                <a:srgbClr val="000000"/>
              </a:buClr>
              <a:buSzPts val="1800"/>
              <a:buFont typeface="Arial"/>
              <a:buNone/>
              <a:tabLst/>
              <a:defRPr/>
            </a:pPr>
            <a:endParaRPr kumimoji="0" lang="en-US" sz="2000" b="1" i="0" u="none" strike="noStrike" kern="0" cap="none" spc="0" normalizeH="0" baseline="0" noProof="0" dirty="0">
              <a:ln>
                <a:noFill/>
              </a:ln>
              <a:solidFill>
                <a:srgbClr val="000000"/>
              </a:solidFill>
              <a:effectLst/>
              <a:uLnTx/>
              <a:uFillTx/>
              <a:ea typeface="Calibri"/>
              <a:cs typeface="Calibri"/>
              <a:sym typeface="Calibri"/>
            </a:endParaRPr>
          </a:p>
          <a:p>
            <a:pPr marL="457200" marR="0" lvl="0" indent="-4572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1" i="0" u="none" strike="noStrike" kern="0" cap="none" spc="0" normalizeH="0" baseline="0" noProof="0" dirty="0">
                <a:ln>
                  <a:noFill/>
                </a:ln>
                <a:solidFill>
                  <a:srgbClr val="000000"/>
                </a:solidFill>
                <a:effectLst/>
                <a:uLnTx/>
                <a:uFillTx/>
                <a:ea typeface="Calibri"/>
                <a:cs typeface="Calibri"/>
                <a:sym typeface="Calibri"/>
              </a:rPr>
              <a:t>Atmel | SMART ARM-based MCU DATASHEET, SAM3X / SAM3A Series, Atmel-11057C-ATARM-SAM3X-SAM3A-Datasheet_23-Mar-15</a:t>
            </a: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3112819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DCD8-45CA-33C7-950D-4A98CA77702A}"/>
              </a:ext>
            </a:extLst>
          </p:cNvPr>
          <p:cNvSpPr>
            <a:spLocks noGrp="1"/>
          </p:cNvSpPr>
          <p:nvPr>
            <p:ph type="title"/>
          </p:nvPr>
        </p:nvSpPr>
        <p:spPr/>
        <p:txBody>
          <a:bodyPr>
            <a:normAutofit/>
          </a:bodyPr>
          <a:lstStyle/>
          <a:p>
            <a:r>
              <a:rPr kumimoji="0" lang="en-US" b="1" i="0" u="none" strike="noStrike" kern="0" cap="none" spc="0" normalizeH="0" baseline="0" noProof="0" dirty="0">
                <a:ln>
                  <a:noFill/>
                </a:ln>
                <a:solidFill>
                  <a:srgbClr val="000000"/>
                </a:solidFill>
                <a:effectLst/>
                <a:uLnTx/>
                <a:uFillTx/>
                <a:cs typeface="Times New Roman"/>
                <a:sym typeface="Times New Roman"/>
              </a:rPr>
              <a:t>Overriding a Handler</a:t>
            </a:r>
            <a:endParaRPr lang="fa-IR" dirty="0"/>
          </a:p>
        </p:txBody>
      </p:sp>
      <p:sp>
        <p:nvSpPr>
          <p:cNvPr id="3" name="Content Placeholder 2">
            <a:extLst>
              <a:ext uri="{FF2B5EF4-FFF2-40B4-BE49-F238E27FC236}">
                <a16:creationId xmlns:a16="http://schemas.microsoft.com/office/drawing/2014/main" id="{341AD93A-2DD6-DA92-2A59-6232BD28CCE1}"/>
              </a:ext>
            </a:extLst>
          </p:cNvPr>
          <p:cNvSpPr>
            <a:spLocks noGrp="1"/>
          </p:cNvSpPr>
          <p:nvPr>
            <p:ph idx="1"/>
          </p:nvPr>
        </p:nvSpPr>
        <p:spPr/>
        <p:txBody>
          <a:bodyPr>
            <a:normAutofit/>
          </a:bodyPr>
          <a:lstStyle/>
          <a:p>
            <a:pPr marL="342900" indent="-342900" rtl="0">
              <a:spcBef>
                <a:spcPts val="0"/>
              </a:spcBef>
              <a:spcAft>
                <a:spcPts val="0"/>
              </a:spcAft>
              <a:buFont typeface="Arial" panose="020B0604020202020204" pitchFamily="34" charset="0"/>
              <a:buChar char="•"/>
            </a:pPr>
            <a:r>
              <a:rPr lang="en-US" sz="2400" i="0" u="none" strike="noStrike" dirty="0">
                <a:solidFill>
                  <a:srgbClr val="000000"/>
                </a:solidFill>
                <a:effectLst/>
              </a:rPr>
              <a:t>We can override a handler in assembly as below;</a:t>
            </a:r>
            <a:endParaRPr lang="en-US" sz="2400" dirty="0">
              <a:effectLst/>
            </a:endParaRPr>
          </a:p>
          <a:p>
            <a:pPr marL="342900" indent="-342900" rtl="0">
              <a:spcBef>
                <a:spcPts val="600"/>
              </a:spcBef>
              <a:spcAft>
                <a:spcPts val="0"/>
              </a:spcAft>
              <a:buFont typeface="Arial" panose="020B0604020202020204" pitchFamily="34" charset="0"/>
              <a:buChar char="•"/>
            </a:pPr>
            <a:r>
              <a:rPr lang="en-US" sz="2400" i="0" u="none" strike="noStrike" dirty="0">
                <a:solidFill>
                  <a:srgbClr val="000000"/>
                </a:solidFill>
                <a:effectLst/>
              </a:rPr>
              <a:t>Note: The handler is assumed to be of </a:t>
            </a:r>
            <a:r>
              <a:rPr lang="en-US" sz="2400" i="0" u="none" strike="noStrike" dirty="0" err="1">
                <a:solidFill>
                  <a:srgbClr val="000000"/>
                </a:solidFill>
                <a:effectLst/>
              </a:rPr>
              <a:t>IRQHandler_PIOB</a:t>
            </a:r>
            <a:r>
              <a:rPr lang="en-US" sz="2400" i="0" u="none" strike="noStrike" dirty="0">
                <a:solidFill>
                  <a:srgbClr val="000000"/>
                </a:solidFill>
                <a:effectLst/>
              </a:rPr>
              <a:t> type in this example</a:t>
            </a:r>
            <a:endParaRPr lang="en-US" sz="2400" dirty="0">
              <a:effectLst/>
            </a:endParaRPr>
          </a:p>
          <a:p>
            <a:pPr rtl="0">
              <a:spcBef>
                <a:spcPts val="600"/>
              </a:spcBef>
              <a:spcAft>
                <a:spcPts val="0"/>
              </a:spcAft>
            </a:pPr>
            <a:r>
              <a:rPr lang="en-US" sz="1800" dirty="0">
                <a:effectLst/>
              </a:rPr>
              <a:t/>
            </a:r>
            <a:br>
              <a:rPr lang="en-US" sz="1800" dirty="0">
                <a:effectLst/>
              </a:rPr>
            </a:br>
            <a:r>
              <a:rPr lang="en-US" sz="1800" i="0" u="none" strike="noStrike" dirty="0">
                <a:solidFill>
                  <a:srgbClr val="000000"/>
                </a:solidFill>
                <a:effectLst/>
              </a:rPr>
              <a:t>1 </a:t>
            </a:r>
            <a:r>
              <a:rPr lang="en-US" sz="1800" i="0" u="none" strike="noStrike" dirty="0" err="1">
                <a:solidFill>
                  <a:srgbClr val="000000"/>
                </a:solidFill>
                <a:effectLst/>
              </a:rPr>
              <a:t>PIOB_IRQHandler</a:t>
            </a:r>
            <a:r>
              <a:rPr lang="en-US" sz="1800" dirty="0">
                <a:solidFill>
                  <a:srgbClr val="000000"/>
                </a:solidFill>
              </a:rPr>
              <a:t>		</a:t>
            </a:r>
            <a:r>
              <a:rPr lang="en-US" sz="1800" i="0" u="none" strike="noStrike" dirty="0">
                <a:solidFill>
                  <a:srgbClr val="000000"/>
                </a:solidFill>
                <a:effectLst/>
              </a:rPr>
              <a:t>PROC </a:t>
            </a:r>
            <a:endParaRPr lang="en-US" sz="1800" dirty="0">
              <a:effectLst/>
            </a:endParaRPr>
          </a:p>
          <a:p>
            <a:pPr rtl="0">
              <a:spcBef>
                <a:spcPts val="600"/>
              </a:spcBef>
              <a:spcAft>
                <a:spcPts val="0"/>
              </a:spcAft>
            </a:pPr>
            <a:r>
              <a:rPr lang="en-US" sz="1800" i="0" u="none" strike="noStrike" dirty="0">
                <a:solidFill>
                  <a:srgbClr val="000000"/>
                </a:solidFill>
                <a:effectLst/>
              </a:rPr>
              <a:t>2 				</a:t>
            </a:r>
            <a:r>
              <a:rPr lang="en-US" sz="1800" i="0" u="none" strike="noStrike" dirty="0" smtClean="0">
                <a:solidFill>
                  <a:srgbClr val="000000"/>
                </a:solidFill>
                <a:effectLst/>
              </a:rPr>
              <a:t>EXPORT </a:t>
            </a:r>
            <a:r>
              <a:rPr lang="en-US" sz="1800" i="0" u="none" strike="noStrike" dirty="0" err="1">
                <a:solidFill>
                  <a:srgbClr val="000000"/>
                </a:solidFill>
                <a:effectLst/>
              </a:rPr>
              <a:t>PIOB_IRQHandler</a:t>
            </a:r>
            <a:r>
              <a:rPr lang="en-US" sz="1800" i="0" u="none" strike="noStrike" dirty="0">
                <a:solidFill>
                  <a:srgbClr val="000000"/>
                </a:solidFill>
                <a:effectLst/>
              </a:rPr>
              <a:t> </a:t>
            </a:r>
            <a:endParaRPr lang="en-US" sz="1800" dirty="0">
              <a:effectLst/>
            </a:endParaRPr>
          </a:p>
          <a:p>
            <a:pPr rtl="0">
              <a:spcBef>
                <a:spcPts val="600"/>
              </a:spcBef>
              <a:spcAft>
                <a:spcPts val="0"/>
              </a:spcAft>
            </a:pPr>
            <a:r>
              <a:rPr lang="en-US" sz="1800" i="0" u="none" strike="noStrike" dirty="0">
                <a:solidFill>
                  <a:srgbClr val="000000"/>
                </a:solidFill>
                <a:effectLst/>
              </a:rPr>
              <a:t>3 				</a:t>
            </a:r>
            <a:r>
              <a:rPr lang="en-US" sz="1800" i="0" u="none" strike="noStrike" dirty="0" smtClean="0">
                <a:solidFill>
                  <a:srgbClr val="000000"/>
                </a:solidFill>
                <a:effectLst/>
              </a:rPr>
              <a:t>{</a:t>
            </a:r>
            <a:r>
              <a:rPr lang="en-US" sz="1800" i="0" u="none" strike="noStrike" dirty="0">
                <a:solidFill>
                  <a:srgbClr val="000000"/>
                </a:solidFill>
                <a:effectLst/>
              </a:rPr>
              <a:t>Handler body}</a:t>
            </a:r>
            <a:endParaRPr lang="en-US" sz="1800" dirty="0">
              <a:effectLst/>
            </a:endParaRPr>
          </a:p>
          <a:p>
            <a:pPr rtl="0">
              <a:spcBef>
                <a:spcPts val="600"/>
              </a:spcBef>
              <a:spcAft>
                <a:spcPts val="0"/>
              </a:spcAft>
            </a:pPr>
            <a:r>
              <a:rPr lang="en-US" sz="1800" i="0" u="none" strike="noStrike" dirty="0">
                <a:solidFill>
                  <a:srgbClr val="000000"/>
                </a:solidFill>
                <a:effectLst/>
              </a:rPr>
              <a:t>4 				</a:t>
            </a:r>
            <a:r>
              <a:rPr lang="en-US" sz="1800" i="0" u="none" strike="noStrike" dirty="0" smtClean="0">
                <a:solidFill>
                  <a:srgbClr val="000000"/>
                </a:solidFill>
                <a:effectLst/>
              </a:rPr>
              <a:t>ENDP</a:t>
            </a:r>
            <a:endParaRPr lang="en-US" sz="1800" i="0" u="none" strike="noStrike" dirty="0">
              <a:solidFill>
                <a:srgbClr val="000000"/>
              </a:solidFill>
              <a:effectLst/>
            </a:endParaRPr>
          </a:p>
          <a:p>
            <a:pPr rtl="0">
              <a:spcBef>
                <a:spcPts val="600"/>
              </a:spcBef>
              <a:spcAft>
                <a:spcPts val="0"/>
              </a:spcAft>
            </a:pPr>
            <a:endParaRPr lang="en-US" sz="1800" dirty="0">
              <a:effectLst/>
            </a:endParaRPr>
          </a:p>
          <a:p>
            <a:pPr marL="285750" indent="-285750" rtl="0">
              <a:spcBef>
                <a:spcPts val="600"/>
              </a:spcBef>
              <a:spcAft>
                <a:spcPts val="0"/>
              </a:spcAft>
              <a:buFont typeface="Arial" panose="020B0604020202020204" pitchFamily="34" charset="0"/>
              <a:buChar char="•"/>
            </a:pPr>
            <a:r>
              <a:rPr lang="en-US" sz="2400" i="0" u="none" strike="noStrike" dirty="0">
                <a:solidFill>
                  <a:srgbClr val="000000"/>
                </a:solidFill>
                <a:effectLst/>
              </a:rPr>
              <a:t>The </a:t>
            </a:r>
            <a:r>
              <a:rPr lang="en-US" sz="1800" i="0" u="none" strike="noStrike" dirty="0" err="1">
                <a:solidFill>
                  <a:srgbClr val="000000"/>
                </a:solidFill>
                <a:effectLst/>
              </a:rPr>
              <a:t>PIOB_IRQHandler</a:t>
            </a:r>
            <a:r>
              <a:rPr lang="en-US" sz="1800" i="0" u="none" strike="noStrike" dirty="0">
                <a:solidFill>
                  <a:srgbClr val="000000"/>
                </a:solidFill>
                <a:effectLst/>
              </a:rPr>
              <a:t> </a:t>
            </a:r>
            <a:r>
              <a:rPr lang="en-US" sz="2400" i="0" u="none" strike="noStrike" dirty="0">
                <a:solidFill>
                  <a:srgbClr val="000000"/>
                </a:solidFill>
                <a:effectLst/>
              </a:rPr>
              <a:t>procedure is defined, then the new handler is exported using the</a:t>
            </a:r>
            <a:r>
              <a:rPr lang="en-US" sz="2400" dirty="0"/>
              <a:t> </a:t>
            </a:r>
            <a:r>
              <a:rPr lang="en-US" sz="1800" i="0" u="none" strike="noStrike" dirty="0">
                <a:solidFill>
                  <a:srgbClr val="000000"/>
                </a:solidFill>
                <a:effectLst/>
              </a:rPr>
              <a:t>EXPORT </a:t>
            </a:r>
            <a:r>
              <a:rPr lang="en-US" sz="1800" i="0" u="none" strike="noStrike" dirty="0" err="1">
                <a:solidFill>
                  <a:srgbClr val="000000"/>
                </a:solidFill>
                <a:effectLst/>
              </a:rPr>
              <a:t>PIOB_IRQHandler</a:t>
            </a:r>
            <a:r>
              <a:rPr lang="en-US" sz="1800" i="0" u="none" strike="noStrike" dirty="0">
                <a:solidFill>
                  <a:srgbClr val="000000"/>
                </a:solidFill>
                <a:effectLst/>
              </a:rPr>
              <a:t> </a:t>
            </a:r>
            <a:r>
              <a:rPr lang="en-US" sz="2400" i="0" u="none" strike="noStrike" dirty="0">
                <a:solidFill>
                  <a:srgbClr val="000000"/>
                </a:solidFill>
                <a:effectLst/>
              </a:rPr>
              <a:t>command. In the </a:t>
            </a:r>
            <a:r>
              <a:rPr lang="en-US" sz="1800" i="0" u="none" strike="noStrike" dirty="0">
                <a:solidFill>
                  <a:srgbClr val="000000"/>
                </a:solidFill>
                <a:effectLst/>
              </a:rPr>
              <a:t>{Handler body} </a:t>
            </a:r>
            <a:r>
              <a:rPr lang="en-US" sz="2400" i="0" u="none" strike="noStrike" dirty="0">
                <a:solidFill>
                  <a:srgbClr val="000000"/>
                </a:solidFill>
                <a:effectLst/>
              </a:rPr>
              <a:t>part, the content of the procedure we want to override in the new handler is written. In the last line the procedure is ended using </a:t>
            </a:r>
            <a:r>
              <a:rPr lang="en-US" sz="1800" i="0" u="none" strike="noStrike" dirty="0">
                <a:solidFill>
                  <a:srgbClr val="000000"/>
                </a:solidFill>
                <a:effectLst/>
              </a:rPr>
              <a:t>ENDP</a:t>
            </a:r>
            <a:r>
              <a:rPr lang="en-US" sz="2400" i="0" u="none" strike="noStrike" dirty="0">
                <a:solidFill>
                  <a:srgbClr val="000000"/>
                </a:solidFill>
                <a:effectLst/>
              </a:rPr>
              <a:t>.</a:t>
            </a:r>
            <a:endParaRPr lang="fa-IR" sz="24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20</a:t>
            </a:fld>
            <a:r>
              <a:rPr lang="en-US"/>
              <a:t>/30</a:t>
            </a:r>
            <a:endParaRPr lang="en-US" dirty="0"/>
          </a:p>
        </p:txBody>
      </p:sp>
    </p:spTree>
    <p:extLst>
      <p:ext uri="{BB962C8B-B14F-4D97-AF65-F5344CB8AC3E}">
        <p14:creationId xmlns:p14="http://schemas.microsoft.com/office/powerpoint/2010/main" val="2600547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 Titr" panose="00000700000000000000" pitchFamily="2" charset="-78"/>
              </a:rPr>
              <a:t>interrupt handler function</a:t>
            </a:r>
            <a:endParaRPr lang="en-US" dirty="0"/>
          </a:p>
        </p:txBody>
      </p:sp>
      <p:sp>
        <p:nvSpPr>
          <p:cNvPr id="3" name="Content Placeholder 2"/>
          <p:cNvSpPr>
            <a:spLocks noGrp="1"/>
          </p:cNvSpPr>
          <p:nvPr>
            <p:ph idx="1"/>
          </p:nvPr>
        </p:nvSpPr>
        <p:spPr/>
        <p:txBody>
          <a:bodyPr>
            <a:normAutofit/>
          </a:bodyPr>
          <a:lstStyle/>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#include "LPC17xx.h"</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uint32_t active;                                            </a:t>
            </a:r>
            <a:r>
              <a:rPr lang="en-US" sz="1800" b="1" i="0" u="none" strike="noStrike" cap="none" dirty="0">
                <a:solidFill>
                  <a:srgbClr val="00B050"/>
                </a:solidFill>
                <a:latin typeface="Calibri"/>
                <a:ea typeface="Calibri"/>
                <a:cs typeface="Calibri"/>
                <a:sym typeface="Calibri"/>
              </a:rPr>
              <a:t>/* Variable to store interrupt active state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void </a:t>
            </a:r>
            <a:r>
              <a:rPr lang="en-US" sz="1800" b="1" i="0" u="none" strike="noStrike" cap="none" dirty="0">
                <a:solidFill>
                  <a:srgbClr val="FF0000"/>
                </a:solidFill>
                <a:latin typeface="Calibri"/>
                <a:ea typeface="Calibri"/>
                <a:cs typeface="Calibri"/>
                <a:sym typeface="Calibri"/>
              </a:rPr>
              <a:t>TIMER0_IRQHandler</a:t>
            </a:r>
            <a:r>
              <a:rPr lang="en-US" sz="1800" b="1" i="0" u="none" strike="noStrike" cap="none" dirty="0">
                <a:solidFill>
                  <a:srgbClr val="034ABD"/>
                </a:solidFill>
                <a:latin typeface="Calibri"/>
                <a:ea typeface="Calibri"/>
                <a:cs typeface="Calibri"/>
                <a:sym typeface="Calibri"/>
              </a:rPr>
              <a:t>(void)  {                            </a:t>
            </a:r>
            <a:r>
              <a:rPr lang="en-US" sz="1800" b="1" i="0" u="none" strike="noStrike" cap="none" dirty="0">
                <a:solidFill>
                  <a:srgbClr val="00B050"/>
                </a:solidFill>
                <a:latin typeface="Calibri"/>
                <a:ea typeface="Calibri"/>
                <a:cs typeface="Calibri"/>
                <a:sym typeface="Calibri"/>
              </a:rPr>
              <a:t> /* Timer 0 interrupt handler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if (LPC_TIM0-&gt;IR &amp; (1 &lt;&lt; 0))  {          </a:t>
            </a:r>
            <a:r>
              <a:rPr lang="en-US" sz="1800" b="1" i="0" u="none" strike="noStrike" cap="none" dirty="0">
                <a:solidFill>
                  <a:srgbClr val="00B050"/>
                </a:solidFill>
                <a:latin typeface="Calibri"/>
                <a:ea typeface="Calibri"/>
                <a:cs typeface="Calibri"/>
                <a:sym typeface="Calibri"/>
              </a:rPr>
              <a:t>/* Check if interrupt for match channel 0 </a:t>
            </a:r>
            <a:r>
              <a:rPr lang="en-US" sz="1800" b="1" i="0" u="none" strike="noStrike" cap="none" dirty="0" err="1">
                <a:solidFill>
                  <a:srgbClr val="00B050"/>
                </a:solidFill>
                <a:latin typeface="Calibri"/>
                <a:ea typeface="Calibri"/>
                <a:cs typeface="Calibri"/>
                <a:sym typeface="Calibri"/>
              </a:rPr>
              <a:t>occured</a:t>
            </a:r>
            <a:r>
              <a:rPr lang="en-US" sz="1800" b="1" i="0" u="none" strike="noStrike" cap="none" dirty="0">
                <a:solidFill>
                  <a:srgbClr val="00B050"/>
                </a:solidFill>
                <a:latin typeface="Calibri"/>
                <a:ea typeface="Calibri"/>
                <a:cs typeface="Calibri"/>
                <a:sym typeface="Calibri"/>
              </a:rPr>
              <a:t> */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LPC_TIM0-&gt;IR |= (1 &lt;&lt; 0);  </a:t>
            </a:r>
            <a:r>
              <a:rPr lang="en-US" sz="1800" b="1" i="0" u="none" strike="noStrike" cap="none" dirty="0">
                <a:solidFill>
                  <a:srgbClr val="00B050"/>
                </a:solidFill>
                <a:latin typeface="Calibri"/>
                <a:ea typeface="Calibri"/>
                <a:cs typeface="Calibri"/>
                <a:sym typeface="Calibri"/>
              </a:rPr>
              <a:t>/* Acknowledge interrupt for match channel 0 </a:t>
            </a:r>
            <a:r>
              <a:rPr lang="en-US" sz="1800" b="1" i="0" u="none" strike="noStrike" cap="none" dirty="0" err="1">
                <a:solidFill>
                  <a:srgbClr val="00B050"/>
                </a:solidFill>
                <a:latin typeface="Calibri"/>
                <a:ea typeface="Calibri"/>
                <a:cs typeface="Calibri"/>
                <a:sym typeface="Calibri"/>
              </a:rPr>
              <a:t>occured</a:t>
            </a:r>
            <a:r>
              <a:rPr lang="en-US" sz="1800" b="1" i="0" u="none" strike="noStrike" cap="none" dirty="0">
                <a:solidFill>
                  <a:srgbClr val="00B050"/>
                </a:solidFill>
                <a:latin typeface="Calibri"/>
                <a:ea typeface="Calibri"/>
                <a:cs typeface="Calibri"/>
                <a:sym typeface="Calibri"/>
              </a:rPr>
              <a:t>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active = </a:t>
            </a:r>
            <a:r>
              <a:rPr lang="en-US" sz="1800" b="1" i="0" u="none" strike="noStrike" cap="none" dirty="0" err="1">
                <a:solidFill>
                  <a:srgbClr val="034ABD"/>
                </a:solidFill>
                <a:latin typeface="Calibri"/>
                <a:ea typeface="Calibri"/>
                <a:cs typeface="Calibri"/>
                <a:sym typeface="Calibri"/>
              </a:rPr>
              <a:t>NVIC_GetActive</a:t>
            </a:r>
            <a:r>
              <a:rPr lang="en-US" sz="1800" b="1" i="0" u="none" strike="noStrike" cap="none" dirty="0">
                <a:solidFill>
                  <a:srgbClr val="034ABD"/>
                </a:solidFill>
                <a:latin typeface="Calibri"/>
                <a:ea typeface="Calibri"/>
                <a:cs typeface="Calibri"/>
                <a:sym typeface="Calibri"/>
              </a:rPr>
              <a:t>(TIMER0_IRQn);       </a:t>
            </a:r>
            <a:r>
              <a:rPr lang="en-US" sz="1800" b="1" i="0" u="none" strike="noStrike" cap="none" dirty="0">
                <a:solidFill>
                  <a:srgbClr val="00B050"/>
                </a:solidFill>
                <a:latin typeface="Calibri"/>
                <a:ea typeface="Calibri"/>
                <a:cs typeface="Calibri"/>
                <a:sym typeface="Calibri"/>
              </a:rPr>
              <a:t>/* Get interrupt active state of timer 0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int main (void)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Set match channel register MR0 to 1 millisecond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LPC_TIM0-&gt;MR0 = (((</a:t>
            </a:r>
            <a:r>
              <a:rPr lang="en-US" sz="1800" b="1" i="0" u="none" strike="noStrike" cap="none" dirty="0" err="1">
                <a:solidFill>
                  <a:srgbClr val="034ABD"/>
                </a:solidFill>
                <a:latin typeface="Calibri"/>
                <a:ea typeface="Calibri"/>
                <a:cs typeface="Calibri"/>
                <a:sym typeface="Calibri"/>
              </a:rPr>
              <a:t>SystemCoreClock</a:t>
            </a:r>
            <a:r>
              <a:rPr lang="en-US" sz="1800" b="1" i="0" u="none" strike="noStrike" cap="none" dirty="0">
                <a:solidFill>
                  <a:srgbClr val="034ABD"/>
                </a:solidFill>
                <a:latin typeface="Calibri"/>
                <a:ea typeface="Calibri"/>
                <a:cs typeface="Calibri"/>
                <a:sym typeface="Calibri"/>
              </a:rPr>
              <a:t> / 1000) / 4) - 1);     </a:t>
            </a:r>
            <a:r>
              <a:rPr lang="en-US" sz="1800" b="1" i="0" u="none" strike="noStrike" cap="none" dirty="0">
                <a:solidFill>
                  <a:srgbClr val="00B050"/>
                </a:solidFill>
                <a:latin typeface="Calibri"/>
                <a:ea typeface="Calibri"/>
                <a:cs typeface="Calibri"/>
                <a:sym typeface="Calibri"/>
              </a:rPr>
              <a:t>/* 1 </a:t>
            </a:r>
            <a:r>
              <a:rPr lang="en-US" sz="1800" b="1" i="0" u="none" strike="noStrike" cap="none" dirty="0" err="1">
                <a:solidFill>
                  <a:srgbClr val="00B050"/>
                </a:solidFill>
                <a:latin typeface="Calibri"/>
                <a:ea typeface="Calibri"/>
                <a:cs typeface="Calibri"/>
                <a:sym typeface="Calibri"/>
              </a:rPr>
              <a:t>ms</a:t>
            </a:r>
            <a:r>
              <a:rPr lang="en-US" sz="1800" b="1" i="0" u="none" strike="noStrike" cap="none" dirty="0">
                <a:solidFill>
                  <a:srgbClr val="00B050"/>
                </a:solidFill>
                <a:latin typeface="Calibri"/>
                <a:ea typeface="Calibri"/>
                <a:cs typeface="Calibri"/>
                <a:sym typeface="Calibri"/>
              </a:rPr>
              <a:t>?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LPC_TIM0-&gt;MCR = (3 &lt;&lt; 0);    </a:t>
            </a:r>
            <a:r>
              <a:rPr lang="en-US" sz="1800" b="1" i="0" u="none" strike="noStrike" cap="none" dirty="0">
                <a:solidFill>
                  <a:srgbClr val="00B050"/>
                </a:solidFill>
                <a:latin typeface="Calibri"/>
                <a:ea typeface="Calibri"/>
                <a:cs typeface="Calibri"/>
                <a:sym typeface="Calibri"/>
              </a:rPr>
              <a:t>/* Enable interrupt and reset for match channel MR0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r>
              <a:rPr lang="en-US" sz="1800" b="1" i="0" u="none" strike="noStrike" cap="none" dirty="0" err="1">
                <a:solidFill>
                  <a:srgbClr val="FF0000"/>
                </a:solidFill>
                <a:latin typeface="Calibri"/>
                <a:ea typeface="Calibri"/>
                <a:cs typeface="Calibri"/>
                <a:sym typeface="Calibri"/>
              </a:rPr>
              <a:t>NVIC_EnableIRQ</a:t>
            </a:r>
            <a:r>
              <a:rPr lang="en-US" sz="1800" b="1" i="0" u="none" strike="noStrike" cap="none" dirty="0">
                <a:solidFill>
                  <a:srgbClr val="FF0000"/>
                </a:solidFill>
                <a:latin typeface="Calibri"/>
                <a:ea typeface="Calibri"/>
                <a:cs typeface="Calibri"/>
                <a:sym typeface="Calibri"/>
              </a:rPr>
              <a:t>(TIMER0_IRQn);                </a:t>
            </a:r>
            <a:r>
              <a:rPr lang="en-US" sz="1800" b="1" i="0" u="none" strike="noStrike" cap="none" dirty="0">
                <a:solidFill>
                  <a:srgbClr val="00B050"/>
                </a:solidFill>
                <a:latin typeface="Calibri"/>
                <a:ea typeface="Calibri"/>
                <a:cs typeface="Calibri"/>
                <a:sym typeface="Calibri"/>
              </a:rPr>
              <a:t>/* Enable NVIC interrupt for timer 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LPC_TIM0-&gt;TCR = (1 &lt;&lt; 0);                           </a:t>
            </a:r>
            <a:r>
              <a:rPr lang="en-US" sz="1800" b="1" i="0" u="none" strike="noStrike" cap="none" dirty="0">
                <a:solidFill>
                  <a:srgbClr val="00B050"/>
                </a:solidFill>
                <a:latin typeface="Calibri"/>
                <a:ea typeface="Calibri"/>
                <a:cs typeface="Calibri"/>
                <a:sym typeface="Calibri"/>
              </a:rPr>
              <a:t> /* Enable timer 0 */</a:t>
            </a:r>
            <a:endParaRPr lang="en-US" sz="1800" dirty="0"/>
          </a:p>
          <a:p>
            <a:pPr marL="914400" marR="0" lvl="2"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while(1);</a:t>
            </a:r>
            <a:endParaRPr lang="en-US" sz="1800" dirty="0"/>
          </a:p>
          <a:p>
            <a:pPr marL="457200" marR="0" lvl="1" indent="0" algn="l" rtl="0">
              <a:spcBef>
                <a:spcPts val="0"/>
              </a:spcBef>
              <a:spcAft>
                <a:spcPts val="0"/>
              </a:spcAft>
              <a:buNone/>
            </a:pPr>
            <a:r>
              <a:rPr lang="en-US" sz="1800" b="1" i="0" u="none" strike="noStrike" cap="none" dirty="0">
                <a:solidFill>
                  <a:srgbClr val="034ABD"/>
                </a:solidFill>
                <a:latin typeface="Calibri"/>
                <a:ea typeface="Calibri"/>
                <a:cs typeface="Calibri"/>
                <a:sym typeface="Calibri"/>
              </a:rPr>
              <a:t> }</a:t>
            </a:r>
            <a:endParaRPr lang="en-US" sz="1800" b="1" i="0" u="none" strike="noStrike" cap="none" dirty="0">
              <a:solidFill>
                <a:srgbClr val="0530BB"/>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A80954B6-6374-C85E-2832-B777056F4020}"/>
              </a:ext>
            </a:extLst>
          </p:cNvPr>
          <p:cNvSpPr txBox="1"/>
          <p:nvPr/>
        </p:nvSpPr>
        <p:spPr>
          <a:xfrm>
            <a:off x="0" y="6176963"/>
            <a:ext cx="7865706" cy="646331"/>
          </a:xfrm>
          <a:prstGeom prst="rect">
            <a:avLst/>
          </a:prstGeom>
          <a:noFill/>
        </p:spPr>
        <p:txBody>
          <a:bodyPr wrap="square" rtlCol="1">
            <a:spAutoFit/>
          </a:bodyPr>
          <a:lstStyle/>
          <a:p>
            <a:r>
              <a:rPr lang="en-US" sz="1800" u="sng" dirty="0">
                <a:solidFill>
                  <a:schemeClr val="hlink"/>
                </a:solidFill>
                <a:latin typeface="Calibri"/>
                <a:ea typeface="Calibri"/>
                <a:cs typeface="Calibri"/>
                <a:sym typeface="Calibri"/>
                <a:hlinkClick r:id="rId2"/>
              </a:rPr>
              <a:t>https://www.keil.com/pack/doc/cmsis/Core/html/group__NVIC__gr.html#details</a:t>
            </a:r>
            <a:endParaRPr lang="en-US" sz="1800" dirty="0">
              <a:solidFill>
                <a:schemeClr val="dk1"/>
              </a:solidFill>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21</a:t>
            </a:fld>
            <a:r>
              <a:rPr lang="en-US"/>
              <a:t>/30</a:t>
            </a:r>
            <a:endParaRPr lang="en-US" dirty="0"/>
          </a:p>
        </p:txBody>
      </p:sp>
    </p:spTree>
    <p:extLst>
      <p:ext uri="{BB962C8B-B14F-4D97-AF65-F5344CB8AC3E}">
        <p14:creationId xmlns:p14="http://schemas.microsoft.com/office/powerpoint/2010/main" val="3061218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Masking Exception</a:t>
            </a:r>
          </a:p>
        </p:txBody>
      </p:sp>
      <p:sp>
        <p:nvSpPr>
          <p:cNvPr id="3" name="Content Placeholder 2"/>
          <p:cNvSpPr>
            <a:spLocks noGrp="1"/>
          </p:cNvSpPr>
          <p:nvPr>
            <p:ph idx="1"/>
          </p:nvPr>
        </p:nvSpPr>
        <p:spPr>
          <a:xfrm>
            <a:off x="575443" y="1175657"/>
            <a:ext cx="11104984" cy="5318210"/>
          </a:xfrm>
        </p:spPr>
        <p:txBody>
          <a:bodyPr>
            <a:normAutofit fontScale="92500" lnSpcReduction="20000"/>
          </a:bodyPr>
          <a:lstStyle/>
          <a:p>
            <a:pPr marL="285750" marR="0" lvl="0" indent="-285750" algn="l" rtl="0">
              <a:lnSpc>
                <a:spcPct val="110000"/>
              </a:lnSpc>
              <a:spcBef>
                <a:spcPts val="0"/>
              </a:spcBef>
              <a:spcAft>
                <a:spcPts val="0"/>
              </a:spcAft>
              <a:buClr>
                <a:srgbClr val="FF0000"/>
              </a:buClr>
              <a:buSzPts val="2000"/>
              <a:buFont typeface="Arial"/>
              <a:buChar char="•"/>
            </a:pPr>
            <a:r>
              <a:rPr lang="en-US" sz="2400" b="1" dirty="0">
                <a:solidFill>
                  <a:srgbClr val="FF0000"/>
                </a:solidFill>
                <a:latin typeface="Calibri"/>
                <a:ea typeface="Calibri"/>
                <a:cs typeface="Calibri"/>
                <a:sym typeface="Calibri"/>
              </a:rPr>
              <a:t>PRIMASK</a:t>
            </a:r>
            <a:r>
              <a:rPr lang="en-US" sz="2400" b="1" dirty="0">
                <a:solidFill>
                  <a:schemeClr val="dk1"/>
                </a:solidFill>
                <a:latin typeface="Calibri"/>
                <a:ea typeface="Calibri"/>
                <a:cs typeface="Calibri"/>
                <a:sym typeface="Calibri"/>
              </a:rPr>
              <a:t>: Exception mask register (CPU core)</a:t>
            </a:r>
            <a:endParaRPr lang="en-US" sz="2400" dirty="0"/>
          </a:p>
          <a:p>
            <a:pPr marL="742950" marR="0" lvl="1" indent="-285750" algn="l" rtl="0">
              <a:lnSpc>
                <a:spcPct val="11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Register to mask out configurable exceptions</a:t>
            </a:r>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1-bit register (So it has two modes)</a:t>
            </a:r>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Setting PRIMASK to 1 raises the execution priority to 0</a:t>
            </a:r>
            <a:endParaRPr lang="en-US" sz="2000" dirty="0"/>
          </a:p>
          <a:p>
            <a:pPr marL="742950" marR="0" lvl="1"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CMSIS-CORE API</a:t>
            </a:r>
            <a:endParaRPr lang="en-US" sz="20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enable_irq</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clears PM flag</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disable_irq</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sets PM flag</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uint32_t  __</a:t>
            </a:r>
            <a:r>
              <a:rPr lang="en-US" sz="1800" b="1" i="0" u="none" strike="noStrike" cap="none" dirty="0" err="1">
                <a:solidFill>
                  <a:srgbClr val="0B5CB5"/>
                </a:solidFill>
                <a:latin typeface="Calibri"/>
                <a:ea typeface="Calibri"/>
                <a:cs typeface="Calibri"/>
                <a:sym typeface="Calibri"/>
              </a:rPr>
              <a:t>get_PRIMASK</a:t>
            </a:r>
            <a:r>
              <a:rPr lang="en-US" sz="1800" b="1" i="0" u="none" strike="noStrike" cap="none" dirty="0">
                <a:solidFill>
                  <a:srgbClr val="0B5CB5"/>
                </a:solidFill>
                <a:latin typeface="Calibri"/>
                <a:ea typeface="Calibri"/>
                <a:cs typeface="Calibri"/>
                <a:sym typeface="Calibri"/>
              </a:rPr>
              <a:t>() 		</a:t>
            </a:r>
            <a:r>
              <a:rPr lang="en-US" sz="1800" b="1" i="0" u="none" strike="noStrike" cap="none" dirty="0">
                <a:solidFill>
                  <a:srgbClr val="00B050"/>
                </a:solidFill>
                <a:latin typeface="Calibri"/>
                <a:ea typeface="Calibri"/>
                <a:cs typeface="Calibri"/>
                <a:sym typeface="Calibri"/>
              </a:rPr>
              <a:t>// returns value of PRIMASK</a:t>
            </a:r>
            <a:endParaRPr lang="en-US" sz="1800" dirty="0"/>
          </a:p>
          <a:p>
            <a:pPr marL="914400" marR="0" lvl="2" indent="0" algn="l" rtl="0">
              <a:lnSpc>
                <a:spcPct val="110000"/>
              </a:lnSpc>
              <a:spcBef>
                <a:spcPts val="0"/>
              </a:spcBef>
              <a:spcAft>
                <a:spcPts val="0"/>
              </a:spcAft>
              <a:buNone/>
            </a:pPr>
            <a:r>
              <a:rPr lang="en-US" sz="1800" b="1" i="0" u="none" strike="noStrike" cap="none" dirty="0">
                <a:solidFill>
                  <a:srgbClr val="0B5CB5"/>
                </a:solidFill>
                <a:latin typeface="Calibri"/>
                <a:ea typeface="Calibri"/>
                <a:cs typeface="Calibri"/>
                <a:sym typeface="Calibri"/>
              </a:rPr>
              <a:t>void   	__</a:t>
            </a:r>
            <a:r>
              <a:rPr lang="en-US" sz="1800" b="1" i="0" u="none" strike="noStrike" cap="none" dirty="0" err="1">
                <a:solidFill>
                  <a:srgbClr val="0B5CB5"/>
                </a:solidFill>
                <a:latin typeface="Calibri"/>
                <a:ea typeface="Calibri"/>
                <a:cs typeface="Calibri"/>
                <a:sym typeface="Calibri"/>
              </a:rPr>
              <a:t>set_PRIMASK</a:t>
            </a:r>
            <a:r>
              <a:rPr lang="en-US" sz="1800" b="1" i="0" u="none" strike="noStrike" cap="none" dirty="0">
                <a:solidFill>
                  <a:srgbClr val="0B5CB5"/>
                </a:solidFill>
                <a:latin typeface="Calibri"/>
                <a:ea typeface="Calibri"/>
                <a:cs typeface="Calibri"/>
                <a:sym typeface="Calibri"/>
              </a:rPr>
              <a:t>(uint32_t x) 	</a:t>
            </a:r>
            <a:r>
              <a:rPr lang="en-US" sz="1800" b="1" i="0" u="none" strike="noStrike" cap="none" dirty="0">
                <a:solidFill>
                  <a:srgbClr val="00B050"/>
                </a:solidFill>
                <a:latin typeface="Calibri"/>
                <a:ea typeface="Calibri"/>
                <a:cs typeface="Calibri"/>
                <a:sym typeface="Calibri"/>
              </a:rPr>
              <a:t>// sets PRIMASK to x</a:t>
            </a:r>
          </a:p>
          <a:p>
            <a:pPr marL="914400" marR="0" lvl="2" indent="0" algn="l" rtl="0">
              <a:lnSpc>
                <a:spcPct val="110000"/>
              </a:lnSpc>
              <a:spcBef>
                <a:spcPts val="0"/>
              </a:spcBef>
              <a:spcAft>
                <a:spcPts val="0"/>
              </a:spcAft>
              <a:buNone/>
            </a:pPr>
            <a:endParaRPr lang="en-US" sz="1800" dirty="0"/>
          </a:p>
          <a:p>
            <a:pPr marL="285750" marR="0" lvl="2" indent="-285750" algn="l" rtl="0">
              <a:lnSpc>
                <a:spcPct val="110000"/>
              </a:lnSpc>
              <a:spcBef>
                <a:spcPts val="0"/>
              </a:spcBef>
              <a:spcAft>
                <a:spcPts val="0"/>
              </a:spcAft>
              <a:buClr>
                <a:srgbClr val="FF0000"/>
              </a:buClr>
              <a:buSzPts val="2000"/>
              <a:buFont typeface="Arial"/>
              <a:buChar char="•"/>
            </a:pPr>
            <a:r>
              <a:rPr lang="en-US" sz="2400" b="1" i="0" u="none" strike="noStrike" cap="none" dirty="0">
                <a:solidFill>
                  <a:srgbClr val="FF0000"/>
                </a:solidFill>
                <a:latin typeface="Calibri"/>
                <a:ea typeface="Calibri"/>
                <a:cs typeface="Calibri"/>
                <a:sym typeface="Calibri"/>
              </a:rPr>
              <a:t>BASEPRI: </a:t>
            </a:r>
            <a:r>
              <a:rPr lang="en-US" sz="2400" b="1" i="0" u="none" strike="noStrike" cap="none" dirty="0">
                <a:solidFill>
                  <a:schemeClr val="dk1"/>
                </a:solidFill>
                <a:latin typeface="Calibri"/>
                <a:ea typeface="Calibri"/>
                <a:cs typeface="Calibri"/>
                <a:sym typeface="Calibri"/>
              </a:rPr>
              <a:t>Mask exception from a defined level</a:t>
            </a:r>
            <a:endParaRPr lang="en-US" sz="24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An 8-bit register</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BASEPRI changes the priority level required for exception preemption</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value of zero disables masking by BASEPRI</a:t>
            </a:r>
          </a:p>
          <a:p>
            <a:pPr marL="457200" marR="0" lvl="3" algn="l" rtl="0">
              <a:lnSpc>
                <a:spcPct val="110000"/>
              </a:lnSpc>
              <a:spcBef>
                <a:spcPts val="0"/>
              </a:spcBef>
              <a:spcAft>
                <a:spcPts val="0"/>
              </a:spcAft>
              <a:buClr>
                <a:schemeClr val="dk1"/>
              </a:buClr>
              <a:buSzPts val="1800"/>
            </a:pPr>
            <a:endParaRPr lang="en-US" sz="2000" dirty="0"/>
          </a:p>
          <a:p>
            <a:pPr marL="285750" marR="0" lvl="2" indent="-285750" algn="l" rtl="0">
              <a:lnSpc>
                <a:spcPct val="110000"/>
              </a:lnSpc>
              <a:spcBef>
                <a:spcPts val="0"/>
              </a:spcBef>
              <a:spcAft>
                <a:spcPts val="0"/>
              </a:spcAft>
              <a:buClr>
                <a:srgbClr val="FF0000"/>
              </a:buClr>
              <a:buSzPts val="2000"/>
              <a:buFont typeface="Arial"/>
              <a:buChar char="•"/>
            </a:pPr>
            <a:r>
              <a:rPr lang="en-US" sz="2400" b="1" i="0" u="none" strike="noStrike" cap="none" dirty="0">
                <a:solidFill>
                  <a:srgbClr val="FF0000"/>
                </a:solidFill>
                <a:latin typeface="Calibri"/>
                <a:ea typeface="Calibri"/>
                <a:cs typeface="Calibri"/>
                <a:sym typeface="Calibri"/>
              </a:rPr>
              <a:t>FAULTMASK</a:t>
            </a:r>
            <a:endParaRPr lang="en-US" sz="24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A 1-bit register</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Raises the execution priority to -1 (the priority of </a:t>
            </a:r>
            <a:r>
              <a:rPr lang="en-US" sz="2000" b="1" i="0" u="none" strike="noStrike" cap="none" dirty="0" err="1">
                <a:solidFill>
                  <a:schemeClr val="dk1"/>
                </a:solidFill>
                <a:latin typeface="Calibri"/>
                <a:ea typeface="Calibri"/>
                <a:cs typeface="Calibri"/>
                <a:sym typeface="Calibri"/>
              </a:rPr>
              <a:t>HardFault</a:t>
            </a:r>
            <a:r>
              <a:rPr lang="en-US" sz="2000" b="1" i="0" u="none" strike="noStrike" cap="none" dirty="0">
                <a:solidFill>
                  <a:schemeClr val="dk1"/>
                </a:solidFill>
                <a:latin typeface="Calibri"/>
                <a:ea typeface="Calibri"/>
                <a:cs typeface="Calibri"/>
                <a:sym typeface="Calibri"/>
              </a:rPr>
              <a:t>)</a:t>
            </a:r>
            <a:endParaRPr lang="en-US" sz="2000" dirty="0"/>
          </a:p>
          <a:p>
            <a:pPr marL="742950" marR="0" lvl="3" indent="-285750" algn="l" rtl="0">
              <a:lnSpc>
                <a:spcPct val="110000"/>
              </a:lnSpc>
              <a:spcBef>
                <a:spcPts val="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Returning from any exception except NMI clears FAULTMASK to 0</a:t>
            </a:r>
            <a:endParaRPr lang="en-US" sz="2000" dirty="0"/>
          </a:p>
          <a:p>
            <a:pPr marL="914400" marR="0" lvl="2" indent="0" algn="l" rtl="0">
              <a:lnSpc>
                <a:spcPct val="110000"/>
              </a:lnSpc>
              <a:spcBef>
                <a:spcPts val="0"/>
              </a:spcBef>
              <a:spcAft>
                <a:spcPts val="0"/>
              </a:spcAft>
              <a:buNone/>
            </a:pPr>
            <a:endParaRPr lang="en-US" sz="1800" b="1" i="0" u="none" strike="noStrike" cap="none" dirty="0">
              <a:solidFill>
                <a:srgbClr val="0B5CB5"/>
              </a:solidFill>
              <a:latin typeface="Calibri"/>
              <a:ea typeface="Calibri"/>
              <a:cs typeface="Calibri"/>
              <a:sym typeface="Calibri"/>
            </a:endParaRPr>
          </a:p>
          <a:p>
            <a:pPr>
              <a:lnSpc>
                <a:spcPct val="110000"/>
              </a:lnSpc>
            </a:pPr>
            <a:endParaRPr lang="en-US" dirty="0"/>
          </a:p>
        </p:txBody>
      </p:sp>
      <p:pic>
        <p:nvPicPr>
          <p:cNvPr id="5" name="Google Shape;287;p36">
            <a:extLst>
              <a:ext uri="{FF2B5EF4-FFF2-40B4-BE49-F238E27FC236}">
                <a16:creationId xmlns:a16="http://schemas.microsoft.com/office/drawing/2014/main" id="{B632332A-162A-5A02-635B-6F1C4B5FB0C3}"/>
              </a:ext>
            </a:extLst>
          </p:cNvPr>
          <p:cNvPicPr preferRelativeResize="0"/>
          <p:nvPr/>
        </p:nvPicPr>
        <p:blipFill rotWithShape="1">
          <a:blip r:embed="rId2">
            <a:alphaModFix/>
          </a:blip>
          <a:srcRect/>
          <a:stretch/>
        </p:blipFill>
        <p:spPr>
          <a:xfrm>
            <a:off x="6953779" y="1368748"/>
            <a:ext cx="5238221" cy="1470189"/>
          </a:xfrm>
          <a:prstGeom prst="rect">
            <a:avLst/>
          </a:prstGeom>
          <a:noFill/>
          <a:ln>
            <a:noFill/>
          </a:ln>
        </p:spPr>
      </p:pic>
      <p:sp>
        <p:nvSpPr>
          <p:cNvPr id="6" name="Google Shape;286;p36">
            <a:extLst>
              <a:ext uri="{FF2B5EF4-FFF2-40B4-BE49-F238E27FC236}">
                <a16:creationId xmlns:a16="http://schemas.microsoft.com/office/drawing/2014/main" id="{58443E38-317B-09EF-C206-92DED3DA158C}"/>
              </a:ext>
            </a:extLst>
          </p:cNvPr>
          <p:cNvSpPr/>
          <p:nvPr/>
        </p:nvSpPr>
        <p:spPr>
          <a:xfrm>
            <a:off x="3982160" y="6599485"/>
            <a:ext cx="6096000" cy="307777"/>
          </a:xfrm>
          <a:prstGeom prst="rect">
            <a:avLst/>
          </a:prstGeom>
          <a:noFill/>
          <a:ln>
            <a:noFill/>
          </a:ln>
        </p:spPr>
        <p:txBody>
          <a:bodyPr spcFirstLastPara="1" wrap="square" lIns="91425" tIns="45700" rIns="91425" bIns="45700" anchor="t" anchorCtr="0">
            <a:noAutofit/>
          </a:bodyPr>
          <a:lstStyle/>
          <a:p>
            <a:pPr algn="r">
              <a:buClr>
                <a:srgbClr val="000000"/>
              </a:buClr>
              <a:buFont typeface="Arial"/>
              <a:buNone/>
            </a:pPr>
            <a:r>
              <a:rPr lang="en-US" sz="1400" kern="0" dirty="0">
                <a:solidFill>
                  <a:srgbClr val="000000"/>
                </a:solidFill>
                <a:ea typeface="Calibri"/>
                <a:cs typeface="Calibri"/>
                <a:sym typeface="Calibri"/>
              </a:rPr>
              <a:t>REF: ARMv7-M Architecture Reference Manual</a:t>
            </a:r>
            <a:endParaRPr sz="1400" kern="0" dirty="0">
              <a:solidFill>
                <a:srgbClr val="000000"/>
              </a:solidFill>
              <a:latin typeface="Arial"/>
              <a:cs typeface="Arial"/>
              <a:sym typeface="Arial"/>
            </a:endParaRPr>
          </a:p>
        </p:txBody>
      </p:sp>
      <p:sp>
        <p:nvSpPr>
          <p:cNvPr id="8" name="Slide Number Placeholder 7"/>
          <p:cNvSpPr>
            <a:spLocks noGrp="1"/>
          </p:cNvSpPr>
          <p:nvPr>
            <p:ph type="sldNum" sz="quarter" idx="12"/>
          </p:nvPr>
        </p:nvSpPr>
        <p:spPr/>
        <p:txBody>
          <a:bodyPr/>
          <a:lstStyle/>
          <a:p>
            <a:fld id="{64249A16-1D3B-4D2A-828B-0F6032C90132}" type="slidenum">
              <a:rPr lang="en-US" smtClean="0"/>
              <a:pPr/>
              <a:t>22</a:t>
            </a:fld>
            <a:r>
              <a:rPr lang="en-US"/>
              <a:t>/30</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8F20-0D81-48C7-F83E-F3153B09711D}"/>
              </a:ext>
            </a:extLst>
          </p:cNvPr>
          <p:cNvSpPr>
            <a:spLocks noGrp="1"/>
          </p:cNvSpPr>
          <p:nvPr>
            <p:ph type="title"/>
          </p:nvPr>
        </p:nvSpPr>
        <p:spPr>
          <a:xfrm>
            <a:off x="838200" y="149331"/>
            <a:ext cx="10515600" cy="1325563"/>
          </a:xfrm>
        </p:spPr>
        <p:txBody>
          <a:bodyPr/>
          <a:lstStyle/>
          <a:p>
            <a:r>
              <a:rPr lang="en-US" dirty="0"/>
              <a:t>CMSIS</a:t>
            </a:r>
            <a:endParaRPr lang="fa-IR" dirty="0"/>
          </a:p>
        </p:txBody>
      </p:sp>
      <p:sp>
        <p:nvSpPr>
          <p:cNvPr id="3" name="Content Placeholder 2">
            <a:extLst>
              <a:ext uri="{FF2B5EF4-FFF2-40B4-BE49-F238E27FC236}">
                <a16:creationId xmlns:a16="http://schemas.microsoft.com/office/drawing/2014/main" id="{2E37B9FF-DA68-0E22-04E8-A9C470CD552D}"/>
              </a:ext>
            </a:extLst>
          </p:cNvPr>
          <p:cNvSpPr>
            <a:spLocks noGrp="1"/>
          </p:cNvSpPr>
          <p:nvPr>
            <p:ph idx="1"/>
          </p:nvPr>
        </p:nvSpPr>
        <p:spPr>
          <a:xfrm>
            <a:off x="838200" y="1148809"/>
            <a:ext cx="10515600" cy="5352591"/>
          </a:xfrm>
        </p:spPr>
        <p:txBody>
          <a:bodyPr>
            <a:normAutofit fontScale="77500" lnSpcReduction="20000"/>
          </a:bodyPr>
          <a:lstStyle/>
          <a:p>
            <a:pPr marL="285750" marR="0" lvl="0" indent="-285750" algn="l" rtl="0">
              <a:lnSpc>
                <a:spcPct val="110000"/>
              </a:lnSpc>
              <a:spcBef>
                <a:spcPts val="0"/>
              </a:spcBef>
              <a:spcAft>
                <a:spcPts val="0"/>
              </a:spcAft>
              <a:buClr>
                <a:schemeClr val="dk1"/>
              </a:buClr>
              <a:buSzPts val="2000"/>
              <a:buFont typeface="Arial"/>
              <a:buChar char="•"/>
            </a:pPr>
            <a:r>
              <a:rPr lang="en-US" sz="3100" b="1" dirty="0">
                <a:solidFill>
                  <a:schemeClr val="dk1"/>
                </a:solidFill>
                <a:latin typeface="Calibri"/>
                <a:ea typeface="Calibri"/>
                <a:cs typeface="Calibri"/>
                <a:sym typeface="Calibri"/>
              </a:rPr>
              <a:t>CMSIS: Cortex Microcontroller Software Interface Standard</a:t>
            </a:r>
          </a:p>
          <a:p>
            <a:pPr marR="0" lvl="0" algn="l" rtl="0">
              <a:lnSpc>
                <a:spcPct val="110000"/>
              </a:lnSpc>
              <a:spcBef>
                <a:spcPts val="0"/>
              </a:spcBef>
              <a:spcAft>
                <a:spcPts val="0"/>
              </a:spcAft>
              <a:buClr>
                <a:schemeClr val="dk1"/>
              </a:buClr>
              <a:buSzPts val="2000"/>
            </a:pPr>
            <a:endParaRPr lang="en-US" sz="24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Is a vendor-independent hardware abstraction layer for microcontrollers that are based on Arm® Cortex® processors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Defines generic tool interfaces and enables consistent device support</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Provides simple software interfaces to the processor and the peripherals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Simplifies software re-use</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Reduces the learning curve for microcontroller developers,</a:t>
            </a:r>
            <a:endParaRPr lang="en-US" sz="1900" dirty="0"/>
          </a:p>
          <a:p>
            <a:pPr marL="742950" marR="0" lvl="1" indent="-285750" algn="l" rtl="0">
              <a:lnSpc>
                <a:spcPct val="11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Reduces the time to market for new devices</a:t>
            </a:r>
            <a:endParaRPr lang="en-US" sz="1900" dirty="0"/>
          </a:p>
          <a:p>
            <a:pPr marL="742950" marR="0" lvl="1" indent="-171450" algn="l" rtl="0">
              <a:lnSpc>
                <a:spcPct val="11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Has been created to help the industry in standardization</a:t>
            </a:r>
          </a:p>
          <a:p>
            <a:pPr marL="285750" indent="-285750">
              <a:lnSpc>
                <a:spcPct val="110000"/>
              </a:lnSpc>
              <a:spcBef>
                <a:spcPts val="0"/>
              </a:spcBef>
              <a:buClr>
                <a:schemeClr val="dk1"/>
              </a:buClr>
              <a:buSzPts val="2000"/>
              <a:buFont typeface="Arial"/>
              <a:buChar char="•"/>
            </a:pPr>
            <a:endParaRPr lang="en-US" sz="3100" dirty="0">
              <a:solidFill>
                <a:schemeClr val="dk1"/>
              </a:solidFill>
              <a:latin typeface="Calibri"/>
              <a:cs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Enables consistent software layers and device support across a wide range of development tools and microcontrollers</a:t>
            </a:r>
          </a:p>
          <a:p>
            <a:pPr marL="285750" indent="-285750">
              <a:lnSpc>
                <a:spcPct val="110000"/>
              </a:lnSpc>
              <a:spcBef>
                <a:spcPts val="0"/>
              </a:spcBef>
              <a:buClr>
                <a:schemeClr val="dk1"/>
              </a:buClr>
              <a:buSzPts val="2000"/>
              <a:buFont typeface="Arial"/>
              <a:buChar char="•"/>
            </a:pPr>
            <a:endParaRPr lang="en-US" sz="3100" dirty="0">
              <a:solidFill>
                <a:schemeClr val="dk1"/>
              </a:solidFill>
              <a:latin typeface="Calibri"/>
              <a:cs typeface="Calibri"/>
            </a:endParaRPr>
          </a:p>
          <a:p>
            <a:pPr marL="285750" indent="-285750">
              <a:lnSpc>
                <a:spcPct val="110000"/>
              </a:lnSpc>
              <a:spcBef>
                <a:spcPts val="0"/>
              </a:spcBef>
              <a:buClr>
                <a:schemeClr val="dk1"/>
              </a:buClr>
              <a:buSzPts val="2000"/>
              <a:buFont typeface="Arial"/>
              <a:buChar char="•"/>
            </a:pPr>
            <a:r>
              <a:rPr lang="en-US" sz="3100" dirty="0">
                <a:solidFill>
                  <a:schemeClr val="dk1"/>
                </a:solidFill>
                <a:latin typeface="Calibri"/>
                <a:cs typeface="Calibri"/>
                <a:sym typeface="Calibri"/>
              </a:rPr>
              <a:t>The CMSIS recommends the following conventions for identifiers:</a:t>
            </a:r>
          </a:p>
          <a:p>
            <a:pPr>
              <a:lnSpc>
                <a:spcPct val="110000"/>
              </a:lnSpc>
              <a:spcBef>
                <a:spcPts val="0"/>
              </a:spcBef>
              <a:buClr>
                <a:schemeClr val="dk1"/>
              </a:buClr>
              <a:buSzPts val="2000"/>
            </a:pPr>
            <a:endParaRPr lang="en-US" sz="2600" dirty="0">
              <a:solidFill>
                <a:schemeClr val="dk1"/>
              </a:solidFill>
              <a:latin typeface="Calibri"/>
              <a:cs typeface="Calibri"/>
            </a:endParaRPr>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latin typeface="Calibri"/>
                <a:ea typeface="Calibri"/>
                <a:cs typeface="Calibri"/>
                <a:sym typeface="Calibri"/>
              </a:rPr>
              <a:t>CAPITAL </a:t>
            </a:r>
            <a:r>
              <a:rPr lang="en-US" sz="1900" b="1" i="0" u="none" strike="noStrike" cap="none" dirty="0">
                <a:solidFill>
                  <a:schemeClr val="dk1"/>
                </a:solidFill>
                <a:latin typeface="Calibri"/>
                <a:ea typeface="Calibri"/>
                <a:cs typeface="Calibri"/>
                <a:sym typeface="Calibri"/>
              </a:rPr>
              <a:t>names to identify Core Registers, Peripheral Registers, and CPU Instructions.</a:t>
            </a:r>
            <a:endParaRPr lang="en-US" sz="1900" dirty="0"/>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latin typeface="Calibri"/>
                <a:ea typeface="Calibri"/>
                <a:cs typeface="Calibri"/>
                <a:sym typeface="Calibri"/>
              </a:rPr>
              <a:t>CamelCase </a:t>
            </a:r>
            <a:r>
              <a:rPr lang="en-US" sz="1900" b="1" i="0" u="none" strike="noStrike" cap="none" dirty="0">
                <a:solidFill>
                  <a:schemeClr val="dk1"/>
                </a:solidFill>
                <a:latin typeface="Calibri"/>
                <a:ea typeface="Calibri"/>
                <a:cs typeface="Calibri"/>
                <a:sym typeface="Calibri"/>
              </a:rPr>
              <a:t>names to identify function names and interrupt functions.</a:t>
            </a:r>
            <a:endParaRPr lang="en-US" sz="1900" dirty="0"/>
          </a:p>
          <a:p>
            <a:pPr marL="742950" marR="0" lvl="1" indent="-285750" algn="l" rtl="0">
              <a:lnSpc>
                <a:spcPct val="110000"/>
              </a:lnSpc>
              <a:spcBef>
                <a:spcPts val="0"/>
              </a:spcBef>
              <a:spcAft>
                <a:spcPts val="0"/>
              </a:spcAft>
              <a:buClr>
                <a:srgbClr val="FF0000"/>
              </a:buClr>
              <a:buSzPts val="1600"/>
              <a:buFont typeface="Arial"/>
              <a:buChar char="•"/>
            </a:pPr>
            <a:r>
              <a:rPr lang="en-US" sz="1900" b="1" i="0" u="none" strike="noStrike" cap="none" dirty="0">
                <a:solidFill>
                  <a:srgbClr val="FF0000"/>
                </a:solidFill>
                <a:latin typeface="Calibri"/>
                <a:ea typeface="Calibri"/>
                <a:cs typeface="Calibri"/>
                <a:sym typeface="Calibri"/>
              </a:rPr>
              <a:t>Namespace_</a:t>
            </a:r>
            <a:r>
              <a:rPr lang="en-US" sz="1900" b="1" i="0" u="none" strike="noStrike" cap="none" dirty="0">
                <a:solidFill>
                  <a:schemeClr val="dk1"/>
                </a:solidFill>
                <a:latin typeface="Calibri"/>
                <a:ea typeface="Calibri"/>
                <a:cs typeface="Calibri"/>
                <a:sym typeface="Calibri"/>
              </a:rPr>
              <a:t> prefixes avoid clashes with user identifiers and provide functional groups (i.e. for peripherals, RTOS, or DSP Library)</a:t>
            </a:r>
            <a:endParaRPr lang="en-US" sz="1900" dirty="0"/>
          </a:p>
          <a:p>
            <a:pPr>
              <a:lnSpc>
                <a:spcPct val="110000"/>
              </a:lnSpc>
            </a:pPr>
            <a:endParaRPr lang="fa-IR" dirty="0"/>
          </a:p>
        </p:txBody>
      </p:sp>
      <p:sp>
        <p:nvSpPr>
          <p:cNvPr id="6" name="Google Shape;298;p37">
            <a:extLst>
              <a:ext uri="{FF2B5EF4-FFF2-40B4-BE49-F238E27FC236}">
                <a16:creationId xmlns:a16="http://schemas.microsoft.com/office/drawing/2014/main" id="{4CDF4F2C-A082-2D8B-BB9A-E721992E81AE}"/>
              </a:ext>
            </a:extLst>
          </p:cNvPr>
          <p:cNvSpPr/>
          <p:nvPr/>
        </p:nvSpPr>
        <p:spPr>
          <a:xfrm>
            <a:off x="4597527" y="6347511"/>
            <a:ext cx="6096000" cy="307777"/>
          </a:xfrm>
          <a:prstGeom prst="rect">
            <a:avLst/>
          </a:prstGeom>
          <a:noFill/>
          <a:ln>
            <a:noFill/>
          </a:ln>
        </p:spPr>
        <p:txBody>
          <a:bodyPr spcFirstLastPara="1" wrap="square" lIns="91425" tIns="45700" rIns="91425" bIns="45700" anchor="t" anchorCtr="0">
            <a:noAutofit/>
          </a:bodyPr>
          <a:lstStyle/>
          <a:p>
            <a:pPr algn="r">
              <a:buClr>
                <a:srgbClr val="000000"/>
              </a:buClr>
              <a:buFont typeface="Arial"/>
              <a:buNone/>
            </a:pPr>
            <a:r>
              <a:rPr lang="en-US" sz="1400" kern="0" dirty="0">
                <a:solidFill>
                  <a:srgbClr val="000000"/>
                </a:solidFill>
                <a:ea typeface="Calibri"/>
                <a:cs typeface="Calibri"/>
                <a:sym typeface="Calibri"/>
                <a:hlinkClick r:id="rId3"/>
              </a:rPr>
              <a:t>http://www.keil.com/pack/doc/CMSIS/General/html/index.html</a:t>
            </a:r>
            <a:r>
              <a:rPr lang="en-US" sz="1400" kern="0" dirty="0">
                <a:solidFill>
                  <a:srgbClr val="000000"/>
                </a:solidFill>
                <a:ea typeface="Calibri"/>
                <a:cs typeface="Calibri"/>
                <a:sym typeface="Calibri"/>
              </a:rPr>
              <a:t> </a:t>
            </a:r>
            <a:endParaRPr sz="1400" kern="0" dirty="0">
              <a:solidFill>
                <a:srgbClr val="000000"/>
              </a:solidFill>
              <a:latin typeface="Arial"/>
              <a:cs typeface="Arial"/>
              <a:sym typeface="Arial"/>
            </a:endParaRPr>
          </a:p>
        </p:txBody>
      </p:sp>
      <p:sp>
        <p:nvSpPr>
          <p:cNvPr id="7" name="Slide Number Placeholder 6"/>
          <p:cNvSpPr>
            <a:spLocks noGrp="1"/>
          </p:cNvSpPr>
          <p:nvPr>
            <p:ph type="sldNum" sz="quarter" idx="12"/>
          </p:nvPr>
        </p:nvSpPr>
        <p:spPr/>
        <p:txBody>
          <a:bodyPr/>
          <a:lstStyle/>
          <a:p>
            <a:fld id="{64249A16-1D3B-4D2A-828B-0F6032C90132}" type="slidenum">
              <a:rPr lang="en-US" smtClean="0"/>
              <a:pPr/>
              <a:t>23</a:t>
            </a:fld>
            <a:r>
              <a:rPr lang="en-US" dirty="0"/>
              <a:t>/30</a:t>
            </a:r>
          </a:p>
        </p:txBody>
      </p:sp>
    </p:spTree>
    <p:extLst>
      <p:ext uri="{BB962C8B-B14F-4D97-AF65-F5344CB8AC3E}">
        <p14:creationId xmlns:p14="http://schemas.microsoft.com/office/powerpoint/2010/main" val="1472434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504F-D3D4-7F7A-EA22-56DBB7C8F84E}"/>
              </a:ext>
            </a:extLst>
          </p:cNvPr>
          <p:cNvSpPr>
            <a:spLocks noGrp="1"/>
          </p:cNvSpPr>
          <p:nvPr>
            <p:ph type="title"/>
          </p:nvPr>
        </p:nvSpPr>
        <p:spPr/>
        <p:txBody>
          <a:bodyPr/>
          <a:lstStyle/>
          <a:p>
            <a:r>
              <a:rPr lang="en-US" dirty="0"/>
              <a:t>Maximum Interrupt Rate</a:t>
            </a:r>
            <a:endParaRPr lang="fa-IR"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30715EA-61E3-63A2-C45D-42032462A523}"/>
                  </a:ext>
                </a:extLst>
              </p:cNvPr>
              <p:cNvSpPr>
                <a:spLocks noGrp="1"/>
              </p:cNvSpPr>
              <p:nvPr>
                <p:ph idx="1"/>
              </p:nvPr>
            </p:nvSpPr>
            <p:spPr>
              <a:xfrm>
                <a:off x="838200" y="1502229"/>
                <a:ext cx="10515600" cy="4886020"/>
              </a:xfrm>
            </p:spPr>
            <p:txBody>
              <a:bodyPr>
                <a:normAutofit/>
              </a:bodyPr>
              <a:lstStyle/>
              <a:p>
                <a:pPr marL="342900" marR="0" lvl="0" indent="-342900" algn="l" rtl="0">
                  <a:lnSpc>
                    <a:spcPct val="9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We can only handle so many interrupts per second</a:t>
                </a:r>
                <a:endParaRPr lang="en-US" sz="2400" b="1"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1" i="0" u="none" strike="noStrike" cap="none" dirty="0">
                  <a:solidFill>
                    <a:schemeClr val="dk1"/>
                  </a:solidFill>
                  <a:latin typeface="Calibri"/>
                  <a:ea typeface="Calibri"/>
                  <a:cs typeface="Calibri"/>
                  <a:sym typeface="Calibri"/>
                </a:endParaRPr>
              </a:p>
              <a:p>
                <a:pPr marL="800100" lvl="1" indent="-342900">
                  <a:spcBef>
                    <a:spcPts val="0"/>
                  </a:spcBef>
                  <a:buClr>
                    <a:schemeClr val="dk1"/>
                  </a:buClr>
                  <a:buSzPts val="2000"/>
                  <a:buFont typeface="Arial"/>
                  <a:buChar char="•"/>
                </a:pPr>
                <a14:m>
                  <m:oMath xmlns:m="http://schemas.openxmlformats.org/officeDocument/2006/math">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Max</m:t>
                    </m:r>
                    <m:r>
                      <m:rPr>
                        <m:nor/>
                      </m:rPr>
                      <a:rPr lang="en-US" sz="2000" baseline="-25000" dirty="0">
                        <a:solidFill>
                          <a:schemeClr val="dk1"/>
                        </a:solidFill>
                        <a:ea typeface="Calibri"/>
                        <a:cs typeface="Calibri"/>
                        <a:sym typeface="Calibri"/>
                      </a:rPr>
                      <m:t>_</m:t>
                    </m:r>
                    <m:r>
                      <m:rPr>
                        <m:nor/>
                      </m:rPr>
                      <a:rPr lang="en-US" sz="2000" baseline="-25000" dirty="0">
                        <a:solidFill>
                          <a:schemeClr val="dk1"/>
                        </a:solidFill>
                        <a:ea typeface="Calibri"/>
                        <a:cs typeface="Calibri"/>
                        <a:sym typeface="Calibri"/>
                      </a:rPr>
                      <m:t>Int</m:t>
                    </m:r>
                    <m:r>
                      <a:rPr lang="en-US" sz="2000" b="1" i="1" smtClean="0">
                        <a:solidFill>
                          <a:schemeClr val="dk1"/>
                        </a:solidFill>
                        <a:latin typeface="Cambria Math" panose="02040503050406030204" pitchFamily="18" charset="0"/>
                        <a:ea typeface="Cambria Math" panose="02040503050406030204" pitchFamily="18" charset="0"/>
                        <a:cs typeface="Calibri"/>
                        <a:sym typeface="Calibri"/>
                      </a:rPr>
                      <m:t> </m:t>
                    </m:r>
                    <m:r>
                      <a:rPr lang="en-US" sz="2000" i="1">
                        <a:solidFill>
                          <a:schemeClr val="dk1"/>
                        </a:solidFill>
                        <a:latin typeface="Cambria Math" panose="02040503050406030204" pitchFamily="18" charset="0"/>
                        <a:ea typeface="Cambria Math" panose="02040503050406030204" pitchFamily="18" charset="0"/>
                        <a:cs typeface="Calibri"/>
                        <a:sym typeface="Calibri"/>
                      </a:rPr>
                      <m:t>=</m:t>
                    </m:r>
                    <m:f>
                      <m:fPr>
                        <m:ctrlPr>
                          <a:rPr lang="en-US" sz="2000" b="1" i="1" u="none" strike="noStrike" cap="none" smtClean="0">
                            <a:solidFill>
                              <a:schemeClr val="dk1"/>
                            </a:solidFill>
                            <a:latin typeface="Cambria Math" panose="02040503050406030204" pitchFamily="18" charset="0"/>
                            <a:cs typeface="Calibri"/>
                            <a:sym typeface="Calibri"/>
                          </a:rPr>
                        </m:ctrlPr>
                      </m:fPr>
                      <m:num>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CPU</m:t>
                        </m:r>
                      </m:num>
                      <m:den>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ISR</m:t>
                        </m:r>
                        <m:r>
                          <m:rPr>
                            <m:nor/>
                          </m:rPr>
                          <a:rPr lang="en-US" sz="2000" baseline="-25000" dirty="0">
                            <a:solidFill>
                              <a:schemeClr val="dk1"/>
                            </a:solidFill>
                            <a:ea typeface="Calibri"/>
                            <a:cs typeface="Calibri"/>
                            <a:sym typeface="Calibri"/>
                          </a:rPr>
                          <m:t> </m:t>
                        </m:r>
                        <m:r>
                          <m:rPr>
                            <m:nor/>
                          </m:rPr>
                          <a:rPr lang="en-US" sz="2000" b="1" i="0" dirty="0" smtClean="0">
                            <a:solidFill>
                              <a:schemeClr val="dk1"/>
                            </a:solidFill>
                            <a:ea typeface="Calibri"/>
                            <a:cs typeface="Calibri"/>
                            <a:sym typeface="Calibri"/>
                          </a:rPr>
                          <m:t>+</m:t>
                        </m:r>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Overhead</m:t>
                        </m:r>
                      </m:den>
                    </m:f>
                  </m:oMath>
                </a14:m>
                <a:endParaRPr lang="en-US" sz="2000" dirty="0"/>
              </a:p>
              <a:p>
                <a:pPr lvl="1">
                  <a:spcBef>
                    <a:spcPts val="0"/>
                  </a:spcBef>
                  <a:buClr>
                    <a:schemeClr val="dk1"/>
                  </a:buClr>
                  <a:buSzPts val="2000"/>
                </a:pPr>
                <a:endParaRPr lang="en-US" sz="2000" dirty="0"/>
              </a:p>
              <a:p>
                <a:pPr lvl="1">
                  <a:spcBef>
                    <a:spcPts val="0"/>
                  </a:spcBef>
                  <a:buClr>
                    <a:schemeClr val="dk1"/>
                  </a:buClr>
                  <a:buSzPts val="2000"/>
                </a:pPr>
                <a:endParaRPr lang="en-US" sz="2000" dirty="0"/>
              </a:p>
              <a:p>
                <a:pPr marL="800100" lvl="1" indent="-342900">
                  <a:spcBef>
                    <a:spcPts val="0"/>
                  </a:spcBef>
                  <a:buClr>
                    <a:schemeClr val="dk1"/>
                  </a:buClr>
                  <a:buSzPts val="2000"/>
                  <a:buFont typeface="Arial"/>
                  <a:buChar char="•"/>
                </a:pPr>
                <a:r>
                  <a:rPr lang="en-US" sz="2000" dirty="0" err="1">
                    <a:solidFill>
                      <a:schemeClr val="dk1"/>
                    </a:solidFill>
                    <a:ea typeface="Calibri"/>
                    <a:cs typeface="Calibri"/>
                    <a:sym typeface="Calibri"/>
                  </a:rPr>
                  <a:t>F</a:t>
                </a:r>
                <a:r>
                  <a:rPr lang="en-US" sz="2000" baseline="-25000" dirty="0" err="1">
                    <a:solidFill>
                      <a:schemeClr val="dk1"/>
                    </a:solidFill>
                    <a:ea typeface="Calibri"/>
                    <a:cs typeface="Calibri"/>
                    <a:sym typeface="Calibri"/>
                  </a:rPr>
                  <a:t>Max_Int</a:t>
                </a:r>
                <a:r>
                  <a:rPr lang="en-US" sz="2000" dirty="0">
                    <a:solidFill>
                      <a:schemeClr val="dk1"/>
                    </a:solidFill>
                    <a:ea typeface="Calibri"/>
                    <a:cs typeface="Calibri"/>
                    <a:sym typeface="Calibri"/>
                  </a:rPr>
                  <a:t>: maximum interrupt frequency</a:t>
                </a:r>
              </a:p>
              <a:p>
                <a:pPr marL="800100" lvl="1" indent="-342900">
                  <a:spcBef>
                    <a:spcPts val="0"/>
                  </a:spcBef>
                  <a:buClr>
                    <a:schemeClr val="dk1"/>
                  </a:buClr>
                  <a:buSzPts val="2000"/>
                  <a:buFont typeface="Arial"/>
                  <a:buChar char="•"/>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F</a:t>
                </a:r>
                <a:r>
                  <a:rPr lang="en-US" sz="2000" b="1" i="0" u="none" strike="noStrike" cap="none" baseline="-25000" dirty="0">
                    <a:solidFill>
                      <a:schemeClr val="dk1"/>
                    </a:solidFill>
                    <a:latin typeface="Calibri"/>
                    <a:ea typeface="Calibri"/>
                    <a:cs typeface="Calibri"/>
                    <a:sym typeface="Calibri"/>
                  </a:rPr>
                  <a:t>CPU</a:t>
                </a:r>
                <a:r>
                  <a:rPr lang="en-US" sz="2000" b="1" i="0" u="none" strike="noStrike" cap="none" dirty="0">
                    <a:solidFill>
                      <a:schemeClr val="dk1"/>
                    </a:solidFill>
                    <a:latin typeface="Calibri"/>
                    <a:ea typeface="Calibri"/>
                    <a:cs typeface="Calibri"/>
                    <a:sym typeface="Calibri"/>
                  </a:rPr>
                  <a:t>: CPU clock frequency</a:t>
                </a:r>
              </a:p>
              <a:p>
                <a:pPr marR="0" lvl="1" algn="l" rtl="0">
                  <a:lnSpc>
                    <a:spcPct val="90000"/>
                  </a:lnSpc>
                  <a:spcBef>
                    <a:spcPts val="0"/>
                  </a:spcBef>
                  <a:spcAft>
                    <a:spcPts val="0"/>
                  </a:spcAft>
                  <a:buClr>
                    <a:schemeClr val="dk1"/>
                  </a:buClr>
                  <a:buSzPts val="2000"/>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C</a:t>
                </a:r>
                <a:r>
                  <a:rPr lang="en-US" sz="2000" b="1" i="0" u="none" strike="noStrike" cap="none" baseline="-25000" dirty="0">
                    <a:solidFill>
                      <a:schemeClr val="dk1"/>
                    </a:solidFill>
                    <a:latin typeface="Calibri"/>
                    <a:ea typeface="Calibri"/>
                    <a:cs typeface="Calibri"/>
                    <a:sym typeface="Calibri"/>
                  </a:rPr>
                  <a:t>ISR</a:t>
                </a:r>
                <a:r>
                  <a:rPr lang="en-US" sz="2000" b="1" i="0" u="none" strike="noStrike" cap="none" dirty="0">
                    <a:solidFill>
                      <a:schemeClr val="dk1"/>
                    </a:solidFill>
                    <a:latin typeface="Calibri"/>
                    <a:ea typeface="Calibri"/>
                    <a:cs typeface="Calibri"/>
                    <a:sym typeface="Calibri"/>
                  </a:rPr>
                  <a:t>: Number of cycles ISR takes to execute</a:t>
                </a:r>
              </a:p>
              <a:p>
                <a:pPr marR="0" lvl="1" algn="l" rtl="0">
                  <a:lnSpc>
                    <a:spcPct val="90000"/>
                  </a:lnSpc>
                  <a:spcBef>
                    <a:spcPts val="0"/>
                  </a:spcBef>
                  <a:spcAft>
                    <a:spcPts val="0"/>
                  </a:spcAft>
                  <a:buClr>
                    <a:schemeClr val="dk1"/>
                  </a:buClr>
                  <a:buSzPts val="2000"/>
                </a:pPr>
                <a:endParaRPr lang="en-US" sz="20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err="1">
                    <a:solidFill>
                      <a:schemeClr val="dk1"/>
                    </a:solidFill>
                    <a:latin typeface="Calibri"/>
                    <a:ea typeface="Calibri"/>
                    <a:cs typeface="Calibri"/>
                    <a:sym typeface="Calibri"/>
                  </a:rPr>
                  <a:t>C</a:t>
                </a:r>
                <a:r>
                  <a:rPr lang="en-US" sz="2000" b="1" i="0" u="none" strike="noStrike" cap="none" baseline="-25000" dirty="0" err="1">
                    <a:solidFill>
                      <a:schemeClr val="dk1"/>
                    </a:solidFill>
                    <a:latin typeface="Calibri"/>
                    <a:ea typeface="Calibri"/>
                    <a:cs typeface="Calibri"/>
                    <a:sym typeface="Calibri"/>
                  </a:rPr>
                  <a:t>Overhead</a:t>
                </a:r>
                <a:r>
                  <a:rPr lang="en-US" sz="2000" b="1" i="0" u="none" strike="noStrike" cap="none" baseline="-25000" dirty="0">
                    <a:solidFill>
                      <a:schemeClr val="dk1"/>
                    </a:solidFill>
                    <a:latin typeface="Calibri"/>
                    <a:ea typeface="Calibri"/>
                    <a:cs typeface="Calibri"/>
                    <a:sym typeface="Calibri"/>
                  </a:rPr>
                  <a:t> </a:t>
                </a:r>
                <a:r>
                  <a:rPr lang="en-US" sz="2000" b="1" i="0" u="none" strike="noStrike" cap="none" dirty="0">
                    <a:solidFill>
                      <a:schemeClr val="dk1"/>
                    </a:solidFill>
                    <a:latin typeface="Calibri"/>
                    <a:ea typeface="Calibri"/>
                    <a:cs typeface="Calibri"/>
                    <a:sym typeface="Calibri"/>
                  </a:rPr>
                  <a:t>: Number of cycles of overhead for saving state, vectoring, restoring state, etc.</a:t>
                </a:r>
              </a:p>
              <a:p>
                <a:pPr marL="800100" marR="0" lvl="1" indent="-342900" algn="l" rtl="0">
                  <a:lnSpc>
                    <a:spcPct val="90000"/>
                  </a:lnSpc>
                  <a:spcBef>
                    <a:spcPts val="0"/>
                  </a:spcBef>
                  <a:spcAft>
                    <a:spcPts val="0"/>
                  </a:spcAft>
                  <a:buClr>
                    <a:schemeClr val="dk1"/>
                  </a:buClr>
                  <a:buSzPts val="2000"/>
                  <a:buFont typeface="Arial"/>
                  <a:buChar char="•"/>
                </a:pPr>
                <a:endParaRPr lang="en-US" sz="2000"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Note that model applies only when there is one interrupt in the system</a:t>
                </a:r>
              </a:p>
              <a:p>
                <a:pPr marR="0" lvl="1" algn="l" rtl="0">
                  <a:lnSpc>
                    <a:spcPct val="90000"/>
                  </a:lnSpc>
                  <a:spcBef>
                    <a:spcPts val="0"/>
                  </a:spcBef>
                  <a:spcAft>
                    <a:spcPts val="0"/>
                  </a:spcAft>
                  <a:buClr>
                    <a:schemeClr val="dk1"/>
                  </a:buClr>
                  <a:buSzPts val="2000"/>
                </a:pPr>
                <a:endParaRPr lang="en-US" dirty="0"/>
              </a:p>
              <a:p>
                <a:endParaRPr lang="fa-IR" dirty="0"/>
              </a:p>
            </p:txBody>
          </p:sp>
        </mc:Choice>
        <mc:Fallback xmlns="">
          <p:sp>
            <p:nvSpPr>
              <p:cNvPr id="5" name="Content Placeholder 4">
                <a:extLst>
                  <a:ext uri="{FF2B5EF4-FFF2-40B4-BE49-F238E27FC236}">
                    <a16:creationId xmlns:a16="http://schemas.microsoft.com/office/drawing/2014/main" id="{E30715EA-61E3-63A2-C45D-42032462A523}"/>
                  </a:ext>
                </a:extLst>
              </p:cNvPr>
              <p:cNvSpPr>
                <a:spLocks noGrp="1" noRot="1" noChangeAspect="1" noMove="1" noResize="1" noEditPoints="1" noAdjustHandles="1" noChangeArrowheads="1" noChangeShapeType="1" noTextEdit="1"/>
              </p:cNvSpPr>
              <p:nvPr>
                <p:ph idx="1"/>
              </p:nvPr>
            </p:nvSpPr>
            <p:spPr>
              <a:xfrm>
                <a:off x="838200" y="1502229"/>
                <a:ext cx="10515600" cy="4886020"/>
              </a:xfrm>
              <a:blipFill>
                <a:blip r:embed="rId2"/>
                <a:stretch>
                  <a:fillRect l="-812" t="-1746"/>
                </a:stretch>
              </a:blipFill>
            </p:spPr>
            <p:txBody>
              <a:bodyPr/>
              <a:lstStyle/>
              <a:p>
                <a:r>
                  <a:rPr lang="fa-IR">
                    <a:noFill/>
                  </a:rPr>
                  <a:t> </a:t>
                </a:r>
              </a:p>
            </p:txBody>
          </p:sp>
        </mc:Fallback>
      </mc:AlternateContent>
      <p:sp>
        <p:nvSpPr>
          <p:cNvPr id="6" name="Slide Number Placeholder 5"/>
          <p:cNvSpPr>
            <a:spLocks noGrp="1"/>
          </p:cNvSpPr>
          <p:nvPr>
            <p:ph type="sldNum" sz="quarter" idx="12"/>
          </p:nvPr>
        </p:nvSpPr>
        <p:spPr/>
        <p:txBody>
          <a:bodyPr/>
          <a:lstStyle/>
          <a:p>
            <a:fld id="{64249A16-1D3B-4D2A-828B-0F6032C90132}" type="slidenum">
              <a:rPr lang="en-US" smtClean="0"/>
              <a:pPr/>
              <a:t>24</a:t>
            </a:fld>
            <a:r>
              <a:rPr lang="en-US"/>
              <a:t>/30</a:t>
            </a:r>
            <a:endParaRPr lang="en-US" dirty="0"/>
          </a:p>
        </p:txBody>
      </p:sp>
    </p:spTree>
    <p:extLst>
      <p:ext uri="{BB962C8B-B14F-4D97-AF65-F5344CB8AC3E}">
        <p14:creationId xmlns:p14="http://schemas.microsoft.com/office/powerpoint/2010/main" val="19938652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504F-D3D4-7F7A-EA22-56DBB7C8F84E}"/>
              </a:ext>
            </a:extLst>
          </p:cNvPr>
          <p:cNvSpPr>
            <a:spLocks noGrp="1"/>
          </p:cNvSpPr>
          <p:nvPr>
            <p:ph type="title"/>
          </p:nvPr>
        </p:nvSpPr>
        <p:spPr/>
        <p:txBody>
          <a:bodyPr/>
          <a:lstStyle/>
          <a:p>
            <a:r>
              <a:rPr lang="en-US" dirty="0"/>
              <a:t>Maximum Interrupt Rate (cont’d)</a:t>
            </a:r>
            <a:endParaRPr lang="fa-IR"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30715EA-61E3-63A2-C45D-42032462A523}"/>
                  </a:ext>
                </a:extLst>
              </p:cNvPr>
              <p:cNvSpPr>
                <a:spLocks noGrp="1"/>
              </p:cNvSpPr>
              <p:nvPr>
                <p:ph idx="1"/>
              </p:nvPr>
            </p:nvSpPr>
            <p:spPr>
              <a:xfrm>
                <a:off x="838200" y="1502229"/>
                <a:ext cx="10515600" cy="4886020"/>
              </a:xfrm>
            </p:spPr>
            <p:txBody>
              <a:bodyPr>
                <a:normAutofit/>
              </a:bodyPr>
              <a:lstStyle/>
              <a:p>
                <a:pPr marL="342900" marR="0" lvl="0" indent="-342900" algn="l" rtl="0">
                  <a:lnSpc>
                    <a:spcPct val="90000"/>
                  </a:lnSpc>
                  <a:spcBef>
                    <a:spcPts val="0"/>
                  </a:spcBef>
                  <a:spcAft>
                    <a:spcPts val="0"/>
                  </a:spcAft>
                  <a:buClr>
                    <a:schemeClr val="dk1"/>
                  </a:buClr>
                  <a:buSzPts val="2400"/>
                  <a:buFont typeface="Arial"/>
                  <a:buChar char="•"/>
                </a:pPr>
                <a:endParaRPr lang="en-US" sz="2400" b="1" dirty="0">
                  <a:solidFill>
                    <a:schemeClr val="dk1"/>
                  </a:solidFill>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2400"/>
                  <a:buFont typeface="Arial"/>
                  <a:buChar char="•"/>
                </a:pPr>
                <a:r>
                  <a:rPr lang="en-US" sz="2400" b="1" dirty="0">
                    <a:solidFill>
                      <a:schemeClr val="dk1"/>
                    </a:solidFill>
                    <a:latin typeface="Calibri"/>
                    <a:ea typeface="Calibri"/>
                    <a:cs typeface="Calibri"/>
                    <a:sym typeface="Calibri"/>
                  </a:rPr>
                  <a:t>When processor is responding to interrupts, it isn’t executing our other code</a:t>
                </a:r>
              </a:p>
              <a:p>
                <a:pPr marR="0" lvl="1" algn="l" rtl="0">
                  <a:lnSpc>
                    <a:spcPct val="90000"/>
                  </a:lnSpc>
                  <a:spcBef>
                    <a:spcPts val="0"/>
                  </a:spcBef>
                  <a:spcAft>
                    <a:spcPts val="0"/>
                  </a:spcAft>
                  <a:buClr>
                    <a:schemeClr val="dk1"/>
                  </a:buClr>
                  <a:buSzPts val="2000"/>
                </a:pPr>
                <a:endParaRPr lang="en-US" dirty="0"/>
              </a:p>
              <a:p>
                <a:pPr marL="914400" lvl="1" indent="-457200">
                  <a:spcBef>
                    <a:spcPts val="0"/>
                  </a:spcBef>
                  <a:buClr>
                    <a:schemeClr val="dk1"/>
                  </a:buClr>
                  <a:buSzPts val="2000"/>
                  <a:buFont typeface="Arial" panose="020B0604020202020204" pitchFamily="34" charset="0"/>
                  <a:buChar char="•"/>
                </a:pPr>
                <a:r>
                  <a:rPr lang="en-US" sz="2000" dirty="0">
                    <a:solidFill>
                      <a:schemeClr val="dk1"/>
                    </a:solidFill>
                    <a:ea typeface="Calibri"/>
                    <a:cs typeface="Calibri"/>
                    <a:sym typeface="Calibri"/>
                  </a:rPr>
                  <a:t>U</a:t>
                </a:r>
                <a:r>
                  <a:rPr lang="en-US" sz="2000" baseline="-25000" dirty="0" err="1">
                    <a:solidFill>
                      <a:schemeClr val="dk1"/>
                    </a:solidFill>
                    <a:ea typeface="Calibri"/>
                    <a:cs typeface="Calibri"/>
                    <a:sym typeface="Calibri"/>
                  </a:rPr>
                  <a:t>Int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𝟏𝟎𝟎</m:t>
                    </m:r>
                    <m:r>
                      <a:rPr lang="en-US" sz="2000" b="1"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m:t>
                    </m:r>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Int</m:t>
                    </m:r>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ISR</m:t>
                        </m:r>
                        <m:r>
                          <m:rPr>
                            <m:nor/>
                          </m:rPr>
                          <a:rPr lang="en-US" sz="2000" b="1" i="0" dirty="0" smtClean="0">
                            <a:solidFill>
                              <a:schemeClr val="dk1"/>
                            </a:solidFill>
                            <a:ea typeface="Calibri"/>
                            <a:cs typeface="Calibri"/>
                            <a:sym typeface="Calibri"/>
                          </a:rPr>
                          <m:t> </m:t>
                        </m:r>
                        <m:r>
                          <m:rPr>
                            <m:nor/>
                          </m:rPr>
                          <a:rPr lang="en-US" sz="2000" b="1" i="0" dirty="0" smtClean="0">
                            <a:solidFill>
                              <a:schemeClr val="dk1"/>
                            </a:solidFill>
                            <a:ea typeface="Calibri"/>
                            <a:cs typeface="Calibri"/>
                            <a:sym typeface="Calibri"/>
                          </a:rPr>
                          <m:t>+ </m:t>
                        </m:r>
                        <m:r>
                          <m:rPr>
                            <m:nor/>
                          </m:rPr>
                          <a:rPr lang="en-US" sz="2000" dirty="0">
                            <a:solidFill>
                              <a:schemeClr val="dk1"/>
                            </a:solidFill>
                            <a:ea typeface="Calibri"/>
                            <a:cs typeface="Calibri"/>
                            <a:sym typeface="Calibri"/>
                          </a:rPr>
                          <m:t>C</m:t>
                        </m:r>
                        <m:r>
                          <m:rPr>
                            <m:nor/>
                          </m:rPr>
                          <a:rPr lang="en-US" sz="2000" baseline="-25000" dirty="0">
                            <a:solidFill>
                              <a:schemeClr val="dk1"/>
                            </a:solidFill>
                            <a:ea typeface="Calibri"/>
                            <a:cs typeface="Calibri"/>
                            <a:sym typeface="Calibri"/>
                          </a:rPr>
                          <m:t>Overhead</m:t>
                        </m:r>
                      </m:num>
                      <m:den>
                        <m:r>
                          <m:rPr>
                            <m:nor/>
                          </m:rPr>
                          <a:rPr lang="en-US" sz="2000" baseline="-25000" dirty="0">
                            <a:solidFill>
                              <a:schemeClr val="dk1"/>
                            </a:solidFill>
                            <a:ea typeface="Calibri"/>
                            <a:cs typeface="Calibri"/>
                            <a:sym typeface="Calibri"/>
                          </a:rPr>
                          <m:t> </m:t>
                        </m:r>
                        <m:r>
                          <m:rPr>
                            <m:nor/>
                          </m:rPr>
                          <a:rPr lang="en-US" sz="2000" dirty="0">
                            <a:solidFill>
                              <a:schemeClr val="dk1"/>
                            </a:solidFill>
                            <a:ea typeface="Calibri"/>
                            <a:cs typeface="Calibri"/>
                            <a:sym typeface="Calibri"/>
                          </a:rPr>
                          <m:t>F</m:t>
                        </m:r>
                        <m:r>
                          <m:rPr>
                            <m:nor/>
                          </m:rPr>
                          <a:rPr lang="en-US" sz="2000" baseline="-25000" dirty="0">
                            <a:solidFill>
                              <a:schemeClr val="dk1"/>
                            </a:solidFill>
                            <a:ea typeface="Calibri"/>
                            <a:cs typeface="Calibri"/>
                            <a:sym typeface="Calibri"/>
                          </a:rPr>
                          <m:t>CPU</m:t>
                        </m:r>
                        <m:r>
                          <m:rPr>
                            <m:nor/>
                          </m:rPr>
                          <a:rPr lang="en-US" sz="2000" baseline="-25000" dirty="0">
                            <a:solidFill>
                              <a:schemeClr val="dk1"/>
                            </a:solidFill>
                            <a:ea typeface="Calibri"/>
                            <a:cs typeface="Calibri"/>
                            <a:sym typeface="Calibri"/>
                          </a:rPr>
                          <m:t> </m:t>
                        </m:r>
                      </m:den>
                    </m:f>
                  </m:oMath>
                </a14:m>
                <a:endParaRPr lang="en-US" sz="2000" dirty="0"/>
              </a:p>
              <a:p>
                <a:pPr lvl="1">
                  <a:spcBef>
                    <a:spcPts val="0"/>
                  </a:spcBef>
                  <a:buClr>
                    <a:schemeClr val="dk1"/>
                  </a:buClr>
                  <a:buSzPts val="2000"/>
                </a:pPr>
                <a:endParaRPr lang="en-US" dirty="0"/>
              </a:p>
              <a:p>
                <a:pPr marR="0" lvl="1" algn="l" rtl="0">
                  <a:lnSpc>
                    <a:spcPct val="90000"/>
                  </a:lnSpc>
                  <a:spcBef>
                    <a:spcPts val="0"/>
                  </a:spcBef>
                  <a:spcAft>
                    <a:spcPts val="0"/>
                  </a:spcAft>
                  <a:buClr>
                    <a:schemeClr val="dk1"/>
                  </a:buClr>
                  <a:buSzPts val="2000"/>
                </a:pPr>
                <a:endParaRPr lang="en-US" sz="2000"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lvl="1" indent="-342900">
                  <a:spcBef>
                    <a:spcPts val="0"/>
                  </a:spcBef>
                  <a:buClr>
                    <a:schemeClr val="dk1"/>
                  </a:buClr>
                  <a:buSzPts val="2000"/>
                  <a:buFont typeface="Arial"/>
                  <a:buChar char="•"/>
                </a:pPr>
                <a:r>
                  <a:rPr lang="en-US" sz="2000" b="1" i="0" u="none" strike="noStrike" cap="none" dirty="0" err="1">
                    <a:solidFill>
                      <a:schemeClr val="dk1"/>
                    </a:solidFill>
                    <a:latin typeface="Calibri"/>
                    <a:ea typeface="Calibri"/>
                    <a:cs typeface="Calibri"/>
                    <a:sym typeface="Calibri"/>
                  </a:rPr>
                  <a:t>U</a:t>
                </a:r>
                <a:r>
                  <a:rPr lang="en-US" sz="2000" b="1" i="0" u="none" strike="noStrike" cap="none" baseline="-25000" dirty="0" err="1">
                    <a:solidFill>
                      <a:schemeClr val="dk1"/>
                    </a:solidFill>
                    <a:latin typeface="Calibri"/>
                    <a:ea typeface="Calibri"/>
                    <a:cs typeface="Calibri"/>
                    <a:sym typeface="Calibri"/>
                  </a:rPr>
                  <a:t>Int</a:t>
                </a:r>
                <a:r>
                  <a:rPr lang="en-US" sz="2000" b="1" i="0" u="none" strike="noStrike" cap="none" dirty="0">
                    <a:solidFill>
                      <a:schemeClr val="dk1"/>
                    </a:solidFill>
                    <a:latin typeface="Calibri"/>
                    <a:ea typeface="Calibri"/>
                    <a:cs typeface="Calibri"/>
                    <a:sym typeface="Calibri"/>
                  </a:rPr>
                  <a:t>: Utilization (fraction of processor time) consumed by interrupt processing</a:t>
                </a:r>
              </a:p>
              <a:p>
                <a:pPr marR="0" lvl="1" algn="l" rtl="0">
                  <a:lnSpc>
                    <a:spcPct val="90000"/>
                  </a:lnSpc>
                  <a:spcBef>
                    <a:spcPts val="0"/>
                  </a:spcBef>
                  <a:spcAft>
                    <a:spcPts val="0"/>
                  </a:spcAft>
                  <a:buClr>
                    <a:schemeClr val="dk1"/>
                  </a:buClr>
                  <a:buSzPts val="2000"/>
                </a:pPr>
                <a:endParaRPr lang="en-US" sz="2000" b="1" i="0" u="none" strike="noStrike" cap="none"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aseline="-25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000"/>
                  <a:buFont typeface="Arial"/>
                  <a:buChar char="•"/>
                </a:pPr>
                <a:endParaRPr lang="en-US" sz="2000" b="1" i="0" u="none" strike="noStrike" cap="none" baseline="-25000"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sz="2000" b="1" i="0" u="none" strike="noStrike" cap="none" baseline="30000" dirty="0">
                  <a:solidFill>
                    <a:schemeClr val="dk1"/>
                  </a:solidFill>
                  <a:latin typeface="Calibri"/>
                  <a:ea typeface="Calibri"/>
                  <a:cs typeface="Calibri"/>
                  <a:sym typeface="Calibri"/>
                </a:endParaRPr>
              </a:p>
              <a:p>
                <a:pPr marL="800100" marR="0" lvl="1" indent="-342900" algn="l" rtl="0">
                  <a:lnSpc>
                    <a:spcPct val="90000"/>
                  </a:lnSpc>
                  <a:spcBef>
                    <a:spcPts val="0"/>
                  </a:spcBef>
                  <a:spcAft>
                    <a:spcPts val="0"/>
                  </a:spcAft>
                  <a:buClr>
                    <a:schemeClr val="dk1"/>
                  </a:buClr>
                  <a:buSzPts val="2200"/>
                  <a:buFont typeface="Arial"/>
                  <a:buChar char="•"/>
                </a:pPr>
                <a:r>
                  <a:rPr lang="en-US" sz="2200" b="1" i="0" u="none" strike="noStrike" cap="none" dirty="0">
                    <a:solidFill>
                      <a:schemeClr val="dk1"/>
                    </a:solidFill>
                    <a:latin typeface="Calibri"/>
                    <a:ea typeface="Calibri"/>
                    <a:cs typeface="Calibri"/>
                    <a:sym typeface="Calibri"/>
                  </a:rPr>
                  <a:t>CPU looks like it’s running the other code with CPU clock speed of (1-U</a:t>
                </a:r>
                <a:r>
                  <a:rPr lang="en-US" sz="2200" b="1" i="0" u="none" strike="noStrike" cap="none" baseline="-25000" dirty="0">
                    <a:solidFill>
                      <a:schemeClr val="dk1"/>
                    </a:solidFill>
                    <a:latin typeface="Calibri"/>
                    <a:ea typeface="Calibri"/>
                    <a:cs typeface="Calibri"/>
                    <a:sym typeface="Calibri"/>
                  </a:rPr>
                  <a:t>Int</a:t>
                </a:r>
                <a:r>
                  <a:rPr lang="en-US" sz="2200" b="1" i="0" u="none" strike="noStrike" cap="none" dirty="0">
                    <a:solidFill>
                      <a:schemeClr val="dk1"/>
                    </a:solidFill>
                    <a:latin typeface="Calibri"/>
                    <a:ea typeface="Calibri"/>
                    <a:cs typeface="Calibri"/>
                    <a:sym typeface="Calibri"/>
                  </a:rPr>
                  <a:t>)*F</a:t>
                </a:r>
                <a:r>
                  <a:rPr lang="en-US" sz="2200" b="1" i="0" u="none" strike="noStrike" cap="none" baseline="-25000" dirty="0">
                    <a:solidFill>
                      <a:schemeClr val="dk1"/>
                    </a:solidFill>
                    <a:latin typeface="Calibri"/>
                    <a:ea typeface="Calibri"/>
                    <a:cs typeface="Calibri"/>
                    <a:sym typeface="Calibri"/>
                  </a:rPr>
                  <a:t>CPU</a:t>
                </a:r>
                <a:endParaRPr lang="en-US" sz="2200" b="1" i="0" u="none" strike="noStrike" cap="none" dirty="0">
                  <a:solidFill>
                    <a:schemeClr val="dk1"/>
                  </a:solidFill>
                  <a:latin typeface="Calibri"/>
                  <a:ea typeface="Calibri"/>
                  <a:cs typeface="Calibri"/>
                  <a:sym typeface="Calibri"/>
                </a:endParaRPr>
              </a:p>
              <a:p>
                <a:pPr marR="0" lvl="1" algn="l" rtl="0">
                  <a:lnSpc>
                    <a:spcPct val="90000"/>
                  </a:lnSpc>
                  <a:spcBef>
                    <a:spcPts val="0"/>
                  </a:spcBef>
                  <a:spcAft>
                    <a:spcPts val="0"/>
                  </a:spcAft>
                  <a:buClr>
                    <a:schemeClr val="dk1"/>
                  </a:buClr>
                  <a:buSzPts val="2000"/>
                </a:pPr>
                <a:endParaRPr lang="en-US" dirty="0"/>
              </a:p>
              <a:p>
                <a:endParaRPr lang="fa-IR" dirty="0"/>
              </a:p>
            </p:txBody>
          </p:sp>
        </mc:Choice>
        <mc:Fallback xmlns="">
          <p:sp>
            <p:nvSpPr>
              <p:cNvPr id="5" name="Content Placeholder 4">
                <a:extLst>
                  <a:ext uri="{FF2B5EF4-FFF2-40B4-BE49-F238E27FC236}">
                    <a16:creationId xmlns:a16="http://schemas.microsoft.com/office/drawing/2014/main" id="{E30715EA-61E3-63A2-C45D-42032462A523}"/>
                  </a:ext>
                </a:extLst>
              </p:cNvPr>
              <p:cNvSpPr>
                <a:spLocks noGrp="1" noRot="1" noChangeAspect="1" noMove="1" noResize="1" noEditPoints="1" noAdjustHandles="1" noChangeArrowheads="1" noChangeShapeType="1" noTextEdit="1"/>
              </p:cNvSpPr>
              <p:nvPr>
                <p:ph idx="1"/>
              </p:nvPr>
            </p:nvSpPr>
            <p:spPr>
              <a:xfrm>
                <a:off x="838200" y="1502229"/>
                <a:ext cx="10515600" cy="4886020"/>
              </a:xfrm>
              <a:blipFill>
                <a:blip r:embed="rId2"/>
                <a:stretch>
                  <a:fillRect l="-812"/>
                </a:stretch>
              </a:blipFill>
            </p:spPr>
            <p:txBody>
              <a:bodyPr/>
              <a:lstStyle/>
              <a:p>
                <a:r>
                  <a:rPr lang="fa-IR">
                    <a:noFill/>
                  </a:rPr>
                  <a:t> </a:t>
                </a:r>
              </a:p>
            </p:txBody>
          </p:sp>
        </mc:Fallback>
      </mc:AlternateContent>
      <p:sp>
        <p:nvSpPr>
          <p:cNvPr id="6" name="Slide Number Placeholder 5"/>
          <p:cNvSpPr>
            <a:spLocks noGrp="1"/>
          </p:cNvSpPr>
          <p:nvPr>
            <p:ph type="sldNum" sz="quarter" idx="12"/>
          </p:nvPr>
        </p:nvSpPr>
        <p:spPr/>
        <p:txBody>
          <a:bodyPr/>
          <a:lstStyle/>
          <a:p>
            <a:fld id="{64249A16-1D3B-4D2A-828B-0F6032C90132}" type="slidenum">
              <a:rPr lang="en-US" smtClean="0"/>
              <a:pPr/>
              <a:t>25</a:t>
            </a:fld>
            <a:r>
              <a:rPr lang="en-US"/>
              <a:t>/30</a:t>
            </a:r>
            <a:endParaRPr lang="en-US" dirty="0"/>
          </a:p>
        </p:txBody>
      </p:sp>
    </p:spTree>
    <p:extLst>
      <p:ext uri="{BB962C8B-B14F-4D97-AF65-F5344CB8AC3E}">
        <p14:creationId xmlns:p14="http://schemas.microsoft.com/office/powerpoint/2010/main" val="419444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E066-787D-C52C-31F8-B925C664509F}"/>
              </a:ext>
            </a:extLst>
          </p:cNvPr>
          <p:cNvSpPr>
            <a:spLocks noGrp="1"/>
          </p:cNvSpPr>
          <p:nvPr>
            <p:ph type="title"/>
          </p:nvPr>
        </p:nvSpPr>
        <p:spPr>
          <a:xfrm>
            <a:off x="1323392" y="469751"/>
            <a:ext cx="10515600" cy="1325563"/>
          </a:xfrm>
        </p:spPr>
        <p:txBody>
          <a:bodyPr>
            <a:normAutofit/>
          </a:bodyPr>
          <a:lstStyle/>
          <a:p>
            <a:r>
              <a:rPr lang="en-US" dirty="0"/>
              <a:t>Sharing Data Safely between ISRs</a:t>
            </a:r>
            <a:br>
              <a:rPr lang="en-US" dirty="0"/>
            </a:br>
            <a:r>
              <a:rPr lang="en-US" dirty="0"/>
              <a:t> and other Threads</a:t>
            </a:r>
            <a:endParaRPr lang="fa-IR" dirty="0"/>
          </a:p>
        </p:txBody>
      </p:sp>
      <p:sp>
        <p:nvSpPr>
          <p:cNvPr id="5" name="Content Placeholder 4">
            <a:extLst>
              <a:ext uri="{FF2B5EF4-FFF2-40B4-BE49-F238E27FC236}">
                <a16:creationId xmlns:a16="http://schemas.microsoft.com/office/drawing/2014/main" id="{99AFE5B3-A7CE-ECFF-D19C-956CD905FF87}"/>
              </a:ext>
            </a:extLst>
          </p:cNvPr>
          <p:cNvSpPr>
            <a:spLocks noGrp="1"/>
          </p:cNvSpPr>
          <p:nvPr>
            <p:ph idx="1"/>
          </p:nvPr>
        </p:nvSpPr>
        <p:spPr>
          <a:xfrm>
            <a:off x="838200" y="2036911"/>
            <a:ext cx="10515600" cy="4351338"/>
          </a:xfrm>
        </p:spPr>
        <p:txBody>
          <a:bodyPr/>
          <a:lstStyle/>
          <a:p>
            <a:pPr marL="342900" marR="0" lvl="0" indent="-342900" algn="l" defTabSz="914400" rtl="0" eaLnBrk="1" fontAlgn="auto" latinLnBrk="0" hangingPunct="1">
              <a:lnSpc>
                <a:spcPct val="90000"/>
              </a:lnSpc>
              <a:spcBef>
                <a:spcPts val="0"/>
              </a:spcBef>
              <a:spcAft>
                <a:spcPts val="0"/>
              </a:spcAft>
              <a:buClr>
                <a:srgbClr val="FF0000"/>
              </a:buClr>
              <a:buSzPts val="2400"/>
              <a:buFont typeface="Arial"/>
              <a:buChar char="•"/>
              <a:tabLst/>
              <a:defRPr/>
            </a:pP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Volatile data</a:t>
            </a: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 can be updated outside of the program’s immediate control</a:t>
            </a:r>
          </a:p>
          <a:p>
            <a:pPr marR="0" lvl="0" algn="l" defTabSz="914400" rtl="0" eaLnBrk="1" fontAlgn="auto" latinLnBrk="0" hangingPunct="1">
              <a:lnSpc>
                <a:spcPct val="90000"/>
              </a:lnSpc>
              <a:spcBef>
                <a:spcPts val="0"/>
              </a:spcBef>
              <a:spcAft>
                <a:spcPts val="0"/>
              </a:spcAft>
              <a:buClr>
                <a:srgbClr val="FF0000"/>
              </a:buClr>
              <a:buSzPts val="2400"/>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000000"/>
              </a:buClr>
              <a:buSzPts val="1400"/>
              <a:buFont typeface="Arial"/>
              <a:buChar char="•"/>
              <a:tabLst/>
              <a:defRPr/>
            </a:pPr>
            <a:r>
              <a:rPr kumimoji="0" lang="en-US" sz="1400" b="1" i="0" u="none" strike="noStrike" kern="0" cap="none" spc="0" normalizeH="0" baseline="0" noProof="0" dirty="0">
                <a:ln>
                  <a:noFill/>
                </a:ln>
                <a:solidFill>
                  <a:srgbClr val="000000"/>
                </a:solidFill>
                <a:effectLst/>
                <a:uLnTx/>
                <a:uFillTx/>
                <a:latin typeface="Calibri"/>
                <a:ea typeface="Calibri"/>
                <a:cs typeface="Calibri"/>
                <a:sym typeface="Calibri"/>
              </a:rPr>
              <a:t>In computer programming, particularly in the C, C++, C#, and Java programming languages, the volatile keyword indicates that a value may change between different accesses, even if it does not appear to be modified. This keyword prevents an optimizing compiler from optimizing away subsequent reads or writes and thus incorrectly reusing a stale value or omitting writes. Volatile values primarily arise in hardware access (memory-mapped I/O), where reading from or writing to memory is used to communicate with peripheral devices, and in threading, where a different thread may have modified a value. [Wikipedia]</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R="0" lvl="0" algn="l" defTabSz="914400" rtl="0" eaLnBrk="1" fontAlgn="auto" latinLnBrk="0" hangingPunct="1">
              <a:lnSpc>
                <a:spcPct val="90000"/>
              </a:lnSpc>
              <a:spcBef>
                <a:spcPts val="0"/>
              </a:spcBef>
              <a:spcAft>
                <a:spcPts val="0"/>
              </a:spcAft>
              <a:buClr>
                <a:srgbClr val="FF0000"/>
              </a:buClr>
              <a:buSzPts val="2400"/>
              <a:tabLst/>
              <a:defRPr/>
            </a:pPr>
            <a:endPar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FF0000"/>
              </a:buClr>
              <a:buSzPts val="2400"/>
              <a:buFont typeface="Arial"/>
              <a:buChar char="•"/>
              <a:tabLst/>
              <a:defRPr/>
            </a:pP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Non-atomic shared data</a:t>
            </a: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 can be interrupted partway through read or write, is vulnerable to </a:t>
            </a:r>
            <a:r>
              <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rPr>
              <a:t>race conditions</a:t>
            </a: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FF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400"/>
              <a:buFont typeface="Arial"/>
              <a:buChar char="•"/>
              <a:tabLst/>
              <a:defRPr/>
            </a:pPr>
            <a:r>
              <a:rPr lang="en-US" sz="2400" kern="0" dirty="0">
                <a:solidFill>
                  <a:srgbClr val="000000"/>
                </a:solidFill>
                <a:latin typeface="Calibri"/>
                <a:cs typeface="Calibri"/>
                <a:sym typeface="Calibri"/>
              </a:rPr>
              <a:t>Where should we use volatile and where should we use Non-atomic shared?</a:t>
            </a: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26</a:t>
            </a:fld>
            <a:r>
              <a:rPr lang="en-US"/>
              <a:t>/30</a:t>
            </a:r>
            <a:endParaRPr lang="en-US" dirty="0"/>
          </a:p>
        </p:txBody>
      </p:sp>
    </p:spTree>
    <p:extLst>
      <p:ext uri="{BB962C8B-B14F-4D97-AF65-F5344CB8AC3E}">
        <p14:creationId xmlns:p14="http://schemas.microsoft.com/office/powerpoint/2010/main" val="1847173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2DF4-EF40-BC23-7EDD-DAFF22DD11DB}"/>
              </a:ext>
            </a:extLst>
          </p:cNvPr>
          <p:cNvSpPr>
            <a:spLocks noGrp="1"/>
          </p:cNvSpPr>
          <p:nvPr>
            <p:ph type="title"/>
          </p:nvPr>
        </p:nvSpPr>
        <p:spPr/>
        <p:txBody>
          <a:bodyPr/>
          <a:lstStyle/>
          <a:p>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Non-Atomic Shared Data</a:t>
            </a:r>
            <a:endParaRPr lang="fa-IR" dirty="0"/>
          </a:p>
        </p:txBody>
      </p:sp>
      <p:sp>
        <p:nvSpPr>
          <p:cNvPr id="3" name="Content Placeholder 2">
            <a:extLst>
              <a:ext uri="{FF2B5EF4-FFF2-40B4-BE49-F238E27FC236}">
                <a16:creationId xmlns:a16="http://schemas.microsoft.com/office/drawing/2014/main" id="{B2DC8A17-F587-3EDF-6ED2-352796138092}"/>
              </a:ext>
            </a:extLst>
          </p:cNvPr>
          <p:cNvSpPr>
            <a:spLocks noGrp="1"/>
          </p:cNvSpPr>
          <p:nvPr>
            <p:ph idx="1"/>
          </p:nvPr>
        </p:nvSpPr>
        <p:spPr>
          <a:xfrm>
            <a:off x="838201" y="1825625"/>
            <a:ext cx="5257799" cy="4351338"/>
          </a:xfrm>
        </p:spPr>
        <p:txBody>
          <a:bodyPr/>
          <a:lstStyle/>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Want to keep track of current time and date</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800100" marR="0" lvl="1"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Use 1 Hz interrupt from timer</a:t>
            </a:r>
            <a:endParaRPr kumimoji="0" lang="en-US" sz="2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203200" algn="l" defTabSz="914400" rtl="0" eaLnBrk="1" fontAlgn="auto" latinLnBrk="0" hangingPunct="1">
              <a:lnSpc>
                <a:spcPct val="90000"/>
              </a:lnSpc>
              <a:spcBef>
                <a:spcPts val="0"/>
              </a:spcBef>
              <a:spcAft>
                <a:spcPts val="0"/>
              </a:spcAft>
              <a:buClr>
                <a:srgbClr val="000000"/>
              </a:buClr>
              <a:buSzPts val="22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90000"/>
              </a:lnSpc>
              <a:spcBef>
                <a:spcPts val="0"/>
              </a:spcBef>
              <a:spcAft>
                <a:spcPts val="0"/>
              </a:spcAft>
              <a:buClr>
                <a:srgbClr val="000000"/>
              </a:buClr>
              <a:buSzPts val="2200"/>
              <a:buFont typeface="Arial"/>
              <a:buChar char="•"/>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System</a:t>
            </a:r>
          </a:p>
          <a:p>
            <a:pPr marR="0" lvl="0" algn="l" defTabSz="914400" rtl="0" eaLnBrk="1" fontAlgn="auto" latinLnBrk="0" hangingPunct="1">
              <a:lnSpc>
                <a:spcPct val="90000"/>
              </a:lnSpc>
              <a:spcBef>
                <a:spcPts val="0"/>
              </a:spcBef>
              <a:spcAft>
                <a:spcPts val="0"/>
              </a:spcAft>
              <a:buClr>
                <a:srgbClr val="000000"/>
              </a:buClr>
              <a:buSzPts val="2200"/>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FF0000"/>
              </a:buClr>
              <a:buSzPts val="1800"/>
              <a:buFont typeface="Arial"/>
              <a:buChar char="•"/>
              <a:tabLst/>
              <a:defRPr/>
            </a:pPr>
            <a:r>
              <a:rPr kumimoji="0" lang="en-US" sz="1800" b="1" i="0" u="none" strike="noStrike" kern="0" cap="none" spc="0" normalizeH="0" baseline="0" noProof="0" dirty="0" err="1">
                <a:ln>
                  <a:noFill/>
                </a:ln>
                <a:solidFill>
                  <a:srgbClr val="FF0000"/>
                </a:solidFill>
                <a:effectLst/>
                <a:uLnTx/>
                <a:uFillTx/>
                <a:latin typeface="Calibri"/>
                <a:ea typeface="Calibri"/>
                <a:cs typeface="Calibri"/>
                <a:sym typeface="Calibri"/>
              </a:rPr>
              <a:t>TimerVal</a:t>
            </a:r>
            <a:r>
              <a:rPr kumimoji="0" lang="en-US" sz="1800" b="1" i="0" u="none" strike="noStrike" kern="0" cap="none" spc="0" normalizeH="0" baseline="0" noProof="0" dirty="0">
                <a:ln>
                  <a:noFill/>
                </a:ln>
                <a:solidFill>
                  <a:srgbClr val="FF0000"/>
                </a:solidFill>
                <a:effectLst/>
                <a:uLnTx/>
                <a:uFillTx/>
                <a:latin typeface="Calibri"/>
                <a:ea typeface="Calibri"/>
                <a:cs typeface="Calibri"/>
                <a:sym typeface="Calibri"/>
              </a:rPr>
              <a:t>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structure tracks time and days since some reference event</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90000"/>
              </a:lnSpc>
              <a:spcBef>
                <a:spcPts val="0"/>
              </a:spcBef>
              <a:spcAft>
                <a:spcPts val="0"/>
              </a:spcAft>
              <a:buClr>
                <a:srgbClr val="000000"/>
              </a:buClr>
              <a:buSzPts val="1800"/>
              <a:buFont typeface="Arial"/>
              <a:buChar char="•"/>
              <a:tabLst/>
              <a:defRPr/>
            </a:pPr>
            <a:r>
              <a:rPr kumimoji="0" lang="en-US" sz="1800" b="1" i="0" u="none" strike="noStrike" kern="0" cap="none" spc="0" normalizeH="0" baseline="0" noProof="0" dirty="0" err="1">
                <a:ln>
                  <a:noFill/>
                </a:ln>
                <a:solidFill>
                  <a:srgbClr val="000000"/>
                </a:solidFill>
                <a:effectLst/>
                <a:uLnTx/>
                <a:uFillTx/>
                <a:latin typeface="Calibri"/>
                <a:ea typeface="Calibri"/>
                <a:cs typeface="Calibri"/>
                <a:sym typeface="Calibri"/>
              </a:rPr>
              <a:t>TimerVal’s</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 fields are updated by periodic 1 Hz timer ISR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190500" algn="l" defTabSz="914400" rtl="0" eaLnBrk="1" fontAlgn="auto" latinLnBrk="0" hangingPunct="1">
              <a:lnSpc>
                <a:spcPct val="90000"/>
              </a:lnSpc>
              <a:spcBef>
                <a:spcPts val="0"/>
              </a:spcBef>
              <a:spcAft>
                <a:spcPts val="0"/>
              </a:spcAft>
              <a:buClr>
                <a:srgbClr val="000000"/>
              </a:buClr>
              <a:buSzPts val="2400"/>
              <a:buFont typeface="Arial"/>
              <a:buNone/>
              <a:tabLst/>
              <a:defRPr/>
            </a:pPr>
            <a:endPar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endParaRPr>
          </a:p>
          <a:p>
            <a:endParaRPr lang="fa-IR" dirty="0"/>
          </a:p>
        </p:txBody>
      </p:sp>
      <p:sp>
        <p:nvSpPr>
          <p:cNvPr id="7" name="Google Shape;329;p40">
            <a:extLst>
              <a:ext uri="{FF2B5EF4-FFF2-40B4-BE49-F238E27FC236}">
                <a16:creationId xmlns:a16="http://schemas.microsoft.com/office/drawing/2014/main" id="{BFA46CE4-A2A5-127E-9895-47574909FEB5}"/>
              </a:ext>
            </a:extLst>
          </p:cNvPr>
          <p:cNvSpPr txBox="1"/>
          <p:nvPr/>
        </p:nvSpPr>
        <p:spPr>
          <a:xfrm>
            <a:off x="6096000" y="1489723"/>
            <a:ext cx="4648200" cy="1815882"/>
          </a:xfrm>
          <a:prstGeom prst="rect">
            <a:avLst/>
          </a:prstGeom>
          <a:solidFill>
            <a:srgbClr val="DDDDDD"/>
          </a:solidFill>
          <a:ln w="9525" cap="flat" cmpd="sng">
            <a:solidFill>
              <a:srgbClr val="C0504D"/>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GetDateTime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DateTimeType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 DT){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DT-&gt;day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TimerVal.day</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FF"/>
              </a:buClr>
              <a:buSzPts val="1600"/>
              <a:buFont typeface="Noto Sans Symbols"/>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DT-&gt;hour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TimerVal.hour</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DT-&gt;minute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TimerVal.minute</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 DT-&gt;second = </a:t>
            </a:r>
            <a:r>
              <a:rPr kumimoji="0" lang="en-US" sz="16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TimerVal.second</a:t>
            </a: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defTabSz="914400" eaLnBrk="1" fontAlgn="auto" latinLnBrk="0" hangingPunct="1">
              <a:lnSpc>
                <a:spcPct val="100000"/>
              </a:lnSpc>
              <a:spcBef>
                <a:spcPts val="32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Google Shape;330;p40">
            <a:extLst>
              <a:ext uri="{FF2B5EF4-FFF2-40B4-BE49-F238E27FC236}">
                <a16:creationId xmlns:a16="http://schemas.microsoft.com/office/drawing/2014/main" id="{94C885D5-C9A5-879D-E331-4505FBA40C91}"/>
              </a:ext>
            </a:extLst>
          </p:cNvPr>
          <p:cNvSpPr txBox="1"/>
          <p:nvPr/>
        </p:nvSpPr>
        <p:spPr>
          <a:xfrm>
            <a:off x="6096000" y="3305605"/>
            <a:ext cx="4648200" cy="3046948"/>
          </a:xfrm>
          <a:prstGeom prst="rect">
            <a:avLst/>
          </a:prstGeom>
          <a:solidFill>
            <a:srgbClr val="DDDDDD"/>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void </a:t>
            </a:r>
            <a:r>
              <a:rPr lang="en-US" sz="1600" b="1" dirty="0" err="1">
                <a:solidFill>
                  <a:schemeClr val="dk1"/>
                </a:solidFill>
                <a:latin typeface="Courier New"/>
                <a:ea typeface="Courier New"/>
                <a:cs typeface="Courier New"/>
                <a:sym typeface="Courier New"/>
              </a:rPr>
              <a:t>DateTimeISR</a:t>
            </a:r>
            <a:r>
              <a:rPr lang="en-US" sz="1600" b="1" dirty="0">
                <a:solidFill>
                  <a:schemeClr val="dk1"/>
                </a:solidFill>
                <a:latin typeface="Courier New"/>
                <a:ea typeface="Courier New"/>
                <a:cs typeface="Courier New"/>
                <a:sym typeface="Courier New"/>
              </a:rPr>
              <a:t>(void){</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 &gt; 59){</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TimerVal.second</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 &gt; 59) {</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TimerVal.minute</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Clr>
                <a:srgbClr val="0000FF"/>
              </a:buClr>
              <a:buSzPts val="1600"/>
              <a:buFont typeface="Noto Sans Symbols"/>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if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 &gt; 23) {</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TimerVal.hour</a:t>
            </a:r>
            <a:r>
              <a:rPr lang="en-US" sz="1600" b="1" dirty="0">
                <a:solidFill>
                  <a:schemeClr val="dk1"/>
                </a:solidFill>
                <a:latin typeface="Courier New"/>
                <a:ea typeface="Courier New"/>
                <a:cs typeface="Courier New"/>
                <a:sym typeface="Courier New"/>
              </a:rPr>
              <a:t> = 0;</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a:t>
            </a:r>
            <a:r>
              <a:rPr lang="en-US" sz="1600" b="1" dirty="0" err="1">
                <a:solidFill>
                  <a:schemeClr val="dk1"/>
                </a:solidFill>
                <a:latin typeface="Courier New"/>
                <a:ea typeface="Courier New"/>
                <a:cs typeface="Courier New"/>
                <a:sym typeface="Courier New"/>
              </a:rPr>
              <a:t>TimerVal.day</a:t>
            </a:r>
            <a:r>
              <a:rPr lang="en-US" sz="1600" b="1" dirty="0">
                <a:solidFill>
                  <a:schemeClr val="dk1"/>
                </a:solidFill>
                <a:latin typeface="Courier New"/>
                <a:ea typeface="Courier New"/>
                <a:cs typeface="Courier New"/>
                <a:sym typeface="Courier New"/>
              </a:rPr>
              <a:t>++;</a:t>
            </a:r>
            <a:endParaRPr dirty="0"/>
          </a:p>
          <a:p>
            <a:pPr marL="0" marR="0" lvl="0" indent="0" algn="l" rtl="0">
              <a:spcBef>
                <a:spcPts val="0"/>
              </a:spcBef>
              <a:spcAft>
                <a:spcPts val="0"/>
              </a:spcAft>
              <a:buNone/>
            </a:pPr>
            <a:r>
              <a:rPr lang="en-US" sz="1600" b="1" dirty="0">
                <a:solidFill>
                  <a:schemeClr val="dk1"/>
                </a:solidFill>
                <a:latin typeface="Courier New"/>
                <a:ea typeface="Courier New"/>
                <a:cs typeface="Courier New"/>
                <a:sym typeface="Courier New"/>
              </a:rPr>
              <a:t>       … etc.}</a:t>
            </a:r>
            <a:endParaRP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27</a:t>
            </a:fld>
            <a:r>
              <a:rPr lang="en-US"/>
              <a:t>/30</a:t>
            </a:r>
            <a:endParaRPr lang="en-US" dirty="0"/>
          </a:p>
        </p:txBody>
      </p:sp>
    </p:spTree>
    <p:extLst>
      <p:ext uri="{BB962C8B-B14F-4D97-AF65-F5344CB8AC3E}">
        <p14:creationId xmlns:p14="http://schemas.microsoft.com/office/powerpoint/2010/main" val="401203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EF7F-059E-595D-1B9C-BBBDB6598E0F}"/>
              </a:ext>
            </a:extLst>
          </p:cNvPr>
          <p:cNvSpPr>
            <a:spLocks noGrp="1"/>
          </p:cNvSpPr>
          <p:nvPr>
            <p:ph type="title"/>
          </p:nvPr>
        </p:nvSpPr>
        <p:spPr/>
        <p:txBody>
          <a:bodyPr/>
          <a:lstStyle/>
          <a:p>
            <a:r>
              <a:rPr lang="en-US" dirty="0"/>
              <a:t>Non-Atomic Shared Data</a:t>
            </a:r>
            <a:endParaRPr lang="fa-IR" dirty="0"/>
          </a:p>
        </p:txBody>
      </p:sp>
      <p:sp>
        <p:nvSpPr>
          <p:cNvPr id="3" name="Content Placeholder 2">
            <a:extLst>
              <a:ext uri="{FF2B5EF4-FFF2-40B4-BE49-F238E27FC236}">
                <a16:creationId xmlns:a16="http://schemas.microsoft.com/office/drawing/2014/main" id="{B61FFCAE-D8B9-6D77-C432-BD223900680C}"/>
              </a:ext>
            </a:extLst>
          </p:cNvPr>
          <p:cNvSpPr>
            <a:spLocks noGrp="1"/>
          </p:cNvSpPr>
          <p:nvPr>
            <p:ph idx="1"/>
          </p:nvPr>
        </p:nvSpPr>
        <p:spPr>
          <a:xfrm>
            <a:off x="838200" y="1530221"/>
            <a:ext cx="10601131" cy="4702726"/>
          </a:xfrm>
        </p:spPr>
        <p:txBody>
          <a:bodyPr>
            <a:normAutofit fontScale="92500" lnSpcReduction="10000"/>
          </a:bodyPr>
          <a:lstStyle/>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Problem</a:t>
            </a:r>
          </a:p>
          <a:p>
            <a:pPr marR="0" lvl="0" algn="l" rtl="0">
              <a:lnSpc>
                <a:spcPct val="90000"/>
              </a:lnSpc>
              <a:spcBef>
                <a:spcPts val="0"/>
              </a:spcBef>
              <a:spcAft>
                <a:spcPts val="0"/>
              </a:spcAft>
              <a:buClr>
                <a:schemeClr val="dk1"/>
              </a:buClr>
              <a:buSzPts val="2200"/>
            </a:pPr>
            <a:endParaRPr lang="en-US" sz="1900" dirty="0"/>
          </a:p>
          <a:p>
            <a:pPr marL="800100" marR="0" lvl="1" indent="-342900" algn="l" rtl="0">
              <a:lnSpc>
                <a:spcPct val="90000"/>
              </a:lnSpc>
              <a:spcBef>
                <a:spcPts val="0"/>
              </a:spcBef>
              <a:spcAft>
                <a:spcPts val="0"/>
              </a:spcAft>
              <a:buClr>
                <a:schemeClr val="dk1"/>
              </a:buClr>
              <a:buSzPts val="2000"/>
              <a:buFont typeface="Arial"/>
              <a:buChar char="•"/>
            </a:pPr>
            <a:r>
              <a:rPr lang="en-US" sz="1900" b="1" i="0" u="none" strike="noStrike" cap="none" dirty="0">
                <a:solidFill>
                  <a:schemeClr val="dk1"/>
                </a:solidFill>
                <a:latin typeface="Calibri"/>
                <a:ea typeface="Calibri"/>
                <a:cs typeface="Calibri"/>
                <a:sym typeface="Calibri"/>
              </a:rPr>
              <a:t>An interrupt at the wrong time will lead to half-updated data in DT</a:t>
            </a:r>
            <a:endParaRPr lang="en-US" sz="1900" dirty="0"/>
          </a:p>
          <a:p>
            <a:pPr marL="342900" marR="0" lvl="0" indent="-203200" algn="l" rtl="0">
              <a:lnSpc>
                <a:spcPct val="90000"/>
              </a:lnSpc>
              <a:spcBef>
                <a:spcPts val="0"/>
              </a:spcBef>
              <a:spcAft>
                <a:spcPts val="0"/>
              </a:spcAft>
              <a:buClr>
                <a:schemeClr val="dk1"/>
              </a:buClr>
              <a:buSzPts val="2200"/>
              <a:buFont typeface="Arial"/>
              <a:buNone/>
            </a:pPr>
            <a:endParaRPr lang="en-US" sz="2200" b="1" dirty="0">
              <a:solidFill>
                <a:schemeClr val="dk1"/>
              </a:solidFill>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Failure Case</a:t>
            </a:r>
          </a:p>
          <a:p>
            <a:pPr marR="0" lvl="0" algn="l" rtl="0">
              <a:lnSpc>
                <a:spcPct val="90000"/>
              </a:lnSpc>
              <a:spcBef>
                <a:spcPts val="0"/>
              </a:spcBef>
              <a:spcAft>
                <a:spcPts val="0"/>
              </a:spcAft>
              <a:buClr>
                <a:schemeClr val="dk1"/>
              </a:buClr>
              <a:buSzPts val="2200"/>
            </a:pPr>
            <a:endParaRPr lang="en-US" sz="24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is {10, 23, 59, 59} (10th day, 23:59:59)</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Task code calls </a:t>
            </a:r>
            <a:r>
              <a:rPr lang="en-US" sz="1900" b="1" i="0" u="none" strike="noStrike" cap="none" dirty="0" err="1">
                <a:solidFill>
                  <a:schemeClr val="dk1"/>
                </a:solidFill>
                <a:latin typeface="Calibri"/>
                <a:ea typeface="Calibri"/>
                <a:cs typeface="Calibri"/>
                <a:sym typeface="Calibri"/>
              </a:rPr>
              <a:t>GetDateTime</a:t>
            </a:r>
            <a:r>
              <a:rPr lang="en-US" sz="1900" b="1" i="0" u="none" strike="noStrike" cap="none" dirty="0">
                <a:solidFill>
                  <a:schemeClr val="dk1"/>
                </a:solidFill>
                <a:latin typeface="Calibri"/>
                <a:ea typeface="Calibri"/>
                <a:cs typeface="Calibri"/>
                <a:sym typeface="Calibri"/>
              </a:rPr>
              <a:t>(), which starts copying the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fields to DT: day = 10, hour = 23</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A timer interrupt occurs, which updates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to {11, 0, 0, 0}</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err="1">
                <a:solidFill>
                  <a:schemeClr val="dk1"/>
                </a:solidFill>
                <a:latin typeface="Calibri"/>
                <a:ea typeface="Calibri"/>
                <a:cs typeface="Calibri"/>
                <a:sym typeface="Calibri"/>
              </a:rPr>
              <a:t>GetDateTime</a:t>
            </a:r>
            <a:r>
              <a:rPr lang="en-US" sz="1900" b="1" i="0" u="none" strike="noStrike" cap="none" dirty="0">
                <a:solidFill>
                  <a:schemeClr val="dk1"/>
                </a:solidFill>
                <a:latin typeface="Calibri"/>
                <a:ea typeface="Calibri"/>
                <a:cs typeface="Calibri"/>
                <a:sym typeface="Calibri"/>
              </a:rPr>
              <a:t>() resumes executing, copying the remaining </a:t>
            </a:r>
            <a:r>
              <a:rPr lang="en-US" sz="1900" b="1" i="0" u="none" strike="noStrike" cap="none" dirty="0" err="1">
                <a:solidFill>
                  <a:schemeClr val="dk1"/>
                </a:solidFill>
                <a:latin typeface="Calibri"/>
                <a:ea typeface="Calibri"/>
                <a:cs typeface="Calibri"/>
                <a:sym typeface="Calibri"/>
              </a:rPr>
              <a:t>TimerVal</a:t>
            </a:r>
            <a:r>
              <a:rPr lang="en-US" sz="1900" b="1" i="0" u="none" strike="noStrike" cap="none" dirty="0">
                <a:solidFill>
                  <a:schemeClr val="dk1"/>
                </a:solidFill>
                <a:latin typeface="Calibri"/>
                <a:ea typeface="Calibri"/>
                <a:cs typeface="Calibri"/>
                <a:sym typeface="Calibri"/>
              </a:rPr>
              <a:t> fields to DT: minute = 0, second = 0</a:t>
            </a:r>
            <a:endParaRPr lang="en-US" sz="1900" dirty="0"/>
          </a:p>
          <a:p>
            <a:pPr marL="800100" marR="0" lvl="1" indent="-342900" algn="l" rtl="0">
              <a:lnSpc>
                <a:spcPct val="90000"/>
              </a:lnSpc>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DT now has a time stamp of {10, 23, 0, 0}</a:t>
            </a:r>
            <a:endParaRPr lang="en-US" sz="1900" dirty="0"/>
          </a:p>
          <a:p>
            <a:pPr marL="800100" marR="0" lvl="1" indent="-342900" algn="l" rtl="0">
              <a:lnSpc>
                <a:spcPct val="90000"/>
              </a:lnSpc>
              <a:spcBef>
                <a:spcPts val="0"/>
              </a:spcBef>
              <a:spcAft>
                <a:spcPts val="0"/>
              </a:spcAft>
              <a:buClr>
                <a:srgbClr val="FF0000"/>
              </a:buClr>
              <a:buSzPts val="1800"/>
              <a:buFont typeface="Arial"/>
              <a:buChar char="•"/>
            </a:pPr>
            <a:r>
              <a:rPr lang="en-US" sz="1900" b="1" i="0" u="none" strike="noStrike" cap="none" dirty="0">
                <a:solidFill>
                  <a:srgbClr val="FF0000"/>
                </a:solidFill>
                <a:latin typeface="Calibri"/>
                <a:ea typeface="Calibri"/>
                <a:cs typeface="Calibri"/>
                <a:sym typeface="Calibri"/>
              </a:rPr>
              <a:t>The system thinks time just jumped backwards one hour!</a:t>
            </a:r>
            <a:endParaRPr lang="en-US" sz="1900" dirty="0"/>
          </a:p>
          <a:p>
            <a:pPr marL="800100" marR="0" lvl="1" indent="-228600" algn="l" rtl="0">
              <a:lnSpc>
                <a:spcPct val="90000"/>
              </a:lnSpc>
              <a:spcBef>
                <a:spcPts val="0"/>
              </a:spcBef>
              <a:spcAft>
                <a:spcPts val="0"/>
              </a:spcAft>
              <a:buClr>
                <a:schemeClr val="dk1"/>
              </a:buClr>
              <a:buSzPts val="1800"/>
              <a:buFont typeface="Arial"/>
              <a:buNone/>
            </a:pPr>
            <a:endParaRPr lang="en-US" sz="1800" b="1"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Fundamental problem – “race condition”</a:t>
            </a:r>
          </a:p>
          <a:p>
            <a:pPr marR="0" lvl="0" algn="l" rtl="0">
              <a:spcBef>
                <a:spcPts val="0"/>
              </a:spcBef>
              <a:spcAft>
                <a:spcPts val="0"/>
              </a:spcAft>
              <a:buClr>
                <a:schemeClr val="dk1"/>
              </a:buClr>
              <a:buSzPts val="2200"/>
            </a:pPr>
            <a:endParaRPr lang="en-US" sz="2400" dirty="0"/>
          </a:p>
          <a:p>
            <a:pPr marL="742950" marR="0" lvl="1" indent="-285750" algn="l" rtl="0">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Preemption enables ISR to interrupt other code and possibly overwrite data</a:t>
            </a:r>
            <a:endParaRPr lang="en-US" sz="1900" dirty="0"/>
          </a:p>
          <a:p>
            <a:pPr marL="742950" marR="0" lvl="1" indent="-285750" algn="l" rtl="0">
              <a:spcBef>
                <a:spcPts val="0"/>
              </a:spcBef>
              <a:spcAft>
                <a:spcPts val="0"/>
              </a:spcAft>
              <a:buClr>
                <a:schemeClr val="dk1"/>
              </a:buClr>
              <a:buSzPts val="1800"/>
              <a:buFont typeface="Arial"/>
              <a:buChar char="•"/>
            </a:pPr>
            <a:r>
              <a:rPr lang="en-US" sz="1900" b="1" i="0" u="none" strike="noStrike" cap="none" dirty="0">
                <a:solidFill>
                  <a:schemeClr val="dk1"/>
                </a:solidFill>
                <a:latin typeface="Calibri"/>
                <a:ea typeface="Calibri"/>
                <a:cs typeface="Calibri"/>
                <a:sym typeface="Calibri"/>
              </a:rPr>
              <a:t>Must ensure </a:t>
            </a:r>
            <a:r>
              <a:rPr lang="en-US" sz="1900" b="1" i="1" u="none" strike="noStrike" cap="none" dirty="0">
                <a:solidFill>
                  <a:schemeClr val="dk1"/>
                </a:solidFill>
                <a:latin typeface="Calibri"/>
                <a:ea typeface="Calibri"/>
                <a:cs typeface="Calibri"/>
                <a:sym typeface="Calibri"/>
              </a:rPr>
              <a:t>atomic (indivisible) </a:t>
            </a:r>
            <a:r>
              <a:rPr lang="en-US" sz="1900" b="1" i="0" u="none" strike="noStrike" cap="none" dirty="0">
                <a:solidFill>
                  <a:schemeClr val="dk1"/>
                </a:solidFill>
                <a:latin typeface="Calibri"/>
                <a:ea typeface="Calibri"/>
                <a:cs typeface="Calibri"/>
                <a:sym typeface="Calibri"/>
              </a:rPr>
              <a:t>access to the object</a:t>
            </a:r>
            <a:endParaRPr lang="en-US" sz="1900" dirty="0"/>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28</a:t>
            </a:fld>
            <a:r>
              <a:rPr lang="en-US"/>
              <a:t>/30</a:t>
            </a:r>
            <a:endParaRPr lang="en-US" dirty="0"/>
          </a:p>
        </p:txBody>
      </p:sp>
    </p:spTree>
    <p:extLst>
      <p:ext uri="{BB962C8B-B14F-4D97-AF65-F5344CB8AC3E}">
        <p14:creationId xmlns:p14="http://schemas.microsoft.com/office/powerpoint/2010/main" val="3087813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Examining the Problem More Closely</a:t>
            </a:r>
          </a:p>
        </p:txBody>
      </p:sp>
      <p:sp>
        <p:nvSpPr>
          <p:cNvPr id="3" name="Content Placeholder 2"/>
          <p:cNvSpPr>
            <a:spLocks noGrp="1"/>
          </p:cNvSpPr>
          <p:nvPr>
            <p:ph idx="1"/>
          </p:nvPr>
        </p:nvSpPr>
        <p:spPr/>
        <p:txBody>
          <a:bodyPr/>
          <a:lstStyle/>
          <a:p>
            <a:pPr marL="342900" marR="0" lvl="0" indent="-342900" algn="l" rtl="0">
              <a:lnSpc>
                <a:spcPct val="90000"/>
              </a:lnSpc>
              <a:spcBef>
                <a:spcPts val="0"/>
              </a:spcBef>
              <a:spcAft>
                <a:spcPts val="0"/>
              </a:spcAft>
              <a:buClr>
                <a:schemeClr val="dk1"/>
              </a:buClr>
              <a:buSzPts val="2200"/>
              <a:buFont typeface="Arial"/>
              <a:buChar char="•"/>
            </a:pPr>
            <a:r>
              <a:rPr lang="en-US" sz="2400" b="1" dirty="0">
                <a:solidFill>
                  <a:schemeClr val="dk1"/>
                </a:solidFill>
                <a:latin typeface="Calibri"/>
                <a:ea typeface="Calibri"/>
                <a:cs typeface="Calibri"/>
                <a:sym typeface="Calibri"/>
              </a:rPr>
              <a:t>Must protect any data object which both</a:t>
            </a:r>
            <a:endParaRPr lang="en-US" sz="2400"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requires multiple instructions to read or write (non-atomic access), </a:t>
            </a:r>
            <a:endParaRPr lang="en-US" dirty="0"/>
          </a:p>
          <a:p>
            <a:pPr marL="457200" marR="0" lvl="1" indent="0" algn="l" rtl="0">
              <a:lnSpc>
                <a:spcPct val="90000"/>
              </a:lnSpc>
              <a:spcBef>
                <a:spcPts val="0"/>
              </a:spcBef>
              <a:spcAft>
                <a:spcPts val="0"/>
              </a:spcAft>
              <a:buNone/>
            </a:pPr>
            <a:r>
              <a:rPr lang="en-US" sz="2000" b="1" i="0" u="none" strike="noStrike" cap="none" dirty="0">
                <a:solidFill>
                  <a:schemeClr val="dk1"/>
                </a:solidFill>
                <a:latin typeface="Calibri"/>
                <a:ea typeface="Calibri"/>
                <a:cs typeface="Calibri"/>
                <a:sym typeface="Calibri"/>
              </a:rPr>
              <a:t>and</a:t>
            </a:r>
            <a:endParaRPr lang="en-US" dirty="0"/>
          </a:p>
          <a:p>
            <a:pPr marL="800100" marR="0" lvl="1" indent="-342900" algn="l" rtl="0">
              <a:lnSpc>
                <a:spcPct val="9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Calibri"/>
                <a:ea typeface="Calibri"/>
                <a:cs typeface="Calibri"/>
                <a:sym typeface="Calibri"/>
              </a:rPr>
              <a:t>is potentially written by an ISR</a:t>
            </a:r>
            <a:endParaRPr lang="en-US" dirty="0"/>
          </a:p>
          <a:p>
            <a:endParaRPr lang="en-US" dirty="0"/>
          </a:p>
        </p:txBody>
      </p:sp>
      <p:sp>
        <p:nvSpPr>
          <p:cNvPr id="5" name="Google Shape;351;p42">
            <a:extLst>
              <a:ext uri="{FF2B5EF4-FFF2-40B4-BE49-F238E27FC236}">
                <a16:creationId xmlns:a16="http://schemas.microsoft.com/office/drawing/2014/main" id="{4B8DC619-AB40-ECF5-21C5-6302DEC8791A}"/>
              </a:ext>
            </a:extLst>
          </p:cNvPr>
          <p:cNvSpPr txBox="1"/>
          <p:nvPr/>
        </p:nvSpPr>
        <p:spPr>
          <a:xfrm>
            <a:off x="5315607" y="2870562"/>
            <a:ext cx="5715000" cy="3185447"/>
          </a:xfrm>
          <a:prstGeom prst="rect">
            <a:avLst/>
          </a:prstGeom>
          <a:solidFill>
            <a:srgbClr val="DDDDDD"/>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void </a:t>
            </a:r>
            <a:r>
              <a:rPr lang="en-US" sz="1800" b="1" dirty="0" err="1">
                <a:solidFill>
                  <a:schemeClr val="dk1"/>
                </a:solidFill>
                <a:latin typeface="Courier New"/>
                <a:ea typeface="Courier New"/>
                <a:cs typeface="Courier New"/>
                <a:sym typeface="Courier New"/>
              </a:rPr>
              <a:t>GetDateTime</a:t>
            </a:r>
            <a:r>
              <a:rPr lang="en-US" sz="1800" b="1" dirty="0">
                <a:solidFill>
                  <a:schemeClr val="dk1"/>
                </a:solidFill>
                <a:latin typeface="Courier New"/>
                <a:ea typeface="Courier New"/>
                <a:cs typeface="Courier New"/>
                <a:sym typeface="Courier New"/>
              </a:rPr>
              <a:t>(</a:t>
            </a:r>
            <a:r>
              <a:rPr lang="en-US" sz="1800" b="1" dirty="0" err="1">
                <a:solidFill>
                  <a:schemeClr val="dk1"/>
                </a:solidFill>
                <a:latin typeface="Courier New"/>
                <a:ea typeface="Courier New"/>
                <a:cs typeface="Courier New"/>
                <a:sym typeface="Courier New"/>
              </a:rPr>
              <a:t>DateTimeType</a:t>
            </a:r>
            <a:r>
              <a:rPr lang="en-US" sz="1800" b="1" dirty="0">
                <a:solidFill>
                  <a:schemeClr val="dk1"/>
                </a:solidFill>
                <a:latin typeface="Courier New"/>
                <a:ea typeface="Courier New"/>
                <a:cs typeface="Courier New"/>
                <a:sym typeface="Courier New"/>
              </a:rPr>
              <a:t> * DT){</a:t>
            </a:r>
            <a:endParaRPr dirty="0"/>
          </a:p>
          <a:p>
            <a:pPr marL="0" marR="0" lvl="0" indent="0" algn="l" rtl="0">
              <a:spcBef>
                <a:spcPts val="36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 uint32_t m;</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m = __</a:t>
            </a:r>
            <a:r>
              <a:rPr lang="en-US" sz="1800" b="1" dirty="0" err="1">
                <a:solidFill>
                  <a:schemeClr val="dk1"/>
                </a:solidFill>
                <a:latin typeface="Courier New"/>
                <a:ea typeface="Courier New"/>
                <a:cs typeface="Courier New"/>
                <a:sym typeface="Courier New"/>
              </a:rPr>
              <a:t>get_PRIMASK</a:t>
            </a:r>
            <a:r>
              <a:rPr lang="en-US" sz="1800" b="1" dirty="0">
                <a:solidFill>
                  <a:schemeClr val="dk1"/>
                </a:solidFill>
                <a:latin typeface="Courier New"/>
                <a:ea typeface="Courier New"/>
                <a:cs typeface="Courier New"/>
                <a:sym typeface="Courier New"/>
              </a:rPr>
              <a:t>();</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__</a:t>
            </a:r>
            <a:r>
              <a:rPr lang="en-US" sz="1800" b="1" dirty="0" err="1">
                <a:solidFill>
                  <a:schemeClr val="dk1"/>
                </a:solidFill>
                <a:latin typeface="Courier New"/>
                <a:ea typeface="Courier New"/>
                <a:cs typeface="Courier New"/>
                <a:sym typeface="Courier New"/>
              </a:rPr>
              <a:t>disable_irq</a:t>
            </a:r>
            <a:r>
              <a:rPr lang="en-US" sz="1800" b="1" dirty="0">
                <a:solidFill>
                  <a:schemeClr val="dk1"/>
                </a:solidFill>
                <a:latin typeface="Courier New"/>
                <a:ea typeface="Courier New"/>
                <a:cs typeface="Courier New"/>
                <a:sym typeface="Courier New"/>
              </a:rPr>
              <a:t>(); </a:t>
            </a:r>
            <a:endParaRPr dirty="0"/>
          </a:p>
          <a:p>
            <a:pPr marL="342900" marR="0" lvl="0" indent="-342900" algn="l" rtl="0">
              <a:lnSpc>
                <a:spcPct val="90000"/>
              </a:lnSpc>
              <a:spcBef>
                <a:spcPts val="360"/>
              </a:spcBef>
              <a:spcAft>
                <a:spcPts val="0"/>
              </a:spcAft>
              <a:buNone/>
            </a:pPr>
            <a:endParaRPr sz="1800" b="1" dirty="0">
              <a:solidFill>
                <a:schemeClr val="dk1"/>
              </a:solidFill>
              <a:latin typeface="Courier New"/>
              <a:ea typeface="Courier New"/>
              <a:cs typeface="Courier New"/>
              <a:sym typeface="Courier New"/>
            </a:endParaRPr>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DT-&gt;day = </a:t>
            </a:r>
            <a:r>
              <a:rPr lang="en-US" sz="1800" b="1" dirty="0" err="1">
                <a:solidFill>
                  <a:schemeClr val="dk1"/>
                </a:solidFill>
                <a:latin typeface="Courier New"/>
                <a:ea typeface="Courier New"/>
                <a:cs typeface="Courier New"/>
                <a:sym typeface="Courier New"/>
              </a:rPr>
              <a:t>TimerVal.day</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Clr>
                <a:srgbClr val="0000FF"/>
              </a:buClr>
              <a:buSzPts val="1800"/>
              <a:buFont typeface="Noto Sans Symbols"/>
              <a:buNone/>
            </a:pPr>
            <a:r>
              <a:rPr lang="en-US" sz="1800" b="1" dirty="0">
                <a:solidFill>
                  <a:schemeClr val="dk1"/>
                </a:solidFill>
                <a:latin typeface="Courier New"/>
                <a:ea typeface="Courier New"/>
                <a:cs typeface="Courier New"/>
                <a:sym typeface="Courier New"/>
              </a:rPr>
              <a:t> DT-&gt;hour = </a:t>
            </a:r>
            <a:r>
              <a:rPr lang="en-US" sz="1800" b="1" dirty="0" err="1">
                <a:solidFill>
                  <a:schemeClr val="dk1"/>
                </a:solidFill>
                <a:latin typeface="Courier New"/>
                <a:ea typeface="Courier New"/>
                <a:cs typeface="Courier New"/>
                <a:sym typeface="Courier New"/>
              </a:rPr>
              <a:t>TimerVal.hour</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None/>
            </a:pPr>
            <a:r>
              <a:rPr lang="en-US" sz="1800" b="1" dirty="0">
                <a:solidFill>
                  <a:schemeClr val="dk1"/>
                </a:solidFill>
                <a:latin typeface="Courier New"/>
                <a:ea typeface="Courier New"/>
                <a:cs typeface="Courier New"/>
                <a:sym typeface="Courier New"/>
              </a:rPr>
              <a:t> DT-&gt;minute = </a:t>
            </a:r>
            <a:r>
              <a:rPr lang="en-US" sz="1800" b="1" dirty="0" err="1">
                <a:solidFill>
                  <a:schemeClr val="dk1"/>
                </a:solidFill>
                <a:latin typeface="Courier New"/>
                <a:ea typeface="Courier New"/>
                <a:cs typeface="Courier New"/>
                <a:sym typeface="Courier New"/>
              </a:rPr>
              <a:t>TimerVal.minute</a:t>
            </a:r>
            <a:r>
              <a:rPr lang="en-US" sz="1800" b="1" dirty="0">
                <a:solidFill>
                  <a:schemeClr val="dk1"/>
                </a:solidFill>
                <a:latin typeface="Courier New"/>
                <a:ea typeface="Courier New"/>
                <a:cs typeface="Courier New"/>
                <a:sym typeface="Courier New"/>
              </a:rPr>
              <a:t>;</a:t>
            </a:r>
            <a:endParaRPr dirty="0"/>
          </a:p>
          <a:p>
            <a:pPr marL="0" marR="0" lvl="0" indent="0" algn="l" rtl="0">
              <a:spcBef>
                <a:spcPts val="360"/>
              </a:spcBef>
              <a:spcAft>
                <a:spcPts val="0"/>
              </a:spcAft>
              <a:buNone/>
            </a:pPr>
            <a:r>
              <a:rPr lang="en-US" sz="1800" b="1" dirty="0">
                <a:solidFill>
                  <a:schemeClr val="dk1"/>
                </a:solidFill>
                <a:latin typeface="Courier New"/>
                <a:ea typeface="Courier New"/>
                <a:cs typeface="Courier New"/>
                <a:sym typeface="Courier New"/>
              </a:rPr>
              <a:t> DT-&gt;second = </a:t>
            </a:r>
            <a:r>
              <a:rPr lang="en-US" sz="1800" b="1" dirty="0" err="1">
                <a:solidFill>
                  <a:schemeClr val="dk1"/>
                </a:solidFill>
                <a:latin typeface="Courier New"/>
                <a:ea typeface="Courier New"/>
                <a:cs typeface="Courier New"/>
                <a:sym typeface="Courier New"/>
              </a:rPr>
              <a:t>TimerVal.second</a:t>
            </a:r>
            <a:r>
              <a:rPr lang="en-US" sz="1800" b="1" dirty="0">
                <a:solidFill>
                  <a:schemeClr val="dk1"/>
                </a:solidFill>
                <a:latin typeface="Courier New"/>
                <a:ea typeface="Courier New"/>
                <a:cs typeface="Courier New"/>
                <a:sym typeface="Courier New"/>
              </a:rPr>
              <a:t>;</a:t>
            </a:r>
            <a:endParaRPr dirty="0"/>
          </a:p>
          <a:p>
            <a:pPr marL="342900" marR="0" lvl="0" indent="-342900" algn="l" rtl="0">
              <a:lnSpc>
                <a:spcPct val="90000"/>
              </a:lnSpc>
              <a:spcBef>
                <a:spcPts val="360"/>
              </a:spcBef>
              <a:spcAft>
                <a:spcPts val="0"/>
              </a:spcAft>
              <a:buNone/>
            </a:pPr>
            <a:r>
              <a:rPr lang="en-US" sz="1800" b="1" dirty="0">
                <a:solidFill>
                  <a:schemeClr val="dk1"/>
                </a:solidFill>
                <a:latin typeface="Courier New"/>
                <a:ea typeface="Courier New"/>
                <a:cs typeface="Courier New"/>
                <a:sym typeface="Courier New"/>
              </a:rPr>
              <a:t> __</a:t>
            </a:r>
            <a:r>
              <a:rPr lang="en-US" sz="1800" b="1" dirty="0" err="1">
                <a:solidFill>
                  <a:schemeClr val="dk1"/>
                </a:solidFill>
                <a:latin typeface="Courier New"/>
                <a:ea typeface="Courier New"/>
                <a:cs typeface="Courier New"/>
                <a:sym typeface="Courier New"/>
              </a:rPr>
              <a:t>set_PRIMASK</a:t>
            </a:r>
            <a:r>
              <a:rPr lang="en-US" sz="1800" b="1" dirty="0">
                <a:solidFill>
                  <a:schemeClr val="dk1"/>
                </a:solidFill>
                <a:latin typeface="Courier New"/>
                <a:ea typeface="Courier New"/>
                <a:cs typeface="Courier New"/>
                <a:sym typeface="Courier New"/>
              </a:rPr>
              <a:t>(m);}</a:t>
            </a:r>
            <a:endParaRP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29</a:t>
            </a:fld>
            <a:r>
              <a:rPr lang="en-US"/>
              <a:t>/30</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 dirty="0"/>
              <a:t>Interrupts(2)</a:t>
            </a:r>
            <a:endParaRPr lang="en-US"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a:t>
            </a:fld>
            <a:r>
              <a:rPr lang="en-US"/>
              <a:t>/30</a:t>
            </a:r>
            <a:endParaRPr lang="en-US" dirty="0"/>
          </a:p>
        </p:txBody>
      </p:sp>
    </p:spTree>
    <p:extLst>
      <p:ext uri="{BB962C8B-B14F-4D97-AF65-F5344CB8AC3E}">
        <p14:creationId xmlns:p14="http://schemas.microsoft.com/office/powerpoint/2010/main" val="1101070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783C-D260-983F-BCBE-82D6229CA334}"/>
              </a:ext>
            </a:extLst>
          </p:cNvPr>
          <p:cNvSpPr>
            <a:spLocks noGrp="1"/>
          </p:cNvSpPr>
          <p:nvPr>
            <p:ph type="ctrTitle"/>
          </p:nvPr>
        </p:nvSpPr>
        <p:spPr/>
        <p:txBody>
          <a:bodyPr/>
          <a:lstStyle/>
          <a:p>
            <a:r>
              <a:rPr lang="en-US" dirty="0"/>
              <a:t>The End!</a:t>
            </a:r>
            <a:endParaRPr lang="fa-IR"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30</a:t>
            </a:fld>
            <a:r>
              <a:rPr lang="en-US"/>
              <a:t>/30</a:t>
            </a:r>
            <a:endParaRPr lang="en-US" dirty="0"/>
          </a:p>
        </p:txBody>
      </p:sp>
    </p:spTree>
    <p:extLst>
      <p:ext uri="{BB962C8B-B14F-4D97-AF65-F5344CB8AC3E}">
        <p14:creationId xmlns:p14="http://schemas.microsoft.com/office/powerpoint/2010/main" val="1024770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893-CE71-C1F9-8D3B-5EB526E4E8D2}"/>
              </a:ext>
            </a:extLst>
          </p:cNvPr>
          <p:cNvSpPr>
            <a:spLocks noGrp="1"/>
          </p:cNvSpPr>
          <p:nvPr>
            <p:ph type="title"/>
          </p:nvPr>
        </p:nvSpPr>
        <p:spPr/>
        <p:txBody>
          <a:bodyPr/>
          <a:lstStyle/>
          <a:p>
            <a:r>
              <a:rPr lang="en-US" dirty="0"/>
              <a:t>Getting A GPIO Interrupt to Work</a:t>
            </a:r>
            <a:endParaRPr lang="fa-IR" dirty="0"/>
          </a:p>
        </p:txBody>
      </p:sp>
      <p:sp>
        <p:nvSpPr>
          <p:cNvPr id="3" name="Content Placeholder 2">
            <a:extLst>
              <a:ext uri="{FF2B5EF4-FFF2-40B4-BE49-F238E27FC236}">
                <a16:creationId xmlns:a16="http://schemas.microsoft.com/office/drawing/2014/main" id="{32D58E62-B188-2627-BFC6-C5DBD41D84DC}"/>
              </a:ext>
            </a:extLst>
          </p:cNvPr>
          <p:cNvSpPr>
            <a:spLocks noGrp="1"/>
          </p:cNvSpPr>
          <p:nvPr>
            <p:ph idx="1"/>
          </p:nvPr>
        </p:nvSpPr>
        <p:spPr>
          <a:xfrm>
            <a:off x="838200" y="1468885"/>
            <a:ext cx="10515600" cy="5141167"/>
          </a:xfrm>
        </p:spPr>
        <p:txBody>
          <a:bodyPr/>
          <a:lstStyle/>
          <a:p>
            <a:pPr marL="0" indent="0">
              <a:lnSpc>
                <a:spcPct val="100000"/>
              </a:lnSpc>
              <a:buSzTx/>
              <a:buNone/>
              <a:defRPr sz="1800"/>
            </a:pPr>
            <a:r>
              <a:rPr lang="en-US" sz="2400" dirty="0"/>
              <a:t>To get a GPIO interrupt working, you must:</a:t>
            </a:r>
          </a:p>
          <a:p>
            <a:pPr indent="-342900">
              <a:lnSpc>
                <a:spcPct val="100000"/>
              </a:lnSpc>
              <a:buSzPts val="1800"/>
              <a:buFontTx/>
              <a:buAutoNum type="arabicPeriod"/>
              <a:defRPr sz="1800"/>
            </a:pPr>
            <a:r>
              <a:rPr lang="en-US" sz="2000" dirty="0"/>
              <a:t>Write an ISR, inside of which you</a:t>
            </a:r>
          </a:p>
          <a:p>
            <a:pPr indent="-342900">
              <a:lnSpc>
                <a:spcPct val="100000"/>
              </a:lnSpc>
              <a:buSzPts val="1800"/>
              <a:buFont typeface="Arial" panose="020B0604020202020204" pitchFamily="34" charset="0"/>
              <a:buChar char="•"/>
              <a:defRPr sz="1800"/>
            </a:pPr>
            <a:r>
              <a:rPr lang="en-US" sz="2000" dirty="0"/>
              <a:t>Associate the ISR with make sure to clear any flags that need clearing</a:t>
            </a:r>
          </a:p>
          <a:p>
            <a:pPr indent="-342900">
              <a:lnSpc>
                <a:spcPct val="100000"/>
              </a:lnSpc>
              <a:buSzPts val="1800"/>
              <a:buFont typeface="Arial" panose="020B0604020202020204" pitchFamily="34" charset="0"/>
              <a:buChar char="•"/>
              <a:defRPr sz="1800"/>
            </a:pPr>
            <a:r>
              <a:rPr lang="en-US" sz="2000" dirty="0"/>
              <a:t>respond to the interrupt with the desired action</a:t>
            </a:r>
          </a:p>
          <a:p>
            <a:pPr>
              <a:lnSpc>
                <a:spcPct val="100000"/>
              </a:lnSpc>
              <a:buSzPts val="1800"/>
              <a:defRPr sz="1800"/>
            </a:pPr>
            <a:endParaRPr lang="en-US" sz="2000" dirty="0"/>
          </a:p>
          <a:p>
            <a:pPr indent="-342900">
              <a:lnSpc>
                <a:spcPct val="100000"/>
              </a:lnSpc>
              <a:spcBef>
                <a:spcPts val="0"/>
              </a:spcBef>
              <a:buSzPts val="1800"/>
              <a:buFontTx/>
              <a:buAutoNum type="arabicPeriod"/>
              <a:defRPr sz="1800"/>
            </a:pPr>
            <a:r>
              <a:rPr lang="en-US" sz="2000" dirty="0"/>
              <a:t>the right interrupt vector</a:t>
            </a:r>
          </a:p>
          <a:p>
            <a:pPr indent="-342900">
              <a:lnSpc>
                <a:spcPct val="100000"/>
              </a:lnSpc>
              <a:spcBef>
                <a:spcPts val="0"/>
              </a:spcBef>
              <a:buSzPts val="1800"/>
              <a:buFontTx/>
              <a:buAutoNum type="arabicPeriod"/>
              <a:defRPr sz="1800"/>
            </a:pPr>
            <a:r>
              <a:rPr lang="en-US" sz="2000" dirty="0"/>
              <a:t>Configure which GPIO event you want to trigger the interrupt </a:t>
            </a:r>
          </a:p>
          <a:p>
            <a:pPr marL="342900" indent="-342900">
              <a:lnSpc>
                <a:spcPct val="100000"/>
              </a:lnSpc>
              <a:spcBef>
                <a:spcPts val="0"/>
              </a:spcBef>
              <a:buSzPts val="1800"/>
              <a:buFont typeface="Arial" panose="020B0604020202020204" pitchFamily="34" charset="0"/>
              <a:buChar char="•"/>
              <a:defRPr sz="1800"/>
            </a:pPr>
            <a:r>
              <a:rPr lang="en-US" sz="2000" dirty="0"/>
              <a:t>only change from 0 to 1, only change from 1 to 0, any change (0 to 1 or 1 to 0), steady at 1, or    steady at 0</a:t>
            </a:r>
          </a:p>
          <a:p>
            <a:pPr>
              <a:lnSpc>
                <a:spcPct val="100000"/>
              </a:lnSpc>
              <a:spcBef>
                <a:spcPts val="0"/>
              </a:spcBef>
              <a:buSzPts val="1800"/>
              <a:defRPr sz="1800"/>
            </a:pPr>
            <a:endParaRPr lang="en-US" sz="2000" dirty="0"/>
          </a:p>
          <a:p>
            <a:pPr indent="-342900">
              <a:lnSpc>
                <a:spcPct val="100000"/>
              </a:lnSpc>
              <a:spcBef>
                <a:spcPts val="0"/>
              </a:spcBef>
              <a:buSzPts val="1800"/>
              <a:buFontTx/>
              <a:buAutoNum type="arabicPeriod"/>
              <a:defRPr sz="1800"/>
            </a:pPr>
            <a:r>
              <a:rPr lang="en-US" sz="2000" dirty="0"/>
              <a:t>Enable the interrupt for the pin inside the GPIO</a:t>
            </a:r>
          </a:p>
          <a:p>
            <a:pPr indent="-342900">
              <a:lnSpc>
                <a:spcPct val="100000"/>
              </a:lnSpc>
              <a:spcBef>
                <a:spcPts val="0"/>
              </a:spcBef>
              <a:buSzPts val="1800"/>
              <a:buFontTx/>
              <a:buAutoNum type="arabicPeriod"/>
              <a:defRPr sz="1800"/>
            </a:pPr>
            <a:r>
              <a:rPr lang="en-US" sz="2000" dirty="0"/>
              <a:t>Enable the interrupt inside the interrupt controller</a:t>
            </a:r>
          </a:p>
          <a:p>
            <a:pPr indent="-342900">
              <a:lnSpc>
                <a:spcPct val="100000"/>
              </a:lnSpc>
              <a:spcBef>
                <a:spcPts val="0"/>
              </a:spcBef>
              <a:buSzPts val="1800"/>
              <a:buFontTx/>
              <a:buAutoNum type="arabicPeriod"/>
              <a:defRPr sz="1800"/>
            </a:pPr>
            <a:r>
              <a:rPr lang="en-US" sz="2000" dirty="0"/>
              <a:t>Make sure the CPU has all interrupts enabled</a:t>
            </a:r>
          </a:p>
          <a:p>
            <a:pPr>
              <a:lnSpc>
                <a:spcPct val="100000"/>
              </a:lnSpc>
            </a:pPr>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4</a:t>
            </a:fld>
            <a:r>
              <a:rPr lang="en-US"/>
              <a:t>/30</a:t>
            </a:r>
            <a:endParaRPr lang="en-US" dirty="0"/>
          </a:p>
        </p:txBody>
      </p:sp>
    </p:spTree>
    <p:extLst>
      <p:ext uri="{BB962C8B-B14F-4D97-AF65-F5344CB8AC3E}">
        <p14:creationId xmlns:p14="http://schemas.microsoft.com/office/powerpoint/2010/main" val="1689001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4963-E348-C23D-BD43-D048053FA795}"/>
              </a:ext>
            </a:extLst>
          </p:cNvPr>
          <p:cNvSpPr>
            <a:spLocks noGrp="1"/>
          </p:cNvSpPr>
          <p:nvPr>
            <p:ph type="title"/>
          </p:nvPr>
        </p:nvSpPr>
        <p:spPr/>
        <p:txBody>
          <a:bodyPr/>
          <a:lstStyle/>
          <a:p>
            <a:r>
              <a:rPr lang="en-US" dirty="0"/>
              <a:t>Interrupt Priorities</a:t>
            </a:r>
            <a:endParaRPr lang="fa-IR" dirty="0"/>
          </a:p>
        </p:txBody>
      </p:sp>
      <p:sp>
        <p:nvSpPr>
          <p:cNvPr id="3" name="Content Placeholder 2">
            <a:extLst>
              <a:ext uri="{FF2B5EF4-FFF2-40B4-BE49-F238E27FC236}">
                <a16:creationId xmlns:a16="http://schemas.microsoft.com/office/drawing/2014/main" id="{132F172D-E918-57E6-6853-02FFF420F918}"/>
              </a:ext>
            </a:extLst>
          </p:cNvPr>
          <p:cNvSpPr>
            <a:spLocks noGrp="1"/>
          </p:cNvSpPr>
          <p:nvPr>
            <p:ph idx="1"/>
          </p:nvPr>
        </p:nvSpPr>
        <p:spPr/>
        <p:txBody>
          <a:bodyPr>
            <a:normAutofit lnSpcReduction="10000"/>
          </a:bodyPr>
          <a:lstStyle/>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CPU can only handle one interrupt at a time</a:t>
            </a:r>
          </a:p>
          <a:p>
            <a:pPr marL="114300" marR="0" lvl="0" algn="l" defTabSz="914400" rtl="0" eaLnBrk="1" fontAlgn="auto" latinLnBrk="0" hangingPunct="1">
              <a:lnSpc>
                <a:spcPct val="100000"/>
              </a:lnSpc>
              <a:spcBef>
                <a:spcPts val="600"/>
              </a:spcBef>
              <a:spcAft>
                <a:spcPts val="0"/>
              </a:spcAft>
              <a:buClr>
                <a:srgbClr val="000000"/>
              </a:buClr>
              <a:buSzPts val="1800"/>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Sometimes two or more events that result in interrupts happen at the same time</a:t>
            </a:r>
          </a:p>
          <a:p>
            <a:pPr marL="914400" marR="0" lvl="1" indent="-342900" algn="l" defTabSz="914400" rtl="0" eaLnBrk="1" fontAlgn="auto" latinLnBrk="0" hangingPunct="1">
              <a:lnSpc>
                <a:spcPct val="100000"/>
              </a:lnSpc>
              <a:spcBef>
                <a:spcPts val="0"/>
              </a:spcBef>
              <a:spcAft>
                <a:spcPts val="0"/>
              </a:spcAft>
              <a:buClr>
                <a:srgbClr val="000000"/>
              </a:buClr>
              <a:buSzPts val="1800"/>
              <a:buFont typeface="Arial"/>
              <a:buChar char="–"/>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which one should go first? The interrupt controller picks the highest priority interrupt for the CPU to handle</a:t>
            </a:r>
          </a:p>
          <a:p>
            <a:pPr marL="571500" marR="0" lvl="1" algn="l" defTabSz="914400" rtl="0" eaLnBrk="1" fontAlgn="auto" latinLnBrk="0" hangingPunct="1">
              <a:lnSpc>
                <a:spcPct val="100000"/>
              </a:lnSpc>
              <a:spcBef>
                <a:spcPts val="0"/>
              </a:spcBef>
              <a:spcAft>
                <a:spcPts val="0"/>
              </a:spcAft>
              <a:buClr>
                <a:srgbClr val="000000"/>
              </a:buClr>
              <a:buSzPts val="1800"/>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 typeface="Arial"/>
              <a:buChar char="•"/>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The interrupt controller usually provides a configuration called a priority that allows the user, through their code, to specify which interrupts are higher priority and which are lower priority. Most also provide a default setting for each interrupt.</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r>
              <a:rPr kumimoji="0" lang="en-US" sz="1800" b="0" i="0" u="none" strike="noStrike" kern="0" cap="none" spc="0" normalizeH="0" baseline="0" noProof="0" dirty="0">
                <a:ln>
                  <a:noFill/>
                </a:ln>
                <a:solidFill>
                  <a:srgbClr val="000000"/>
                </a:solidFill>
                <a:effectLst/>
                <a:uLnTx/>
                <a:uFillTx/>
                <a:latin typeface="Times New Roman"/>
                <a:cs typeface="Times New Roman"/>
                <a:sym typeface="Times New Roman"/>
              </a:rPr>
              <a:t> </a:t>
            </a:r>
          </a:p>
          <a:p>
            <a:endParaRPr lang="fa-IR"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5</a:t>
            </a:fld>
            <a:r>
              <a:rPr lang="en-US"/>
              <a:t>/30</a:t>
            </a:r>
            <a:endParaRPr lang="en-US" dirty="0"/>
          </a:p>
        </p:txBody>
      </p:sp>
    </p:spTree>
    <p:extLst>
      <p:ext uri="{BB962C8B-B14F-4D97-AF65-F5344CB8AC3E}">
        <p14:creationId xmlns:p14="http://schemas.microsoft.com/office/powerpoint/2010/main" val="72556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a:t>
            </a:r>
            <a:endParaRPr lang="fa-IR" dirty="0"/>
          </a:p>
        </p:txBody>
      </p:sp>
      <p:pic>
        <p:nvPicPr>
          <p:cNvPr id="5" name="Google Shape;247;p42" descr="Google Shape;247;p42">
            <a:extLst>
              <a:ext uri="{FF2B5EF4-FFF2-40B4-BE49-F238E27FC236}">
                <a16:creationId xmlns:a16="http://schemas.microsoft.com/office/drawing/2014/main" id="{3D425071-65BD-933A-5269-A9AB6572CD8A}"/>
              </a:ext>
            </a:extLst>
          </p:cNvPr>
          <p:cNvPicPr>
            <a:picLocks noGrp="1" noChangeAspect="1"/>
          </p:cNvPicPr>
          <p:nvPr>
            <p:ph idx="1"/>
          </p:nvPr>
        </p:nvPicPr>
        <p:blipFill>
          <a:blip r:embed="rId2"/>
          <a:stretch>
            <a:fillRect/>
          </a:stretch>
        </p:blipFill>
        <p:spPr>
          <a:xfrm>
            <a:off x="1440341" y="1825625"/>
            <a:ext cx="9311318" cy="4351338"/>
          </a:xfrm>
          <a:prstGeom prst="rect">
            <a:avLst/>
          </a:prstGeom>
          <a:ln w="12700">
            <a:miter lim="400000"/>
          </a:ln>
        </p:spPr>
      </p:pic>
      <p:sp>
        <p:nvSpPr>
          <p:cNvPr id="6" name="Slide Number Placeholder 5"/>
          <p:cNvSpPr>
            <a:spLocks noGrp="1"/>
          </p:cNvSpPr>
          <p:nvPr>
            <p:ph type="sldNum" sz="quarter" idx="12"/>
          </p:nvPr>
        </p:nvSpPr>
        <p:spPr/>
        <p:txBody>
          <a:bodyPr/>
          <a:lstStyle/>
          <a:p>
            <a:fld id="{64249A16-1D3B-4D2A-828B-0F6032C90132}" type="slidenum">
              <a:rPr lang="en-US" smtClean="0"/>
              <a:pPr/>
              <a:t>6</a:t>
            </a:fld>
            <a:r>
              <a:rPr lang="en-US"/>
              <a:t>/30</a:t>
            </a:r>
            <a:endParaRPr lang="en-US" dirty="0"/>
          </a:p>
        </p:txBody>
      </p:sp>
    </p:spTree>
    <p:extLst>
      <p:ext uri="{BB962C8B-B14F-4D97-AF65-F5344CB8AC3E}">
        <p14:creationId xmlns:p14="http://schemas.microsoft.com/office/powerpoint/2010/main" val="3081196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r>
              <a:rPr kumimoji="0" lang="en-US" sz="2400" i="0" u="none" strike="noStrike" kern="0" cap="none" spc="0" normalizeH="0" baseline="0" noProof="0" dirty="0">
                <a:ln>
                  <a:noFill/>
                </a:ln>
                <a:solidFill>
                  <a:srgbClr val="000000"/>
                </a:solidFill>
                <a:effectLst/>
                <a:uLnTx/>
                <a:uFillTx/>
                <a:cs typeface="Times New Roman"/>
                <a:sym typeface="Times New Roman"/>
              </a:rPr>
              <a:t>The configuration required is described below:</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sz="1800"/>
            </a:pPr>
            <a:endParaRPr kumimoji="0" lang="en-US" sz="24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60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Interrupt Mode Configuration</a:t>
            </a:r>
          </a:p>
          <a:p>
            <a:pPr marL="571500" marR="0" lvl="0" indent="-457200" algn="l" defTabSz="914400" rtl="0" eaLnBrk="1" fontAlgn="auto" latinLnBrk="0" hangingPunct="1">
              <a:lnSpc>
                <a:spcPct val="100000"/>
              </a:lnSpc>
              <a:spcBef>
                <a:spcPts val="600"/>
              </a:spcBef>
              <a:spcAft>
                <a:spcPts val="0"/>
              </a:spcAft>
              <a:buClr>
                <a:srgbClr val="000000"/>
              </a:buClr>
              <a:buSzPts val="1800"/>
              <a:buFont typeface="+mj-lt"/>
              <a:buAutoNum type="arabicPeriod"/>
              <a:tabLst/>
              <a:defRPr sz="1800"/>
            </a:pPr>
            <a:endParaRPr kumimoji="0" lang="en-US" sz="20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Edge or Level Detection Configuration</a:t>
            </a:r>
          </a:p>
          <a:p>
            <a:pPr marL="571500" marR="0" lvl="0" indent="-457200" algn="l" defTabSz="914400" rtl="0" eaLnBrk="1" fontAlgn="auto" latinLnBrk="0" hangingPunct="1">
              <a:lnSpc>
                <a:spcPct val="100000"/>
              </a:lnSpc>
              <a:spcBef>
                <a:spcPts val="0"/>
              </a:spcBef>
              <a:spcAft>
                <a:spcPts val="0"/>
              </a:spcAft>
              <a:buClr>
                <a:srgbClr val="000000"/>
              </a:buClr>
              <a:buSzPts val="1800"/>
              <a:buFont typeface="+mj-lt"/>
              <a:buAutoNum type="arabicPeriod"/>
              <a:tabLst/>
              <a:defRPr sz="1800"/>
            </a:pPr>
            <a:endParaRPr kumimoji="0" lang="en-US" sz="2000" i="0" u="none" strike="noStrike" kern="0" cap="none" spc="0" normalizeH="0" baseline="0" noProof="0" dirty="0">
              <a:ln>
                <a:noFill/>
              </a:ln>
              <a:solidFill>
                <a:srgbClr val="000000"/>
              </a:solidFill>
              <a:effectLst/>
              <a:uLnTx/>
              <a:uFillTx/>
              <a:cs typeface="Times New Roman"/>
              <a:sym typeface="Times New Roman"/>
            </a:endParaRPr>
          </a:p>
          <a:p>
            <a:pPr marL="457200" marR="0" lvl="0" indent="-342900" algn="l" defTabSz="914400" rtl="0" eaLnBrk="1" fontAlgn="auto" latinLnBrk="0" hangingPunct="1">
              <a:lnSpc>
                <a:spcPct val="100000"/>
              </a:lnSpc>
              <a:spcBef>
                <a:spcPts val="0"/>
              </a:spcBef>
              <a:spcAft>
                <a:spcPts val="0"/>
              </a:spcAft>
              <a:buClr>
                <a:srgbClr val="000000"/>
              </a:buClr>
              <a:buSzPts val="1800"/>
              <a:buFontTx/>
              <a:buAutoNum type="arabicPeriod"/>
              <a:tabLst/>
              <a:defRPr sz="1800"/>
            </a:pPr>
            <a:r>
              <a:rPr kumimoji="0" lang="en-US" sz="2000" i="0" u="none" strike="noStrike" kern="0" cap="none" spc="0" normalizeH="0" baseline="0" noProof="0" dirty="0">
                <a:ln>
                  <a:noFill/>
                </a:ln>
                <a:solidFill>
                  <a:srgbClr val="000000"/>
                </a:solidFill>
                <a:effectLst/>
                <a:uLnTx/>
                <a:uFillTx/>
                <a:cs typeface="Times New Roman"/>
                <a:sym typeface="Times New Roman"/>
              </a:rPr>
              <a:t>Falling/Rising Edge or Low/High Level Detection Configuration</a:t>
            </a:r>
          </a:p>
          <a:p>
            <a:endParaRPr lang="fa-IR" sz="36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7</a:t>
            </a:fld>
            <a:r>
              <a:rPr lang="en-US"/>
              <a:t>/30</a:t>
            </a:r>
            <a:endParaRPr lang="en-US" dirty="0"/>
          </a:p>
        </p:txBody>
      </p:sp>
    </p:spTree>
    <p:extLst>
      <p:ext uri="{BB962C8B-B14F-4D97-AF65-F5344CB8AC3E}">
        <p14:creationId xmlns:p14="http://schemas.microsoft.com/office/powerpoint/2010/main" val="25077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p:txBody>
          <a:bodyPr>
            <a:normAutofit/>
          </a:bodyPr>
          <a:lstStyle/>
          <a:p>
            <a:pPr>
              <a:lnSpc>
                <a:spcPct val="100000"/>
              </a:lnSpc>
              <a:defRPr sz="1800"/>
            </a:pPr>
            <a:r>
              <a:rPr lang="en-US" sz="2400" dirty="0"/>
              <a:t>If generating an interrupt is required on the following:</a:t>
            </a:r>
          </a:p>
          <a:p>
            <a:pPr indent="-342900">
              <a:lnSpc>
                <a:spcPct val="100000"/>
              </a:lnSpc>
              <a:buSzPts val="1800"/>
              <a:buFont typeface="Arial" panose="020B0604020202020204" pitchFamily="34" charset="0"/>
              <a:buChar char="•"/>
              <a:defRPr sz="1800"/>
            </a:pPr>
            <a:r>
              <a:rPr lang="en-US" sz="2000" dirty="0"/>
              <a:t>Rising edge on PIO line 0</a:t>
            </a:r>
          </a:p>
          <a:p>
            <a:pPr indent="-342900">
              <a:lnSpc>
                <a:spcPct val="100000"/>
              </a:lnSpc>
              <a:spcBef>
                <a:spcPts val="0"/>
              </a:spcBef>
              <a:buSzPts val="1800"/>
              <a:buFont typeface="Arial" panose="020B0604020202020204" pitchFamily="34" charset="0"/>
              <a:buChar char="•"/>
              <a:defRPr sz="1800"/>
            </a:pPr>
            <a:r>
              <a:rPr lang="en-US" sz="2000" dirty="0"/>
              <a:t>Falling edge on PIO line 1</a:t>
            </a:r>
          </a:p>
          <a:p>
            <a:pPr indent="-342900">
              <a:lnSpc>
                <a:spcPct val="100000"/>
              </a:lnSpc>
              <a:spcBef>
                <a:spcPts val="0"/>
              </a:spcBef>
              <a:buSzPts val="1800"/>
              <a:buFont typeface="Arial" panose="020B0604020202020204" pitchFamily="34" charset="0"/>
              <a:buChar char="•"/>
              <a:defRPr sz="1800"/>
            </a:pPr>
            <a:r>
              <a:rPr lang="en-US" sz="2000" dirty="0"/>
              <a:t>Rising edge on PIO line 2</a:t>
            </a:r>
          </a:p>
          <a:p>
            <a:pPr indent="-342900">
              <a:lnSpc>
                <a:spcPct val="100000"/>
              </a:lnSpc>
              <a:spcBef>
                <a:spcPts val="0"/>
              </a:spcBef>
              <a:buSzPts val="1800"/>
              <a:buFont typeface="Arial" panose="020B0604020202020204" pitchFamily="34" charset="0"/>
              <a:buChar char="•"/>
              <a:defRPr sz="1800"/>
            </a:pPr>
            <a:r>
              <a:rPr lang="en-US" sz="2000" dirty="0"/>
              <a:t>Low Level on PIO line 3</a:t>
            </a:r>
          </a:p>
          <a:p>
            <a:pPr indent="-342900">
              <a:lnSpc>
                <a:spcPct val="100000"/>
              </a:lnSpc>
              <a:spcBef>
                <a:spcPts val="0"/>
              </a:spcBef>
              <a:buSzPts val="1800"/>
              <a:buFont typeface="Arial" panose="020B0604020202020204" pitchFamily="34" charset="0"/>
              <a:buChar char="•"/>
              <a:defRPr sz="1800"/>
            </a:pPr>
            <a:r>
              <a:rPr lang="en-US" sz="2000" dirty="0"/>
              <a:t>High Level on PIO line 4</a:t>
            </a:r>
          </a:p>
          <a:p>
            <a:pPr indent="-342900">
              <a:lnSpc>
                <a:spcPct val="100000"/>
              </a:lnSpc>
              <a:spcBef>
                <a:spcPts val="0"/>
              </a:spcBef>
              <a:buSzPts val="1800"/>
              <a:buFont typeface="Arial" panose="020B0604020202020204" pitchFamily="34" charset="0"/>
              <a:buChar char="•"/>
              <a:defRPr sz="1800"/>
            </a:pPr>
            <a:r>
              <a:rPr lang="en-US" sz="2000" dirty="0"/>
              <a:t>High Level on PIO line 5</a:t>
            </a:r>
          </a:p>
          <a:p>
            <a:pPr indent="-342900">
              <a:lnSpc>
                <a:spcPct val="100000"/>
              </a:lnSpc>
              <a:spcBef>
                <a:spcPts val="0"/>
              </a:spcBef>
              <a:buSzPts val="1800"/>
              <a:buFont typeface="Arial" panose="020B0604020202020204" pitchFamily="34" charset="0"/>
              <a:buChar char="•"/>
              <a:defRPr sz="1800"/>
            </a:pPr>
            <a:r>
              <a:rPr lang="en-US" sz="2000" dirty="0"/>
              <a:t>Falling edge on PIO line 6</a:t>
            </a:r>
          </a:p>
          <a:p>
            <a:pPr indent="-342900">
              <a:lnSpc>
                <a:spcPct val="100000"/>
              </a:lnSpc>
              <a:spcBef>
                <a:spcPts val="0"/>
              </a:spcBef>
              <a:buSzPts val="1800"/>
              <a:buFont typeface="Arial" panose="020B0604020202020204" pitchFamily="34" charset="0"/>
              <a:buChar char="•"/>
              <a:defRPr sz="1800"/>
            </a:pPr>
            <a:r>
              <a:rPr lang="en-US" sz="2000" dirty="0"/>
              <a:t>Rising edge on PIO line 7</a:t>
            </a:r>
          </a:p>
          <a:p>
            <a:pPr indent="-342900">
              <a:lnSpc>
                <a:spcPct val="100000"/>
              </a:lnSpc>
              <a:spcBef>
                <a:spcPts val="0"/>
              </a:spcBef>
              <a:buSzPts val="1800"/>
              <a:buFont typeface="Arial" panose="020B0604020202020204" pitchFamily="34" charset="0"/>
              <a:buChar char="•"/>
              <a:defRPr sz="1800"/>
            </a:pPr>
            <a:r>
              <a:rPr lang="en-US" sz="2000" dirty="0"/>
              <a:t>Any edge on the other lines</a:t>
            </a:r>
          </a:p>
          <a:p>
            <a:pPr>
              <a:lnSpc>
                <a:spcPct val="100000"/>
              </a:lnSpc>
              <a:defRPr sz="1800"/>
            </a:pPr>
            <a:r>
              <a:rPr lang="en-US" sz="2400" dirty="0"/>
              <a:t>The configuration required is:</a:t>
            </a:r>
          </a:p>
          <a:p>
            <a:endParaRPr lang="fa-IR" sz="24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8</a:t>
            </a:fld>
            <a:r>
              <a:rPr lang="en-US"/>
              <a:t>/30</a:t>
            </a:r>
            <a:endParaRPr lang="en-US" dirty="0"/>
          </a:p>
        </p:txBody>
      </p:sp>
    </p:spTree>
    <p:extLst>
      <p:ext uri="{BB962C8B-B14F-4D97-AF65-F5344CB8AC3E}">
        <p14:creationId xmlns:p14="http://schemas.microsoft.com/office/powerpoint/2010/main" val="254985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4ED-DC06-29B0-61CF-32F26341B6F9}"/>
              </a:ext>
            </a:extLst>
          </p:cNvPr>
          <p:cNvSpPr>
            <a:spLocks noGrp="1"/>
          </p:cNvSpPr>
          <p:nvPr>
            <p:ph type="title"/>
          </p:nvPr>
        </p:nvSpPr>
        <p:spPr/>
        <p:txBody>
          <a:bodyPr/>
          <a:lstStyle/>
          <a:p>
            <a:r>
              <a:rPr lang="en-US" dirty="0"/>
              <a:t>Event Detector - An Example</a:t>
            </a:r>
            <a:endParaRPr lang="fa-IR" dirty="0"/>
          </a:p>
        </p:txBody>
      </p:sp>
      <p:sp>
        <p:nvSpPr>
          <p:cNvPr id="6" name="Content Placeholder 5">
            <a:extLst>
              <a:ext uri="{FF2B5EF4-FFF2-40B4-BE49-F238E27FC236}">
                <a16:creationId xmlns:a16="http://schemas.microsoft.com/office/drawing/2014/main" id="{10B78BA9-5E7A-45D5-D772-CE32C5398B9F}"/>
              </a:ext>
            </a:extLst>
          </p:cNvPr>
          <p:cNvSpPr>
            <a:spLocks noGrp="1"/>
          </p:cNvSpPr>
          <p:nvPr>
            <p:ph idx="1"/>
          </p:nvPr>
        </p:nvSpPr>
        <p:spPr>
          <a:xfrm>
            <a:off x="838200" y="1478604"/>
            <a:ext cx="10515600" cy="4909645"/>
          </a:xfrm>
        </p:spPr>
        <p:txBody>
          <a:bodyPr>
            <a:normAutofit/>
          </a:bodyPr>
          <a:lstStyle/>
          <a:p>
            <a:pPr marL="457200" indent="-457200" fontAlgn="base">
              <a:lnSpc>
                <a:spcPct val="100000"/>
              </a:lnSpc>
              <a:spcBef>
                <a:spcPts val="600"/>
              </a:spcBef>
              <a:buFont typeface="+mj-lt"/>
              <a:buAutoNum type="arabicPeriod"/>
            </a:pPr>
            <a:r>
              <a:rPr lang="en-US" sz="2400" dirty="0">
                <a:solidFill>
                  <a:srgbClr val="000000"/>
                </a:solidFill>
              </a:rPr>
              <a:t> Interrupt Mode Configuration</a:t>
            </a:r>
          </a:p>
          <a:p>
            <a:pPr fontAlgn="base">
              <a:lnSpc>
                <a:spcPct val="100000"/>
              </a:lnSpc>
              <a:spcBef>
                <a:spcPts val="0"/>
              </a:spcBef>
            </a:pPr>
            <a:endParaRPr lang="en-US" sz="2400" dirty="0">
              <a:solidFill>
                <a:srgbClr val="000000"/>
              </a:solidFill>
            </a:endParaRP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All the interrupt sources are enabled by writing 32’hFFFF_FFFF in PIO_IER</a:t>
            </a: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Then the Additional Interrupt Mode is enabled for line 0 to 7 by writing 32’h0000_00FF in PIO_AIMER</a:t>
            </a:r>
          </a:p>
          <a:p>
            <a:pPr fontAlgn="base">
              <a:lnSpc>
                <a:spcPct val="100000"/>
              </a:lnSpc>
              <a:spcBef>
                <a:spcPts val="0"/>
              </a:spcBef>
            </a:pPr>
            <a:endParaRPr lang="en-US" sz="2400" dirty="0">
              <a:solidFill>
                <a:srgbClr val="000000"/>
              </a:solidFill>
            </a:endParaRPr>
          </a:p>
          <a:p>
            <a:pPr marL="457200" indent="-457200" fontAlgn="base">
              <a:lnSpc>
                <a:spcPct val="100000"/>
              </a:lnSpc>
              <a:spcBef>
                <a:spcPts val="600"/>
              </a:spcBef>
              <a:buFont typeface="+mj-lt"/>
              <a:buAutoNum type="arabicPeriod" startAt="2"/>
            </a:pPr>
            <a:r>
              <a:rPr lang="en-US" sz="2400" dirty="0">
                <a:solidFill>
                  <a:srgbClr val="000000"/>
                </a:solidFill>
              </a:rPr>
              <a:t>Edge or Level Detection Configuration</a:t>
            </a:r>
          </a:p>
          <a:p>
            <a:pPr fontAlgn="base">
              <a:lnSpc>
                <a:spcPct val="100000"/>
              </a:lnSpc>
              <a:spcBef>
                <a:spcPts val="600"/>
              </a:spcBef>
            </a:pPr>
            <a:endParaRPr lang="en-US" sz="2400" dirty="0">
              <a:solidFill>
                <a:srgbClr val="000000"/>
              </a:solidFill>
            </a:endParaRP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Lines 3, 4 and 5 are configured in Level detection by writing 32’h0000_0038 in PIO_LSR</a:t>
            </a:r>
          </a:p>
          <a:p>
            <a:pPr marL="457200" indent="-457200" fontAlgn="base">
              <a:lnSpc>
                <a:spcPct val="100000"/>
              </a:lnSpc>
              <a:spcBef>
                <a:spcPts val="0"/>
              </a:spcBef>
              <a:buFont typeface="Arial" panose="020B0604020202020204" pitchFamily="34" charset="0"/>
              <a:buChar char="•"/>
            </a:pPr>
            <a:r>
              <a:rPr lang="en-US" sz="2000" dirty="0">
                <a:solidFill>
                  <a:srgbClr val="000000"/>
                </a:solidFill>
              </a:rPr>
              <a:t>The other lines are configured in Edge detection by default, if they have not been previously configured. Otherwise, lines 0, 1, 2, 6 and 7 must be configured in Edge detection by writing 32’h0000_00C7 in PIO_ESR</a:t>
            </a:r>
          </a:p>
          <a:p>
            <a:pPr fontAlgn="base">
              <a:lnSpc>
                <a:spcPct val="100000"/>
              </a:lnSpc>
            </a:pPr>
            <a:endParaRPr lang="en-US" sz="2800"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9</a:t>
            </a:fld>
            <a:r>
              <a:rPr lang="en-US"/>
              <a:t>/30</a:t>
            </a:r>
            <a:endParaRPr lang="en-US" dirty="0"/>
          </a:p>
        </p:txBody>
      </p:sp>
    </p:spTree>
    <p:extLst>
      <p:ext uri="{BB962C8B-B14F-4D97-AF65-F5344CB8AC3E}">
        <p14:creationId xmlns:p14="http://schemas.microsoft.com/office/powerpoint/2010/main" val="1281744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1986</Words>
  <Application>Microsoft Office PowerPoint</Application>
  <PresentationFormat>Widescreen</PresentationFormat>
  <Paragraphs>397</Paragraphs>
  <Slides>30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B Titr</vt:lpstr>
      <vt:lpstr>Calibri</vt:lpstr>
      <vt:lpstr>Calibri Light</vt:lpstr>
      <vt:lpstr>Cambria Math</vt:lpstr>
      <vt:lpstr>Courier New</vt:lpstr>
      <vt:lpstr>EB Garamond Medium</vt:lpstr>
      <vt:lpstr>Ebrima</vt:lpstr>
      <vt:lpstr>Maiandra GD</vt:lpstr>
      <vt:lpstr>Noto Sans Symbols</vt:lpstr>
      <vt:lpstr>Times New Roman</vt:lpstr>
      <vt:lpstr>Office Theme</vt:lpstr>
      <vt:lpstr> Microprocessors  and  Assembly Language   Lecture 5    Hamed Farbeh farbeh@aut.ac.ir Fall 2022</vt:lpstr>
      <vt:lpstr>Copyright Notice</vt:lpstr>
      <vt:lpstr>Interrupts(2)</vt:lpstr>
      <vt:lpstr>Getting A GPIO Interrupt to Work</vt:lpstr>
      <vt:lpstr>Interrupt Priorities</vt:lpstr>
      <vt:lpstr>Event Detector</vt:lpstr>
      <vt:lpstr>Event Detector</vt:lpstr>
      <vt:lpstr>Event Detector - An Example</vt:lpstr>
      <vt:lpstr>Event Detector - An Example</vt:lpstr>
      <vt:lpstr>Event Detector - An Example</vt:lpstr>
      <vt:lpstr>Interrupts Handling</vt:lpstr>
      <vt:lpstr>Interrupts Handling</vt:lpstr>
      <vt:lpstr>Interrupts Handling</vt:lpstr>
      <vt:lpstr>Setting Priority with assembly</vt:lpstr>
      <vt:lpstr>Setting Priority with assembly</vt:lpstr>
      <vt:lpstr>Interrupts Handling</vt:lpstr>
      <vt:lpstr>Vector Table</vt:lpstr>
      <vt:lpstr>Vector Table</vt:lpstr>
      <vt:lpstr>interrupt handler function</vt:lpstr>
      <vt:lpstr>Overriding a Handler</vt:lpstr>
      <vt:lpstr>interrupt handler function</vt:lpstr>
      <vt:lpstr>Masking Exception</vt:lpstr>
      <vt:lpstr>CMSIS</vt:lpstr>
      <vt:lpstr>Maximum Interrupt Rate</vt:lpstr>
      <vt:lpstr>Maximum Interrupt Rate (cont’d)</vt:lpstr>
      <vt:lpstr>Sharing Data Safely between ISRs  and other Threads</vt:lpstr>
      <vt:lpstr>Non-Atomic Shared Data</vt:lpstr>
      <vt:lpstr>Non-Atomic Shared Data</vt:lpstr>
      <vt:lpstr>Examining the Problem More Closely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Fatemeh Valeh</cp:lastModifiedBy>
  <cp:revision>83</cp:revision>
  <dcterms:created xsi:type="dcterms:W3CDTF">2022-09-03T16:31:37Z</dcterms:created>
  <dcterms:modified xsi:type="dcterms:W3CDTF">2022-11-29T21:23:52Z</dcterms:modified>
</cp:coreProperties>
</file>