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5" r:id="rId3"/>
    <p:sldId id="258" r:id="rId4"/>
    <p:sldId id="257" r:id="rId5"/>
    <p:sldId id="259" r:id="rId6"/>
    <p:sldId id="263" r:id="rId7"/>
    <p:sldId id="264" r:id="rId8"/>
    <p:sldId id="260" r:id="rId9"/>
    <p:sldId id="261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94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6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A7"/>
    <a:srgbClr val="88A2AA"/>
    <a:srgbClr val="055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85340" autoAdjust="0"/>
  </p:normalViewPr>
  <p:slideViewPr>
    <p:cSldViewPr snapToGrid="0" showGuides="1">
      <p:cViewPr varScale="1">
        <p:scale>
          <a:sx n="55" d="100"/>
          <a:sy n="55" d="100"/>
        </p:scale>
        <p:origin x="984" y="76"/>
      </p:cViewPr>
      <p:guideLst>
        <p:guide orient="horz" pos="1152"/>
        <p:guide pos="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C36BE-A613-4CBB-9666-AC4A6A426511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F2AE-6363-4FD6-82B2-4C3A1B5F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dirty="0" smtClean="0"/>
              <a:t>مباحث</a:t>
            </a:r>
            <a:r>
              <a:rPr lang="fa-IR" baseline="0" dirty="0" smtClean="0"/>
              <a:t> اسمبلی در این لکچر برای آشنایی بیشتر است و در امتحان نخواهد بود.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1F2AE-6363-4FD6-82B2-4C3A1B5FE6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26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1F2AE-6363-4FD6-82B2-4C3A1B5FE6F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F7A7-EF9C-4180-A0D9-1320A9B17A5D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56;p13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86" y="274831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714375" dist="19050" dir="1440000" algn="bl" rotWithShape="0">
              <a:schemeClr val="dk2">
                <a:alpha val="47000"/>
              </a:schemeClr>
            </a:outerShdw>
          </a:effectLst>
        </p:spPr>
      </p:pic>
      <p:sp>
        <p:nvSpPr>
          <p:cNvPr id="9" name="Google Shape;57;p13"/>
          <p:cNvSpPr txBox="1"/>
          <p:nvPr userDrawn="1"/>
        </p:nvSpPr>
        <p:spPr>
          <a:xfrm>
            <a:off x="168175" y="1189231"/>
            <a:ext cx="2133423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Amirkabir University of Technology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5850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04DB-DE6B-4C80-A6A0-25CD959B784B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C9B1-EA96-47AE-80E2-5EDE31CA27D6}" type="datetime1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66AB-8BBA-4659-8539-B7AD6D38B08E}" type="datetime1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77ED-1459-4648-8619-AC3F63911606}" type="datetime1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6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D8B7-8B62-4F7E-B1A5-BEF10ED17C2E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DCB7-5620-4DAA-B5AF-78A01A406A74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51CA-FCD8-418B-9665-AE071A6CB152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C0E9-35A1-4B99-81E4-958F26B59B49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0A18-3C3E-42C4-BD0B-81522804A7B6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546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Font typeface="Arial" panose="020B0604020202020204" pitchFamily="34" charset="0"/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9697-BB36-4119-9BBF-7A27DD86A990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21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430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8F90-3026-4AE5-ABA3-BF48DE985ADC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440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43F7-3B7E-42C5-BB0A-DE9EB75B82AE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042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F652-CBF6-40A4-A054-8C03B9C7EC60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919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61CF-315F-4827-B7E2-D82C6851397F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014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C977-63E5-4C8B-BF84-D0B94ADDFA05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052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8855-D9A6-4EFA-B843-464F96D1F7A8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245C0-BE48-4466-AF48-E1CEAC82F465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452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2" r:id="rId3"/>
    <p:sldLayoutId id="2147483663" r:id="rId4"/>
    <p:sldLayoutId id="2147483668" r:id="rId5"/>
    <p:sldLayoutId id="2147483667" r:id="rId6"/>
    <p:sldLayoutId id="2147483664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1.microchip.com/downloads/en/DeviceDoc/Atmel-11057-32-bit-Cortex-M3-Microcontroller-SAM3X-SAM3A_Datasheet.pdf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797442"/>
            <a:ext cx="7193280" cy="5390707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Microprocessors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and 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Assembly Language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Lecture 6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Hamed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farbeh@aut.ac.ir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Fall 2022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Dependencies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Power Management (Cont’d)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Not all of the features of the PIO Controller are available when the clock is </a:t>
            </a:r>
            <a:r>
              <a:rPr lang="en-US" sz="2200" dirty="0" smtClean="0"/>
              <a:t>disabled</a:t>
            </a:r>
            <a:endParaRPr lang="en-US" sz="2200" dirty="0"/>
          </a:p>
          <a:p>
            <a:pPr marL="1257300" lvl="2" indent="-342900" fontAlgn="base">
              <a:buFont typeface="Wingdings" panose="05000000000000000000" pitchFamily="2" charset="2"/>
              <a:buChar char="§"/>
            </a:pPr>
            <a:r>
              <a:rPr lang="en-US" sz="2200" dirty="0" smtClean="0"/>
              <a:t>Input </a:t>
            </a:r>
            <a:r>
              <a:rPr lang="en-US" sz="2200" dirty="0"/>
              <a:t>Change Interrupt, Interrupt Modes on a programmable event and the read of the pin level require the clock to be validated</a:t>
            </a:r>
          </a:p>
          <a:p>
            <a:pPr marL="1257300" lvl="2" indent="-342900" fontAlgn="base"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800100" lvl="1" indent="-34290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200" dirty="0"/>
              <a:t>After a hardware reset, the PIO clock is disabled by default </a:t>
            </a:r>
            <a:r>
              <a:rPr lang="en-US" sz="2200" dirty="0">
                <a:sym typeface="Calibri"/>
              </a:rPr>
              <a:t>(So the clock must be enabled manually)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The user must configure the Power Management Controller before any access to the input line information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268999"/>
            <a:ext cx="92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Chapter 31: Atmel | SMART ARM-based MCU DATASHEET, SAM3X / SAM3A Series, Atmel-11057C-ATARM-SAM3X-SAM3A-Datasheet_23-Mar-15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10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0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Dependencies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Interrupt Generation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endParaRPr lang="en-US" sz="2400" dirty="0"/>
          </a:p>
          <a:p>
            <a:pPr lvl="1" fontAlgn="base"/>
            <a:r>
              <a:rPr lang="en-US" sz="2200" dirty="0"/>
              <a:t>The PIO Controller is connected on one of the sources of the NVIC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1257300" lvl="2" indent="-342900" fontAlgn="base">
              <a:buFont typeface="Wingdings" panose="05000000000000000000" pitchFamily="2" charset="2"/>
              <a:buChar char="§"/>
            </a:pPr>
            <a:r>
              <a:rPr lang="en-US" sz="2200" dirty="0"/>
              <a:t>Using the PIO Controller requires the NVIC to be programmed first</a:t>
            </a:r>
          </a:p>
          <a:p>
            <a:pPr marL="1257300" lvl="2" indent="-342900" fontAlgn="base"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1257300" lvl="2" indent="-342900" fontAlgn="base">
              <a:buFont typeface="Wingdings" panose="05000000000000000000" pitchFamily="2" charset="2"/>
              <a:buChar char="§"/>
            </a:pPr>
            <a:r>
              <a:rPr lang="en-US" sz="2200" dirty="0"/>
              <a:t>The PIO Controller interrupt can be generated only if the PIO Controller clock is enabled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268999"/>
            <a:ext cx="92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Chapter 31: Atmel | SMART ARM-based MCU DATASHEET, SAM3X / SAM3A Series, Atmel-11057C-ATARM-SAM3X-SAM3A-Datasheet_23-Mar-15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11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2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225159" y="178676"/>
            <a:ext cx="7488136" cy="6534395"/>
            <a:chOff x="4411216" y="323605"/>
            <a:chExt cx="6965748" cy="6210790"/>
          </a:xfrm>
        </p:grpSpPr>
        <p:pic>
          <p:nvPicPr>
            <p:cNvPr id="4098" name="Picture 2" descr="https://lh4.googleusercontent.com/_qfhPTwFK9x8VGBdeGFGF2YLRCXWOK96-ufZPtbqUWPgAfl3WZUssCp4dtfngEi1UMSh_sDtEdChMgSCbsvvLEBXZ4zPHi6aPtQyPOwzg94xSWFsoQQo3V55CsIBDSJ-HlupvvJcHFbVcE1obI_avn_MJTkQFAzYFQv32RTat3nqpfOg0OCgjj_UgfOFthPKY7dvnQ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1216" y="323605"/>
              <a:ext cx="6965748" cy="6210790"/>
            </a:xfrm>
            <a:prstGeom prst="snip2DiagRect">
              <a:avLst>
                <a:gd name="adj1" fmla="val 19932"/>
                <a:gd name="adj2" fmla="val 12920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4492496" y="4815840"/>
              <a:ext cx="2763520" cy="7924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79336" y="1637605"/>
              <a:ext cx="960120" cy="2826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44816" y="323605"/>
              <a:ext cx="1026160" cy="55015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536228" y="483523"/>
              <a:ext cx="1346908" cy="5832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95698" y="1530003"/>
              <a:ext cx="1005198" cy="5223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11770" y="2354807"/>
              <a:ext cx="1007846" cy="5407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37296" y="4563685"/>
              <a:ext cx="233680" cy="6991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15693" y="4693920"/>
              <a:ext cx="777600" cy="6807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997053" y="4354482"/>
              <a:ext cx="762643" cy="26000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663936" y="4460239"/>
              <a:ext cx="731520" cy="2336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516498" y="4683065"/>
              <a:ext cx="1009569" cy="3739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735648" y="5212081"/>
              <a:ext cx="1050208" cy="5486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160256" y="2125285"/>
              <a:ext cx="233680" cy="65855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559570" y="1799471"/>
              <a:ext cx="986818" cy="60462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494290" y="2291239"/>
              <a:ext cx="233680" cy="65855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880370" y="2880251"/>
              <a:ext cx="322046" cy="2998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230421" y="2454562"/>
              <a:ext cx="322046" cy="2998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848644" y="2473851"/>
              <a:ext cx="322046" cy="2998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366361" y="2312812"/>
            <a:ext cx="4195526" cy="2199967"/>
          </a:xfrm>
        </p:spPr>
        <p:txBody>
          <a:bodyPr>
            <a:normAutofit/>
          </a:bodyPr>
          <a:lstStyle/>
          <a:p>
            <a:r>
              <a:rPr lang="en-US" dirty="0">
                <a:sym typeface="Calibri"/>
              </a:rPr>
              <a:t>The internal circuit of a pin</a:t>
            </a:r>
            <a:endParaRPr lang="fa-I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12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4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Description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7095"/>
          </a:xfrm>
        </p:spPr>
        <p:txBody>
          <a:bodyPr>
            <a:no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Pull-up Resistor Control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PIO_PUER: Pull-up Resistor Control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PIO_PUSR: Pull-up Status Register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After reset, all of the pull-ups are enabled, i.e. PIO_PUSR resets at the value 0x0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268" y="152399"/>
            <a:ext cx="5347928" cy="37822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268999"/>
            <a:ext cx="92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Chapter 31: Atmel | SMART ARM-based MCU DATASHEET, SAM3X / SAM3A Series, Atmel-11057C-ATARM-SAM3X-SAM3A-Datasheet_23-Mar-15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13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7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Description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7096"/>
          </a:xfrm>
        </p:spPr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I/O Line or Peripheral Function Selection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PIO_PER: PIO Enable Register 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PIO_PDR: PIO Disable Register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PIO_PSR: PIO Status Register</a:t>
            </a:r>
          </a:p>
          <a:p>
            <a:pPr marL="1257300" lvl="2" indent="-342900" fontAlgn="base">
              <a:buFont typeface="Wingdings" panose="05000000000000000000" pitchFamily="2" charset="2"/>
              <a:buChar char="§"/>
            </a:pPr>
            <a:r>
              <a:rPr lang="en-US" sz="2000" dirty="0"/>
              <a:t>indicates whether the pin is controlled by the corresponding peripheral or by the PIO Controller, if 0:</a:t>
            </a:r>
          </a:p>
          <a:p>
            <a:pPr marL="1257300" lvl="2" indent="-342900" fontAlgn="base">
              <a:buFont typeface="Wingdings" panose="05000000000000000000" pitchFamily="2" charset="2"/>
              <a:buChar char="§"/>
            </a:pPr>
            <a:r>
              <a:rPr lang="en-US" sz="2000" dirty="0"/>
              <a:t>pin is controlled by the corresponding on-chip peripheral selected in the PIO_ABSR (AB Select Register)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268999"/>
            <a:ext cx="92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Chapter 31: Atmel | SMART ARM-based MCU DATASHEET, SAM3X / SAM3A Series, Atmel-11057C-ATARM-SAM3X-SAM3A-Datasheet_23-Mar-15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14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3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Description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6455"/>
          </a:xfrm>
        </p:spPr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Output Control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PIO_OER: Output Enable Register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PIO_ODR: Output Disable Register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PIO_OSR: Output Status Register</a:t>
            </a:r>
          </a:p>
          <a:p>
            <a:pPr marL="1257300" lvl="2" indent="-342900" fontAlgn="base">
              <a:buFont typeface="Wingdings" panose="05000000000000000000" pitchFamily="2" charset="2"/>
              <a:buChar char="§"/>
            </a:pPr>
            <a:r>
              <a:rPr lang="en-US" sz="2000" dirty="0"/>
              <a:t>When a bit in this register is at 0, the corresponding I/O line is used as an input only</a:t>
            </a:r>
          </a:p>
          <a:p>
            <a:pPr marL="1257300" lvl="2" indent="-342900" fontAlgn="base">
              <a:buFont typeface="Wingdings" panose="05000000000000000000" pitchFamily="2" charset="2"/>
              <a:buChar char="§"/>
            </a:pPr>
            <a:r>
              <a:rPr lang="en-US" sz="2000" dirty="0"/>
              <a:t>When the bit is at 1, the corresponding I/O line is driven by the PIO controller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268999"/>
            <a:ext cx="92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Chapter 31: Atmel | SMART ARM-based MCU DATASHEET, SAM3X / SAM3A Series, Atmel-11057C-ATARM-SAM3X-SAM3A-Datasheet_23-Mar-15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15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8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Description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Output Control (Cont’d)</a:t>
            </a:r>
          </a:p>
          <a:p>
            <a:pPr lvl="2" fontAlgn="base"/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PIO_SODR: Set Output Data Register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PIO_CODR: Clear Output Data Register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PIO_ODSR: Output Data Status </a:t>
            </a:r>
            <a:r>
              <a:rPr lang="en-US" sz="2200" dirty="0" smtClean="0"/>
              <a:t>Register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600"/>
              <a:buFont typeface="Wingdings" panose="05000000000000000000" pitchFamily="2" charset="2"/>
              <a:buChar char="ü"/>
            </a:pPr>
            <a:r>
              <a:rPr lang="en-US" sz="2200" dirty="0">
                <a:sym typeface="Calibri"/>
              </a:rPr>
              <a:t>To send each bit of parallel data to the output, PIO_SODR and PIO_CODR must be set to generate Output Data Status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268999"/>
            <a:ext cx="92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Chapter 31: Atmel | SMART ARM-based MCU DATASHEET, SAM3X / SAM3A Series, Atmel-11057C-ATARM-SAM3X-SAM3A-Datasheet_23-Mar-15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16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Description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Output Control (Cont’d)</a:t>
            </a:r>
          </a:p>
          <a:p>
            <a:pPr lvl="2" fontAlgn="base"/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PIO_OWSR: Output Write Status </a:t>
            </a:r>
            <a:r>
              <a:rPr lang="en-US" sz="2200" dirty="0" smtClean="0"/>
              <a:t>Register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PIO_OWER: Output Write Enable Register      </a:t>
            </a:r>
            <a:endParaRPr lang="en-US" sz="2200" dirty="0" smtClean="0"/>
          </a:p>
          <a:p>
            <a:pPr lvl="1" fontAlgn="base"/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PIO_OWDR: Output Write Disable </a:t>
            </a:r>
            <a:r>
              <a:rPr lang="en-US" sz="2200" dirty="0" smtClean="0"/>
              <a:t>Register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268999"/>
            <a:ext cx="92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Chapter 31: Atmel | SMART ARM-based MCU DATASHEET, SAM3X / SAM3A Series, Atmel-11057C-ATARM-SAM3X-SAM3A-Datasheet_23-Mar-15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17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9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Description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356"/>
            <a:ext cx="10515600" cy="4351338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400" dirty="0"/>
              <a:t>Synchronous Data Output </a:t>
            </a:r>
            <a:r>
              <a:rPr lang="en-US" sz="2400" dirty="0">
                <a:sym typeface="Calibri"/>
              </a:rPr>
              <a:t>(It must be sent synchronously)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200"/>
            </a:pPr>
            <a:endParaRPr lang="en-US" sz="2400" dirty="0" smtClean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 smtClean="0"/>
              <a:t>Simultaneous </a:t>
            </a:r>
            <a:r>
              <a:rPr lang="en-US" sz="2200" dirty="0"/>
              <a:t>write into PIO_SODR and PIO_CODR is not </a:t>
            </a:r>
            <a:r>
              <a:rPr lang="en-US" sz="2200" dirty="0" smtClean="0"/>
              <a:t>possible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 Controller offers a direct control of PIO outputs by single write access to </a:t>
            </a:r>
            <a:r>
              <a:rPr lang="en-US" sz="2200" dirty="0" smtClean="0"/>
              <a:t>PIO_ODSR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Only bits unmasked by PIO_OWSR are written. The mask bits in PIO_OWSR are set by writing to PIO_OWER and cleared by writing to PIO_OWDR</a:t>
            </a:r>
            <a:r>
              <a:rPr lang="en-US" sz="2200" dirty="0" smtClean="0"/>
              <a:t>.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After reset, the synchronous data output is disabled on all the I/O lines as PIO_OWSR resets at 0x0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lvl="1" fontAlgn="base"/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268999"/>
            <a:ext cx="92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Chapter 31: Atmel | SMART ARM-based MCU DATASHEET, SAM3X / SAM3A Series, Atmel-11057C-ATARM-SAM3X-SAM3A-Datasheet_23-Mar-15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18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7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Description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Multi Drive Control (Open Drain)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Permits several drivers to be connected on the I/O line which is driven low only by each device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PIO_MDER: Multi-driver Enable Register 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PIO_MDSR: indicates the pins that are configured to support external drivers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After reset, the Multi Drive feature is disabled on all pins (PIO_MDSR = 0)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fontAlgn="base"/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926" y="365125"/>
            <a:ext cx="3676074" cy="259988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19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5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Copyright Notice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63799"/>
            <a:ext cx="10515600" cy="4351338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Parts (text &amp; figures) of this lecture are adopted from:</a:t>
            </a:r>
            <a:endParaRPr lang="en-US" sz="2200" b="1" dirty="0">
              <a:cs typeface="Calibri" panose="020F0502020204030204" pitchFamily="34" charset="0"/>
            </a:endParaRP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000000"/>
              </a:solidFill>
              <a:ea typeface="Calibri"/>
              <a:cs typeface="Calibri" panose="020F0502020204030204" pitchFamily="34" charset="0"/>
              <a:sym typeface="Calibri"/>
            </a:endParaRP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Arm Assembly Language Programming and Architecture, Volume 1, 1</a:t>
            </a:r>
            <a:r>
              <a:rPr lang="en-US" sz="2200" b="1" baseline="30000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st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 edition, Muhammad Ali </a:t>
            </a:r>
            <a:r>
              <a:rPr lang="en-US" sz="2200" b="1" dirty="0" err="1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Mazidi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2200" b="1" dirty="0" err="1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Sarmad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Naimi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, and </a:t>
            </a:r>
            <a:r>
              <a:rPr lang="en-US" sz="2200" b="1" dirty="0" err="1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Sepehr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Naimi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2200" b="1" dirty="0" err="1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MicroDigitalEd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, 2013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000000"/>
              </a:solidFill>
              <a:cs typeface="Calibri" panose="020F0502020204030204" pitchFamily="34" charset="0"/>
              <a:sym typeface="Calibri"/>
            </a:endParaRP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cs typeface="Calibri" panose="020F0502020204030204" pitchFamily="34" charset="0"/>
                <a:sym typeface="Calibri"/>
              </a:rPr>
              <a:t>Design of Microprocessor-Based Systems (AKA </a:t>
            </a:r>
            <a:r>
              <a:rPr lang="en-US" sz="2200" b="1" dirty="0" err="1">
                <a:solidFill>
                  <a:srgbClr val="000000"/>
                </a:solidFill>
                <a:cs typeface="Calibri" panose="020F0502020204030204" pitchFamily="34" charset="0"/>
                <a:sym typeface="Calibri"/>
              </a:rPr>
              <a:t>Embeded</a:t>
            </a:r>
            <a:r>
              <a:rPr lang="en-US" sz="2200" b="1" dirty="0">
                <a:solidFill>
                  <a:srgbClr val="000000"/>
                </a:solidFill>
                <a:cs typeface="Calibri" panose="020F0502020204030204" pitchFamily="34" charset="0"/>
                <a:sym typeface="Calibri"/>
              </a:rPr>
              <a:t> Systems Design and Implementation), Prabal Dutta, University of Michigan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000000"/>
              </a:solidFill>
              <a:cs typeface="Calibri" panose="020F0502020204030204" pitchFamily="34" charset="0"/>
              <a:sym typeface="Calibri"/>
            </a:endParaRP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cs typeface="Calibri" panose="020F0502020204030204" pitchFamily="34" charset="0"/>
                <a:sym typeface="Calibri"/>
              </a:rPr>
              <a:t>Cortex</a:t>
            </a:r>
            <a:r>
              <a:rPr lang="fa-IR" sz="2200" b="1" dirty="0">
                <a:cs typeface="Calibri" panose="020F0502020204030204" pitchFamily="34" charset="0"/>
              </a:rPr>
              <a:t>™</a:t>
            </a:r>
            <a:r>
              <a:rPr lang="en-US" sz="2200" b="1" dirty="0">
                <a:solidFill>
                  <a:srgbClr val="000000"/>
                </a:solidFill>
                <a:cs typeface="Calibri" panose="020F0502020204030204" pitchFamily="34" charset="0"/>
                <a:sym typeface="Calibri"/>
              </a:rPr>
              <a:t>-M3 Revision r2p1 Technical Reference Manual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000000"/>
              </a:solidFill>
              <a:cs typeface="Calibri" panose="020F0502020204030204" pitchFamily="34" charset="0"/>
              <a:sym typeface="Calibri"/>
            </a:endParaRP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cs typeface="Calibri" panose="020F0502020204030204" pitchFamily="34" charset="0"/>
                <a:sym typeface="Calibri"/>
              </a:rPr>
              <a:t>ARMv7-M Architecture Reference Manual</a:t>
            </a:r>
            <a:endParaRPr lang="en-US" sz="2200" b="1" dirty="0">
              <a:cs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6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7045"/>
            <a:ext cx="10515600" cy="1325563"/>
          </a:xfrm>
        </p:spPr>
        <p:txBody>
          <a:bodyPr/>
          <a:lstStyle/>
          <a:p>
            <a:r>
              <a:rPr lang="en-US" dirty="0"/>
              <a:t>How to Use Datasheet for GPIO Operations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85000" cy="435133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Atmel | SMART ARM-based MCU DATASHEET, SAM3X / SAM3A Series, Atmel-11057C-ATARM-SAM3X-SAM3A-Datasheet_23-Mar-15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hlinkClick r:id="rId2"/>
              </a:rPr>
              <a:t>http://ww1.microchip.com/downloads/en/DeviceDoc/Atmel-11057-32-bit-Cortex-M3-Microcontroller-SAM3X-SAM3A_Datasheet.pdf</a:t>
            </a: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Step 1: from the "functional description“ section, determine registers you want to change for reading or writing operation (page 621)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Step 2: from the “product mapping” section, determine starting address of the PIO Controller you want to work with (page 31)</a:t>
            </a:r>
          </a:p>
        </p:txBody>
      </p:sp>
      <p:pic>
        <p:nvPicPr>
          <p:cNvPr id="1026" name="Picture 2" descr="https://lh4.googleusercontent.com/Gy18or_FHyE85KTrkPWd2Fs9e-AFE-I54L7uSBhfX9n7Zx9_CGCxX9bCk1pe0Rbq8yuRyv9WFdiz5DToVG9-aN8gCULpTFizqnNoMDOCUQ6nmVKBIAs6WjE9XmgSuRnw5CvHVgW3wxerZCerxo3q8YEDZsqjX_XfIh1V9WeIiX-bSO1oZACj5ewR-uyKRJM2fly60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768" y="1690688"/>
            <a:ext cx="3239032" cy="366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20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48704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How to Use Datasheet for GPIO Operations</a:t>
            </a:r>
            <a:endParaRPr lang="fa-I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Step 3: from the “Parallel </a:t>
            </a:r>
            <a:r>
              <a:rPr lang="en-US" sz="2400" dirty="0" err="1"/>
              <a:t>Input/Output</a:t>
            </a:r>
            <a:r>
              <a:rPr lang="en-US" sz="2400" dirty="0"/>
              <a:t> Controller (PIO) User Interface” section, determine the offset of each register in the corresponding PIO Controller (pages 631-632) </a:t>
            </a:r>
          </a:p>
          <a:p>
            <a:pPr fontAlgn="base"/>
            <a:r>
              <a:rPr lang="en-US" sz="2200" dirty="0">
                <a:solidFill>
                  <a:srgbClr val="05555E"/>
                </a:solidFill>
              </a:rPr>
              <a:t>_ Address of register in memory = Start Address of PIO Controller + Offset of register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40" y="3429000"/>
            <a:ext cx="9812119" cy="274358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21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2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487045"/>
            <a:ext cx="10515600" cy="1325563"/>
          </a:xfrm>
        </p:spPr>
        <p:txBody>
          <a:bodyPr/>
          <a:lstStyle/>
          <a:p>
            <a:r>
              <a:rPr lang="en-US" dirty="0"/>
              <a:t>How to Use Datasheet for GPIO Operations</a:t>
            </a:r>
            <a:endParaRPr lang="fa-I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Each I/O line controlled by the PIO Controller is associated with a bit in each of the PIO Controller User Interface registers. Each register is 32 bits wide. If a parallel I/O line is not defined, writing to the corresponding bits has no effect. Undefined bits read zero. If the I/O line is not multiplexed with any peripheral, the I/O line is controlled by the PIO Controller and PIO_PSR returns 1 systematically.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Step 4: check PIO Write Protect Mode Register(PIO_WPMR) (Page 674)</a:t>
            </a:r>
            <a:br>
              <a:rPr lang="en-US" sz="2400" dirty="0"/>
            </a:br>
            <a:endParaRPr lang="fa-IR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22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0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Protect Registers</a:t>
            </a:r>
            <a:endParaRPr lang="fa-I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To prevent any single software error that may corrupt PIO behavior, certain address spaces can be write-protected by setting the WPEN bit in the “PIO Write Protect Mode Register” (PIO_WPMR)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PIO registers can only be written if the WPEN bit is cleared in PIO_WPMR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WPEN: Write Protect Enable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0: Disables the Write Protect if WPKEY corresponds to 0x50494F (“PIO” in ASCII)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1: Enables the Write Protect if WPKEY corresponds to 0x50494F (“PIO” in ASCII)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23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37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Protect Registers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WPKEY: Write Protect KEY</a:t>
            </a:r>
          </a:p>
          <a:p>
            <a:r>
              <a:rPr lang="en-US" sz="2400" dirty="0" smtClean="0"/>
              <a:t>	Should </a:t>
            </a:r>
            <a:r>
              <a:rPr lang="en-US" sz="2400" dirty="0"/>
              <a:t>be written at value 0x50494F (“PIO” in ASCII). Writing any other </a:t>
            </a:r>
            <a:r>
              <a:rPr lang="en-US" sz="2400" dirty="0" smtClean="0"/>
              <a:t>	value</a:t>
            </a:r>
            <a:r>
              <a:rPr lang="en-US" sz="2400" dirty="0"/>
              <a:t>  in </a:t>
            </a:r>
            <a:r>
              <a:rPr lang="en-US" sz="2400" dirty="0" smtClean="0"/>
              <a:t>this </a:t>
            </a:r>
            <a:r>
              <a:rPr lang="en-US" sz="2400" dirty="0"/>
              <a:t>field aborts the write operation of the WPEN bit. Always </a:t>
            </a:r>
            <a:r>
              <a:rPr lang="en-US" sz="2400" dirty="0" smtClean="0"/>
              <a:t>	reads </a:t>
            </a:r>
            <a:r>
              <a:rPr lang="en-US" sz="2400" dirty="0"/>
              <a:t>as 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67" y="3429000"/>
            <a:ext cx="8345065" cy="233395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24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800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PIO Write Protect Mode Register (PIO_WPMR)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6745"/>
            <a:ext cx="10515600" cy="4351338"/>
          </a:xfrm>
        </p:spPr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Each PIO Controller has its own PIO_WPMR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“PIO_WPMR protects the following registers: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“PIO Controller PIO Enable Register”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“PIO Controller PIO Disable Register”</a:t>
            </a:r>
          </a:p>
        </p:txBody>
      </p:sp>
      <p:pic>
        <p:nvPicPr>
          <p:cNvPr id="2050" name="Picture 2" descr="https://lh4.googleusercontent.com/URWYcA12y-hVYt-0KJpAd6F4gxKhCX_8NfACz_8WWSIoDLv42XAyEEeS14JFvBrnuD28nSSPPhI8s7VPwrdQBD2sP_kP-NtLUhrIlTfO-7s1ghUXcJqDQCf2blbthyx5-rNR3k0xhLgieEHbU2PmELbAe2pzzWIQ-ieJEJp7CV2jhZYSoVWT6xCsDKTMpnnpEzZPh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85" y="2690087"/>
            <a:ext cx="9892030" cy="138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25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4504"/>
            <a:ext cx="10515600" cy="4927749"/>
          </a:xfrm>
        </p:spPr>
        <p:txBody>
          <a:bodyPr>
            <a:no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“PIO Controller Output Enable Register”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“PIO Controller Output Disable Register”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“PIO Controller Input Filter Enable Register”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“PIO Controller Input Filter Disable Register”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“PIO Multi-driver Enable Register”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“PIO Multi-driver Disable Register”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“PIO Pull Up Disable Register”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“PIO Pull Up Enable Register”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“PIO Peripheral AB Select Register”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“PIO Output Write Enable Register”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“PIO Output Write Disable Register”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54800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PIO Write Protect Mode Register (PIO_WPMR)</a:t>
            </a:r>
            <a:endParaRPr lang="fa-I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26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0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PMC System Clock Enable Register is write protected likewise the PIO registers</a:t>
            </a:r>
          </a:p>
          <a:p>
            <a:pPr fontAlgn="base"/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  <a:p>
            <a:pPr marL="342900" indent="-342900" fontAlgn="base">
              <a:buFont typeface="Wingdings" panose="05000000000000000000" pitchFamily="2" charset="2"/>
              <a:buChar char="v"/>
            </a:pPr>
            <a:endParaRPr lang="en-US" sz="2200" dirty="0"/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PMC_WPMR protects the following registers: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“PMC System Clock Enable Register”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“PMC System Clock Disable Register”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 “PMC Peripheral Clock Enable Register 0”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 “PMC Peripheral Clock Disable Register 0”</a:t>
            </a:r>
          </a:p>
        </p:txBody>
      </p:sp>
      <p:pic>
        <p:nvPicPr>
          <p:cNvPr id="3074" name="Picture 2" descr="https://lh6.googleusercontent.com/sNDLzJ2jgQdH_QYfiCKsZ9ovZ16u4uY6bPJpTkcAnH2sfgh5oKIQLjPeEJz0f28hNQVgdSXpuO5eNyp34a9_iG_X7BFU4ED6-YSGzkqFhX1Psc4ndu0wkUVm3NVzFc8x1rR3mEo1MWOWlCyIvnrD0e_ufeGckndUSq5Js3b-GVya_1x2USg8wgRPwzh6XjXKxXoNC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316003"/>
            <a:ext cx="996315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54800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PIO Write Protect Mode Register (PIO_WPMR)</a:t>
            </a:r>
            <a:endParaRPr lang="fa-I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27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94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PMC Write Protect Mode Register(PMC_WPMR)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8025"/>
            <a:ext cx="10515600" cy="4351338"/>
          </a:xfrm>
        </p:spPr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“PMC Clock Generator Main Oscillator Register”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“PMC Clock Generator PLLA Register”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“PMC Master Clock Register”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“PMC USB Clock Register”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“PMC Programmable Clock Register”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“PMC Fast Startup Mode Register”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“PMC Fast Startup Polarity Register”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“PMC Peripheral Clock Enable Register 1”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“PMC Peripheral Clock Disable Register 1”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28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656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More on PMC Write Protect Mode Register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12669" cy="4351338"/>
          </a:xfrm>
        </p:spPr>
        <p:txBody>
          <a:bodyPr>
            <a:normAutofit/>
          </a:bodyPr>
          <a:lstStyle/>
          <a:p>
            <a:pPr marL="457200" indent="-457200" fontAlgn="base">
              <a:buFont typeface="Wingdings" panose="05000000000000000000" pitchFamily="2" charset="2"/>
              <a:buChar char="v"/>
            </a:pPr>
            <a:r>
              <a:rPr lang="en-US" sz="2200" dirty="0"/>
              <a:t>PMC registers can only be written if the WPEN bit is cleared in PMC_WPMR</a:t>
            </a:r>
          </a:p>
          <a:p>
            <a:pPr marL="457200" indent="-457200" fontAlgn="base">
              <a:buFont typeface="Wingdings" panose="05000000000000000000" pitchFamily="2" charset="2"/>
              <a:buChar char="v"/>
            </a:pPr>
            <a:r>
              <a:rPr lang="en-US" sz="2200" dirty="0"/>
              <a:t>WPEN: Write Protect </a:t>
            </a:r>
            <a:r>
              <a:rPr lang="en-US" sz="2200" dirty="0" smtClean="0"/>
              <a:t>Enable</a:t>
            </a:r>
          </a:p>
          <a:p>
            <a:pPr fontAlgn="base"/>
            <a:r>
              <a:rPr lang="en-US" sz="2200" dirty="0"/>
              <a:t>	</a:t>
            </a:r>
            <a:r>
              <a:rPr lang="en-US" sz="2200" dirty="0" smtClean="0"/>
              <a:t>0: Disables the Write Protect if WPKEY corresponds to 0x504D43 (“PMC” in ASCII)</a:t>
            </a:r>
          </a:p>
          <a:p>
            <a:pPr fontAlgn="base"/>
            <a:r>
              <a:rPr lang="en-US" sz="2200" dirty="0"/>
              <a:t>	</a:t>
            </a:r>
            <a:r>
              <a:rPr lang="en-US" sz="2200" dirty="0" smtClean="0"/>
              <a:t>1: Enables the Write Protect if WPKEY corresponds to 0x504D43 (“PMC” in ASCII)</a:t>
            </a:r>
            <a:endParaRPr lang="en-US" sz="2200" dirty="0"/>
          </a:p>
        </p:txBody>
      </p:sp>
      <p:pic>
        <p:nvPicPr>
          <p:cNvPr id="5122" name="Picture 2" descr="https://lh5.googleusercontent.com/Pv6HbK2bVdJslGNCXOy_iP-WFFZAw3on8XIjNHRN4mgUzDHnH4PMIGOkiGQG_MU9PyTBY8KVt1MrvjXSV0Nz8yMO4348sLhdWUB1J-EX5FZyzIVxi1Zi72GEd-0A8HSiiqGAC4dnTwabZN12lwdAvXT_JpZbqqv1_gtvPw55EuPb8ObOorbIprPYGdzBq3hwIxwWL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3622922"/>
            <a:ext cx="8791575" cy="242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29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0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399565"/>
            <a:ext cx="7193280" cy="5353809"/>
          </a:xfrm>
        </p:spPr>
        <p:txBody>
          <a:bodyPr>
            <a:normAutofit/>
          </a:bodyPr>
          <a:lstStyle/>
          <a:p>
            <a:r>
              <a:rPr lang="en" dirty="0"/>
              <a:t>Parallel Input/Output Controller (PIO)</a:t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7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fontAlgn="base">
              <a:buFont typeface="Wingdings" panose="05000000000000000000" pitchFamily="2" charset="2"/>
              <a:buChar char="v"/>
            </a:pPr>
            <a:r>
              <a:rPr lang="en-US" sz="2200" dirty="0" smtClean="0"/>
              <a:t>WPKEY: Write Protect KEY</a:t>
            </a:r>
          </a:p>
          <a:p>
            <a:r>
              <a:rPr lang="en-US" sz="2200" dirty="0" smtClean="0"/>
              <a:t>	Should be written at value 0x504D43 (“PMC” in ASCII). Writing any other value in 	this  field aborts the write operation of the WPEN bit. Always reads as 0</a:t>
            </a:r>
            <a:endParaRPr lang="en-US" sz="2200" dirty="0"/>
          </a:p>
        </p:txBody>
      </p:sp>
      <p:pic>
        <p:nvPicPr>
          <p:cNvPr id="5122" name="Picture 2" descr="https://lh5.googleusercontent.com/Pv6HbK2bVdJslGNCXOy_iP-WFFZAw3on8XIjNHRN4mgUzDHnH4PMIGOkiGQG_MU9PyTBY8KVt1MrvjXSV0Nz8yMO4348sLhdWUB1J-EX5FZyzIVxi1Zi72GEd-0A8HSiiqGAC4dnTwabZN12lwdAvXT_JpZbqqv1_gtvPw55EuPb8ObOorbIprPYGdzBq3hwIxwWL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3628265"/>
            <a:ext cx="8791575" cy="242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656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More on PMC Write Protect Mode Register</a:t>
            </a:r>
            <a:endParaRPr lang="fa-I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30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7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Value of Registers (Write)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Lets see how an led is turned on/off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endParaRPr lang="en-US" sz="2200" dirty="0"/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For turning on/off an led we should write to certain registers</a:t>
            </a:r>
          </a:p>
          <a:p>
            <a:pPr fontAlgn="base"/>
            <a:r>
              <a:rPr lang="en-US" sz="2200" dirty="0"/>
              <a:t> 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What should we do?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Enable PIO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Change the value of relevant register to turn on the led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Delay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Change the value of relevant register to turn off the led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31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Value of Registers (Write)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We should enable PIO at first :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PIO_PER = 1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PIO_OER = 1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Turn led on :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PIO_SODR = 1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Branch to delay part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Turn led off :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PIO_CODR = 1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Branch to delay part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200" dirty="0"/>
              <a:t>Back to part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32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2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Value of Registers (Write) - Code</a:t>
            </a:r>
            <a:endParaRPr lang="fa-IR" dirty="0"/>
          </a:p>
        </p:txBody>
      </p:sp>
      <p:sp>
        <p:nvSpPr>
          <p:cNvPr id="6" name="Rectangle 5"/>
          <p:cNvSpPr/>
          <p:nvPr/>
        </p:nvSpPr>
        <p:spPr>
          <a:xfrm>
            <a:off x="914400" y="1861949"/>
            <a:ext cx="10586720" cy="4355038"/>
          </a:xfrm>
          <a:prstGeom prst="rect">
            <a:avLst/>
          </a:prstGeom>
        </p:spPr>
        <p:txBody>
          <a:bodyPr wrap="square" numCol="2" spcCol="91440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PIO_PER EQU 0x400E0E00 ; PIO Enable Register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PIO_OER EQU 0x400E0E10 ; Output Enable Register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PIO_SODR EQU 0x400E0E30 ; Set Output Data Register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PIO_CODR EQU 0x400E0E34 ; Clear Output Data Register</a:t>
            </a:r>
            <a:endParaRPr lang="en-US" sz="1400" b="1" dirty="0"/>
          </a:p>
          <a:p>
            <a:pPr>
              <a:spcBef>
                <a:spcPts val="200"/>
              </a:spcBef>
            </a:pP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AREA MYCODE, CODE, READONLY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export __main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ENTRY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__main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BL </a:t>
            </a: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enable_pio</a:t>
            </a: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 ; we should enable PIO at first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spcBef>
                <a:spcPts val="200"/>
              </a:spcBef>
            </a:pPr>
            <a:endParaRPr lang="en-US" sz="1400" b="1" dirty="0">
              <a:solidFill>
                <a:srgbClr val="0097A7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endParaRPr lang="en-US" sz="1400" b="1" dirty="0">
              <a:solidFill>
                <a:srgbClr val="0097A7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endParaRPr lang="en-US" sz="1400" b="1" dirty="0">
              <a:solidFill>
                <a:srgbClr val="0097A7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loop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BL </a:t>
            </a: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led_on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BL delay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BL </a:t>
            </a: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led_off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BL delay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B loop</a:t>
            </a:r>
          </a:p>
          <a:p>
            <a:pPr>
              <a:spcBef>
                <a:spcPts val="200"/>
              </a:spcBef>
            </a:pPr>
            <a:endParaRPr lang="en-US" sz="1400" b="1" dirty="0">
              <a:solidFill>
                <a:srgbClr val="0097A7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endParaRPr lang="en-US" sz="1400" b="1" dirty="0">
              <a:solidFill>
                <a:srgbClr val="0097A7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enable_pio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MOV r4, #2_1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LDR r5, =PIO_PER ; r5 = address of PIO_PER register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STR r4, [r5] ; PIO_PER = 1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LDR r5, =PIO_OER ; r5 = address of PIO_OER register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STR r4, [r5] ; PIO_OER = 1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BX </a:t>
            </a: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lr</a:t>
            </a:r>
            <a:endParaRPr lang="en-US" sz="1400" b="1" dirty="0">
              <a:solidFill>
                <a:srgbClr val="0097A7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endParaRPr lang="en-US" sz="1400" b="1" dirty="0">
              <a:solidFill>
                <a:srgbClr val="0097A7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33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8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Value of Registers (Write) - Code</a:t>
            </a:r>
            <a:endParaRPr lang="fa-IR" dirty="0"/>
          </a:p>
        </p:txBody>
      </p:sp>
      <p:sp>
        <p:nvSpPr>
          <p:cNvPr id="6" name="Rectangle 5"/>
          <p:cNvSpPr/>
          <p:nvPr/>
        </p:nvSpPr>
        <p:spPr>
          <a:xfrm>
            <a:off x="914400" y="1861949"/>
            <a:ext cx="10586720" cy="4355038"/>
          </a:xfrm>
          <a:prstGeom prst="rect">
            <a:avLst/>
          </a:prstGeom>
        </p:spPr>
        <p:txBody>
          <a:bodyPr wrap="square" numCol="2" spcCol="91440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led_on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MOV r4, #2_1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LDR r5, =PIO_SODR ; r5 = address of PIO_SODR register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STR r4, [r5] ; PIO_SODR = 1 ==&gt; turn led on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BX </a:t>
            </a: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lr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led_off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MOV r4, #2_1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LDR r5, =PIO_CODR ; r5 = address of PIO_CODR register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STR r4, [r5] ; PIO_CODR = 1 ==&gt; turn led off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BX </a:t>
            </a: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lr</a:t>
            </a:r>
            <a:endParaRPr lang="en-US" sz="1400" b="1" dirty="0">
              <a:solidFill>
                <a:srgbClr val="0097A7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delay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MOV r4, #0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LDR r5, =0x000A0000 ; delay time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delay_loop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ADD r4, r4, #1 ; r4 = r4 + 1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CMP r4, r5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BNE </a:t>
            </a: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delay_loop</a:t>
            </a:r>
            <a:endParaRPr lang="en-US" sz="1400" b="1" dirty="0"/>
          </a:p>
          <a:p>
            <a:pPr>
              <a:spcBef>
                <a:spcPts val="200"/>
              </a:spcBef>
            </a:pP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BX </a:t>
            </a: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lr</a:t>
            </a:r>
            <a:endParaRPr lang="en-US" sz="1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34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9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Value of Registers (Read)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Here we want to read input from a GPIO pin, toggle it’s last bit (via XOR) and write the final value to the output register.</a:t>
            </a:r>
          </a:p>
          <a:p>
            <a:endParaRPr lang="en-US" sz="2200" dirty="0"/>
          </a:p>
          <a:p>
            <a:r>
              <a:rPr lang="en-US" sz="2200" dirty="0"/>
              <a:t>Steps for completing this task is as follows: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2200" dirty="0"/>
              <a:t>Clear IFSR by setting IFDR to 1 (to allow input read)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2200" dirty="0"/>
              <a:t>Read input from PDSR register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2200" dirty="0"/>
              <a:t>XOR input data with 1 to toggle it’s last bit to produce output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2200" dirty="0"/>
              <a:t>Write output data to ODSR register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35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8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Value of Registers (Read)</a:t>
            </a:r>
            <a:endParaRPr lang="fa-IR" dirty="0"/>
          </a:p>
        </p:txBody>
      </p:sp>
      <p:pic>
        <p:nvPicPr>
          <p:cNvPr id="6146" name="Picture 2" descr="https://lh6.googleusercontent.com/wZzgeAOdU6shkHNAa1cIht1HCUcpw09on_kTthWvfaDcaZmfj-wPNHlXzFVRiXDex2YWQGve5h81FRLIey_ZD9fXCjl6EhZrW0sk4VhmCZj_LVq6MzAOTKiRryRcIERbB_pZLT5f5xTvpLsHk8tI2kGPeF27cjQ28HBNOCtuqytTC_vQmVyokEDcCWbjBDRjx5tlr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6"/>
          <a:stretch/>
        </p:blipFill>
        <p:spPr bwMode="auto">
          <a:xfrm>
            <a:off x="1464529" y="2030646"/>
            <a:ext cx="9262942" cy="401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36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5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624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Change Value of Registers (Write) - Code</a:t>
            </a:r>
            <a:endParaRPr lang="fa-IR" dirty="0"/>
          </a:p>
        </p:txBody>
      </p:sp>
      <p:sp>
        <p:nvSpPr>
          <p:cNvPr id="6" name="Rectangle 5"/>
          <p:cNvSpPr/>
          <p:nvPr/>
        </p:nvSpPr>
        <p:spPr>
          <a:xfrm>
            <a:off x="360680" y="1828800"/>
            <a:ext cx="13075920" cy="4480560"/>
          </a:xfrm>
          <a:prstGeom prst="rect">
            <a:avLst/>
          </a:prstGeom>
        </p:spPr>
        <p:txBody>
          <a:bodyPr wrap="square" numCol="2" spcCol="91440">
            <a:spAutoFit/>
          </a:bodyPr>
          <a:lstStyle/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PIOB EQU 0x400E1000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IFDR EQU 0x0024 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PDSR EQU 0x003C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PIOA EQU z0x400E0E00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ODSR EQU 0x400E0E30 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/>
            </a:r>
            <a:b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AREA </a:t>
            </a: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MyCode</a:t>
            </a: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, CODE, READONLY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/>
            </a:r>
            <a:b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    export __main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    ENTRY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/>
            </a:r>
            <a:b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__main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/>
            </a:r>
            <a:b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MOV R0, #1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/>
            </a:r>
            <a:b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LDR R1, =(PIOB + IFDR) ; load IFDR register address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STR R0, [R1] ; set IFDR register to 1, clearing IFSR register</a:t>
            </a:r>
            <a:b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LDR R0, =(PIOB + PDSR) ; load input register address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LDR R1, =(PIOA + ODSR) ; load output register address</a:t>
            </a:r>
          </a:p>
          <a:p>
            <a:endParaRPr lang="en-US" sz="1400" b="1" dirty="0">
              <a:solidFill>
                <a:srgbClr val="0097A7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LOOP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B </a:t>
            </a: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ReadIn</a:t>
            </a:r>
            <a:endParaRPr lang="en-US" sz="1400" b="1" dirty="0">
              <a:solidFill>
                <a:srgbClr val="0097A7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B </a:t>
            </a: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WriteOut</a:t>
            </a:r>
            <a:endParaRPr lang="en-US" sz="1400" b="1" dirty="0">
              <a:solidFill>
                <a:srgbClr val="0097A7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B LOOP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/>
            </a:r>
            <a:b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</a:b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ReadIn</a:t>
            </a:r>
            <a:endParaRPr lang="en-US" sz="1400" b="1" dirty="0">
              <a:solidFill>
                <a:srgbClr val="0097A7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LDR R2, [R0] ;read from input register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BX LR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/>
            </a:r>
            <a:b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</a:br>
            <a:r>
              <a:rPr lang="en-US" sz="1400" b="1" dirty="0" err="1">
                <a:solidFill>
                  <a:srgbClr val="0097A7"/>
                </a:solidFill>
                <a:latin typeface="Consolas" panose="020B0609020204030204" pitchFamily="49" charset="0"/>
              </a:rPr>
              <a:t>WriteOut</a:t>
            </a:r>
            <a:endParaRPr lang="en-US" sz="1400" b="1" dirty="0">
              <a:solidFill>
                <a:srgbClr val="0097A7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MOV R3, #1 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EOR R4, R3 ; toggle last bit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STR R3, [R1] ; write result to output register</a:t>
            </a:r>
          </a:p>
          <a:p>
            <a:r>
              <a:rPr lang="en-US" sz="1400" b="1" dirty="0">
                <a:solidFill>
                  <a:srgbClr val="0097A7"/>
                </a:solidFill>
                <a:latin typeface="Consolas" panose="020B0609020204030204" pitchFamily="49" charset="0"/>
              </a:rPr>
              <a:t>    BX LR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37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0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End!</a:t>
            </a:r>
            <a:endParaRPr lang="fa-IR" dirty="0"/>
          </a:p>
        </p:txBody>
      </p:sp>
      <p:sp>
        <p:nvSpPr>
          <p:cNvPr id="4" name="Google Shape;82;p16"/>
          <p:cNvSpPr/>
          <p:nvPr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38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1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PIO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10515600" cy="4351338"/>
          </a:xfrm>
        </p:spPr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Parallel </a:t>
            </a:r>
            <a:r>
              <a:rPr lang="en-US" sz="2400" dirty="0" err="1"/>
              <a:t>Input/Output</a:t>
            </a:r>
            <a:r>
              <a:rPr lang="en-US" sz="2400" dirty="0"/>
              <a:t> Controller (PIO)</a:t>
            </a:r>
          </a:p>
          <a:p>
            <a:pPr fontAlgn="base"/>
            <a:endParaRPr lang="en-US" sz="24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ym typeface="Calibri"/>
              </a:rPr>
              <a:t>The microprocessor of our course has 144 lines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manages up to 32 </a:t>
            </a:r>
            <a:r>
              <a:rPr lang="en-US" sz="2200" dirty="0">
                <a:sym typeface="Calibri"/>
              </a:rPr>
              <a:t>bit</a:t>
            </a:r>
            <a:r>
              <a:rPr lang="en-US" sz="2200" dirty="0"/>
              <a:t> fully programmable input/output lines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>
                <a:sym typeface="Calibri"/>
              </a:rPr>
              <a:t>As you may recall, a microcontroller is a processor with a set of peripherals</a:t>
            </a:r>
            <a:endParaRPr lang="fa-IR" sz="2200" dirty="0">
              <a:sym typeface="Calibri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 smtClean="0"/>
              <a:t>Each </a:t>
            </a:r>
            <a:r>
              <a:rPr lang="en-US" sz="2200" dirty="0"/>
              <a:t>I/O line may be dedicated as a general-purpose I/O or be assigned to a function of an embedded </a:t>
            </a:r>
            <a:r>
              <a:rPr lang="en-US" sz="2200" dirty="0" smtClean="0"/>
              <a:t>peripheral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94" y="665017"/>
            <a:ext cx="5517698" cy="39023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268999"/>
            <a:ext cx="92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Chapter 31: Atmel | SMART ARM-based MCU DATASHEET, SAM3X / SAM3A Series, Atmel-11057C-ATARM-SAM3X-SAM3A-Datasheet_23-Mar-15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4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5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PIO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Each I/O line of the PIO Controller features:</a:t>
            </a:r>
          </a:p>
          <a:p>
            <a:pPr lvl="1" fontAlgn="base"/>
            <a:endParaRPr lang="en-US" sz="24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An input change interrupt enabling level change detection on any I/O line.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Additional Interrupt modes enabling rising edge, falling edge, low level or high level detection on any I/O line.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A glitch filter providing rejection of glitches lower than one-half of system clock cycle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A </a:t>
            </a:r>
            <a:r>
              <a:rPr lang="en-US" sz="2200" dirty="0" err="1"/>
              <a:t>debouncing</a:t>
            </a:r>
            <a:r>
              <a:rPr lang="en-US" sz="2200" dirty="0"/>
              <a:t> filter providing rejection of unwanted pulses from key or push button operations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268999"/>
            <a:ext cx="92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Chapter 31: Atmel | SMART ARM-based MCU DATASHEET, SAM3X / SAM3A Series, Atmel-11057C-ATARM-SAM3X-SAM3A-Datasheet_23-Mar-15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5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PIO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Each I/O line of the PIO Controller features:</a:t>
            </a:r>
          </a:p>
          <a:p>
            <a:pPr fontAlgn="base"/>
            <a:endParaRPr lang="en-US" sz="24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Multi-drive capability similar to an open drain I/O line (At any moment of time, it can only take value from one line and the rest must be in high impedance state)</a:t>
            </a:r>
          </a:p>
          <a:p>
            <a:pPr lvl="1" fontAlgn="base"/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Control of the pull-up of the I/O line 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Input visibility and output control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A synchronous output providing up to 32 bits of data output in a single write operation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268999"/>
            <a:ext cx="92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Chapter 31: Atmel | SMART ARM-based MCU DATASHEET, SAM3X / SAM3A Series, Atmel-11057C-ATARM-SAM3X-SAM3A-Datasheet_23-Mar-15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6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2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PIO Description (Datasheet)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Parallel </a:t>
            </a:r>
            <a:r>
              <a:rPr lang="en-US" sz="2400" dirty="0" err="1"/>
              <a:t>Input/Output</a:t>
            </a:r>
            <a:r>
              <a:rPr lang="en-US" sz="2400" dirty="0"/>
              <a:t> Controller (PIO</a:t>
            </a:r>
            <a:r>
              <a:rPr lang="en-US" sz="2400" dirty="0" smtClean="0"/>
              <a:t>)</a:t>
            </a:r>
            <a:endParaRPr lang="en-US" sz="24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Each PIO Controller controls up to 32 programmable I/O Lines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ym typeface="Calibri"/>
              </a:rPr>
              <a:t>The microcontroller discussed, is 144pin SAM3X</a:t>
            </a:r>
          </a:p>
        </p:txBody>
      </p:sp>
      <p:pic>
        <p:nvPicPr>
          <p:cNvPr id="1028" name="Picture 4" descr="https://lh4.googleusercontent.com/EGgtpHWu9Hm2A9rkh2dhVfoGppzR8qhxL8SRwhrj4VMfXh9axbGwNi7gtVRdisopy5fwFCboVMBXm7lZMnIiiMUElqSKgj_A44dgn_INA_xGafsiCfgiSb7e4MT0CljdSdcc6KDzfPhj9Ia-UL3FRQIwfPmA9Eckld3YzZqXsrsHGSKkeWmXZdxkTYWRU-3Z2ghQ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302" y="3169459"/>
            <a:ext cx="6298396" cy="288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6268999"/>
            <a:ext cx="92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Chapter 31: Atmel | SMART ARM-based MCU DATASHEET, SAM3X / SAM3A Series, Atmel-11057C-ATARM-SAM3X-SAM3A-Datasheet_23-Mar-15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7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" y="2138362"/>
            <a:ext cx="3119120" cy="2581275"/>
          </a:xfrm>
        </p:spPr>
        <p:txBody>
          <a:bodyPr/>
          <a:lstStyle/>
          <a:p>
            <a:r>
              <a:rPr lang="en-US" dirty="0"/>
              <a:t>PIO </a:t>
            </a:r>
            <a:br>
              <a:rPr lang="en-US" dirty="0"/>
            </a:br>
            <a:r>
              <a:rPr lang="en-US" dirty="0"/>
              <a:t>Block Diagram</a:t>
            </a:r>
          </a:p>
        </p:txBody>
      </p:sp>
      <p:pic>
        <p:nvPicPr>
          <p:cNvPr id="2050" name="Picture 2" descr="https://lh6.googleusercontent.com/u6hyGoaARTD_IZSS4ZEQP9dpfNinia3tmcUsVnczv0iO7Hph2ES5LAvDMQceo_1aT63Tfy5kFB9BTtvX08GksvI-v_43mjswM744K--AQ1iXi5VgUYDMTJEKJkZK0R7d2YMlPLjOsFuwuigT4ZE4MVqD31j2JfZsYRLEqyWbw_IhLLkltTPg9y8_VUXvvQ4VseIci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613" l="0" r="99640">
                        <a14:foregroundMark x1="81032" y1="31290" x2="4562" y2="94516"/>
                        <a14:foregroundMark x1="61465" y1="5000" x2="0" y2="70645"/>
                        <a14:foregroundMark x1="35774" y1="645" x2="0" y2="37581"/>
                        <a14:foregroundMark x1="15726" y1="2581" x2="480" y2="15484"/>
                        <a14:foregroundMark x1="54862" y1="27097" x2="2761" y2="84032"/>
                        <a14:foregroundMark x1="8764" y1="68871" x2="49700" y2="50806"/>
                        <a14:foregroundMark x1="1801" y1="55806" x2="31933" y2="17097"/>
                        <a14:foregroundMark x1="2281" y1="41613" x2="37455" y2="42581"/>
                        <a14:foregroundMark x1="92077" y1="62097" x2="14766" y2="95161"/>
                        <a14:foregroundMark x1="69508" y1="60484" x2="98800" y2="90806"/>
                        <a14:foregroundMark x1="89556" y1="91935" x2="24490" y2="96935"/>
                        <a14:foregroundMark x1="67947" y1="1452" x2="51861" y2="161"/>
                        <a14:foregroundMark x1="10444" y1="6290" x2="7683" y2="6129"/>
                        <a14:foregroundMark x1="7443" y1="6774" x2="7443" y2="9355"/>
                        <a14:foregroundMark x1="10564" y1="5968" x2="11405" y2="5968"/>
                        <a14:foregroundMark x1="7563" y1="5968" x2="7323" y2="6774"/>
                        <a14:foregroundMark x1="15966" y1="6452" x2="22449" y2="6290"/>
                        <a14:foregroundMark x1="15126" y1="6129" x2="20288" y2="6290"/>
                        <a14:foregroundMark x1="22089" y1="5645" x2="16807" y2="5806"/>
                        <a14:foregroundMark x1="12365" y1="6290" x2="15246" y2="6129"/>
                        <a14:foregroundMark x1="23169" y1="12258" x2="23169" y2="5968"/>
                        <a14:foregroundMark x1="24010" y1="5806" x2="23289" y2="11935"/>
                        <a14:foregroundMark x1="94358" y1="66452" x2="99640" y2="66613"/>
                        <a14:foregroundMark x1="7803" y1="82903" x2="29652" y2="82903"/>
                        <a14:foregroundMark x1="29652" y1="82903" x2="32413" y2="82903"/>
                        <a14:foregroundMark x1="32413" y1="82903" x2="32653" y2="72097"/>
                        <a14:foregroundMark x1="39016" y1="79355" x2="38896" y2="68548"/>
                        <a14:foregroundMark x1="65786" y1="56935" x2="66026" y2="43871"/>
                        <a14:foregroundMark x1="66026" y1="38226" x2="65786" y2="7903"/>
                        <a14:foregroundMark x1="76110" y1="55000" x2="72749" y2="55323"/>
                        <a14:foregroundMark x1="73469" y1="60645" x2="72989" y2="55161"/>
                        <a14:foregroundMark x1="77551" y1="55645" x2="81873" y2="55806"/>
                        <a14:foregroundMark x1="84274" y1="55806" x2="86435" y2="62097"/>
                        <a14:foregroundMark x1="85234" y1="56774" x2="86315" y2="60645"/>
                        <a14:foregroundMark x1="83794" y1="55323" x2="86795" y2="56613"/>
                        <a14:foregroundMark x1="67947" y1="57742" x2="72989" y2="56129"/>
                        <a14:foregroundMark x1="72989" y1="56129" x2="64346" y2="54516"/>
                        <a14:foregroundMark x1="65546" y1="53226" x2="92317" y2="54516"/>
                        <a14:foregroundMark x1="66747" y1="7419" x2="67227" y2="2097"/>
                        <a14:foregroundMark x1="65786" y1="11129" x2="70108" y2="3065"/>
                        <a14:foregroundMark x1="70108" y1="3065" x2="72269" y2="0"/>
                        <a14:foregroundMark x1="54622" y1="93387" x2="94598" y2="78226"/>
                        <a14:backgroundMark x1="1080" y1="3710" x2="11164" y2="1452"/>
                        <a14:backgroundMark x1="12845" y1="2258" x2="24370" y2="1774"/>
                        <a14:backgroundMark x1="15126" y1="4516" x2="25450" y2="3548"/>
                        <a14:backgroundMark x1="13085" y1="4677" x2="13085" y2="4677"/>
                        <a14:backgroundMark x1="13085" y1="4677" x2="15006" y2="4677"/>
                        <a14:backgroundMark x1="11164" y1="4839" x2="18848" y2="1935"/>
                        <a14:backgroundMark x1="12965" y1="2903" x2="18487" y2="4516"/>
                        <a14:backgroundMark x1="16567" y1="1613" x2="12965" y2="5323"/>
                        <a14:backgroundMark x1="11645" y1="5000" x2="17167" y2="1290"/>
                        <a14:backgroundMark x1="11525" y1="3548" x2="15126" y2="4355"/>
                        <a14:backgroundMark x1="26531" y1="2581" x2="34934" y2="645"/>
                        <a14:backgroundMark x1="2401" y1="88871" x2="34214" y2="92419"/>
                        <a14:backgroundMark x1="13806" y1="84194" x2="22689" y2="89032"/>
                        <a14:backgroundMark x1="26891" y1="85968" x2="37095" y2="97097"/>
                        <a14:backgroundMark x1="20528" y1="95161" x2="32533" y2="99839"/>
                        <a14:backgroundMark x1="33613" y1="97903" x2="42017" y2="97903"/>
                        <a14:backgroundMark x1="32533" y1="84677" x2="43697" y2="99516"/>
                        <a14:backgroundMark x1="98439" y1="58065" x2="88235" y2="60161"/>
                        <a14:backgroundMark x1="84034" y1="49355" x2="69148" y2="47903"/>
                        <a14:backgroundMark x1="74790" y1="86290" x2="75750" y2="97097"/>
                        <a14:backgroundMark x1="74670" y1="87097" x2="99880" y2="848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212" y="189635"/>
            <a:ext cx="8542440" cy="591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268999"/>
            <a:ext cx="92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Chapter 31: Atmel | SMART ARM-based MCU DATASHEET, SAM3X / SAM3A Series, Atmel-11057C-ATARM-SAM3X-SAM3A-Datasheet_23-Mar-15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8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2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23848"/>
            <a:ext cx="10515600" cy="4612851"/>
          </a:xfrm>
        </p:spPr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/>
              <a:t>Pin Multiplexing</a:t>
            </a:r>
          </a:p>
          <a:p>
            <a:pPr lvl="1" fontAlgn="base"/>
            <a:r>
              <a:rPr lang="en-US" sz="2200" dirty="0"/>
              <a:t>Each pin is configurable, according to product definition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A general-purpose I/O line </a:t>
            </a:r>
            <a:r>
              <a:rPr lang="en-US" sz="2200" dirty="0" smtClean="0"/>
              <a:t>only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 smtClean="0"/>
              <a:t>An </a:t>
            </a:r>
            <a:r>
              <a:rPr lang="en-US" sz="2200" dirty="0"/>
              <a:t>I/O line multiplexed with one or two peripheral I/</a:t>
            </a:r>
            <a:r>
              <a:rPr lang="en-US" sz="2200" dirty="0" err="1"/>
              <a:t>Os</a:t>
            </a:r>
            <a:r>
              <a:rPr lang="fa-IR" sz="2200" dirty="0"/>
              <a:t/>
            </a:r>
            <a:br>
              <a:rPr lang="fa-IR" sz="2200" dirty="0"/>
            </a:br>
            <a:endParaRPr lang="en-US" sz="3500" dirty="0"/>
          </a:p>
          <a:p>
            <a:pPr marL="342900" lvl="0" indent="-342900" fontAlgn="base">
              <a:buClr>
                <a:schemeClr val="dk1"/>
              </a:buClr>
              <a:buSzPts val="2200"/>
              <a:buFont typeface="Wingdings" panose="05000000000000000000" pitchFamily="2" charset="2"/>
              <a:buChar char="v"/>
            </a:pPr>
            <a:r>
              <a:rPr lang="en-US" sz="2400" dirty="0"/>
              <a:t>Power Management </a:t>
            </a:r>
            <a:r>
              <a:rPr lang="en-US" sz="2400" dirty="0">
                <a:sym typeface="Calibri"/>
              </a:rPr>
              <a:t>(PMC; Power Management Controller)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/>
              <a:t>Controls the PIO Controller clock in order to save power </a:t>
            </a:r>
            <a:r>
              <a:rPr lang="en-US" sz="2200" dirty="0">
                <a:sym typeface="Calibri"/>
              </a:rPr>
              <a:t>(It is even possible to stop the PIO Controller’s clock)</a:t>
            </a:r>
            <a:endParaRPr lang="fa-IR" sz="2200" dirty="0">
              <a:sym typeface="Calibri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dirty="0" smtClean="0"/>
              <a:t>Writing </a:t>
            </a:r>
            <a:r>
              <a:rPr lang="en-US" sz="2200" dirty="0"/>
              <a:t>any of the registers of the user interface does not require the PIO Controller clock to be enabled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268999"/>
            <a:ext cx="927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Chapter 31: Atmel | SMART ARM-based MCU DATASHEET, SAM3X / SAM3A Series, Atmel-11057C-ATARM-SAM3X-SAM3A-Datasheet_23-Mar-15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9</a:t>
            </a:fld>
            <a:r>
              <a:rPr lang="en-US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5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1805</Words>
  <Application>Microsoft Office PowerPoint</Application>
  <PresentationFormat>Widescreen</PresentationFormat>
  <Paragraphs>372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B Titr</vt:lpstr>
      <vt:lpstr>Calibri</vt:lpstr>
      <vt:lpstr>Calibri Light</vt:lpstr>
      <vt:lpstr>Consolas</vt:lpstr>
      <vt:lpstr>EB Garamond Medium</vt:lpstr>
      <vt:lpstr>Ebrima</vt:lpstr>
      <vt:lpstr>Maiandra GD</vt:lpstr>
      <vt:lpstr>Times New Roman</vt:lpstr>
      <vt:lpstr>Wingdings</vt:lpstr>
      <vt:lpstr>Office Theme</vt:lpstr>
      <vt:lpstr> Microprocessors  and  Assembly Language   Lecture 6    Hamed Farbeh farbeh@aut.ac.ir Fall 2022</vt:lpstr>
      <vt:lpstr>Copyright Notice</vt:lpstr>
      <vt:lpstr>Parallel Input/Output Controller (PIO)   </vt:lpstr>
      <vt:lpstr>PIO Description</vt:lpstr>
      <vt:lpstr>PIO Description</vt:lpstr>
      <vt:lpstr>PIO Description</vt:lpstr>
      <vt:lpstr>PIO Description (Datasheet)</vt:lpstr>
      <vt:lpstr>PIO  Block Diagram</vt:lpstr>
      <vt:lpstr>Product Dependencies</vt:lpstr>
      <vt:lpstr>Product Dependencies</vt:lpstr>
      <vt:lpstr>Product Dependencies</vt:lpstr>
      <vt:lpstr>The internal circuit of a pin</vt:lpstr>
      <vt:lpstr>Functional Description</vt:lpstr>
      <vt:lpstr>Functional Description</vt:lpstr>
      <vt:lpstr>Functional Description</vt:lpstr>
      <vt:lpstr>Functional Description</vt:lpstr>
      <vt:lpstr>Functional Description</vt:lpstr>
      <vt:lpstr>Functional Description</vt:lpstr>
      <vt:lpstr>Functional Description</vt:lpstr>
      <vt:lpstr>How to Use Datasheet for GPIO Operations</vt:lpstr>
      <vt:lpstr>How to Use Datasheet for GPIO Operations</vt:lpstr>
      <vt:lpstr>How to Use Datasheet for GPIO Operations</vt:lpstr>
      <vt:lpstr>Write Protect Registers</vt:lpstr>
      <vt:lpstr>Write Protect Registers</vt:lpstr>
      <vt:lpstr>PIO Write Protect Mode Register (PIO_WPMR)</vt:lpstr>
      <vt:lpstr>PIO Write Protect Mode Register (PIO_WPMR)</vt:lpstr>
      <vt:lpstr>PIO Write Protect Mode Register (PIO_WPMR)</vt:lpstr>
      <vt:lpstr>PMC Write Protect Mode Register(PMC_WPMR)</vt:lpstr>
      <vt:lpstr>More on PMC Write Protect Mode Register</vt:lpstr>
      <vt:lpstr>More on PMC Write Protect Mode Register</vt:lpstr>
      <vt:lpstr>Change Value of Registers (Write)</vt:lpstr>
      <vt:lpstr>Change Value of Registers (Write)</vt:lpstr>
      <vt:lpstr>Change Value of Registers (Write) - Code</vt:lpstr>
      <vt:lpstr>Change Value of Registers (Write) - Code</vt:lpstr>
      <vt:lpstr>Change Value of Registers (Read)</vt:lpstr>
      <vt:lpstr>Change Value of Registers (Read)</vt:lpstr>
      <vt:lpstr>Change Value of Registers (Write) - Code</vt:lpstr>
      <vt:lpstr>The End!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Valeh</dc:creator>
  <cp:lastModifiedBy>Fatemeh Valeh</cp:lastModifiedBy>
  <cp:revision>80</cp:revision>
  <dcterms:created xsi:type="dcterms:W3CDTF">2022-09-03T16:31:37Z</dcterms:created>
  <dcterms:modified xsi:type="dcterms:W3CDTF">2022-11-29T21:21:13Z</dcterms:modified>
</cp:coreProperties>
</file>