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6" r:id="rId2"/>
    <p:sldId id="256" r:id="rId3"/>
    <p:sldId id="258" r:id="rId4"/>
    <p:sldId id="257" r:id="rId5"/>
    <p:sldId id="279" r:id="rId6"/>
    <p:sldId id="278" r:id="rId7"/>
    <p:sldId id="259" r:id="rId8"/>
    <p:sldId id="263" r:id="rId9"/>
    <p:sldId id="265" r:id="rId10"/>
    <p:sldId id="277" r:id="rId11"/>
    <p:sldId id="268" r:id="rId12"/>
    <p:sldId id="269" r:id="rId13"/>
    <p:sldId id="270" r:id="rId14"/>
    <p:sldId id="271" r:id="rId15"/>
    <p:sldId id="267" r:id="rId16"/>
    <p:sldId id="264"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2AA"/>
    <a:srgbClr val="055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61" d="100"/>
          <a:sy n="61" d="100"/>
        </p:scale>
        <p:origin x="812"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9</a:t>
            </a:fld>
            <a:endParaRPr lang="en-US"/>
          </a:p>
        </p:txBody>
      </p:sp>
    </p:spTree>
    <p:extLst>
      <p:ext uri="{BB962C8B-B14F-4D97-AF65-F5344CB8AC3E}">
        <p14:creationId xmlns:p14="http://schemas.microsoft.com/office/powerpoint/2010/main" val="409329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15</a:t>
            </a:fld>
            <a:endParaRPr lang="en-US"/>
          </a:p>
        </p:txBody>
      </p:sp>
    </p:spTree>
    <p:extLst>
      <p:ext uri="{BB962C8B-B14F-4D97-AF65-F5344CB8AC3E}">
        <p14:creationId xmlns:p14="http://schemas.microsoft.com/office/powerpoint/2010/main" val="4258578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19368288-C1D8-4CC2-AA14-EB73F7DD31DA}"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9205BB-7522-49B6-B65E-15D5BBB6A684}"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6D66BD-03E6-4E52-A4DD-7A15BDFC37A5}" type="datetime1">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D798FF-95B8-4079-B946-6EE17F888667}" type="datetime1">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1F2D3-17DC-46B0-A21F-C1D17C8C94E3}" type="datetime1">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CADD12-8D06-4040-8095-022C7BBDB772}"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2A1292-DA42-4AE2-AADA-96331851DD06}"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86B9A3-06EE-450F-BB2C-1EEC95EECF96}"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4C5699-E7EE-4C01-B2FD-1921F4131944}"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1BA4B94A-2EC1-40CF-B906-8173B62844BF}"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25829546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0C9219-4173-4466-BA11-222169762425}"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31839430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7F953C-3D15-43B8-A909-7EBDCA8CC52C}"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 21</a:t>
            </a:r>
            <a:endParaRPr lang="en-US" dirty="0"/>
          </a:p>
        </p:txBody>
      </p:sp>
    </p:spTree>
    <p:extLst>
      <p:ext uri="{BB962C8B-B14F-4D97-AF65-F5344CB8AC3E}">
        <p14:creationId xmlns:p14="http://schemas.microsoft.com/office/powerpoint/2010/main" val="106544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AF0B25-819E-4C12-A8D8-4FD40507C226}"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37016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5D020B8-CE6F-47CE-9806-CFAECEF47481}"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40086919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545007-A713-4499-A8FC-035B9BE747D4}"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179120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51B3D7-0BBE-4BAD-85B5-C578F242C108}"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9667052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CFADA-EC2D-4824-8D34-CE977BD2601E}"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12CC8-4A6C-461A-8D29-9C0ECEFA08D9}" type="datetime1">
              <a:rPr lang="en-US" smtClean="0"/>
              <a:t>12/19/2022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72FF-A5F7-E6BB-A231-B9AFDC88FAEF}"/>
              </a:ext>
            </a:extLst>
          </p:cNvPr>
          <p:cNvSpPr>
            <a:spLocks noGrp="1"/>
          </p:cNvSpPr>
          <p:nvPr>
            <p:ph type="ctrTitle"/>
          </p:nvPr>
        </p:nvSpPr>
        <p:spPr/>
        <p:txBody>
          <a:bodyPr>
            <a:normAutofit/>
          </a:bodyPr>
          <a:lstStyle/>
          <a:p>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Assembly Language</a:t>
            </a:r>
            <a: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Lecture 7</a:t>
            </a:r>
            <a:b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Hamed </a:t>
            </a:r>
            <a:r>
              <a:rPr kumimoji="0" lang="en-US" sz="2000" b="0" i="0" u="none" strike="noStrike" kern="0" cap="none" spc="0" normalizeH="0" baseline="0" noProof="0" dirty="0" err="1">
                <a:ln>
                  <a:noFill/>
                </a:ln>
                <a:solidFill>
                  <a:srgbClr val="FFFFFF"/>
                </a:solidFill>
                <a:effectLst/>
                <a:uLnTx/>
                <a:uFillTx/>
                <a:latin typeface="Maiandra GD" panose="020E0502030308020204" pitchFamily="34" charset="0"/>
                <a:ea typeface="EB Garamond Medium"/>
                <a:cs typeface="EB Garamond Medium"/>
                <a:sym typeface="EB Garamond Medium"/>
              </a:rPr>
              <a:t>Farbeh</a:t>
            </a:r>
            <a:r>
              <a:rPr kumimoji="0" lang="en-US" sz="16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16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farbeh@aut.ac.ir</a:t>
            </a:r>
            <a: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Fall 2022</a:t>
            </a:r>
            <a:endParaRPr lang="fa-IR" dirty="0"/>
          </a:p>
        </p:txBody>
      </p:sp>
      <p:sp>
        <p:nvSpPr>
          <p:cNvPr id="3" name="Slide Number Placeholder 2"/>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247527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6364-48CA-1799-72A7-8532E8C0E534}"/>
              </a:ext>
            </a:extLst>
          </p:cNvPr>
          <p:cNvSpPr>
            <a:spLocks noGrp="1"/>
          </p:cNvSpPr>
          <p:nvPr>
            <p:ph type="title"/>
          </p:nvPr>
        </p:nvSpPr>
        <p:spPr/>
        <p:txBody>
          <a:bodyPr/>
          <a:lstStyle/>
          <a:p>
            <a:r>
              <a:rPr lang="en-US" dirty="0"/>
              <a:t>Embedded Characteristics</a:t>
            </a:r>
            <a:endParaRPr lang="fa-IR" dirty="0"/>
          </a:p>
        </p:txBody>
      </p:sp>
      <p:sp>
        <p:nvSpPr>
          <p:cNvPr id="3" name="Content Placeholder 2">
            <a:extLst>
              <a:ext uri="{FF2B5EF4-FFF2-40B4-BE49-F238E27FC236}">
                <a16:creationId xmlns:a16="http://schemas.microsoft.com/office/drawing/2014/main" id="{1A12CCFC-EFF4-A104-785E-8F4D1D6E557F}"/>
              </a:ext>
            </a:extLst>
          </p:cNvPr>
          <p:cNvSpPr>
            <a:spLocks noGrp="1"/>
          </p:cNvSpPr>
          <p:nvPr>
            <p:ph idx="1"/>
          </p:nvPr>
        </p:nvSpPr>
        <p:spPr/>
        <p:txBody>
          <a:bodyPr/>
          <a:lstStyle/>
          <a:p>
            <a:pPr marL="342900" marR="0" lvl="0" indent="-342900" algn="l" defTabSz="914400" rtl="0" eaLnBrk="1" fontAlgn="auto" latinLnBrk="0" hangingPunct="1">
              <a:lnSpc>
                <a:spcPct val="150000"/>
              </a:lnSpc>
              <a:spcBef>
                <a:spcPts val="0"/>
              </a:spcBef>
              <a:spcAft>
                <a:spcPts val="0"/>
              </a:spcAft>
              <a:buClr>
                <a:srgbClr val="000000"/>
              </a:buClr>
              <a:buSzPts val="2200"/>
              <a:buFont typeface="Arial"/>
              <a:buChar char="•"/>
              <a:tabLst/>
              <a:defRPr/>
            </a:pPr>
            <a:r>
              <a:rPr kumimoji="0" lang="en-US" sz="2400" i="0" u="none" strike="noStrike" kern="0" cap="none" spc="0" normalizeH="0" baseline="0" noProof="0" dirty="0">
                <a:ln>
                  <a:noFill/>
                </a:ln>
                <a:solidFill>
                  <a:srgbClr val="000000"/>
                </a:solidFill>
                <a:effectLst/>
                <a:uLnTx/>
                <a:uFillTx/>
                <a:ea typeface="Calibri"/>
                <a:cs typeface="Calibri"/>
                <a:sym typeface="Calibri"/>
              </a:rPr>
              <a:t>Supports Communication with Serial External Devices</a:t>
            </a: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Four </a:t>
            </a:r>
            <a:r>
              <a:rPr kumimoji="0" lang="en-US" sz="2000" i="0" u="none" strike="noStrike" kern="0" cap="none" spc="0" normalizeH="0" baseline="0" noProof="0" dirty="0" smtClean="0">
                <a:ln>
                  <a:noFill/>
                </a:ln>
                <a:solidFill>
                  <a:srgbClr val="000000"/>
                </a:solidFill>
                <a:effectLst/>
                <a:uLnTx/>
                <a:uFillTx/>
                <a:ea typeface="Calibri"/>
                <a:cs typeface="Calibri"/>
                <a:sym typeface="Calibri"/>
              </a:rPr>
              <a:t>Chip Selects </a:t>
            </a:r>
            <a:r>
              <a:rPr kumimoji="0" lang="en-US" sz="2000" i="0" u="none" strike="noStrike" kern="0" cap="none" spc="0" normalizeH="0" baseline="0" noProof="0" dirty="0">
                <a:ln>
                  <a:noFill/>
                </a:ln>
                <a:solidFill>
                  <a:srgbClr val="000000"/>
                </a:solidFill>
                <a:effectLst/>
                <a:uLnTx/>
                <a:uFillTx/>
                <a:ea typeface="Calibri"/>
                <a:cs typeface="Calibri"/>
                <a:sym typeface="Calibri"/>
              </a:rPr>
              <a:t>with </a:t>
            </a:r>
            <a:r>
              <a:rPr kumimoji="0" lang="en-US" sz="2000" i="0" u="none" strike="noStrike" kern="0" cap="none" spc="0" normalizeH="0" baseline="0" noProof="0" dirty="0" smtClean="0">
                <a:ln>
                  <a:noFill/>
                </a:ln>
                <a:solidFill>
                  <a:srgbClr val="000000"/>
                </a:solidFill>
                <a:effectLst/>
                <a:uLnTx/>
                <a:uFillTx/>
                <a:ea typeface="Calibri"/>
                <a:cs typeface="Calibri"/>
                <a:sym typeface="Calibri"/>
              </a:rPr>
              <a:t>External Decoder Support </a:t>
            </a:r>
            <a:r>
              <a:rPr kumimoji="0" lang="en-US" sz="2000" i="0" u="none" strike="noStrike" kern="0" cap="none" spc="0" normalizeH="0" baseline="0" noProof="0" dirty="0">
                <a:ln>
                  <a:noFill/>
                </a:ln>
                <a:solidFill>
                  <a:srgbClr val="000000"/>
                </a:solidFill>
                <a:effectLst/>
                <a:uLnTx/>
                <a:uFillTx/>
                <a:ea typeface="Calibri"/>
                <a:cs typeface="Calibri"/>
                <a:sym typeface="Calibri"/>
              </a:rPr>
              <a:t>Allow Communication with Up to 15 Peripherals  </a:t>
            </a:r>
            <a:r>
              <a:rPr kumimoji="0" lang="en-US" sz="2000" i="0" u="none" strike="noStrike" kern="0" cap="none" spc="0" normalizeH="0" baseline="0" noProof="0" dirty="0">
                <a:ln>
                  <a:noFill/>
                </a:ln>
                <a:effectLst/>
                <a:uLnTx/>
                <a:uFillTx/>
                <a:ea typeface="Calibri"/>
                <a:cs typeface="Calibri"/>
                <a:sym typeface="Calibri"/>
              </a:rPr>
              <a:t>(There are 4 slave select lines)</a:t>
            </a: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Serial Memories, such as </a:t>
            </a:r>
            <a:r>
              <a:rPr kumimoji="0" lang="en-US" sz="2000" i="0" u="none" strike="noStrike" kern="0" cap="none" spc="0" normalizeH="0" baseline="0" noProof="0" dirty="0" err="1">
                <a:ln>
                  <a:noFill/>
                </a:ln>
                <a:solidFill>
                  <a:srgbClr val="000000"/>
                </a:solidFill>
                <a:effectLst/>
                <a:uLnTx/>
                <a:uFillTx/>
                <a:ea typeface="Calibri"/>
                <a:cs typeface="Calibri"/>
                <a:sym typeface="Calibri"/>
              </a:rPr>
              <a:t>DataFlash</a:t>
            </a:r>
            <a:r>
              <a:rPr kumimoji="0" lang="en-US" sz="2000" i="0" u="none" strike="noStrike" kern="0" cap="none" spc="0" normalizeH="0" baseline="0" noProof="0" dirty="0">
                <a:ln>
                  <a:noFill/>
                </a:ln>
                <a:solidFill>
                  <a:srgbClr val="000000"/>
                </a:solidFill>
                <a:effectLst/>
                <a:uLnTx/>
                <a:uFillTx/>
                <a:ea typeface="Calibri"/>
                <a:cs typeface="Calibri"/>
                <a:sym typeface="Calibri"/>
              </a:rPr>
              <a:t> and 3-wire EEPROMs</a:t>
            </a:r>
            <a:endParaRPr kumimoji="0" lang="en-US" sz="2000" i="0" u="none" strike="noStrike" kern="0" cap="none" spc="0" normalizeH="0" baseline="0" noProof="0" dirty="0">
              <a:ln>
                <a:noFill/>
              </a:ln>
              <a:solidFill>
                <a:srgbClr val="000000"/>
              </a:solidFill>
              <a:effectLst/>
              <a:uLnTx/>
              <a:uFillTx/>
              <a:cs typeface="Arial"/>
              <a:sym typeface="Arial"/>
            </a:endParaRP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Serial Peripherals, such as ADCs, DACs, LCD Controllers, CAN Controllers and Sensors</a:t>
            </a:r>
            <a:endParaRPr kumimoji="0" lang="en-US" sz="2000" i="0" u="none" strike="noStrike" kern="0" cap="none" spc="0" normalizeH="0" baseline="0" noProof="0" dirty="0">
              <a:ln>
                <a:noFill/>
              </a:ln>
              <a:solidFill>
                <a:srgbClr val="000000"/>
              </a:solidFill>
              <a:effectLst/>
              <a:uLnTx/>
              <a:uFillTx/>
              <a:cs typeface="Arial"/>
              <a:sym typeface="Arial"/>
            </a:endParaRP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External Co-processors</a:t>
            </a:r>
          </a:p>
          <a:p>
            <a:endParaRPr lang="fa-IR" dirty="0"/>
          </a:p>
        </p:txBody>
      </p:sp>
      <p:pic>
        <p:nvPicPr>
          <p:cNvPr id="6" name="Picture 5">
            <a:extLst>
              <a:ext uri="{FF2B5EF4-FFF2-40B4-BE49-F238E27FC236}">
                <a16:creationId xmlns:a16="http://schemas.microsoft.com/office/drawing/2014/main" id="{DCABD941-D068-5D24-BAE2-44EF3FBF2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5619" y="4498820"/>
            <a:ext cx="2929666" cy="2071991"/>
          </a:xfrm>
          <a:prstGeom prst="rect">
            <a:avLst/>
          </a:prstGeom>
        </p:spPr>
      </p:pic>
      <p:sp>
        <p:nvSpPr>
          <p:cNvPr id="4" name="Slide Number Placeholder 3"/>
          <p:cNvSpPr>
            <a:spLocks noGrp="1"/>
          </p:cNvSpPr>
          <p:nvPr>
            <p:ph type="sldNum" sz="quarter" idx="12"/>
          </p:nvPr>
        </p:nvSpPr>
        <p:spPr/>
        <p:txBody>
          <a:bodyPr/>
          <a:lstStyle/>
          <a:p>
            <a:fld id="{64249A16-1D3B-4D2A-828B-0F6032C90132}" type="slidenum">
              <a:rPr lang="en-US" smtClean="0"/>
              <a:pPr/>
              <a:t>10</a:t>
            </a:fld>
            <a:r>
              <a:rPr lang="en-US" smtClean="0"/>
              <a:t>/21</a:t>
            </a:r>
            <a:endParaRPr lang="en-US" dirty="0"/>
          </a:p>
        </p:txBody>
      </p:sp>
    </p:spTree>
    <p:extLst>
      <p:ext uri="{BB962C8B-B14F-4D97-AF65-F5344CB8AC3E}">
        <p14:creationId xmlns:p14="http://schemas.microsoft.com/office/powerpoint/2010/main" val="182517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D6F8-49F5-40A7-7EBC-1C28B9BF7BBD}"/>
              </a:ext>
            </a:extLst>
          </p:cNvPr>
          <p:cNvSpPr>
            <a:spLocks noGrp="1"/>
          </p:cNvSpPr>
          <p:nvPr>
            <p:ph type="title"/>
          </p:nvPr>
        </p:nvSpPr>
        <p:spPr/>
        <p:txBody>
          <a:bodyPr/>
          <a:lstStyle/>
          <a:p>
            <a:r>
              <a:rPr lang="en-US" sz="4400" dirty="0">
                <a:ea typeface="Calibri"/>
                <a:cs typeface="Calibri"/>
                <a:sym typeface="Calibri"/>
              </a:rPr>
              <a:t>Block Diagram Of SPI</a:t>
            </a:r>
            <a:endParaRPr lang="fa-IR" dirty="0"/>
          </a:p>
        </p:txBody>
      </p:sp>
      <p:pic>
        <p:nvPicPr>
          <p:cNvPr id="5" name="Google Shape;250;p8">
            <a:extLst>
              <a:ext uri="{FF2B5EF4-FFF2-40B4-BE49-F238E27FC236}">
                <a16:creationId xmlns:a16="http://schemas.microsoft.com/office/drawing/2014/main" id="{898473BA-EFC0-4C99-65A7-BC046E6BCA2D}"/>
              </a:ext>
            </a:extLst>
          </p:cNvPr>
          <p:cNvPicPr preferRelativeResize="0">
            <a:picLocks noGrp="1"/>
          </p:cNvPicPr>
          <p:nvPr>
            <p:ph idx="1"/>
          </p:nvPr>
        </p:nvPicPr>
        <p:blipFill rotWithShape="1">
          <a:blip r:embed="rId2">
            <a:alphaModFix/>
          </a:blip>
          <a:srcRect/>
          <a:stretch/>
        </p:blipFill>
        <p:spPr>
          <a:xfrm>
            <a:off x="2891667" y="1825625"/>
            <a:ext cx="6408665" cy="4351338"/>
          </a:xfrm>
          <a:prstGeom prst="rect">
            <a:avLst/>
          </a:prstGeom>
          <a:noFill/>
          <a:ln>
            <a:noFill/>
          </a:ln>
        </p:spPr>
      </p:pic>
      <p:sp>
        <p:nvSpPr>
          <p:cNvPr id="6" name="Google Shape;252;p8">
            <a:extLst>
              <a:ext uri="{FF2B5EF4-FFF2-40B4-BE49-F238E27FC236}">
                <a16:creationId xmlns:a16="http://schemas.microsoft.com/office/drawing/2014/main" id="{9D556560-CCC0-AB86-F305-A1389D8C496A}"/>
              </a:ext>
            </a:extLst>
          </p:cNvPr>
          <p:cNvSpPr/>
          <p:nvPr/>
        </p:nvSpPr>
        <p:spPr>
          <a:xfrm>
            <a:off x="7953983" y="4212077"/>
            <a:ext cx="1447800" cy="16002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61;p9">
            <a:extLst>
              <a:ext uri="{FF2B5EF4-FFF2-40B4-BE49-F238E27FC236}">
                <a16:creationId xmlns:a16="http://schemas.microsoft.com/office/drawing/2014/main" id="{28EBBEF6-AC46-A44E-19B2-2CCA9D9992C5}"/>
              </a:ext>
            </a:extLst>
          </p:cNvPr>
          <p:cNvSpPr/>
          <p:nvPr/>
        </p:nvSpPr>
        <p:spPr>
          <a:xfrm>
            <a:off x="0" y="6311900"/>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3" name="Slide Number Placeholder 2"/>
          <p:cNvSpPr>
            <a:spLocks noGrp="1"/>
          </p:cNvSpPr>
          <p:nvPr>
            <p:ph type="sldNum" sz="quarter" idx="12"/>
          </p:nvPr>
        </p:nvSpPr>
        <p:spPr/>
        <p:txBody>
          <a:bodyPr/>
          <a:lstStyle/>
          <a:p>
            <a:fld id="{64249A16-1D3B-4D2A-828B-0F6032C90132}" type="slidenum">
              <a:rPr lang="en-US" smtClean="0"/>
              <a:pPr/>
              <a:t>11</a:t>
            </a:fld>
            <a:r>
              <a:rPr lang="en-US" smtClean="0"/>
              <a:t>/21</a:t>
            </a:r>
            <a:endParaRPr lang="en-US" dirty="0"/>
          </a:p>
        </p:txBody>
      </p:sp>
    </p:spTree>
    <p:extLst>
      <p:ext uri="{BB962C8B-B14F-4D97-AF65-F5344CB8AC3E}">
        <p14:creationId xmlns:p14="http://schemas.microsoft.com/office/powerpoint/2010/main" val="10426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D6F8-49F5-40A7-7EBC-1C28B9BF7BBD}"/>
              </a:ext>
            </a:extLst>
          </p:cNvPr>
          <p:cNvSpPr>
            <a:spLocks noGrp="1"/>
          </p:cNvSpPr>
          <p:nvPr>
            <p:ph type="title"/>
          </p:nvPr>
        </p:nvSpPr>
        <p:spPr/>
        <p:txBody>
          <a:bodyPr/>
          <a:lstStyle/>
          <a:p>
            <a:r>
              <a:rPr lang="en-US" sz="4400" dirty="0">
                <a:ea typeface="Calibri"/>
                <a:cs typeface="Calibri"/>
                <a:sym typeface="Calibri"/>
              </a:rPr>
              <a:t>Block Diagram Of SPI</a:t>
            </a:r>
            <a:endParaRPr lang="fa-IR" dirty="0"/>
          </a:p>
        </p:txBody>
      </p:sp>
      <p:pic>
        <p:nvPicPr>
          <p:cNvPr id="10" name="Google Shape;262;p9">
            <a:extLst>
              <a:ext uri="{FF2B5EF4-FFF2-40B4-BE49-F238E27FC236}">
                <a16:creationId xmlns:a16="http://schemas.microsoft.com/office/drawing/2014/main" id="{D5C11497-333C-F32C-E71A-2884EFF5A6E2}"/>
              </a:ext>
            </a:extLst>
          </p:cNvPr>
          <p:cNvPicPr preferRelativeResize="0">
            <a:picLocks noGrp="1"/>
          </p:cNvPicPr>
          <p:nvPr>
            <p:ph idx="1"/>
          </p:nvPr>
        </p:nvPicPr>
        <p:blipFill rotWithShape="1">
          <a:blip r:embed="rId2">
            <a:alphaModFix/>
          </a:blip>
          <a:srcRect/>
          <a:stretch/>
        </p:blipFill>
        <p:spPr>
          <a:xfrm>
            <a:off x="3258411" y="1838529"/>
            <a:ext cx="5675177" cy="3639242"/>
          </a:xfrm>
          <a:prstGeom prst="rect">
            <a:avLst/>
          </a:prstGeom>
          <a:noFill/>
          <a:ln>
            <a:noFill/>
          </a:ln>
        </p:spPr>
      </p:pic>
      <p:sp>
        <p:nvSpPr>
          <p:cNvPr id="11" name="Google Shape;261;p9">
            <a:extLst>
              <a:ext uri="{FF2B5EF4-FFF2-40B4-BE49-F238E27FC236}">
                <a16:creationId xmlns:a16="http://schemas.microsoft.com/office/drawing/2014/main" id="{6B0C63BE-77F8-97CC-A418-D02D136B650B}"/>
              </a:ext>
            </a:extLst>
          </p:cNvPr>
          <p:cNvSpPr/>
          <p:nvPr/>
        </p:nvSpPr>
        <p:spPr>
          <a:xfrm>
            <a:off x="0" y="6273346"/>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Chapter 32: Atmel | SMART ARM-based MCU DATASHEET, SAM3X / SAM3A Series, Atmel-11057C-ATARM-SAM3X-SAM3A-Datasheet_23-Mar-15</a:t>
            </a:r>
            <a:endParaRPr sz="1100" b="1">
              <a:solidFill>
                <a:schemeClr val="dk1"/>
              </a:solidFill>
              <a:latin typeface="Calibri"/>
              <a:ea typeface="Calibri"/>
              <a:cs typeface="Calibri"/>
              <a:sym typeface="Calibri"/>
            </a:endParaRPr>
          </a:p>
        </p:txBody>
      </p:sp>
      <p:sp>
        <p:nvSpPr>
          <p:cNvPr id="3" name="Slide Number Placeholder 2"/>
          <p:cNvSpPr>
            <a:spLocks noGrp="1"/>
          </p:cNvSpPr>
          <p:nvPr>
            <p:ph type="sldNum" sz="quarter" idx="12"/>
          </p:nvPr>
        </p:nvSpPr>
        <p:spPr/>
        <p:txBody>
          <a:bodyPr/>
          <a:lstStyle/>
          <a:p>
            <a:fld id="{64249A16-1D3B-4D2A-828B-0F6032C90132}" type="slidenum">
              <a:rPr lang="en-US" smtClean="0"/>
              <a:pPr/>
              <a:t>12</a:t>
            </a:fld>
            <a:r>
              <a:rPr lang="en-US" smtClean="0"/>
              <a:t>/21</a:t>
            </a:r>
            <a:endParaRPr lang="en-US" dirty="0"/>
          </a:p>
        </p:txBody>
      </p:sp>
    </p:spTree>
    <p:extLst>
      <p:ext uri="{BB962C8B-B14F-4D97-AF65-F5344CB8AC3E}">
        <p14:creationId xmlns:p14="http://schemas.microsoft.com/office/powerpoint/2010/main" val="2715126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B141-AA1C-51A8-E1DC-08A3BBA4D495}"/>
              </a:ext>
            </a:extLst>
          </p:cNvPr>
          <p:cNvSpPr>
            <a:spLocks noGrp="1"/>
          </p:cNvSpPr>
          <p:nvPr>
            <p:ph type="title"/>
          </p:nvPr>
        </p:nvSpPr>
        <p:spPr/>
        <p:txBody>
          <a:bodyPr/>
          <a:lstStyle/>
          <a:p>
            <a:r>
              <a:rPr lang="en-US" sz="4400" dirty="0">
                <a:ea typeface="Calibri"/>
                <a:cs typeface="Calibri"/>
                <a:sym typeface="Calibri"/>
              </a:rPr>
              <a:t>Product Dependencies</a:t>
            </a:r>
            <a:endParaRPr lang="fa-IR" dirty="0"/>
          </a:p>
        </p:txBody>
      </p:sp>
      <p:sp>
        <p:nvSpPr>
          <p:cNvPr id="3" name="Content Placeholder 2">
            <a:extLst>
              <a:ext uri="{FF2B5EF4-FFF2-40B4-BE49-F238E27FC236}">
                <a16:creationId xmlns:a16="http://schemas.microsoft.com/office/drawing/2014/main" id="{2AB8AC74-5CD5-839B-DF42-2D238C78062D}"/>
              </a:ext>
            </a:extLst>
          </p:cNvPr>
          <p:cNvSpPr>
            <a:spLocks noGrp="1"/>
          </p:cNvSpPr>
          <p:nvPr>
            <p:ph idx="1"/>
          </p:nvPr>
        </p:nvSpPr>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smtClean="0">
                <a:solidFill>
                  <a:schemeClr val="dk1"/>
                </a:solidFill>
                <a:ea typeface="Calibri"/>
                <a:cs typeface="Calibri"/>
                <a:sym typeface="Calibri"/>
              </a:rPr>
              <a:t>NOTE</a:t>
            </a:r>
            <a:endParaRPr lang="en-US" sz="2000" dirty="0">
              <a:solidFill>
                <a:schemeClr val="dk1"/>
              </a:solidFill>
              <a:ea typeface="Calibri"/>
              <a:cs typeface="Calibri"/>
              <a:sym typeface="Calibri"/>
            </a:endParaRPr>
          </a:p>
          <a:p>
            <a:pPr marR="0" lvl="1" algn="l" rtl="0">
              <a:lnSpc>
                <a:spcPct val="150000"/>
              </a:lnSpc>
              <a:spcBef>
                <a:spcPts val="0"/>
              </a:spcBef>
              <a:spcAft>
                <a:spcPts val="0"/>
              </a:spcAft>
              <a:buClr>
                <a:schemeClr val="dk1"/>
              </a:buClr>
              <a:buSzPts val="2000"/>
            </a:pPr>
            <a:r>
              <a:rPr lang="en-US" sz="2000" b="1" i="0" u="none" strike="noStrike" cap="none" dirty="0">
                <a:solidFill>
                  <a:schemeClr val="dk1"/>
                </a:solidFill>
                <a:latin typeface="Calibri"/>
                <a:ea typeface="Calibri"/>
                <a:cs typeface="Calibri"/>
                <a:sym typeface="Calibri"/>
              </a:rPr>
              <a:t>The pins used for interfacing the compliant external devices may be multiplexed with PIO lines. The programmer must first program the PIO controllers to assign the SPI pins to their peripheral functions</a:t>
            </a:r>
            <a:endParaRPr lang="en-US" sz="2000" b="1" i="0" u="none" strike="noStrike" cap="none" dirty="0">
              <a:solidFill>
                <a:srgbClr val="00B050"/>
              </a:solidFill>
              <a:latin typeface="Calibri"/>
              <a:ea typeface="Calibri"/>
              <a:cs typeface="Calibri"/>
              <a:sym typeface="Calibri"/>
            </a:endParaRPr>
          </a:p>
          <a:p>
            <a:endParaRPr lang="fa-IR" dirty="0"/>
          </a:p>
        </p:txBody>
      </p:sp>
      <p:sp>
        <p:nvSpPr>
          <p:cNvPr id="5" name="Google Shape;272;p10">
            <a:extLst>
              <a:ext uri="{FF2B5EF4-FFF2-40B4-BE49-F238E27FC236}">
                <a16:creationId xmlns:a16="http://schemas.microsoft.com/office/drawing/2014/main" id="{070AE2C6-2E10-0DCB-DA23-E4E67A5201B6}"/>
              </a:ext>
            </a:extLst>
          </p:cNvPr>
          <p:cNvSpPr/>
          <p:nvPr/>
        </p:nvSpPr>
        <p:spPr>
          <a:xfrm>
            <a:off x="0" y="6311900"/>
            <a:ext cx="862113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13</a:t>
            </a:fld>
            <a:r>
              <a:rPr lang="en-US" smtClean="0"/>
              <a:t>/21</a:t>
            </a:r>
            <a:endParaRPr lang="en-US" dirty="0"/>
          </a:p>
        </p:txBody>
      </p:sp>
    </p:spTree>
    <p:extLst>
      <p:ext uri="{BB962C8B-B14F-4D97-AF65-F5344CB8AC3E}">
        <p14:creationId xmlns:p14="http://schemas.microsoft.com/office/powerpoint/2010/main" val="192174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B141-AA1C-51A8-E1DC-08A3BBA4D495}"/>
              </a:ext>
            </a:extLst>
          </p:cNvPr>
          <p:cNvSpPr>
            <a:spLocks noGrp="1"/>
          </p:cNvSpPr>
          <p:nvPr>
            <p:ph type="title"/>
          </p:nvPr>
        </p:nvSpPr>
        <p:spPr/>
        <p:txBody>
          <a:bodyPr/>
          <a:lstStyle/>
          <a:p>
            <a:r>
              <a:rPr lang="en-US" dirty="0" smtClean="0"/>
              <a:t>Functional</a:t>
            </a:r>
            <a:r>
              <a:rPr lang="en-US" sz="4400" dirty="0" smtClean="0">
                <a:ea typeface="Calibri"/>
                <a:cs typeface="Calibri"/>
                <a:sym typeface="Calibri"/>
              </a:rPr>
              <a:t> </a:t>
            </a:r>
            <a:r>
              <a:rPr lang="en-US" sz="4400" dirty="0">
                <a:ea typeface="Calibri"/>
                <a:cs typeface="Calibri"/>
                <a:sym typeface="Calibri"/>
              </a:rPr>
              <a:t>Dependencies</a:t>
            </a:r>
            <a:endParaRPr lang="fa-IR" dirty="0"/>
          </a:p>
        </p:txBody>
      </p:sp>
      <p:sp>
        <p:nvSpPr>
          <p:cNvPr id="3" name="Content Placeholder 2">
            <a:extLst>
              <a:ext uri="{FF2B5EF4-FFF2-40B4-BE49-F238E27FC236}">
                <a16:creationId xmlns:a16="http://schemas.microsoft.com/office/drawing/2014/main" id="{2AB8AC74-5CD5-839B-DF42-2D238C78062D}"/>
              </a:ext>
            </a:extLst>
          </p:cNvPr>
          <p:cNvSpPr>
            <a:spLocks noGrp="1"/>
          </p:cNvSpPr>
          <p:nvPr>
            <p:ph idx="1"/>
          </p:nvPr>
        </p:nvSpPr>
        <p:spPr/>
        <p:txBody>
          <a:bodyPr>
            <a:normAutofit fontScale="92500" lnSpcReduction="10000"/>
          </a:bodyPr>
          <a:lstStyle/>
          <a:p>
            <a:pPr marL="342900" marR="0" lvl="0" indent="-342900" algn="l" rtl="0">
              <a:lnSpc>
                <a:spcPct val="100000"/>
              </a:lnSpc>
              <a:spcBef>
                <a:spcPts val="0"/>
              </a:spcBef>
              <a:spcAft>
                <a:spcPts val="0"/>
              </a:spcAft>
              <a:buClr>
                <a:schemeClr val="dk1"/>
              </a:buClr>
              <a:buSzPts val="2400"/>
              <a:buFont typeface="Arial"/>
              <a:buChar char="•"/>
            </a:pPr>
            <a:r>
              <a:rPr lang="en-US" sz="2800" b="1" dirty="0">
                <a:solidFill>
                  <a:schemeClr val="dk1"/>
                </a:solidFill>
                <a:latin typeface="Calibri"/>
                <a:ea typeface="Calibri"/>
                <a:cs typeface="Calibri"/>
                <a:sym typeface="Calibri"/>
              </a:rPr>
              <a:t>Modes of Operation: Master and Slave </a:t>
            </a:r>
            <a:r>
              <a:rPr lang="en-US" sz="2800" b="1" dirty="0">
                <a:solidFill>
                  <a:srgbClr val="FF0000"/>
                </a:solidFill>
                <a:latin typeface="Calibri"/>
                <a:ea typeface="Calibri"/>
                <a:cs typeface="Calibri"/>
                <a:sym typeface="Calibri"/>
              </a:rPr>
              <a:t>(Dynamic</a:t>
            </a:r>
            <a:r>
              <a:rPr lang="en-US" sz="2800" b="1" dirty="0" smtClean="0">
                <a:solidFill>
                  <a:srgbClr val="FF0000"/>
                </a:solidFill>
                <a:latin typeface="Calibri"/>
                <a:ea typeface="Calibri"/>
                <a:cs typeface="Calibri"/>
                <a:sym typeface="Calibri"/>
              </a:rPr>
              <a:t>)</a:t>
            </a:r>
          </a:p>
          <a:p>
            <a:pPr marL="342900" marR="0" lvl="0" indent="-342900" algn="l" rtl="0">
              <a:lnSpc>
                <a:spcPct val="100000"/>
              </a:lnSpc>
              <a:spcBef>
                <a:spcPts val="0"/>
              </a:spcBef>
              <a:spcAft>
                <a:spcPts val="0"/>
              </a:spcAft>
              <a:buClr>
                <a:schemeClr val="dk1"/>
              </a:buClr>
              <a:buSzPts val="2400"/>
              <a:buFont typeface="Arial"/>
              <a:buChar char="•"/>
            </a:pPr>
            <a:endParaRPr lang="en-US" sz="2400" dirty="0">
              <a:solidFill>
                <a:schemeClr val="dk1"/>
              </a:solidFill>
              <a:latin typeface="Calibri"/>
              <a:ea typeface="Calibri"/>
              <a:cs typeface="Calibri"/>
              <a:sym typeface="Calibri"/>
            </a:endParaRPr>
          </a:p>
          <a:p>
            <a:pPr marL="800100" marR="0" lvl="1" indent="-342900" algn="l" rtl="0">
              <a:lnSpc>
                <a:spcPct val="100000"/>
              </a:lnSpc>
              <a:spcBef>
                <a:spcPts val="0"/>
              </a:spcBef>
              <a:spcAft>
                <a:spcPts val="0"/>
              </a:spcAft>
              <a:buClr>
                <a:schemeClr val="dk1"/>
              </a:buClr>
              <a:buSzPts val="2000"/>
              <a:buFont typeface="Arial"/>
              <a:buChar char="•"/>
            </a:pPr>
            <a:r>
              <a:rPr lang="en-US" sz="2400" b="1" i="0" u="none" strike="noStrike" cap="none" dirty="0">
                <a:solidFill>
                  <a:schemeClr val="dk1"/>
                </a:solidFill>
                <a:latin typeface="Calibri"/>
                <a:ea typeface="Calibri"/>
                <a:cs typeface="Calibri"/>
                <a:sym typeface="Calibri"/>
              </a:rPr>
              <a:t>Master Mode: MSTR bit = 1 in the Mode Register (SPI_MR)</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pins NPCS0 to NPCS3 are all configured as outputs</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SPCK pin is driven</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MISO line is wired on the receiver input </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MOSI line driven as an output by the transmitter</a:t>
            </a:r>
          </a:p>
          <a:p>
            <a:pPr marR="0" lvl="2" algn="l" rtl="0">
              <a:lnSpc>
                <a:spcPct val="100000"/>
              </a:lnSpc>
              <a:spcBef>
                <a:spcPts val="0"/>
              </a:spcBef>
              <a:spcAft>
                <a:spcPts val="0"/>
              </a:spcAft>
              <a:buClr>
                <a:schemeClr val="dk1"/>
              </a:buClr>
              <a:buSzPts val="1800"/>
            </a:pPr>
            <a:endParaRPr lang="en-US" sz="3200" dirty="0"/>
          </a:p>
          <a:p>
            <a:pPr marL="800100" marR="0" lvl="1" indent="-342900" algn="l" rtl="0">
              <a:lnSpc>
                <a:spcPct val="100000"/>
              </a:lnSpc>
              <a:spcBef>
                <a:spcPts val="0"/>
              </a:spcBef>
              <a:spcAft>
                <a:spcPts val="0"/>
              </a:spcAft>
              <a:buClr>
                <a:schemeClr val="dk1"/>
              </a:buClr>
              <a:buSzPts val="2000"/>
              <a:buFont typeface="Arial"/>
              <a:buChar char="•"/>
            </a:pPr>
            <a:r>
              <a:rPr lang="en-US" sz="2400" b="1" i="0" u="none" strike="noStrike" cap="none" dirty="0">
                <a:solidFill>
                  <a:schemeClr val="dk1"/>
                </a:solidFill>
                <a:latin typeface="Calibri"/>
                <a:ea typeface="Calibri"/>
                <a:cs typeface="Calibri"/>
                <a:sym typeface="Calibri"/>
              </a:rPr>
              <a:t>Slave Mode: MSTR bit = 0 in the Mode Register (SPI_MR)</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MISO line is driven by the transmitter output</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MOSI line is wired on the receiver input </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SPCK pin is driven by the transmitter to synchronize the receiver</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NPCS0 pin becomes an input, and is used as a Slave Select signal (NSS) </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pins NPCS1 to NPCS3 are not driven and can be used for other purposes</a:t>
            </a:r>
            <a:endParaRPr lang="en-US" sz="3200" dirty="0"/>
          </a:p>
          <a:p>
            <a:pPr marL="1257300" marR="0" lvl="2" indent="-215900" algn="l" rtl="0">
              <a:spcBef>
                <a:spcPts val="0"/>
              </a:spcBef>
              <a:spcAft>
                <a:spcPts val="0"/>
              </a:spcAft>
              <a:buClr>
                <a:schemeClr val="dk1"/>
              </a:buClr>
              <a:buSzPts val="2000"/>
              <a:buFont typeface="Arial"/>
              <a:buNone/>
            </a:pPr>
            <a:endParaRPr lang="en-US" sz="2000" b="1" i="0" u="none" strike="noStrike" cap="none" dirty="0">
              <a:solidFill>
                <a:schemeClr val="dk1"/>
              </a:solidFill>
              <a:latin typeface="Calibri"/>
              <a:ea typeface="Calibri"/>
              <a:cs typeface="Calibri"/>
              <a:sym typeface="Calibri"/>
            </a:endParaRPr>
          </a:p>
          <a:p>
            <a:pPr marL="800100" marR="0" lvl="1" indent="-215900" algn="l" rtl="0">
              <a:spcBef>
                <a:spcPts val="0"/>
              </a:spcBef>
              <a:spcAft>
                <a:spcPts val="0"/>
              </a:spcAft>
              <a:buClr>
                <a:schemeClr val="dk1"/>
              </a:buClr>
              <a:buSzPts val="2000"/>
              <a:buFont typeface="Arial"/>
              <a:buNone/>
            </a:pPr>
            <a:endParaRPr lang="en-US" sz="2000" b="1" i="0" u="none" strike="noStrike" cap="none" dirty="0">
              <a:solidFill>
                <a:schemeClr val="dk1"/>
              </a:solidFill>
              <a:latin typeface="Calibri"/>
              <a:ea typeface="Calibri"/>
              <a:cs typeface="Calibri"/>
              <a:sym typeface="Calibri"/>
            </a:endParaRPr>
          </a:p>
          <a:p>
            <a:endParaRPr lang="fa-IR" dirty="0"/>
          </a:p>
        </p:txBody>
      </p:sp>
      <p:sp>
        <p:nvSpPr>
          <p:cNvPr id="5" name="Google Shape;272;p10">
            <a:extLst>
              <a:ext uri="{FF2B5EF4-FFF2-40B4-BE49-F238E27FC236}">
                <a16:creationId xmlns:a16="http://schemas.microsoft.com/office/drawing/2014/main" id="{3FBE60B9-F162-D9D0-C4A0-B474A86CE345}"/>
              </a:ext>
            </a:extLst>
          </p:cNvPr>
          <p:cNvSpPr/>
          <p:nvPr/>
        </p:nvSpPr>
        <p:spPr>
          <a:xfrm>
            <a:off x="0" y="6311900"/>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14</a:t>
            </a:fld>
            <a:r>
              <a:rPr lang="en-US" smtClean="0"/>
              <a:t>/21</a:t>
            </a:r>
            <a:endParaRPr lang="en-US" dirty="0"/>
          </a:p>
        </p:txBody>
      </p:sp>
    </p:spTree>
    <p:extLst>
      <p:ext uri="{BB962C8B-B14F-4D97-AF65-F5344CB8AC3E}">
        <p14:creationId xmlns:p14="http://schemas.microsoft.com/office/powerpoint/2010/main" val="308700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EFEF-15ED-F11E-2140-E55BDC186804}"/>
              </a:ext>
            </a:extLst>
          </p:cNvPr>
          <p:cNvSpPr>
            <a:spLocks noGrp="1"/>
          </p:cNvSpPr>
          <p:nvPr>
            <p:ph type="title"/>
          </p:nvPr>
        </p:nvSpPr>
        <p:spPr/>
        <p:txBody>
          <a:bodyPr/>
          <a:lstStyle/>
          <a:p>
            <a:r>
              <a:rPr lang="en-US" dirty="0"/>
              <a:t>Data Transfer</a:t>
            </a:r>
            <a:endParaRPr lang="fa-IR" dirty="0"/>
          </a:p>
        </p:txBody>
      </p:sp>
      <p:sp>
        <p:nvSpPr>
          <p:cNvPr id="3" name="Content Placeholder 2">
            <a:extLst>
              <a:ext uri="{FF2B5EF4-FFF2-40B4-BE49-F238E27FC236}">
                <a16:creationId xmlns:a16="http://schemas.microsoft.com/office/drawing/2014/main" id="{AAF23CB6-091D-3C27-2BAB-7C7709F61458}"/>
              </a:ext>
            </a:extLst>
          </p:cNvPr>
          <p:cNvSpPr>
            <a:spLocks noGrp="1"/>
          </p:cNvSpPr>
          <p:nvPr>
            <p:ph idx="1"/>
          </p:nvPr>
        </p:nvSpPr>
        <p:spPr>
          <a:xfrm>
            <a:off x="838196" y="1478551"/>
            <a:ext cx="10515600" cy="4935854"/>
          </a:xfrm>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Two phases and two polarities of clock</a:t>
            </a:r>
          </a:p>
          <a:p>
            <a:pPr marL="800100" marR="0" lvl="1" indent="-342900" algn="l" rtl="0">
              <a:lnSpc>
                <a:spcPct val="150000"/>
              </a:lnSpc>
              <a:spcBef>
                <a:spcPts val="0"/>
              </a:spcBef>
              <a:spcAft>
                <a:spcPts val="0"/>
              </a:spcAft>
              <a:buSzPts val="1800"/>
              <a:buFont typeface="Arial"/>
              <a:buChar char="•"/>
            </a:pPr>
            <a:r>
              <a:rPr lang="en-US" sz="1800" b="1" i="0" u="none" strike="noStrike" cap="none" dirty="0">
                <a:latin typeface="Calibri"/>
                <a:ea typeface="Calibri"/>
                <a:cs typeface="Calibri"/>
                <a:sym typeface="Calibri"/>
              </a:rPr>
              <a:t>We need to determine the start time of the clock between the master and the slave</a:t>
            </a:r>
            <a:endParaRPr lang="en-US" dirty="0"/>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program clock polarity: CPOL bit in the Chip Select Register</a:t>
            </a:r>
            <a:endParaRPr lang="en-US" dirty="0"/>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program clock phase: NCPHA bit</a:t>
            </a:r>
            <a:endParaRPr lang="en-US" dirty="0"/>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These two parameters determine the edges of the clock signal on which data is driven and sampled </a:t>
            </a:r>
            <a:endParaRPr lang="en-US" dirty="0"/>
          </a:p>
          <a:p>
            <a:endParaRPr lang="fa-IR" dirty="0"/>
          </a:p>
        </p:txBody>
      </p:sp>
      <p:grpSp>
        <p:nvGrpSpPr>
          <p:cNvPr id="5" name="Google Shape;293;p12">
            <a:extLst>
              <a:ext uri="{FF2B5EF4-FFF2-40B4-BE49-F238E27FC236}">
                <a16:creationId xmlns:a16="http://schemas.microsoft.com/office/drawing/2014/main" id="{97BC951D-E99E-DE81-060B-730998AB92C0}"/>
              </a:ext>
            </a:extLst>
          </p:cNvPr>
          <p:cNvGrpSpPr/>
          <p:nvPr/>
        </p:nvGrpSpPr>
        <p:grpSpPr>
          <a:xfrm>
            <a:off x="3426372" y="3332097"/>
            <a:ext cx="5296455" cy="1808409"/>
            <a:chOff x="768" y="1344"/>
            <a:chExt cx="4032" cy="1613"/>
          </a:xfrm>
        </p:grpSpPr>
        <p:pic>
          <p:nvPicPr>
            <p:cNvPr id="6" name="Google Shape;294;p12">
              <a:extLst>
                <a:ext uri="{FF2B5EF4-FFF2-40B4-BE49-F238E27FC236}">
                  <a16:creationId xmlns:a16="http://schemas.microsoft.com/office/drawing/2014/main" id="{7FFB6ED9-39B2-F6BD-3AA2-D0864637D1E2}"/>
                </a:ext>
              </a:extLst>
            </p:cNvPr>
            <p:cNvPicPr preferRelativeResize="0"/>
            <p:nvPr/>
          </p:nvPicPr>
          <p:blipFill rotWithShape="1">
            <a:blip r:embed="rId3">
              <a:alphaModFix/>
            </a:blip>
            <a:srcRect/>
            <a:stretch/>
          </p:blipFill>
          <p:spPr>
            <a:xfrm>
              <a:off x="768" y="1344"/>
              <a:ext cx="4032" cy="1613"/>
            </a:xfrm>
            <a:prstGeom prst="rect">
              <a:avLst/>
            </a:prstGeom>
            <a:noFill/>
            <a:ln>
              <a:noFill/>
            </a:ln>
          </p:spPr>
        </p:pic>
        <p:sp>
          <p:nvSpPr>
            <p:cNvPr id="7" name="Google Shape;295;p12">
              <a:extLst>
                <a:ext uri="{FF2B5EF4-FFF2-40B4-BE49-F238E27FC236}">
                  <a16:creationId xmlns:a16="http://schemas.microsoft.com/office/drawing/2014/main" id="{36370E27-1DD1-A9B7-0884-E4ECC20304F0}"/>
                </a:ext>
              </a:extLst>
            </p:cNvPr>
            <p:cNvSpPr txBox="1"/>
            <p:nvPr/>
          </p:nvSpPr>
          <p:spPr>
            <a:xfrm>
              <a:off x="768" y="1344"/>
              <a:ext cx="4032" cy="1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ahoma"/>
                <a:ea typeface="Tahoma"/>
                <a:cs typeface="Tahoma"/>
                <a:sym typeface="Tahoma"/>
              </a:endParaRPr>
            </a:p>
          </p:txBody>
        </p:sp>
      </p:grpSp>
      <p:pic>
        <p:nvPicPr>
          <p:cNvPr id="8" name="Google Shape;296;p12">
            <a:extLst>
              <a:ext uri="{FF2B5EF4-FFF2-40B4-BE49-F238E27FC236}">
                <a16:creationId xmlns:a16="http://schemas.microsoft.com/office/drawing/2014/main" id="{93BE31FF-C979-C4FA-B14B-06699296C02C}"/>
              </a:ext>
            </a:extLst>
          </p:cNvPr>
          <p:cNvPicPr preferRelativeResize="0"/>
          <p:nvPr/>
        </p:nvPicPr>
        <p:blipFill rotWithShape="1">
          <a:blip r:embed="rId4">
            <a:alphaModFix/>
          </a:blip>
          <a:srcRect/>
          <a:stretch/>
        </p:blipFill>
        <p:spPr>
          <a:xfrm>
            <a:off x="2552694" y="5091726"/>
            <a:ext cx="7086605" cy="1191896"/>
          </a:xfrm>
          <a:prstGeom prst="rect">
            <a:avLst/>
          </a:prstGeom>
          <a:noFill/>
          <a:ln>
            <a:noFill/>
          </a:ln>
        </p:spPr>
      </p:pic>
      <p:sp>
        <p:nvSpPr>
          <p:cNvPr id="9" name="Google Shape;298;p12">
            <a:extLst>
              <a:ext uri="{FF2B5EF4-FFF2-40B4-BE49-F238E27FC236}">
                <a16:creationId xmlns:a16="http://schemas.microsoft.com/office/drawing/2014/main" id="{B891AE0B-5DB3-006D-1E75-51137E83CD57}"/>
              </a:ext>
            </a:extLst>
          </p:cNvPr>
          <p:cNvSpPr/>
          <p:nvPr/>
        </p:nvSpPr>
        <p:spPr>
          <a:xfrm>
            <a:off x="2552694" y="5140506"/>
            <a:ext cx="1270271" cy="114311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292;p12">
            <a:extLst>
              <a:ext uri="{FF2B5EF4-FFF2-40B4-BE49-F238E27FC236}">
                <a16:creationId xmlns:a16="http://schemas.microsoft.com/office/drawing/2014/main" id="{2471A101-DBC2-BCC3-5C5C-98265690F452}"/>
              </a:ext>
            </a:extLst>
          </p:cNvPr>
          <p:cNvSpPr/>
          <p:nvPr/>
        </p:nvSpPr>
        <p:spPr>
          <a:xfrm>
            <a:off x="0" y="6317995"/>
            <a:ext cx="8605736"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15</a:t>
            </a:fld>
            <a:r>
              <a:rPr lang="en-US" smtClean="0"/>
              <a:t>/21</a:t>
            </a:r>
            <a:endParaRPr lang="en-US" dirty="0"/>
          </a:p>
        </p:txBody>
      </p:sp>
    </p:spTree>
    <p:extLst>
      <p:ext uri="{BB962C8B-B14F-4D97-AF65-F5344CB8AC3E}">
        <p14:creationId xmlns:p14="http://schemas.microsoft.com/office/powerpoint/2010/main" val="110509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User Interface</a:t>
            </a:r>
          </a:p>
        </p:txBody>
      </p:sp>
      <p:pic>
        <p:nvPicPr>
          <p:cNvPr id="5" name="Google Shape;307;p13">
            <a:extLst>
              <a:ext uri="{FF2B5EF4-FFF2-40B4-BE49-F238E27FC236}">
                <a16:creationId xmlns:a16="http://schemas.microsoft.com/office/drawing/2014/main" id="{B1178004-E789-AA6E-7EA7-0319F9892B86}"/>
              </a:ext>
            </a:extLst>
          </p:cNvPr>
          <p:cNvPicPr preferRelativeResize="0">
            <a:picLocks noGrp="1"/>
          </p:cNvPicPr>
          <p:nvPr>
            <p:ph idx="1"/>
          </p:nvPr>
        </p:nvPicPr>
        <p:blipFill rotWithShape="1">
          <a:blip r:embed="rId2">
            <a:alphaModFix/>
          </a:blip>
          <a:srcRect/>
          <a:stretch/>
        </p:blipFill>
        <p:spPr>
          <a:xfrm>
            <a:off x="2017988" y="1340404"/>
            <a:ext cx="7944746" cy="4811957"/>
          </a:xfrm>
          <a:prstGeom prst="rect">
            <a:avLst/>
          </a:prstGeom>
          <a:noFill/>
          <a:ln>
            <a:noFill/>
          </a:ln>
        </p:spPr>
      </p:pic>
      <p:sp>
        <p:nvSpPr>
          <p:cNvPr id="6" name="Google Shape;306;p13">
            <a:extLst>
              <a:ext uri="{FF2B5EF4-FFF2-40B4-BE49-F238E27FC236}">
                <a16:creationId xmlns:a16="http://schemas.microsoft.com/office/drawing/2014/main" id="{4C39ED86-978A-266A-5840-E08FA8DF9554}"/>
              </a:ext>
            </a:extLst>
          </p:cNvPr>
          <p:cNvSpPr/>
          <p:nvPr/>
        </p:nvSpPr>
        <p:spPr>
          <a:xfrm>
            <a:off x="0" y="6310016"/>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3" name="Slide Number Placeholder 2"/>
          <p:cNvSpPr>
            <a:spLocks noGrp="1"/>
          </p:cNvSpPr>
          <p:nvPr>
            <p:ph type="sldNum" sz="quarter" idx="12"/>
          </p:nvPr>
        </p:nvSpPr>
        <p:spPr/>
        <p:txBody>
          <a:bodyPr/>
          <a:lstStyle/>
          <a:p>
            <a:fld id="{64249A16-1D3B-4D2A-828B-0F6032C90132}" type="slidenum">
              <a:rPr lang="en-US" smtClean="0"/>
              <a:pPr/>
              <a:t>16</a:t>
            </a:fld>
            <a:r>
              <a:rPr lang="en-US" smtClean="0"/>
              <a:t>/21</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Control Register</a:t>
            </a:r>
          </a:p>
        </p:txBody>
      </p:sp>
      <p:sp>
        <p:nvSpPr>
          <p:cNvPr id="6" name="Google Shape;306;p13">
            <a:extLst>
              <a:ext uri="{FF2B5EF4-FFF2-40B4-BE49-F238E27FC236}">
                <a16:creationId xmlns:a16="http://schemas.microsoft.com/office/drawing/2014/main" id="{4C39ED86-978A-266A-5840-E08FA8DF9554}"/>
              </a:ext>
            </a:extLst>
          </p:cNvPr>
          <p:cNvSpPr/>
          <p:nvPr/>
        </p:nvSpPr>
        <p:spPr>
          <a:xfrm>
            <a:off x="0" y="6320526"/>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id="{147EAFC3-9444-AE6A-46D7-D84C74A5F8E5}"/>
              </a:ext>
            </a:extLst>
          </p:cNvPr>
          <p:cNvSpPr>
            <a:spLocks noGrp="1"/>
          </p:cNvSpPr>
          <p:nvPr>
            <p:ph idx="1"/>
          </p:nvPr>
        </p:nvSpPr>
        <p:spPr>
          <a:xfrm>
            <a:off x="838200" y="1585584"/>
            <a:ext cx="10515600" cy="4351338"/>
          </a:xfrm>
        </p:spPr>
        <p:txBody>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Write-only </a:t>
            </a:r>
            <a:r>
              <a:rPr lang="en-US" sz="2400" b="1" dirty="0" smtClean="0">
                <a:solidFill>
                  <a:schemeClr val="dk1"/>
                </a:solidFill>
                <a:latin typeface="Calibri"/>
                <a:ea typeface="Calibri"/>
                <a:cs typeface="Calibri"/>
                <a:sym typeface="Calibri"/>
              </a:rPr>
              <a:t>Register</a:t>
            </a:r>
            <a:endParaRPr lang="en-US"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SPIEN: SPI Enable</a:t>
            </a:r>
            <a:endParaRPr lang="en-US" sz="2000"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SPIDIS: SPI Disable</a:t>
            </a:r>
            <a:endParaRPr lang="en-US" sz="2000"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If both SPIEN and SPIDIS are equal to one when the control register is written, the SPI is disabled</a:t>
            </a:r>
            <a:endParaRPr lang="en-US" sz="2000"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SWRST: SPI Software Reset</a:t>
            </a:r>
            <a:endParaRPr lang="en-US" sz="2000"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Reset the SPI. A software-triggered hardware reset of the SPI interface is performed</a:t>
            </a:r>
            <a:endParaRPr lang="en-US"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The SPI is in </a:t>
            </a:r>
            <a:r>
              <a:rPr lang="en-US" sz="1800" b="1" i="0" u="none" strike="noStrike" cap="none" dirty="0">
                <a:solidFill>
                  <a:srgbClr val="FF0000"/>
                </a:solidFill>
                <a:latin typeface="Calibri"/>
                <a:ea typeface="Calibri"/>
                <a:cs typeface="Calibri"/>
                <a:sym typeface="Calibri"/>
              </a:rPr>
              <a:t>slave</a:t>
            </a:r>
            <a:r>
              <a:rPr lang="en-US" sz="1800" b="1" i="0" u="none" strike="noStrike" cap="none" dirty="0">
                <a:solidFill>
                  <a:schemeClr val="dk1"/>
                </a:solidFill>
                <a:latin typeface="Calibri"/>
                <a:ea typeface="Calibri"/>
                <a:cs typeface="Calibri"/>
                <a:sym typeface="Calibri"/>
              </a:rPr>
              <a:t> mode after software reset</a:t>
            </a:r>
            <a:endParaRPr lang="en-US" dirty="0"/>
          </a:p>
          <a:p>
            <a:pPr>
              <a:lnSpc>
                <a:spcPct val="100000"/>
              </a:lnSpc>
            </a:pPr>
            <a:endParaRPr lang="fa-IR" dirty="0"/>
          </a:p>
        </p:txBody>
      </p:sp>
      <p:pic>
        <p:nvPicPr>
          <p:cNvPr id="8" name="Google Shape;318;p14">
            <a:extLst>
              <a:ext uri="{FF2B5EF4-FFF2-40B4-BE49-F238E27FC236}">
                <a16:creationId xmlns:a16="http://schemas.microsoft.com/office/drawing/2014/main" id="{4234E0BB-DE8A-AB04-7AA4-E0B6D5297D74}"/>
              </a:ext>
            </a:extLst>
          </p:cNvPr>
          <p:cNvPicPr preferRelativeResize="0"/>
          <p:nvPr/>
        </p:nvPicPr>
        <p:blipFill rotWithShape="1">
          <a:blip r:embed="rId2">
            <a:alphaModFix/>
          </a:blip>
          <a:srcRect/>
          <a:stretch/>
        </p:blipFill>
        <p:spPr>
          <a:xfrm>
            <a:off x="1872753" y="4270938"/>
            <a:ext cx="8530978" cy="1946275"/>
          </a:xfrm>
          <a:prstGeom prst="rect">
            <a:avLst/>
          </a:prstGeom>
          <a:noFill/>
          <a:ln>
            <a:noFill/>
          </a:ln>
        </p:spPr>
      </p:pic>
      <p:sp>
        <p:nvSpPr>
          <p:cNvPr id="3" name="Slide Number Placeholder 2"/>
          <p:cNvSpPr>
            <a:spLocks noGrp="1"/>
          </p:cNvSpPr>
          <p:nvPr>
            <p:ph type="sldNum" sz="quarter" idx="12"/>
          </p:nvPr>
        </p:nvSpPr>
        <p:spPr/>
        <p:txBody>
          <a:bodyPr/>
          <a:lstStyle/>
          <a:p>
            <a:fld id="{64249A16-1D3B-4D2A-828B-0F6032C90132}" type="slidenum">
              <a:rPr lang="en-US" smtClean="0"/>
              <a:pPr/>
              <a:t>17</a:t>
            </a:fld>
            <a:r>
              <a:rPr lang="en-US" smtClean="0"/>
              <a:t>/21</a:t>
            </a:r>
            <a:endParaRPr lang="en-US" dirty="0"/>
          </a:p>
        </p:txBody>
      </p:sp>
    </p:spTree>
    <p:extLst>
      <p:ext uri="{BB962C8B-B14F-4D97-AF65-F5344CB8AC3E}">
        <p14:creationId xmlns:p14="http://schemas.microsoft.com/office/powerpoint/2010/main" val="2091002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Mode Register</a:t>
            </a:r>
          </a:p>
        </p:txBody>
      </p:sp>
      <p:sp>
        <p:nvSpPr>
          <p:cNvPr id="6" name="Google Shape;306;p13">
            <a:extLst>
              <a:ext uri="{FF2B5EF4-FFF2-40B4-BE49-F238E27FC236}">
                <a16:creationId xmlns:a16="http://schemas.microsoft.com/office/drawing/2014/main" id="{4C39ED86-978A-266A-5840-E08FA8DF9554}"/>
              </a:ext>
            </a:extLst>
          </p:cNvPr>
          <p:cNvSpPr/>
          <p:nvPr/>
        </p:nvSpPr>
        <p:spPr>
          <a:xfrm>
            <a:off x="0" y="6288995"/>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id="{147EAFC3-9444-AE6A-46D7-D84C74A5F8E5}"/>
              </a:ext>
            </a:extLst>
          </p:cNvPr>
          <p:cNvSpPr>
            <a:spLocks noGrp="1"/>
          </p:cNvSpPr>
          <p:nvPr>
            <p:ph idx="1"/>
          </p:nvPr>
        </p:nvSpPr>
        <p:spPr>
          <a:xfrm>
            <a:off x="838200" y="1469971"/>
            <a:ext cx="10515600" cy="4486275"/>
          </a:xfrm>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Read-Write Register</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MSTR: Master/Slave Mode</a:t>
            </a:r>
            <a:endParaRPr lang="en-US" sz="2000"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PS: Peripheral Select</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0 = Fixed Peripheral Select.</a:t>
            </a:r>
            <a:endParaRPr lang="en-US"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1 = Variable Peripheral Select</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PCSDEC: Chip Select Decode</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0 = The chip selects are directly connected to a peripheral device</a:t>
            </a:r>
            <a:endParaRPr lang="en-US"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1 = The four chip select lines are connected to a 4- to 16-bit decoder</a:t>
            </a:r>
            <a:endParaRPr lang="en-US" dirty="0"/>
          </a:p>
          <a:p>
            <a:pPr>
              <a:lnSpc>
                <a:spcPct val="100000"/>
              </a:lnSpc>
            </a:pPr>
            <a:endParaRPr lang="fa-IR" dirty="0"/>
          </a:p>
        </p:txBody>
      </p:sp>
      <p:pic>
        <p:nvPicPr>
          <p:cNvPr id="3" name="Google Shape;329;p15">
            <a:extLst>
              <a:ext uri="{FF2B5EF4-FFF2-40B4-BE49-F238E27FC236}">
                <a16:creationId xmlns:a16="http://schemas.microsoft.com/office/drawing/2014/main" id="{312CF7B0-0339-6756-B6DE-2EA351B989A2}"/>
              </a:ext>
            </a:extLst>
          </p:cNvPr>
          <p:cNvPicPr preferRelativeResize="0"/>
          <p:nvPr/>
        </p:nvPicPr>
        <p:blipFill rotWithShape="1">
          <a:blip r:embed="rId2">
            <a:alphaModFix/>
          </a:blip>
          <a:srcRect/>
          <a:stretch/>
        </p:blipFill>
        <p:spPr>
          <a:xfrm>
            <a:off x="2041993" y="4053684"/>
            <a:ext cx="8108012" cy="1902562"/>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18</a:t>
            </a:fld>
            <a:r>
              <a:rPr lang="en-US" smtClean="0"/>
              <a:t>/21</a:t>
            </a:r>
            <a:endParaRPr lang="en-US" dirty="0"/>
          </a:p>
        </p:txBody>
      </p:sp>
    </p:spTree>
    <p:extLst>
      <p:ext uri="{BB962C8B-B14F-4D97-AF65-F5344CB8AC3E}">
        <p14:creationId xmlns:p14="http://schemas.microsoft.com/office/powerpoint/2010/main" val="152672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Receive Data Register</a:t>
            </a:r>
          </a:p>
        </p:txBody>
      </p:sp>
      <p:sp>
        <p:nvSpPr>
          <p:cNvPr id="6" name="Google Shape;306;p13">
            <a:extLst>
              <a:ext uri="{FF2B5EF4-FFF2-40B4-BE49-F238E27FC236}">
                <a16:creationId xmlns:a16="http://schemas.microsoft.com/office/drawing/2014/main" id="{4C39ED86-978A-266A-5840-E08FA8DF9554}"/>
              </a:ext>
            </a:extLst>
          </p:cNvPr>
          <p:cNvSpPr/>
          <p:nvPr/>
        </p:nvSpPr>
        <p:spPr>
          <a:xfrm>
            <a:off x="0" y="6310016"/>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id="{147EAFC3-9444-AE6A-46D7-D84C74A5F8E5}"/>
              </a:ext>
            </a:extLst>
          </p:cNvPr>
          <p:cNvSpPr>
            <a:spLocks noGrp="1"/>
          </p:cNvSpPr>
          <p:nvPr>
            <p:ph idx="1"/>
          </p:nvPr>
        </p:nvSpPr>
        <p:spPr>
          <a:xfrm>
            <a:off x="838200" y="1690688"/>
            <a:ext cx="10515600" cy="4486275"/>
          </a:xfrm>
        </p:spPr>
        <p:txBody>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Read-Only Register</a:t>
            </a:r>
            <a:endParaRPr lang="en-US"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RD: Receive Data</a:t>
            </a:r>
            <a:endParaRPr lang="en-US" sz="2000"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Data received by the SPI Interface is stored in this register right-justified</a:t>
            </a:r>
          </a:p>
          <a:p>
            <a:pPr marR="0" lvl="2" algn="l" rtl="0">
              <a:lnSpc>
                <a:spcPct val="100000"/>
              </a:lnSpc>
              <a:spcBef>
                <a:spcPts val="0"/>
              </a:spcBef>
              <a:spcAft>
                <a:spcPts val="0"/>
              </a:spcAft>
              <a:buClr>
                <a:schemeClr val="dk1"/>
              </a:buClr>
              <a:buSzPts val="1800"/>
            </a:pPr>
            <a:endParaRPr lang="en-US"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PCS: Peripheral Chip Select</a:t>
            </a:r>
            <a:endParaRPr lang="en-US" sz="2000"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In Master Mode only, these bits indicate the value on the NPCS pins at the end of a transfer</a:t>
            </a:r>
            <a:endParaRPr lang="en-US" dirty="0"/>
          </a:p>
          <a:p>
            <a:pPr marL="1257300" marR="0" lvl="2" indent="-228600" algn="l" rtl="0">
              <a:lnSpc>
                <a:spcPct val="10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p:txBody>
      </p:sp>
      <p:pic>
        <p:nvPicPr>
          <p:cNvPr id="3" name="Google Shape;340;p16">
            <a:extLst>
              <a:ext uri="{FF2B5EF4-FFF2-40B4-BE49-F238E27FC236}">
                <a16:creationId xmlns:a16="http://schemas.microsoft.com/office/drawing/2014/main" id="{9108BB64-5421-5915-3F90-CA0BE62803EF}"/>
              </a:ext>
            </a:extLst>
          </p:cNvPr>
          <p:cNvPicPr preferRelativeResize="0"/>
          <p:nvPr/>
        </p:nvPicPr>
        <p:blipFill rotWithShape="1">
          <a:blip r:embed="rId2">
            <a:alphaModFix/>
          </a:blip>
          <a:srcRect/>
          <a:stretch/>
        </p:blipFill>
        <p:spPr>
          <a:xfrm>
            <a:off x="2100556" y="4108262"/>
            <a:ext cx="7990886" cy="1900535"/>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19</a:t>
            </a:fld>
            <a:r>
              <a:rPr lang="en-US" smtClean="0"/>
              <a:t>/21</a:t>
            </a:r>
            <a:endParaRPr lang="en-US" dirty="0"/>
          </a:p>
        </p:txBody>
      </p:sp>
    </p:spTree>
    <p:extLst>
      <p:ext uri="{BB962C8B-B14F-4D97-AF65-F5344CB8AC3E}">
        <p14:creationId xmlns:p14="http://schemas.microsoft.com/office/powerpoint/2010/main" val="901141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00000"/>
              </a:lnSpc>
              <a:spcBef>
                <a:spcPts val="0"/>
              </a:spcBef>
              <a:buClr>
                <a:srgbClr val="000000"/>
              </a:buClr>
            </a:pPr>
            <a:r>
              <a:rPr lang="en-US" b="1" kern="0" dirty="0">
                <a:ea typeface="EB Garamond Medium"/>
                <a:cs typeface="EB Garamond Medium"/>
                <a:sym typeface="EB Garamond Medium"/>
              </a:rPr>
              <a:t>Copyright Notice</a:t>
            </a:r>
            <a:endParaRPr kumimoji="0" lang="en-US" b="1" i="0" u="none" strike="noStrike" kern="0" cap="none" spc="0" normalizeH="0" baseline="0" noProof="0" dirty="0">
              <a:ln>
                <a:noFill/>
              </a:ln>
              <a:effectLst/>
              <a:uLnTx/>
              <a:uFillTx/>
              <a:ea typeface="EB Garamond Medium"/>
              <a:cs typeface="EB Garamond Medium"/>
              <a:sym typeface="EB Garamond Medium"/>
            </a:endParaRPr>
          </a:p>
        </p:txBody>
      </p:sp>
      <p:sp>
        <p:nvSpPr>
          <p:cNvPr id="4" name="Content Placeholder 3">
            <a:extLst>
              <a:ext uri="{FF2B5EF4-FFF2-40B4-BE49-F238E27FC236}">
                <a16:creationId xmlns:a16="http://schemas.microsoft.com/office/drawing/2014/main" id="{483325E4-E01F-FD53-8553-01D64AAD5169}"/>
              </a:ext>
            </a:extLst>
          </p:cNvPr>
          <p:cNvSpPr>
            <a:spLocks noGrp="1"/>
          </p:cNvSpPr>
          <p:nvPr>
            <p:ph idx="4294967295"/>
          </p:nvPr>
        </p:nvSpPr>
        <p:spPr>
          <a:xfrm>
            <a:off x="569167" y="1863799"/>
            <a:ext cx="10691813" cy="4351338"/>
          </a:xfrm>
        </p:spPr>
        <p:txBody>
          <a:bodyPr>
            <a:normAutofit/>
          </a:bodyPr>
          <a:lstStyle/>
          <a:p>
            <a:pPr marL="0" indent="0" rtl="0">
              <a:spcBef>
                <a:spcPts val="0"/>
              </a:spcBef>
              <a:spcAft>
                <a:spcPts val="0"/>
              </a:spcAft>
              <a:buNone/>
            </a:pPr>
            <a:r>
              <a:rPr lang="en-US" sz="2400" b="1" i="0" u="none" strike="noStrike" dirty="0">
                <a:solidFill>
                  <a:srgbClr val="000000"/>
                </a:solidFill>
                <a:effectLst/>
              </a:rPr>
              <a:t>Parts (text &amp; figures) of this lecture are adopted from:</a:t>
            </a:r>
          </a:p>
          <a:p>
            <a:pPr rtl="0">
              <a:spcBef>
                <a:spcPts val="0"/>
              </a:spcBef>
              <a:spcAft>
                <a:spcPts val="0"/>
              </a:spcAft>
            </a:pPr>
            <a:endParaRPr lang="en-US" sz="2400" b="1" dirty="0">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Design of Microprocessor-Based Systems (aka Embedded Systems Design and Implementation), Prabal Dutta, University of Michigan</a:t>
            </a:r>
          </a:p>
          <a:p>
            <a:pPr rtl="0" fontAlgn="base">
              <a:spcBef>
                <a:spcPts val="0"/>
              </a:spcBef>
              <a:spcAft>
                <a:spcPts val="0"/>
              </a:spcAft>
            </a:pPr>
            <a:endParaRPr lang="en-US" sz="2400" b="1" i="0" u="none" strike="noStrike" dirty="0">
              <a:solidFill>
                <a:srgbClr val="000000"/>
              </a:solidFill>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Cortex™-M3 Revision r2p1 Technical Reference Manual</a:t>
            </a:r>
          </a:p>
          <a:p>
            <a:pPr marL="342900" indent="-342900"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ARMv7-M Architecture Reference Manual</a:t>
            </a:r>
          </a:p>
          <a:p>
            <a:pPr marL="342900" indent="-342900"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Atmel | SMART ARM-based MCU DATASHEET, SAM3X / SAM3A Series, Atmel-11057C-ATARM-SAM3X-SAM3A-Datasheet_23-Mar-15</a:t>
            </a:r>
          </a:p>
          <a:p>
            <a:endParaRPr lang="fa-IR" sz="2400" b="1" dirty="0"/>
          </a:p>
        </p:txBody>
      </p:sp>
      <p:sp>
        <p:nvSpPr>
          <p:cNvPr id="3" name="Slide Number Placeholder 2"/>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Transmit Data Register</a:t>
            </a:r>
          </a:p>
        </p:txBody>
      </p:sp>
      <p:sp>
        <p:nvSpPr>
          <p:cNvPr id="6" name="Google Shape;306;p13">
            <a:extLst>
              <a:ext uri="{FF2B5EF4-FFF2-40B4-BE49-F238E27FC236}">
                <a16:creationId xmlns:a16="http://schemas.microsoft.com/office/drawing/2014/main" id="{4C39ED86-978A-266A-5840-E08FA8DF9554}"/>
              </a:ext>
            </a:extLst>
          </p:cNvPr>
          <p:cNvSpPr/>
          <p:nvPr/>
        </p:nvSpPr>
        <p:spPr>
          <a:xfrm>
            <a:off x="0" y="6285982"/>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id="{147EAFC3-9444-AE6A-46D7-D84C74A5F8E5}"/>
              </a:ext>
            </a:extLst>
          </p:cNvPr>
          <p:cNvSpPr>
            <a:spLocks noGrp="1"/>
          </p:cNvSpPr>
          <p:nvPr>
            <p:ph idx="1"/>
          </p:nvPr>
        </p:nvSpPr>
        <p:spPr>
          <a:xfrm>
            <a:off x="838200" y="1429966"/>
            <a:ext cx="10515600" cy="4746997"/>
          </a:xfrm>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Write-Only Register</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TD: Transmit Data</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Data to be transmitted by the SPI Interface is stored in this register</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PCS: Peripheral Chip Select</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This field is only used if Variable Peripheral Select is active</a:t>
            </a:r>
            <a:endParaRPr lang="en-US" dirty="0"/>
          </a:p>
          <a:p>
            <a:pPr marL="1257300" marR="0" lvl="2" indent="-228600" algn="l" rtl="0">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p:txBody>
      </p:sp>
      <p:pic>
        <p:nvPicPr>
          <p:cNvPr id="3" name="Google Shape;352;p17">
            <a:extLst>
              <a:ext uri="{FF2B5EF4-FFF2-40B4-BE49-F238E27FC236}">
                <a16:creationId xmlns:a16="http://schemas.microsoft.com/office/drawing/2014/main" id="{9EF224D1-8317-BC39-0DB7-2339D81C9F1A}"/>
              </a:ext>
            </a:extLst>
          </p:cNvPr>
          <p:cNvPicPr preferRelativeResize="0"/>
          <p:nvPr/>
        </p:nvPicPr>
        <p:blipFill rotWithShape="1">
          <a:blip r:embed="rId2">
            <a:alphaModFix/>
          </a:blip>
          <a:srcRect/>
          <a:stretch/>
        </p:blipFill>
        <p:spPr>
          <a:xfrm>
            <a:off x="8051613" y="2649407"/>
            <a:ext cx="3972039" cy="1661237"/>
          </a:xfrm>
          <a:prstGeom prst="rect">
            <a:avLst/>
          </a:prstGeom>
          <a:noFill/>
          <a:ln w="19050" cap="flat" cmpd="sng">
            <a:solidFill>
              <a:srgbClr val="FF0000"/>
            </a:solidFill>
            <a:prstDash val="solid"/>
            <a:miter lim="800000"/>
            <a:headEnd type="none" w="sm" len="sm"/>
            <a:tailEnd type="none" w="sm" len="sm"/>
          </a:ln>
        </p:spPr>
      </p:pic>
      <p:pic>
        <p:nvPicPr>
          <p:cNvPr id="5" name="Google Shape;351;p17">
            <a:extLst>
              <a:ext uri="{FF2B5EF4-FFF2-40B4-BE49-F238E27FC236}">
                <a16:creationId xmlns:a16="http://schemas.microsoft.com/office/drawing/2014/main" id="{16E912BE-D5CA-0D84-BA97-27D6E39570DA}"/>
              </a:ext>
            </a:extLst>
          </p:cNvPr>
          <p:cNvPicPr preferRelativeResize="0"/>
          <p:nvPr/>
        </p:nvPicPr>
        <p:blipFill rotWithShape="1">
          <a:blip r:embed="rId3">
            <a:alphaModFix/>
          </a:blip>
          <a:srcRect/>
          <a:stretch/>
        </p:blipFill>
        <p:spPr>
          <a:xfrm>
            <a:off x="1980175" y="4521930"/>
            <a:ext cx="7810714" cy="1764052"/>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20</a:t>
            </a:fld>
            <a:r>
              <a:rPr lang="en-US" smtClean="0"/>
              <a:t>/21</a:t>
            </a:r>
            <a:endParaRPr lang="en-US" dirty="0"/>
          </a:p>
        </p:txBody>
      </p:sp>
    </p:spTree>
    <p:extLst>
      <p:ext uri="{BB962C8B-B14F-4D97-AF65-F5344CB8AC3E}">
        <p14:creationId xmlns:p14="http://schemas.microsoft.com/office/powerpoint/2010/main" val="12793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5A69-EFC3-4E3B-CC5F-B2546F66BFC2}"/>
              </a:ext>
            </a:extLst>
          </p:cNvPr>
          <p:cNvSpPr>
            <a:spLocks noGrp="1"/>
          </p:cNvSpPr>
          <p:nvPr>
            <p:ph type="ctrTitle"/>
          </p:nvPr>
        </p:nvSpPr>
        <p:spPr/>
        <p:txBody>
          <a:bodyPr/>
          <a:lstStyle/>
          <a:p>
            <a:r>
              <a:rPr lang="en-US" dirty="0"/>
              <a:t>The End!</a:t>
            </a:r>
            <a:endParaRPr lang="fa-IR" dirty="0"/>
          </a:p>
        </p:txBody>
      </p:sp>
      <p:sp>
        <p:nvSpPr>
          <p:cNvPr id="3" name="Slide Number Placeholder 2"/>
          <p:cNvSpPr>
            <a:spLocks noGrp="1"/>
          </p:cNvSpPr>
          <p:nvPr>
            <p:ph type="sldNum" sz="quarter" idx="12"/>
          </p:nvPr>
        </p:nvSpPr>
        <p:spPr/>
        <p:txBody>
          <a:bodyPr/>
          <a:lstStyle/>
          <a:p>
            <a:fld id="{64249A16-1D3B-4D2A-828B-0F6032C90132}" type="slidenum">
              <a:rPr lang="en-US" smtClean="0"/>
              <a:pPr/>
              <a:t>21</a:t>
            </a:fld>
            <a:r>
              <a:rPr lang="en-US" smtClean="0"/>
              <a:t>/21</a:t>
            </a:r>
            <a:endParaRPr lang="en-US" dirty="0"/>
          </a:p>
        </p:txBody>
      </p:sp>
    </p:spTree>
    <p:extLst>
      <p:ext uri="{BB962C8B-B14F-4D97-AF65-F5344CB8AC3E}">
        <p14:creationId xmlns:p14="http://schemas.microsoft.com/office/powerpoint/2010/main" val="599151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Serial Peripheral Interface(SPI)</a:t>
            </a:r>
            <a:endParaRPr lang="en-US" dirty="0"/>
          </a:p>
        </p:txBody>
      </p:sp>
      <p:sp>
        <p:nvSpPr>
          <p:cNvPr id="3" name="Slide Number Placeholder 2"/>
          <p:cNvSpPr>
            <a:spLocks noGrp="1"/>
          </p:cNvSpPr>
          <p:nvPr>
            <p:ph type="sldNum" sz="quarter" idx="12"/>
          </p:nvPr>
        </p:nvSpPr>
        <p:spPr/>
        <p:txBody>
          <a:bodyPr/>
          <a:lstStyle/>
          <a:p>
            <a:fld id="{64249A16-1D3B-4D2A-828B-0F6032C90132}" type="slidenum">
              <a:rPr lang="en-US" smtClean="0"/>
              <a:pPr/>
              <a:t>3</a:t>
            </a:fld>
            <a:r>
              <a:rPr lang="en-US" smtClean="0"/>
              <a:t>/21</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0541"/>
            <a:ext cx="10515600" cy="1325563"/>
          </a:xfrm>
        </p:spPr>
        <p:txBody>
          <a:bodyPr/>
          <a:lstStyle/>
          <a:p>
            <a:r>
              <a:rPr lang="en-US" sz="4400" b="1" i="0" u="none" strike="noStrike" dirty="0">
                <a:solidFill>
                  <a:srgbClr val="000000"/>
                </a:solidFill>
                <a:effectLst/>
              </a:rPr>
              <a:t>Serial Peripheral Interface (SPI) </a:t>
            </a:r>
            <a:endParaRPr lang="en-US" dirty="0"/>
          </a:p>
        </p:txBody>
      </p:sp>
      <p:sp>
        <p:nvSpPr>
          <p:cNvPr id="3" name="Content Placeholder 2"/>
          <p:cNvSpPr>
            <a:spLocks noGrp="1"/>
          </p:cNvSpPr>
          <p:nvPr>
            <p:ph idx="1"/>
          </p:nvPr>
        </p:nvSpPr>
        <p:spPr>
          <a:xfrm>
            <a:off x="515383" y="1624395"/>
            <a:ext cx="10838234" cy="4946416"/>
          </a:xfrm>
        </p:spPr>
        <p:txBody>
          <a:bodyPr>
            <a:normAutofit/>
          </a:bodyPr>
          <a:lstStyle/>
          <a:p>
            <a:pPr marR="0" lvl="0" algn="l" rtl="0">
              <a:lnSpc>
                <a:spcPct val="150000"/>
              </a:lnSpc>
              <a:spcBef>
                <a:spcPts val="0"/>
              </a:spcBef>
              <a:spcAft>
                <a:spcPts val="0"/>
              </a:spcAft>
              <a:buSzPts val="2400"/>
            </a:pPr>
            <a:endParaRPr lang="en-US" sz="3200" b="1" baseline="30000" dirty="0" smtClean="0">
              <a:ea typeface="Calibri"/>
              <a:cs typeface="Calibri"/>
              <a:sym typeface="Calibri"/>
            </a:endParaRPr>
          </a:p>
          <a:p>
            <a:pPr marL="457200" marR="0" lvl="0" indent="-457200" algn="l" rtl="0">
              <a:lnSpc>
                <a:spcPct val="150000"/>
              </a:lnSpc>
              <a:spcBef>
                <a:spcPts val="0"/>
              </a:spcBef>
              <a:spcAft>
                <a:spcPts val="0"/>
              </a:spcAft>
              <a:buSzPct val="100000"/>
              <a:buFont typeface="Arial" panose="020B0604020202020204" pitchFamily="34" charset="0"/>
              <a:buChar char="•"/>
            </a:pPr>
            <a:r>
              <a:rPr lang="en-US" sz="3200" b="1" baseline="30000" dirty="0" smtClean="0">
                <a:ea typeface="Calibri"/>
                <a:cs typeface="Calibri"/>
                <a:sym typeface="Calibri"/>
              </a:rPr>
              <a:t>Our </a:t>
            </a:r>
            <a:r>
              <a:rPr lang="en-US" sz="3200" b="1" baseline="30000" dirty="0">
                <a:ea typeface="Calibri"/>
                <a:cs typeface="Calibri"/>
                <a:sym typeface="Calibri"/>
              </a:rPr>
              <a:t>microcontroller is supposed to communicate with the outside </a:t>
            </a:r>
            <a:r>
              <a:rPr lang="en-US" sz="3200" b="1" baseline="30000" dirty="0" smtClean="0">
                <a:ea typeface="Calibri"/>
                <a:cs typeface="Calibri"/>
                <a:sym typeface="Calibri"/>
              </a:rPr>
              <a:t>world</a:t>
            </a:r>
          </a:p>
          <a:p>
            <a:pPr marL="457200" marR="0" lvl="0" indent="-457200" algn="l" rtl="0">
              <a:lnSpc>
                <a:spcPct val="150000"/>
              </a:lnSpc>
              <a:spcBef>
                <a:spcPts val="0"/>
              </a:spcBef>
              <a:spcAft>
                <a:spcPts val="0"/>
              </a:spcAft>
              <a:buSzPct val="100000"/>
              <a:buFont typeface="Arial" panose="020B0604020202020204" pitchFamily="34" charset="0"/>
              <a:buChar char="•"/>
            </a:pPr>
            <a:endParaRPr lang="en-US" sz="3200" b="1" baseline="30000" dirty="0">
              <a:ea typeface="Calibri"/>
              <a:cs typeface="Calibri"/>
              <a:sym typeface="Calibri"/>
            </a:endParaRPr>
          </a:p>
          <a:p>
            <a:pPr marL="457200" marR="0" lvl="0" indent="-457200" algn="l" rtl="0">
              <a:lnSpc>
                <a:spcPct val="150000"/>
              </a:lnSpc>
              <a:spcBef>
                <a:spcPts val="0"/>
              </a:spcBef>
              <a:spcAft>
                <a:spcPts val="0"/>
              </a:spcAft>
              <a:buSzPct val="100000"/>
              <a:buFont typeface="Arial" panose="020B0604020202020204" pitchFamily="34" charset="0"/>
              <a:buChar char="•"/>
            </a:pPr>
            <a:r>
              <a:rPr lang="en-US" sz="3200" b="1" baseline="30000" dirty="0">
                <a:ea typeface="Calibri"/>
                <a:cs typeface="Calibri"/>
                <a:sym typeface="Calibri"/>
              </a:rPr>
              <a:t>So in order to communicate, it is necessary that the devices interacting</a:t>
            </a:r>
            <a:r>
              <a:rPr lang="en-US" sz="3200" b="1" dirty="0">
                <a:ea typeface="Calibri"/>
                <a:cs typeface="Calibri"/>
                <a:sym typeface="Calibri"/>
              </a:rPr>
              <a:t> </a:t>
            </a:r>
            <a:r>
              <a:rPr lang="en-US" sz="3200" b="1" baseline="30000" dirty="0">
                <a:ea typeface="Calibri"/>
                <a:cs typeface="Calibri"/>
                <a:sym typeface="Calibri"/>
              </a:rPr>
              <a:t>with each </a:t>
            </a:r>
            <a:r>
              <a:rPr lang="en-US" sz="3200" b="1" baseline="30000" dirty="0" smtClean="0">
                <a:ea typeface="Calibri"/>
                <a:cs typeface="Calibri"/>
                <a:sym typeface="Calibri"/>
              </a:rPr>
              <a:t>other</a:t>
            </a:r>
            <a:r>
              <a:rPr lang="en-US" sz="3200" b="1" dirty="0" smtClean="0">
                <a:ea typeface="Calibri"/>
                <a:cs typeface="Calibri"/>
                <a:sym typeface="Calibri"/>
              </a:rPr>
              <a:t> </a:t>
            </a:r>
            <a:r>
              <a:rPr lang="en-US" sz="3200" b="1" baseline="30000" dirty="0" smtClean="0">
                <a:ea typeface="Calibri"/>
                <a:cs typeface="Calibri"/>
                <a:sym typeface="Calibri"/>
              </a:rPr>
              <a:t>have </a:t>
            </a:r>
            <a:r>
              <a:rPr lang="en-US" sz="3200" b="1" baseline="30000" dirty="0">
                <a:ea typeface="Calibri"/>
                <a:cs typeface="Calibri"/>
                <a:sym typeface="Calibri"/>
              </a:rPr>
              <a:t>the same communication protocol</a:t>
            </a:r>
            <a:r>
              <a:rPr lang="en-US" sz="3200" b="1" baseline="30000" dirty="0" smtClean="0">
                <a:ea typeface="Calibri"/>
                <a:cs typeface="Calibri"/>
                <a:sym typeface="Calibri"/>
              </a:rPr>
              <a:t>.</a:t>
            </a:r>
          </a:p>
          <a:p>
            <a:pPr marL="457200" marR="0" lvl="0" indent="-457200" algn="l" rtl="0">
              <a:lnSpc>
                <a:spcPct val="150000"/>
              </a:lnSpc>
              <a:spcBef>
                <a:spcPts val="0"/>
              </a:spcBef>
              <a:spcAft>
                <a:spcPts val="0"/>
              </a:spcAft>
              <a:buSzPct val="100000"/>
              <a:buFont typeface="Arial" panose="020B0604020202020204" pitchFamily="34" charset="0"/>
              <a:buChar char="•"/>
            </a:pPr>
            <a:endParaRPr lang="en-US" sz="3200" dirty="0">
              <a:sym typeface="Calibri"/>
            </a:endParaRPr>
          </a:p>
          <a:p>
            <a:pPr marL="457200" marR="0" lvl="0" indent="-457200" algn="l" rtl="0">
              <a:lnSpc>
                <a:spcPct val="150000"/>
              </a:lnSpc>
              <a:spcBef>
                <a:spcPts val="0"/>
              </a:spcBef>
              <a:spcAft>
                <a:spcPts val="0"/>
              </a:spcAft>
              <a:buSzPct val="100000"/>
              <a:buFont typeface="Arial" panose="020B0604020202020204" pitchFamily="34" charset="0"/>
              <a:buChar char="•"/>
            </a:pPr>
            <a:r>
              <a:rPr lang="en-US" sz="3200" b="1" baseline="30000" dirty="0">
                <a:ea typeface="Calibri"/>
                <a:cs typeface="Calibri"/>
                <a:sym typeface="Calibri"/>
              </a:rPr>
              <a:t>PIO makes it possible for Microcontroller to communicate with the outside world</a:t>
            </a:r>
            <a:r>
              <a:rPr lang="en-US" sz="3200" b="1" baseline="30000" dirty="0" smtClean="0">
                <a:ea typeface="Calibri"/>
                <a:cs typeface="Calibri"/>
                <a:sym typeface="Calibri"/>
              </a:rPr>
              <a:t>.</a:t>
            </a:r>
            <a:endParaRPr lang="en-US" sz="3200" b="1" baseline="30000" dirty="0">
              <a:ea typeface="Calibri"/>
              <a:cs typeface="Calibri"/>
              <a:sym typeface="Calibri"/>
            </a:endParaRPr>
          </a:p>
        </p:txBody>
      </p:sp>
      <p:sp>
        <p:nvSpPr>
          <p:cNvPr id="15" name="Google Shape;261;p9">
            <a:extLst>
              <a:ext uri="{FF2B5EF4-FFF2-40B4-BE49-F238E27FC236}">
                <a16:creationId xmlns:a16="http://schemas.microsoft.com/office/drawing/2014/main" id="{7BD9D433-A0D3-7812-35DF-BE22D2331573}"/>
              </a:ext>
            </a:extLst>
          </p:cNvPr>
          <p:cNvSpPr/>
          <p:nvPr/>
        </p:nvSpPr>
        <p:spPr>
          <a:xfrm>
            <a:off x="0" y="6309241"/>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4</a:t>
            </a:fld>
            <a:r>
              <a:rPr lang="en-US" smtClean="0"/>
              <a:t>/21</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0541"/>
            <a:ext cx="10515600" cy="1325563"/>
          </a:xfrm>
        </p:spPr>
        <p:txBody>
          <a:bodyPr/>
          <a:lstStyle/>
          <a:p>
            <a:r>
              <a:rPr lang="en-US" sz="4400" b="1" i="0" u="none" strike="noStrike" dirty="0">
                <a:solidFill>
                  <a:srgbClr val="000000"/>
                </a:solidFill>
                <a:effectLst/>
              </a:rPr>
              <a:t>Serial Peripheral Interface (SPI) </a:t>
            </a:r>
            <a:endParaRPr lang="en-US" dirty="0"/>
          </a:p>
        </p:txBody>
      </p:sp>
      <p:sp>
        <p:nvSpPr>
          <p:cNvPr id="3" name="Content Placeholder 2"/>
          <p:cNvSpPr>
            <a:spLocks noGrp="1"/>
          </p:cNvSpPr>
          <p:nvPr>
            <p:ph idx="1"/>
          </p:nvPr>
        </p:nvSpPr>
        <p:spPr>
          <a:xfrm>
            <a:off x="515565" y="1441833"/>
            <a:ext cx="10838234" cy="4946416"/>
          </a:xfrm>
        </p:spPr>
        <p:txBody>
          <a:bodyPr>
            <a:normAutofit/>
          </a:bodyPr>
          <a:lstStyle/>
          <a:p>
            <a:pPr marL="342900" marR="0" lvl="0" indent="-342900" algn="l" rtl="0">
              <a:lnSpc>
                <a:spcPct val="150000"/>
              </a:lnSpc>
              <a:spcBef>
                <a:spcPts val="0"/>
              </a:spcBef>
              <a:spcAft>
                <a:spcPts val="0"/>
              </a:spcAft>
              <a:buSzPct val="100000"/>
              <a:buFont typeface="Arial" panose="020B0604020202020204" pitchFamily="34" charset="0"/>
              <a:buChar char="•"/>
            </a:pPr>
            <a:r>
              <a:rPr lang="en-US" sz="3200" b="1" baseline="30000" dirty="0" smtClean="0">
                <a:ea typeface="Calibri"/>
                <a:cs typeface="Calibri"/>
                <a:sym typeface="Calibri"/>
              </a:rPr>
              <a:t>In </a:t>
            </a:r>
            <a:r>
              <a:rPr lang="en-US" sz="3200" b="1" baseline="30000" dirty="0">
                <a:ea typeface="Calibri"/>
                <a:cs typeface="Calibri"/>
                <a:sym typeface="Calibri"/>
              </a:rPr>
              <a:t>general, communication protocols of devices are divided into two categories:</a:t>
            </a:r>
            <a:endParaRPr lang="en-US" sz="3200" dirty="0"/>
          </a:p>
          <a:p>
            <a:pPr marL="914400" marR="0" lvl="1" indent="-457200" algn="l" rtl="0">
              <a:lnSpc>
                <a:spcPct val="150000"/>
              </a:lnSpc>
              <a:spcBef>
                <a:spcPts val="0"/>
              </a:spcBef>
              <a:spcAft>
                <a:spcPts val="0"/>
              </a:spcAft>
              <a:buSzPct val="100000"/>
              <a:buFont typeface="Arial"/>
              <a:buChar char="•"/>
            </a:pPr>
            <a:r>
              <a:rPr lang="en-US" sz="3200" b="1" i="0" u="none" strike="noStrike" cap="none" baseline="30000" dirty="0">
                <a:ea typeface="Calibri"/>
                <a:cs typeface="Calibri"/>
                <a:sym typeface="Calibri"/>
              </a:rPr>
              <a:t> serial </a:t>
            </a:r>
          </a:p>
          <a:p>
            <a:pPr marL="914400" marR="0" lvl="1" indent="-457200" algn="l" rtl="0">
              <a:lnSpc>
                <a:spcPct val="150000"/>
              </a:lnSpc>
              <a:spcBef>
                <a:spcPts val="0"/>
              </a:spcBef>
              <a:spcAft>
                <a:spcPts val="0"/>
              </a:spcAft>
              <a:buSzPct val="100000"/>
              <a:buFont typeface="Arial"/>
              <a:buChar char="•"/>
            </a:pPr>
            <a:r>
              <a:rPr lang="en-US" sz="3200" b="1" i="0" u="none" strike="noStrike" cap="none" baseline="30000" dirty="0">
                <a:ea typeface="Calibri"/>
                <a:cs typeface="Calibri"/>
                <a:sym typeface="Calibri"/>
              </a:rPr>
              <a:t> </a:t>
            </a:r>
            <a:r>
              <a:rPr lang="en-US" sz="3200" b="1" i="0" u="none" strike="noStrike" cap="none" baseline="30000" dirty="0" smtClean="0">
                <a:ea typeface="Calibri"/>
                <a:cs typeface="Calibri"/>
                <a:sym typeface="Calibri"/>
              </a:rPr>
              <a:t>parallel</a:t>
            </a:r>
          </a:p>
          <a:p>
            <a:pPr marL="914400" marR="0" lvl="1" indent="-457200" algn="l" rtl="0">
              <a:lnSpc>
                <a:spcPct val="150000"/>
              </a:lnSpc>
              <a:spcBef>
                <a:spcPts val="0"/>
              </a:spcBef>
              <a:spcAft>
                <a:spcPts val="0"/>
              </a:spcAft>
              <a:buSzPct val="100000"/>
              <a:buFont typeface="Arial"/>
              <a:buChar char="•"/>
            </a:pPr>
            <a:endParaRPr lang="en-US" sz="3200" b="1" i="0" u="none" strike="noStrike" cap="none" baseline="30000" dirty="0" smtClean="0">
              <a:ea typeface="Calibri"/>
              <a:cs typeface="Calibri"/>
              <a:sym typeface="Calibri"/>
            </a:endParaRPr>
          </a:p>
          <a:p>
            <a:pPr marL="342900" indent="-342900">
              <a:lnSpc>
                <a:spcPct val="150000"/>
              </a:lnSpc>
              <a:spcBef>
                <a:spcPts val="0"/>
              </a:spcBef>
              <a:buSzPct val="100000"/>
              <a:buFont typeface="Arial" panose="020B0604020202020204" pitchFamily="34" charset="0"/>
              <a:buChar char="•"/>
            </a:pPr>
            <a:r>
              <a:rPr lang="en-US" sz="3200" baseline="30000" dirty="0" smtClean="0">
                <a:cs typeface="Calibri"/>
                <a:sym typeface="Calibri"/>
              </a:rPr>
              <a:t>Microcontrollers </a:t>
            </a:r>
            <a:r>
              <a:rPr lang="en-US" sz="3200" baseline="30000" dirty="0">
                <a:cs typeface="Calibri"/>
                <a:sym typeface="Calibri"/>
              </a:rPr>
              <a:t>generally work with serial protocols and they are used for long distance communications. Serial protocols are faster and more reliable than parallel protocols at long distances</a:t>
            </a:r>
            <a:r>
              <a:rPr lang="en-US" sz="3200" baseline="30000" dirty="0" smtClean="0">
                <a:cs typeface="Calibri"/>
                <a:sym typeface="Calibri"/>
              </a:rPr>
              <a:t>.</a:t>
            </a:r>
          </a:p>
          <a:p>
            <a:pPr marL="342900" indent="-342900">
              <a:lnSpc>
                <a:spcPct val="150000"/>
              </a:lnSpc>
              <a:spcBef>
                <a:spcPts val="0"/>
              </a:spcBef>
              <a:buSzPct val="100000"/>
              <a:buFont typeface="Arial" panose="020B0604020202020204" pitchFamily="34" charset="0"/>
              <a:buChar char="•"/>
            </a:pPr>
            <a:endParaRPr lang="en-US" sz="3200" baseline="30000" dirty="0">
              <a:cs typeface="Calibri"/>
              <a:sym typeface="Calibri"/>
            </a:endParaRPr>
          </a:p>
          <a:p>
            <a:pPr marL="342900" indent="-342900">
              <a:lnSpc>
                <a:spcPct val="150000"/>
              </a:lnSpc>
              <a:spcBef>
                <a:spcPts val="0"/>
              </a:spcBef>
              <a:buSzPct val="100000"/>
              <a:buFont typeface="Arial" panose="020B0604020202020204" pitchFamily="34" charset="0"/>
              <a:buChar char="•"/>
            </a:pPr>
            <a:r>
              <a:rPr lang="en-US" sz="3200" b="1" baseline="30000" dirty="0">
                <a:ea typeface="Calibri"/>
                <a:cs typeface="Calibri"/>
                <a:sym typeface="Calibri"/>
              </a:rPr>
              <a:t>One of the widely used protocols for communication between microcontrollers is </a:t>
            </a:r>
            <a:r>
              <a:rPr lang="en-US" sz="3200" b="1" baseline="30000" dirty="0" smtClean="0">
                <a:ea typeface="Calibri"/>
                <a:cs typeface="Calibri"/>
                <a:sym typeface="Calibri"/>
              </a:rPr>
              <a:t>SPI.</a:t>
            </a:r>
            <a:endParaRPr lang="en-US" sz="3200" b="1" baseline="30000" dirty="0">
              <a:ea typeface="Calibri"/>
              <a:cs typeface="Calibri"/>
              <a:sym typeface="Calibri"/>
            </a:endParaRPr>
          </a:p>
        </p:txBody>
      </p:sp>
      <p:sp>
        <p:nvSpPr>
          <p:cNvPr id="15" name="Google Shape;261;p9">
            <a:extLst>
              <a:ext uri="{FF2B5EF4-FFF2-40B4-BE49-F238E27FC236}">
                <a16:creationId xmlns:a16="http://schemas.microsoft.com/office/drawing/2014/main" id="{7BD9D433-A0D3-7812-35DF-BE22D2331573}"/>
              </a:ext>
            </a:extLst>
          </p:cNvPr>
          <p:cNvSpPr/>
          <p:nvPr/>
        </p:nvSpPr>
        <p:spPr>
          <a:xfrm>
            <a:off x="0" y="6309241"/>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5</a:t>
            </a:fld>
            <a:r>
              <a:rPr lang="en-US" smtClean="0"/>
              <a:t>/21</a:t>
            </a:r>
            <a:endParaRPr lang="en-US" dirty="0"/>
          </a:p>
        </p:txBody>
      </p:sp>
    </p:spTree>
    <p:extLst>
      <p:ext uri="{BB962C8B-B14F-4D97-AF65-F5344CB8AC3E}">
        <p14:creationId xmlns:p14="http://schemas.microsoft.com/office/powerpoint/2010/main" val="2182490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Description</a:t>
            </a:r>
          </a:p>
        </p:txBody>
      </p:sp>
      <p:sp>
        <p:nvSpPr>
          <p:cNvPr id="3" name="Content Placeholder 2"/>
          <p:cNvSpPr>
            <a:spLocks noGrp="1"/>
          </p:cNvSpPr>
          <p:nvPr>
            <p:ph idx="1"/>
          </p:nvPr>
        </p:nvSpPr>
        <p:spPr>
          <a:xfrm>
            <a:off x="838200" y="1520890"/>
            <a:ext cx="10515600" cy="4656073"/>
          </a:xfrm>
        </p:spPr>
        <p:txBody>
          <a:bodyPr>
            <a:normAutofit/>
          </a:bodyPr>
          <a:lstStyle/>
          <a:p>
            <a:pPr marL="342900" indent="-342900" rtl="0" fontAlgn="base">
              <a:lnSpc>
                <a:spcPct val="120000"/>
              </a:lnSpc>
              <a:spcBef>
                <a:spcPts val="0"/>
              </a:spcBef>
              <a:spcAft>
                <a:spcPts val="0"/>
              </a:spcAft>
              <a:buFont typeface="Arial" panose="020B0604020202020204" pitchFamily="34" charset="0"/>
              <a:buChar char="•"/>
            </a:pPr>
            <a:r>
              <a:rPr lang="en-US" sz="2400" i="0" u="none" strike="noStrike" dirty="0">
                <a:solidFill>
                  <a:srgbClr val="000000"/>
                </a:solidFill>
                <a:effectLst/>
              </a:rPr>
              <a:t>Synchronous serial data link</a:t>
            </a:r>
          </a:p>
          <a:p>
            <a:pPr marL="800100" lvl="1" indent="-342900" fontAlgn="base">
              <a:lnSpc>
                <a:spcPct val="120000"/>
              </a:lnSpc>
              <a:spcBef>
                <a:spcPts val="0"/>
              </a:spcBef>
              <a:buFont typeface="Arial" panose="020B0604020202020204" pitchFamily="34" charset="0"/>
              <a:buChar char="•"/>
            </a:pPr>
            <a:r>
              <a:rPr lang="en-US" sz="2000" i="0" u="none" strike="noStrike" dirty="0">
                <a:solidFill>
                  <a:srgbClr val="000000"/>
                </a:solidFill>
                <a:effectLst/>
              </a:rPr>
              <a:t>Provides communication with external devices in Master or Slave Mode</a:t>
            </a:r>
            <a:r>
              <a:rPr lang="en-US" sz="2000" i="0" u="none" strike="noStrike" dirty="0">
                <a:solidFill>
                  <a:srgbClr val="FF0000"/>
                </a:solidFill>
                <a:effectLst/>
              </a:rPr>
              <a:t> </a:t>
            </a:r>
            <a:r>
              <a:rPr lang="en-US" sz="2000" i="0" u="none" strike="noStrike" dirty="0">
                <a:effectLst/>
              </a:rPr>
              <a:t>(Micro can be both)</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solidFill>
                  <a:srgbClr val="000000"/>
                </a:solidFill>
                <a:effectLst/>
              </a:rPr>
              <a:t>Is essentially a shift register that serially transmits data bits to other SPIs</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solidFill>
                  <a:srgbClr val="000000"/>
                </a:solidFill>
                <a:effectLst/>
              </a:rPr>
              <a:t>Fast, Easy to use, Simple</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effectLst/>
              </a:rPr>
              <a:t>Each device supports a particular protocol, but the microcontroller usually supports most protocols</a:t>
            </a:r>
          </a:p>
          <a:p>
            <a:pPr lvl="1" rtl="0" fontAlgn="base">
              <a:lnSpc>
                <a:spcPct val="120000"/>
              </a:lnSpc>
              <a:spcBef>
                <a:spcPts val="0"/>
              </a:spcBef>
              <a:spcAft>
                <a:spcPts val="0"/>
              </a:spcAft>
            </a:pPr>
            <a:endParaRPr lang="en-US" sz="2800" i="0" u="none" strike="noStrike" dirty="0">
              <a:solidFill>
                <a:srgbClr val="FF0000"/>
              </a:solidFill>
              <a:effectLst/>
            </a:endParaRPr>
          </a:p>
          <a:p>
            <a:pPr marL="342900" indent="-342900" rtl="0" fontAlgn="base">
              <a:lnSpc>
                <a:spcPct val="120000"/>
              </a:lnSpc>
              <a:spcBef>
                <a:spcPts val="0"/>
              </a:spcBef>
              <a:spcAft>
                <a:spcPts val="0"/>
              </a:spcAft>
              <a:buFont typeface="Arial" panose="020B0604020202020204" pitchFamily="34" charset="0"/>
              <a:buChar char="•"/>
            </a:pPr>
            <a:r>
              <a:rPr lang="en-US" sz="2400" i="0" u="none" strike="noStrike" dirty="0">
                <a:solidFill>
                  <a:srgbClr val="000000"/>
                </a:solidFill>
                <a:effectLst/>
              </a:rPr>
              <a:t>A communication protocol using 4 wires</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solidFill>
                  <a:srgbClr val="000000"/>
                </a:solidFill>
                <a:effectLst/>
              </a:rPr>
              <a:t>Also known as a 4 wire bus</a:t>
            </a:r>
          </a:p>
          <a:p>
            <a:pPr lvl="1" rtl="0" fontAlgn="base">
              <a:lnSpc>
                <a:spcPct val="120000"/>
              </a:lnSpc>
              <a:spcBef>
                <a:spcPts val="0"/>
              </a:spcBef>
              <a:spcAft>
                <a:spcPts val="0"/>
              </a:spcAft>
            </a:pPr>
            <a:endParaRPr lang="en-US" sz="2600" i="0" u="none" strike="noStrike" dirty="0">
              <a:solidFill>
                <a:srgbClr val="000000"/>
              </a:solidFill>
              <a:effectLst/>
            </a:endParaRPr>
          </a:p>
          <a:p>
            <a:pPr>
              <a:lnSpc>
                <a:spcPct val="120000"/>
              </a:lnSpc>
            </a:pPr>
            <a:endParaRPr lang="en-US" dirty="0"/>
          </a:p>
        </p:txBody>
      </p:sp>
      <p:sp>
        <p:nvSpPr>
          <p:cNvPr id="7" name="Google Shape;261;p9">
            <a:extLst>
              <a:ext uri="{FF2B5EF4-FFF2-40B4-BE49-F238E27FC236}">
                <a16:creationId xmlns:a16="http://schemas.microsoft.com/office/drawing/2014/main" id="{1392A017-D764-86AA-4987-46A810CC082D}"/>
              </a:ext>
            </a:extLst>
          </p:cNvPr>
          <p:cNvSpPr/>
          <p:nvPr/>
        </p:nvSpPr>
        <p:spPr>
          <a:xfrm>
            <a:off x="0" y="6315388"/>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8378BB59-6633-E208-9B62-5110D62A7F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0188" y="3927551"/>
            <a:ext cx="3180528" cy="2249412"/>
          </a:xfrm>
          <a:prstGeom prst="rect">
            <a:avLst/>
          </a:prstGeom>
        </p:spPr>
      </p:pic>
      <p:sp>
        <p:nvSpPr>
          <p:cNvPr id="4" name="Slide Number Placeholder 3"/>
          <p:cNvSpPr>
            <a:spLocks noGrp="1"/>
          </p:cNvSpPr>
          <p:nvPr>
            <p:ph type="sldNum" sz="quarter" idx="12"/>
          </p:nvPr>
        </p:nvSpPr>
        <p:spPr/>
        <p:txBody>
          <a:bodyPr/>
          <a:lstStyle/>
          <a:p>
            <a:fld id="{64249A16-1D3B-4D2A-828B-0F6032C90132}" type="slidenum">
              <a:rPr lang="en-US" smtClean="0"/>
              <a:pPr/>
              <a:t>6</a:t>
            </a:fld>
            <a:r>
              <a:rPr lang="en-US" smtClean="0"/>
              <a:t>/21</a:t>
            </a:r>
            <a:endParaRPr lang="en-US" dirty="0"/>
          </a:p>
        </p:txBody>
      </p:sp>
    </p:spTree>
    <p:extLst>
      <p:ext uri="{BB962C8B-B14F-4D97-AF65-F5344CB8AC3E}">
        <p14:creationId xmlns:p14="http://schemas.microsoft.com/office/powerpoint/2010/main" val="9798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193;p4" descr="C:\Users\hamed\Dropbox\New\1398-1\MicroProc\Slides\s-l300.jpg">
            <a:extLst>
              <a:ext uri="{FF2B5EF4-FFF2-40B4-BE49-F238E27FC236}">
                <a16:creationId xmlns:a16="http://schemas.microsoft.com/office/drawing/2014/main" id="{0D6DCC26-3EC0-A76E-9B6C-491C951565AA}"/>
              </a:ext>
            </a:extLst>
          </p:cNvPr>
          <p:cNvPicPr preferRelativeResize="0"/>
          <p:nvPr/>
        </p:nvPicPr>
        <p:blipFill rotWithShape="1">
          <a:blip r:embed="rId2">
            <a:alphaModFix/>
          </a:blip>
          <a:srcRect/>
          <a:stretch/>
        </p:blipFill>
        <p:spPr>
          <a:xfrm rot="18701037">
            <a:off x="2490887" y="3905981"/>
            <a:ext cx="2316306" cy="2316306"/>
          </a:xfrm>
          <a:prstGeom prst="rect">
            <a:avLst/>
          </a:prstGeom>
          <a:noFill/>
          <a:ln>
            <a:noFill/>
          </a:ln>
        </p:spPr>
      </p:pic>
      <p:sp>
        <p:nvSpPr>
          <p:cNvPr id="2" name="Title 1"/>
          <p:cNvSpPr>
            <a:spLocks noGrp="1"/>
          </p:cNvSpPr>
          <p:nvPr>
            <p:ph type="title"/>
          </p:nvPr>
        </p:nvSpPr>
        <p:spPr/>
        <p:txBody>
          <a:bodyPr/>
          <a:lstStyle/>
          <a:p>
            <a:r>
              <a:rPr lang="en-US" dirty="0"/>
              <a:t>SPI Description (cont’d)</a:t>
            </a:r>
          </a:p>
        </p:txBody>
      </p:sp>
      <p:sp>
        <p:nvSpPr>
          <p:cNvPr id="3" name="Content Placeholder 2"/>
          <p:cNvSpPr>
            <a:spLocks noGrp="1"/>
          </p:cNvSpPr>
          <p:nvPr>
            <p:ph idx="1"/>
          </p:nvPr>
        </p:nvSpPr>
        <p:spPr>
          <a:xfrm>
            <a:off x="838200" y="1520890"/>
            <a:ext cx="10515600" cy="4656073"/>
          </a:xfrm>
        </p:spPr>
        <p:txBody>
          <a:bodyPr>
            <a:normAutofit/>
          </a:bodyPr>
          <a:lstStyle/>
          <a:p>
            <a:pPr marL="342900" marR="0" lvl="0" indent="-342900" algn="l" rtl="0">
              <a:lnSpc>
                <a:spcPct val="150000"/>
              </a:lnSpc>
              <a:spcBef>
                <a:spcPts val="0"/>
              </a:spcBef>
              <a:spcAft>
                <a:spcPts val="0"/>
              </a:spcAft>
              <a:buClr>
                <a:schemeClr val="dk1"/>
              </a:buClr>
              <a:buSzPct val="100000"/>
              <a:buFont typeface="Arial"/>
              <a:buChar char="•"/>
            </a:pPr>
            <a:r>
              <a:rPr lang="en-US" sz="2400" b="1" dirty="0">
                <a:solidFill>
                  <a:schemeClr val="dk1"/>
                </a:solidFill>
                <a:latin typeface="Calibri"/>
                <a:ea typeface="Calibri"/>
                <a:cs typeface="Calibri"/>
                <a:sym typeface="Calibri"/>
              </a:rPr>
              <a:t>Used to communicate across small distances </a:t>
            </a:r>
          </a:p>
          <a:p>
            <a:pPr marL="342900" marR="0" lvl="0" indent="-342900" algn="l" rtl="0">
              <a:lnSpc>
                <a:spcPct val="150000"/>
              </a:lnSpc>
              <a:spcBef>
                <a:spcPts val="0"/>
              </a:spcBef>
              <a:spcAft>
                <a:spcPts val="0"/>
              </a:spcAft>
              <a:buSzPct val="100000"/>
              <a:buFont typeface="Arial"/>
              <a:buChar char="•"/>
            </a:pPr>
            <a:r>
              <a:rPr lang="en-US" sz="2400" b="1" dirty="0">
                <a:latin typeface="Calibri"/>
                <a:ea typeface="Calibri"/>
                <a:cs typeface="Calibri"/>
                <a:sym typeface="Calibri"/>
              </a:rPr>
              <a:t>In synchronous protocols, the receiver and transmitter clocks are synched. SPI is synchronous. (One of the wires is the clock wire)</a:t>
            </a:r>
          </a:p>
          <a:p>
            <a:pPr marL="342900" marR="0" lvl="0" indent="-342900" algn="l" rtl="0">
              <a:lnSpc>
                <a:spcPct val="150000"/>
              </a:lnSpc>
              <a:spcBef>
                <a:spcPts val="0"/>
              </a:spcBef>
              <a:spcAft>
                <a:spcPts val="0"/>
              </a:spcAft>
              <a:buClr>
                <a:srgbClr val="FF0000"/>
              </a:buClr>
              <a:buSzPts val="1600"/>
              <a:buFont typeface="Arial"/>
              <a:buChar char="•"/>
            </a:pPr>
            <a:endParaRPr lang="en-US" sz="2400" b="1" dirty="0">
              <a:solidFill>
                <a:srgbClr val="FF0000"/>
              </a:solidFill>
              <a:latin typeface="Calibri"/>
              <a:ea typeface="Calibri"/>
              <a:cs typeface="Calibri"/>
              <a:sym typeface="Calibri"/>
            </a:endParaRPr>
          </a:p>
        </p:txBody>
      </p:sp>
      <p:sp>
        <p:nvSpPr>
          <p:cNvPr id="7" name="Google Shape;261;p9">
            <a:extLst>
              <a:ext uri="{FF2B5EF4-FFF2-40B4-BE49-F238E27FC236}">
                <a16:creationId xmlns:a16="http://schemas.microsoft.com/office/drawing/2014/main" id="{1392A017-D764-86AA-4987-46A810CC082D}"/>
              </a:ext>
            </a:extLst>
          </p:cNvPr>
          <p:cNvSpPr/>
          <p:nvPr/>
        </p:nvSpPr>
        <p:spPr>
          <a:xfrm>
            <a:off x="0" y="6307330"/>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Chapter 32: Atmel | SMART ARM-based MCU DATASHEET, SAM3X / SAM3A Series, Atmel-11057C-ATARM-SAM3X-SAM3A-Datasheet_23-Mar-15</a:t>
            </a:r>
            <a:endParaRPr sz="1100" b="1">
              <a:solidFill>
                <a:schemeClr val="dk1"/>
              </a:solidFill>
              <a:latin typeface="Calibri"/>
              <a:ea typeface="Calibri"/>
              <a:cs typeface="Calibri"/>
              <a:sym typeface="Calibri"/>
            </a:endParaRPr>
          </a:p>
        </p:txBody>
      </p:sp>
      <p:cxnSp>
        <p:nvCxnSpPr>
          <p:cNvPr id="5" name="Google Shape;194;p4">
            <a:extLst>
              <a:ext uri="{FF2B5EF4-FFF2-40B4-BE49-F238E27FC236}">
                <a16:creationId xmlns:a16="http://schemas.microsoft.com/office/drawing/2014/main" id="{C96AFAC6-AA3C-122E-CC13-CA360B801877}"/>
              </a:ext>
            </a:extLst>
          </p:cNvPr>
          <p:cNvCxnSpPr/>
          <p:nvPr/>
        </p:nvCxnSpPr>
        <p:spPr>
          <a:xfrm>
            <a:off x="4161242" y="4584970"/>
            <a:ext cx="2895600" cy="76200"/>
          </a:xfrm>
          <a:prstGeom prst="straightConnector1">
            <a:avLst/>
          </a:prstGeom>
          <a:noFill/>
          <a:ln w="9525" cap="flat" cmpd="sng">
            <a:solidFill>
              <a:schemeClr val="dk1"/>
            </a:solidFill>
            <a:prstDash val="solid"/>
            <a:round/>
            <a:headEnd type="none" w="med" len="med"/>
            <a:tailEnd type="triangle" w="med" len="med"/>
          </a:ln>
        </p:spPr>
      </p:cxnSp>
      <p:cxnSp>
        <p:nvCxnSpPr>
          <p:cNvPr id="6" name="Google Shape;195;p4">
            <a:extLst>
              <a:ext uri="{FF2B5EF4-FFF2-40B4-BE49-F238E27FC236}">
                <a16:creationId xmlns:a16="http://schemas.microsoft.com/office/drawing/2014/main" id="{E4C05BBB-2DC9-333D-2D95-F2ECDEEEDD06}"/>
              </a:ext>
            </a:extLst>
          </p:cNvPr>
          <p:cNvCxnSpPr/>
          <p:nvPr/>
        </p:nvCxnSpPr>
        <p:spPr>
          <a:xfrm>
            <a:off x="4237442" y="4813570"/>
            <a:ext cx="2819400" cy="76200"/>
          </a:xfrm>
          <a:prstGeom prst="straightConnector1">
            <a:avLst/>
          </a:prstGeom>
          <a:noFill/>
          <a:ln w="9525" cap="flat" cmpd="sng">
            <a:solidFill>
              <a:schemeClr val="dk1"/>
            </a:solidFill>
            <a:prstDash val="solid"/>
            <a:round/>
            <a:headEnd type="none" w="med" len="med"/>
            <a:tailEnd type="triangle" w="med" len="med"/>
          </a:ln>
        </p:spPr>
      </p:cxnSp>
      <p:cxnSp>
        <p:nvCxnSpPr>
          <p:cNvPr id="8" name="Google Shape;196;p4">
            <a:extLst>
              <a:ext uri="{FF2B5EF4-FFF2-40B4-BE49-F238E27FC236}">
                <a16:creationId xmlns:a16="http://schemas.microsoft.com/office/drawing/2014/main" id="{CD2B5D0E-4689-8D45-5E5E-B1B0851C233E}"/>
              </a:ext>
            </a:extLst>
          </p:cNvPr>
          <p:cNvCxnSpPr/>
          <p:nvPr/>
        </p:nvCxnSpPr>
        <p:spPr>
          <a:xfrm>
            <a:off x="4237442" y="5118370"/>
            <a:ext cx="2819400" cy="0"/>
          </a:xfrm>
          <a:prstGeom prst="straightConnector1">
            <a:avLst/>
          </a:prstGeom>
          <a:noFill/>
          <a:ln w="9525" cap="flat" cmpd="sng">
            <a:solidFill>
              <a:schemeClr val="dk1"/>
            </a:solidFill>
            <a:prstDash val="solid"/>
            <a:round/>
            <a:headEnd type="none" w="med" len="med"/>
            <a:tailEnd type="triangle" w="med" len="med"/>
          </a:ln>
        </p:spPr>
      </p:cxnSp>
      <p:sp>
        <p:nvSpPr>
          <p:cNvPr id="9" name="Google Shape;206;p4">
            <a:extLst>
              <a:ext uri="{FF2B5EF4-FFF2-40B4-BE49-F238E27FC236}">
                <a16:creationId xmlns:a16="http://schemas.microsoft.com/office/drawing/2014/main" id="{BE2E7979-BC44-1E48-E511-3BC90CE7668C}"/>
              </a:ext>
            </a:extLst>
          </p:cNvPr>
          <p:cNvSpPr txBox="1"/>
          <p:nvPr/>
        </p:nvSpPr>
        <p:spPr>
          <a:xfrm>
            <a:off x="4299262" y="5116715"/>
            <a:ext cx="32004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latin typeface="Calibri"/>
                <a:ea typeface="Calibri"/>
                <a:cs typeface="Calibri"/>
                <a:sym typeface="Calibri"/>
              </a:rPr>
              <a:t>Communicating via SPI protocol</a:t>
            </a:r>
            <a:endParaRPr sz="1800" dirty="0">
              <a:latin typeface="Calibri"/>
              <a:ea typeface="Calibri"/>
              <a:cs typeface="Calibri"/>
              <a:sym typeface="Calibri"/>
            </a:endParaRPr>
          </a:p>
        </p:txBody>
      </p:sp>
      <p:pic>
        <p:nvPicPr>
          <p:cNvPr id="11" name="Google Shape;204;p4">
            <a:extLst>
              <a:ext uri="{FF2B5EF4-FFF2-40B4-BE49-F238E27FC236}">
                <a16:creationId xmlns:a16="http://schemas.microsoft.com/office/drawing/2014/main" id="{30DBC197-3262-98C1-27F2-F912693399A7}"/>
              </a:ext>
            </a:extLst>
          </p:cNvPr>
          <p:cNvPicPr preferRelativeResize="0">
            <a:picLocks/>
          </p:cNvPicPr>
          <p:nvPr/>
        </p:nvPicPr>
        <p:blipFill rotWithShape="1">
          <a:blip r:embed="rId3">
            <a:alphaModFix/>
          </a:blip>
          <a:srcRect/>
          <a:stretch/>
        </p:blipFill>
        <p:spPr>
          <a:xfrm>
            <a:off x="7145005" y="3899963"/>
            <a:ext cx="2640013" cy="1979613"/>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7</a:t>
            </a:fld>
            <a:r>
              <a:rPr lang="en-US" smtClean="0"/>
              <a:t>/21</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Capabilities</a:t>
            </a:r>
          </a:p>
        </p:txBody>
      </p:sp>
      <p:sp>
        <p:nvSpPr>
          <p:cNvPr id="3" name="Content Placeholder 2"/>
          <p:cNvSpPr>
            <a:spLocks noGrp="1"/>
          </p:cNvSpPr>
          <p:nvPr>
            <p:ph idx="1"/>
          </p:nvPr>
        </p:nvSpPr>
        <p:spPr>
          <a:xfrm>
            <a:off x="544749" y="1498060"/>
            <a:ext cx="10809051" cy="4890189"/>
          </a:xfrm>
        </p:spPr>
        <p:txBody>
          <a:bodyPr>
            <a:normAutofit/>
          </a:bodyPr>
          <a:lstStyle/>
          <a:p>
            <a:pPr marL="342900" lvl="0" indent="-342900">
              <a:lnSpc>
                <a:spcPct val="150000"/>
              </a:lnSpc>
              <a:spcBef>
                <a:spcPts val="0"/>
              </a:spcBef>
              <a:buClr>
                <a:schemeClr val="dk1"/>
              </a:buClr>
              <a:buSzPts val="2200"/>
              <a:buFont typeface="Arial"/>
              <a:buChar char="•"/>
            </a:pPr>
            <a:r>
              <a:rPr lang="en-US" sz="2400" dirty="0">
                <a:solidFill>
                  <a:schemeClr val="dk1"/>
                </a:solidFill>
                <a:ea typeface="Calibri"/>
                <a:cs typeface="Calibri"/>
                <a:sym typeface="Calibri"/>
              </a:rPr>
              <a:t>Always Full Duplex</a:t>
            </a:r>
          </a:p>
          <a:p>
            <a:pPr marL="800100" lvl="1" indent="-342900">
              <a:lnSpc>
                <a:spcPct val="150000"/>
              </a:lnSpc>
              <a:spcBef>
                <a:spcPts val="0"/>
              </a:spcBef>
              <a:buClr>
                <a:schemeClr val="dk1"/>
              </a:buClr>
              <a:buSzPts val="1800"/>
              <a:buFont typeface="Arial"/>
              <a:buChar char="•"/>
            </a:pPr>
            <a:r>
              <a:rPr lang="en-US" sz="2000" dirty="0">
                <a:solidFill>
                  <a:schemeClr val="dk1"/>
                </a:solidFill>
                <a:ea typeface="Calibri"/>
                <a:cs typeface="Calibri"/>
                <a:sym typeface="Calibri"/>
              </a:rPr>
              <a:t>Communicating in two directions </a:t>
            </a:r>
            <a:r>
              <a:rPr lang="en-US" sz="2000" dirty="0">
                <a:ea typeface="Calibri"/>
                <a:cs typeface="Calibri"/>
                <a:sym typeface="Calibri"/>
              </a:rPr>
              <a:t>(send data and receive data) </a:t>
            </a:r>
            <a:r>
              <a:rPr lang="en-US" sz="2000" dirty="0">
                <a:solidFill>
                  <a:schemeClr val="dk1"/>
                </a:solidFill>
                <a:ea typeface="Calibri"/>
                <a:cs typeface="Calibri"/>
                <a:sym typeface="Calibri"/>
              </a:rPr>
              <a:t>at the same time</a:t>
            </a:r>
            <a:endParaRPr lang="en-US" sz="2000" dirty="0"/>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Multiple Mbps transmission speed</a:t>
            </a:r>
            <a:endParaRPr lang="en-US" sz="2400" dirty="0"/>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Transfers data in 8 to 16 bit characters</a:t>
            </a:r>
            <a:endParaRPr lang="en-US" sz="2400" dirty="0"/>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Multiple slaves</a:t>
            </a:r>
            <a:endParaRPr lang="en-US" sz="2400" dirty="0"/>
          </a:p>
          <a:p>
            <a:pPr marL="800100" lvl="1" indent="-342900">
              <a:lnSpc>
                <a:spcPct val="150000"/>
              </a:lnSpc>
              <a:spcBef>
                <a:spcPts val="0"/>
              </a:spcBef>
              <a:buClr>
                <a:schemeClr val="dk1"/>
              </a:buClr>
              <a:buSzPts val="1800"/>
              <a:buFont typeface="Arial"/>
              <a:buChar char="•"/>
            </a:pPr>
            <a:r>
              <a:rPr lang="en-US" sz="2000" dirty="0">
                <a:solidFill>
                  <a:schemeClr val="dk1"/>
                </a:solidFill>
                <a:ea typeface="Calibri"/>
                <a:cs typeface="Calibri"/>
                <a:sym typeface="Calibri"/>
              </a:rPr>
              <a:t>Daisy-chaining possible </a:t>
            </a:r>
            <a:r>
              <a:rPr lang="en-US" sz="2000" dirty="0">
                <a:ea typeface="Calibri"/>
                <a:cs typeface="Calibri"/>
                <a:sym typeface="Calibri"/>
              </a:rPr>
              <a:t>(Connecting modules in series)</a:t>
            </a:r>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Master controls the data flow</a:t>
            </a:r>
            <a:endParaRPr lang="en-US" sz="2400" dirty="0"/>
          </a:p>
          <a:p>
            <a:pPr marL="800100" lvl="1" indent="-342900">
              <a:lnSpc>
                <a:spcPct val="150000"/>
              </a:lnSpc>
              <a:spcBef>
                <a:spcPts val="0"/>
              </a:spcBef>
              <a:buClr>
                <a:schemeClr val="dk1"/>
              </a:buClr>
              <a:buSzPts val="2000"/>
              <a:buFont typeface="Arial"/>
              <a:buChar char="•"/>
            </a:pPr>
            <a:r>
              <a:rPr lang="en-US" sz="2000" dirty="0">
                <a:solidFill>
                  <a:schemeClr val="dk1"/>
                </a:solidFill>
                <a:ea typeface="Calibri"/>
                <a:cs typeface="Calibri"/>
                <a:sym typeface="Calibri"/>
              </a:rPr>
              <a:t>Other devices act as slaves which have data shifted into and out by the master</a:t>
            </a:r>
            <a:endParaRPr lang="en-US" dirty="0"/>
          </a:p>
          <a:p>
            <a:pPr marL="342900" lvl="0" indent="-228600">
              <a:lnSpc>
                <a:spcPct val="150000"/>
              </a:lnSpc>
              <a:spcBef>
                <a:spcPts val="0"/>
              </a:spcBef>
              <a:buClr>
                <a:schemeClr val="dk1"/>
              </a:buClr>
              <a:buSzPts val="1800"/>
            </a:pPr>
            <a:endParaRPr lang="en-US" sz="1800" dirty="0">
              <a:solidFill>
                <a:schemeClr val="dk1"/>
              </a:solidFill>
              <a:ea typeface="Calibri"/>
              <a:cs typeface="Calibri"/>
              <a:sym typeface="Calibri"/>
            </a:endParaRPr>
          </a:p>
          <a:p>
            <a:pPr marL="342900" lvl="0" indent="-241300">
              <a:lnSpc>
                <a:spcPct val="150000"/>
              </a:lnSpc>
              <a:spcBef>
                <a:spcPts val="0"/>
              </a:spcBef>
              <a:buClr>
                <a:schemeClr val="dk1"/>
              </a:buClr>
              <a:buSzPts val="1600"/>
            </a:pPr>
            <a:endParaRPr lang="en-US" sz="1600" dirty="0">
              <a:solidFill>
                <a:schemeClr val="dk1"/>
              </a:solidFill>
              <a:ea typeface="Calibri"/>
              <a:cs typeface="Calibri"/>
              <a:sym typeface="Calibri"/>
            </a:endParaRPr>
          </a:p>
        </p:txBody>
      </p:sp>
      <p:sp>
        <p:nvSpPr>
          <p:cNvPr id="5" name="Google Shape;261;p9">
            <a:extLst>
              <a:ext uri="{FF2B5EF4-FFF2-40B4-BE49-F238E27FC236}">
                <a16:creationId xmlns:a16="http://schemas.microsoft.com/office/drawing/2014/main" id="{9E70C3D5-7722-69A7-3C0F-7473D5A42415}"/>
              </a:ext>
            </a:extLst>
          </p:cNvPr>
          <p:cNvSpPr/>
          <p:nvPr/>
        </p:nvSpPr>
        <p:spPr>
          <a:xfrm>
            <a:off x="10510" y="6310014"/>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Chapter 32: Atmel | SMART ARM-based MCU DATASHEET, SAM3X / SAM3A Series, Atmel-11057C-ATARM-SAM3X-SAM3A-Datasheet_23-Mar-15</a:t>
            </a:r>
            <a:endParaRPr sz="1100" b="1">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E3C6EE61-0BCD-27C1-E26D-6DCF3D114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7925" y="2215844"/>
            <a:ext cx="4440801" cy="3140733"/>
          </a:xfrm>
          <a:prstGeom prst="rect">
            <a:avLst/>
          </a:prstGeom>
        </p:spPr>
      </p:pic>
      <p:sp>
        <p:nvSpPr>
          <p:cNvPr id="4" name="Slide Number Placeholder 3"/>
          <p:cNvSpPr>
            <a:spLocks noGrp="1"/>
          </p:cNvSpPr>
          <p:nvPr>
            <p:ph type="sldNum" sz="quarter" idx="12"/>
          </p:nvPr>
        </p:nvSpPr>
        <p:spPr/>
        <p:txBody>
          <a:bodyPr/>
          <a:lstStyle/>
          <a:p>
            <a:fld id="{64249A16-1D3B-4D2A-828B-0F6032C90132}" type="slidenum">
              <a:rPr lang="en-US" smtClean="0"/>
              <a:pPr/>
              <a:t>8</a:t>
            </a:fld>
            <a:r>
              <a:rPr lang="en-US" smtClean="0"/>
              <a:t>/21</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EB6A07-518F-5CF0-4288-A1890A32DB84}"/>
              </a:ext>
            </a:extLst>
          </p:cNvPr>
          <p:cNvSpPr>
            <a:spLocks noGrp="1"/>
          </p:cNvSpPr>
          <p:nvPr>
            <p:ph type="title"/>
          </p:nvPr>
        </p:nvSpPr>
        <p:spPr/>
        <p:txBody>
          <a:bodyPr/>
          <a:lstStyle/>
          <a:p>
            <a:r>
              <a:rPr lang="en-US" sz="4400" b="1" i="0" u="none" strike="noStrike" dirty="0">
                <a:solidFill>
                  <a:srgbClr val="000000"/>
                </a:solidFill>
                <a:effectLst/>
              </a:rPr>
              <a:t>SPI Protocol</a:t>
            </a:r>
            <a:endParaRPr lang="fa-IR" dirty="0"/>
          </a:p>
        </p:txBody>
      </p:sp>
      <p:sp>
        <p:nvSpPr>
          <p:cNvPr id="6" name="Content Placeholder 5">
            <a:extLst>
              <a:ext uri="{FF2B5EF4-FFF2-40B4-BE49-F238E27FC236}">
                <a16:creationId xmlns:a16="http://schemas.microsoft.com/office/drawing/2014/main" id="{B9D8B83E-C561-D846-DDD9-36D7493D8929}"/>
              </a:ext>
            </a:extLst>
          </p:cNvPr>
          <p:cNvSpPr>
            <a:spLocks noGrp="1"/>
          </p:cNvSpPr>
          <p:nvPr>
            <p:ph idx="1"/>
          </p:nvPr>
        </p:nvSpPr>
        <p:spPr>
          <a:xfrm>
            <a:off x="838200" y="1690688"/>
            <a:ext cx="10515600" cy="4697561"/>
          </a:xfrm>
        </p:spPr>
        <p:txBody>
          <a:bodyPr/>
          <a:lstStyle/>
          <a:p>
            <a:pPr marL="342900" indent="-342900" rtl="0" fontAlgn="base">
              <a:spcBef>
                <a:spcPts val="0"/>
              </a:spcBef>
              <a:spcAft>
                <a:spcPts val="0"/>
              </a:spcAft>
              <a:buFont typeface="Arial" panose="020B0604020202020204" pitchFamily="34" charset="0"/>
              <a:buChar char="•"/>
            </a:pPr>
            <a:r>
              <a:rPr lang="en-US" sz="2400" i="0" u="none" strike="noStrike" dirty="0">
                <a:solidFill>
                  <a:srgbClr val="000000"/>
                </a:solidFill>
                <a:effectLst/>
              </a:rPr>
              <a:t>Wires</a:t>
            </a:r>
          </a:p>
          <a:p>
            <a:pPr marL="742950" lvl="1" indent="-285750" rtl="0" fontAlgn="base">
              <a:spcBef>
                <a:spcPts val="0"/>
              </a:spcBef>
              <a:spcAft>
                <a:spcPts val="0"/>
              </a:spcAft>
              <a:buFont typeface="Arial" panose="020B0604020202020204" pitchFamily="34" charset="0"/>
              <a:buChar char="•"/>
            </a:pPr>
            <a:r>
              <a:rPr lang="en-US" sz="2000" b="1" i="0" u="none" strike="noStrike" dirty="0">
                <a:solidFill>
                  <a:srgbClr val="000000"/>
                </a:solidFill>
                <a:effectLst/>
              </a:rPr>
              <a:t>Two data lines and two control lines</a:t>
            </a:r>
          </a:p>
          <a:p>
            <a:pPr lvl="1" rtl="0" fontAlgn="base">
              <a:spcBef>
                <a:spcPts val="0"/>
              </a:spcBef>
              <a:spcAft>
                <a:spcPts val="0"/>
              </a:spcAft>
            </a:pPr>
            <a:endParaRPr lang="en-US" sz="2000" b="1" i="0" u="none"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r>
              <a:rPr lang="en-US" sz="2000" b="1" i="0" u="none" strike="noStrike" dirty="0">
                <a:solidFill>
                  <a:srgbClr val="000000"/>
                </a:solidFill>
                <a:effectLst/>
              </a:rPr>
              <a:t>Master Out Slave In (MOSI) </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Supplies the output data from the master shifted into the input(s) of the slave(s)</a:t>
            </a:r>
          </a:p>
          <a:p>
            <a:pPr lvl="2" rtl="0" fontAlgn="base">
              <a:spcBef>
                <a:spcPts val="0"/>
              </a:spcBef>
              <a:spcAft>
                <a:spcPts val="0"/>
              </a:spcAft>
            </a:pPr>
            <a:endParaRPr lang="en-US" sz="1400" b="1" i="0" u="none" strike="noStrike" dirty="0">
              <a:solidFill>
                <a:srgbClr val="000000"/>
              </a:solidFill>
              <a:effectLst/>
              <a:latin typeface="Arial" panose="020B0604020202020204" pitchFamily="34" charset="0"/>
            </a:endParaRPr>
          </a:p>
          <a:p>
            <a:pPr marL="742950" lvl="1" indent="-285750" fontAlgn="base">
              <a:spcBef>
                <a:spcPts val="0"/>
              </a:spcBef>
              <a:buFont typeface="Arial" panose="020B0604020202020204" pitchFamily="34" charset="0"/>
              <a:buChar char="•"/>
            </a:pPr>
            <a:r>
              <a:rPr lang="en-US" sz="2000" dirty="0">
                <a:solidFill>
                  <a:srgbClr val="000000"/>
                </a:solidFill>
              </a:rPr>
              <a:t>Master In Slave Out (MISO)</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Supplies the output data from a slave to the input of the master</a:t>
            </a:r>
          </a:p>
          <a:p>
            <a:pPr lvl="2" rtl="0" fontAlgn="base">
              <a:spcBef>
                <a:spcPts val="0"/>
              </a:spcBef>
              <a:spcAft>
                <a:spcPts val="0"/>
              </a:spcAft>
            </a:pPr>
            <a:endParaRPr lang="en-US" sz="1400" b="1" i="0" u="none" strike="noStrike" dirty="0">
              <a:solidFill>
                <a:srgbClr val="000000"/>
              </a:solidFill>
              <a:effectLst/>
              <a:latin typeface="Arial" panose="020B0604020202020204" pitchFamily="34" charset="0"/>
            </a:endParaRPr>
          </a:p>
          <a:p>
            <a:pPr marL="742950" lvl="1" indent="-285750" fontAlgn="base">
              <a:spcBef>
                <a:spcPts val="0"/>
              </a:spcBef>
              <a:spcAft>
                <a:spcPts val="0"/>
              </a:spcAft>
              <a:buFont typeface="Arial" panose="020B0604020202020204" pitchFamily="34" charset="0"/>
              <a:buChar char="•"/>
            </a:pPr>
            <a:r>
              <a:rPr lang="en-US" sz="2000" dirty="0">
                <a:solidFill>
                  <a:srgbClr val="000000"/>
                </a:solidFill>
              </a:rPr>
              <a:t>Serial Clock (SPCK)</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Is driven by the master and regulates the flow of the data bits. The master may transmit data at a variety of baud rates; the SPCK line cycles </a:t>
            </a:r>
            <a:r>
              <a:rPr lang="en-US" sz="1800" dirty="0">
                <a:solidFill>
                  <a:srgbClr val="000000"/>
                </a:solidFill>
              </a:rPr>
              <a:t>once for each bit that is transmitted</a:t>
            </a:r>
          </a:p>
          <a:p>
            <a:pPr lvl="2" rtl="0" fontAlgn="base">
              <a:spcBef>
                <a:spcPts val="0"/>
              </a:spcBef>
              <a:spcAft>
                <a:spcPts val="0"/>
              </a:spcAft>
            </a:pPr>
            <a:endParaRPr lang="en-US" sz="2000" dirty="0">
              <a:solidFill>
                <a:srgbClr val="000000"/>
              </a:solidFill>
            </a:endParaRPr>
          </a:p>
          <a:p>
            <a:pPr marL="742950" lvl="1" indent="-285750" rtl="0" fontAlgn="base">
              <a:spcBef>
                <a:spcPts val="0"/>
              </a:spcBef>
              <a:spcAft>
                <a:spcPts val="0"/>
              </a:spcAft>
              <a:buFont typeface="Arial" panose="020B0604020202020204" pitchFamily="34" charset="0"/>
              <a:buChar char="•"/>
            </a:pPr>
            <a:r>
              <a:rPr lang="en-US" sz="2000" dirty="0">
                <a:solidFill>
                  <a:srgbClr val="000000"/>
                </a:solidFill>
              </a:rPr>
              <a:t>Slave Select (NSS) </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Allows slaves to be turned on and off by hardware</a:t>
            </a:r>
            <a:endParaRPr lang="en-US" sz="1800" b="1" i="0" u="none" strike="noStrike" dirty="0">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800" b="1" i="0" u="none" strike="noStrike" dirty="0">
                <a:effectLst/>
                <a:latin typeface="Calibri" panose="020F0502020204030204" pitchFamily="34" charset="0"/>
              </a:rPr>
              <a:t>The communication starts when the master activates the slave select line. The communication is terminated when the master deactivates the slave select line.</a:t>
            </a:r>
            <a:endParaRPr lang="en-US" sz="1800" b="1" i="0" u="none" strike="noStrike" dirty="0">
              <a:effectLst/>
              <a:latin typeface="Arial" panose="020B0604020202020204" pitchFamily="34" charset="0"/>
            </a:endParaRPr>
          </a:p>
          <a:p>
            <a:endParaRPr lang="fa-IR" dirty="0"/>
          </a:p>
        </p:txBody>
      </p:sp>
      <p:sp>
        <p:nvSpPr>
          <p:cNvPr id="10" name="AutoShape 4">
            <a:extLst>
              <a:ext uri="{FF2B5EF4-FFF2-40B4-BE49-F238E27FC236}">
                <a16:creationId xmlns:a16="http://schemas.microsoft.com/office/drawing/2014/main" id="{A3EAD79D-0923-50D4-5CA0-F0A82DFE14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a-IR"/>
          </a:p>
        </p:txBody>
      </p:sp>
      <p:grpSp>
        <p:nvGrpSpPr>
          <p:cNvPr id="2" name="Group 1"/>
          <p:cNvGrpSpPr/>
          <p:nvPr/>
        </p:nvGrpSpPr>
        <p:grpSpPr>
          <a:xfrm>
            <a:off x="7501188" y="1435917"/>
            <a:ext cx="3353268" cy="1219370"/>
            <a:chOff x="7721906" y="1583062"/>
            <a:chExt cx="3353268" cy="1219370"/>
          </a:xfrm>
        </p:grpSpPr>
        <p:pic>
          <p:nvPicPr>
            <p:cNvPr id="3" name="Picture 2">
              <a:extLst>
                <a:ext uri="{FF2B5EF4-FFF2-40B4-BE49-F238E27FC236}">
                  <a16:creationId xmlns:a16="http://schemas.microsoft.com/office/drawing/2014/main" id="{98ADEA74-178B-914C-BB2D-63972585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906" y="1583062"/>
              <a:ext cx="3353268" cy="1219370"/>
            </a:xfrm>
            <a:prstGeom prst="rect">
              <a:avLst/>
            </a:prstGeom>
          </p:spPr>
        </p:pic>
        <p:sp>
          <p:nvSpPr>
            <p:cNvPr id="15" name="TextBox 14">
              <a:extLst>
                <a:ext uri="{FF2B5EF4-FFF2-40B4-BE49-F238E27FC236}">
                  <a16:creationId xmlns:a16="http://schemas.microsoft.com/office/drawing/2014/main" id="{F1B6B5D6-94D7-4B78-9689-45B7BF2DDE2E}"/>
                </a:ext>
              </a:extLst>
            </p:cNvPr>
            <p:cNvSpPr txBox="1"/>
            <p:nvPr/>
          </p:nvSpPr>
          <p:spPr>
            <a:xfrm>
              <a:off x="8453336" y="1719362"/>
              <a:ext cx="719847" cy="307777"/>
            </a:xfrm>
            <a:prstGeom prst="rect">
              <a:avLst/>
            </a:prstGeom>
            <a:noFill/>
          </p:spPr>
          <p:txBody>
            <a:bodyPr wrap="square" rtlCol="1">
              <a:spAutoFit/>
            </a:bodyPr>
            <a:lstStyle/>
            <a:p>
              <a:r>
                <a:rPr lang="en-US" sz="1400" dirty="0"/>
                <a:t>MOSI</a:t>
              </a:r>
              <a:endParaRPr lang="fa-IR" sz="1400" dirty="0"/>
            </a:p>
          </p:txBody>
        </p:sp>
        <p:sp>
          <p:nvSpPr>
            <p:cNvPr id="16" name="TextBox 15">
              <a:extLst>
                <a:ext uri="{FF2B5EF4-FFF2-40B4-BE49-F238E27FC236}">
                  <a16:creationId xmlns:a16="http://schemas.microsoft.com/office/drawing/2014/main" id="{63A05644-D25A-B497-B929-6EE917968F59}"/>
                </a:ext>
              </a:extLst>
            </p:cNvPr>
            <p:cNvSpPr txBox="1"/>
            <p:nvPr/>
          </p:nvSpPr>
          <p:spPr>
            <a:xfrm>
              <a:off x="8458201" y="1884970"/>
              <a:ext cx="719847" cy="307777"/>
            </a:xfrm>
            <a:prstGeom prst="rect">
              <a:avLst/>
            </a:prstGeom>
            <a:noFill/>
          </p:spPr>
          <p:txBody>
            <a:bodyPr wrap="square" rtlCol="1">
              <a:spAutoFit/>
            </a:bodyPr>
            <a:lstStyle/>
            <a:p>
              <a:r>
                <a:rPr lang="en-US" sz="1400" dirty="0"/>
                <a:t>MISO</a:t>
              </a:r>
              <a:endParaRPr lang="fa-IR" sz="1400" dirty="0"/>
            </a:p>
          </p:txBody>
        </p:sp>
        <p:sp>
          <p:nvSpPr>
            <p:cNvPr id="17" name="TextBox 16">
              <a:extLst>
                <a:ext uri="{FF2B5EF4-FFF2-40B4-BE49-F238E27FC236}">
                  <a16:creationId xmlns:a16="http://schemas.microsoft.com/office/drawing/2014/main" id="{A6875BA0-884A-2EC0-32CF-7E238D44862A}"/>
                </a:ext>
              </a:extLst>
            </p:cNvPr>
            <p:cNvSpPr txBox="1"/>
            <p:nvPr/>
          </p:nvSpPr>
          <p:spPr>
            <a:xfrm>
              <a:off x="8458201" y="2122696"/>
              <a:ext cx="719847" cy="307777"/>
            </a:xfrm>
            <a:prstGeom prst="rect">
              <a:avLst/>
            </a:prstGeom>
            <a:noFill/>
          </p:spPr>
          <p:txBody>
            <a:bodyPr wrap="square" rtlCol="1">
              <a:spAutoFit/>
            </a:bodyPr>
            <a:lstStyle/>
            <a:p>
              <a:r>
                <a:rPr lang="en-US" sz="1400" dirty="0"/>
                <a:t>SCLK</a:t>
              </a:r>
              <a:endParaRPr lang="fa-IR" sz="1400" dirty="0"/>
            </a:p>
          </p:txBody>
        </p:sp>
        <p:sp>
          <p:nvSpPr>
            <p:cNvPr id="18" name="TextBox 17">
              <a:extLst>
                <a:ext uri="{FF2B5EF4-FFF2-40B4-BE49-F238E27FC236}">
                  <a16:creationId xmlns:a16="http://schemas.microsoft.com/office/drawing/2014/main" id="{F7D13690-B364-368B-DE1A-5D1FCB79A15E}"/>
                </a:ext>
              </a:extLst>
            </p:cNvPr>
            <p:cNvSpPr txBox="1"/>
            <p:nvPr/>
          </p:nvSpPr>
          <p:spPr>
            <a:xfrm>
              <a:off x="8360790" y="2358355"/>
              <a:ext cx="904937" cy="307777"/>
            </a:xfrm>
            <a:prstGeom prst="rect">
              <a:avLst/>
            </a:prstGeom>
            <a:noFill/>
          </p:spPr>
          <p:txBody>
            <a:bodyPr wrap="square" rtlCol="1">
              <a:spAutoFit/>
            </a:bodyPr>
            <a:lstStyle/>
            <a:p>
              <a:r>
                <a:rPr lang="en-US" sz="1400" dirty="0"/>
                <a:t>SS_BAR</a:t>
              </a:r>
              <a:endParaRPr lang="fa-IR" sz="1400" dirty="0"/>
            </a:p>
          </p:txBody>
        </p:sp>
        <p:cxnSp>
          <p:nvCxnSpPr>
            <p:cNvPr id="20" name="Straight Arrow Connector 19">
              <a:extLst>
                <a:ext uri="{FF2B5EF4-FFF2-40B4-BE49-F238E27FC236}">
                  <a16:creationId xmlns:a16="http://schemas.microsoft.com/office/drawing/2014/main" id="{161920AA-EBCA-B5C5-20DD-6FA4FAADFFC8}"/>
                </a:ext>
              </a:extLst>
            </p:cNvPr>
            <p:cNvCxnSpPr>
              <a:cxnSpLocks/>
            </p:cNvCxnSpPr>
            <p:nvPr/>
          </p:nvCxnSpPr>
          <p:spPr>
            <a:xfrm>
              <a:off x="9033753" y="1873250"/>
              <a:ext cx="90050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9AF3234-887E-D6C9-E686-F906F605B0FB}"/>
                </a:ext>
              </a:extLst>
            </p:cNvPr>
            <p:cNvCxnSpPr>
              <a:cxnSpLocks/>
            </p:cNvCxnSpPr>
            <p:nvPr/>
          </p:nvCxnSpPr>
          <p:spPr>
            <a:xfrm>
              <a:off x="9027268" y="2276584"/>
              <a:ext cx="90698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C150B43-F112-73E7-E299-03E8FE6C4D83}"/>
                </a:ext>
              </a:extLst>
            </p:cNvPr>
            <p:cNvCxnSpPr>
              <a:cxnSpLocks/>
            </p:cNvCxnSpPr>
            <p:nvPr/>
          </p:nvCxnSpPr>
          <p:spPr>
            <a:xfrm>
              <a:off x="9033753" y="2437270"/>
              <a:ext cx="90050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7C1F311-84CF-E057-6FC7-3AEEDB879F1D}"/>
                </a:ext>
              </a:extLst>
            </p:cNvPr>
            <p:cNvCxnSpPr>
              <a:cxnSpLocks/>
            </p:cNvCxnSpPr>
            <p:nvPr/>
          </p:nvCxnSpPr>
          <p:spPr>
            <a:xfrm flipH="1">
              <a:off x="9027268" y="2083611"/>
              <a:ext cx="887075" cy="64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40" name="Google Shape;261;p9">
            <a:extLst>
              <a:ext uri="{FF2B5EF4-FFF2-40B4-BE49-F238E27FC236}">
                <a16:creationId xmlns:a16="http://schemas.microsoft.com/office/drawing/2014/main" id="{034C8E6E-E3E0-FD33-064C-5D711E30E14B}"/>
              </a:ext>
            </a:extLst>
          </p:cNvPr>
          <p:cNvSpPr/>
          <p:nvPr/>
        </p:nvSpPr>
        <p:spPr>
          <a:xfrm>
            <a:off x="0" y="6290129"/>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9</a:t>
            </a:fld>
            <a:r>
              <a:rPr lang="en-US" smtClean="0"/>
              <a:t>/ 21</a:t>
            </a:r>
            <a:endParaRPr lang="en-US" dirty="0"/>
          </a:p>
        </p:txBody>
      </p:sp>
    </p:spTree>
    <p:extLst>
      <p:ext uri="{BB962C8B-B14F-4D97-AF65-F5344CB8AC3E}">
        <p14:creationId xmlns:p14="http://schemas.microsoft.com/office/powerpoint/2010/main" val="21409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animEffect transition="in" filter="fade">
                                      <p:cBhvr>
                                        <p:cTn id="47" dur="500"/>
                                        <p:tgtEl>
                                          <p:spTgt spid="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fade">
                                      <p:cBhvr>
                                        <p:cTn id="52" dur="500"/>
                                        <p:tgtEl>
                                          <p:spTgt spid="6">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animEffect transition="in" filter="fade">
                                      <p:cBhvr>
                                        <p:cTn id="57"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1241</Words>
  <Application>Microsoft Office PowerPoint</Application>
  <PresentationFormat>Widescreen</PresentationFormat>
  <Paragraphs>173</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EB Garamond Medium</vt:lpstr>
      <vt:lpstr>Ebrima</vt:lpstr>
      <vt:lpstr>Maiandra GD</vt:lpstr>
      <vt:lpstr>Tahoma</vt:lpstr>
      <vt:lpstr>Times New Roman</vt:lpstr>
      <vt:lpstr>Office Theme</vt:lpstr>
      <vt:lpstr> Microprocessors  and  Assembly Language   Lecture 7    Hamed Farbeh farbeh@aut.ac.ir Fall 2022</vt:lpstr>
      <vt:lpstr>Copyright Notice</vt:lpstr>
      <vt:lpstr>Serial Peripheral Interface(SPI)</vt:lpstr>
      <vt:lpstr>Serial Peripheral Interface (SPI) </vt:lpstr>
      <vt:lpstr>Serial Peripheral Interface (SPI) </vt:lpstr>
      <vt:lpstr>SPI Description</vt:lpstr>
      <vt:lpstr>SPI Description (cont’d)</vt:lpstr>
      <vt:lpstr>SPI Capabilities</vt:lpstr>
      <vt:lpstr>SPI Protocol</vt:lpstr>
      <vt:lpstr>Embedded Characteristics</vt:lpstr>
      <vt:lpstr>Block Diagram Of SPI</vt:lpstr>
      <vt:lpstr>Block Diagram Of SPI</vt:lpstr>
      <vt:lpstr>Product Dependencies</vt:lpstr>
      <vt:lpstr>Functional Dependencies</vt:lpstr>
      <vt:lpstr>Data Transfer</vt:lpstr>
      <vt:lpstr>SPI User Interface</vt:lpstr>
      <vt:lpstr>SPI Control Register</vt:lpstr>
      <vt:lpstr>SPI Mode Register</vt:lpstr>
      <vt:lpstr>SPI Receive Data Register</vt:lpstr>
      <vt:lpstr>SPI Transmit Data Register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Fatemeh Valeh</cp:lastModifiedBy>
  <cp:revision>69</cp:revision>
  <dcterms:created xsi:type="dcterms:W3CDTF">2022-09-03T16:31:37Z</dcterms:created>
  <dcterms:modified xsi:type="dcterms:W3CDTF">2022-12-18T20:58:02Z</dcterms:modified>
</cp:coreProperties>
</file>