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C41-A83F-4258-9068-BBA8C0E60C84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28E-1712-44A5-8617-08014B3DE7F8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C855-E2C8-43D1-A0F6-FDCD3FBE557B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4307-A51D-4894-9ED2-51F40337D711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A651-3D2F-446E-BFB2-09CF7A5F74ED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6A94-09D5-4556-AA54-55F61E0142C2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16DB-0930-4865-AD58-132B84EA7E86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AD36-6D33-4A5E-AABE-F5AAC36BDEB6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EC4-2CDC-4C6A-A577-A74418E76515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3821-842A-4558-A295-A770DB0B4597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AF3-EB23-4589-8948-EDD54EFB98B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7C2-1D85-41E1-9BCD-B4A2B76C2251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smtClean="0"/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8240-F24D-4771-BEF3-F81BE862C871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FB37-8BA2-44D2-A813-775F026C389E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2C91-10CB-4013-BFE0-53AABCBA223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8DFD-5C3C-434E-8499-DF006C6F82C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EF5-FDD2-4E9F-8AEF-C77CF5ABF3E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1FAF-9E45-44C4-8F80-84B3D918238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Lots of manufacturers ship ARM products</a:t>
            </a:r>
            <a:endParaRPr lang="en-US" sz="4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4325" y="1497768"/>
            <a:ext cx="10420425" cy="4906169"/>
            <a:chOff x="914325" y="1497768"/>
            <a:chExt cx="10420425" cy="490616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905525" y="1597062"/>
              <a:ext cx="0" cy="4806875"/>
            </a:xfrm>
            <a:prstGeom prst="line">
              <a:avLst/>
            </a:prstGeom>
            <a:ln w="28575">
              <a:solidFill>
                <a:srgbClr val="88A2A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3425" y="1597062"/>
              <a:ext cx="0" cy="4806875"/>
            </a:xfrm>
            <a:prstGeom prst="line">
              <a:avLst/>
            </a:prstGeom>
            <a:ln w="28575">
              <a:solidFill>
                <a:srgbClr val="88A2A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914325" y="1497768"/>
              <a:ext cx="10420425" cy="4906169"/>
              <a:chOff x="914325" y="1497768"/>
              <a:chExt cx="10420425" cy="4906169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14325" y="1497768"/>
                <a:ext cx="10420425" cy="4848191"/>
                <a:chOff x="933375" y="1316793"/>
                <a:chExt cx="10420425" cy="4848191"/>
              </a:xfrm>
            </p:grpSpPr>
            <p:pic>
              <p:nvPicPr>
                <p:cNvPr id="5" name="Google Shape;244;p9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3330576" y="5226125"/>
                  <a:ext cx="1584324" cy="9388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" name="Google Shape;250;p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193006" y="5245819"/>
                  <a:ext cx="865187" cy="8239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245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2705"/>
                <a:stretch/>
              </p:blipFill>
              <p:spPr>
                <a:xfrm>
                  <a:off x="8229601" y="5169049"/>
                  <a:ext cx="3124199" cy="9936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Google Shape;253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604000" y="5316608"/>
                  <a:ext cx="895350" cy="8182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933375" y="1316793"/>
                  <a:ext cx="10337125" cy="3740981"/>
                  <a:chOff x="933375" y="1316793"/>
                  <a:chExt cx="10337125" cy="374098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933375" y="3838574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933525" y="5057774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933375" y="2657475"/>
                    <a:ext cx="5149850" cy="0"/>
                  </a:xfrm>
                  <a:prstGeom prst="line">
                    <a:avLst/>
                  </a:prstGeom>
                  <a:ln w="28575">
                    <a:solidFill>
                      <a:srgbClr val="88A2A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14425" y="1316793"/>
                    <a:ext cx="10156075" cy="3740981"/>
                    <a:chOff x="1114425" y="1316793"/>
                    <a:chExt cx="10156075" cy="3740981"/>
                  </a:xfrm>
                </p:grpSpPr>
                <p:pic>
                  <p:nvPicPr>
                    <p:cNvPr id="7" name="Google Shape;246;p9"/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/>
                    <a:stretch/>
                  </p:blipFill>
                  <p:spPr>
                    <a:xfrm>
                      <a:off x="3144441" y="4164581"/>
                      <a:ext cx="2048668" cy="5671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9" name="Google Shape;248;p9"/>
                    <p:cNvPicPr preferRelativeResize="0"/>
                    <p:nvPr/>
                  </p:nvPicPr>
                  <p:blipFill rotWithShape="1">
                    <a:blip r:embed="rId7">
                      <a:alphaModFix/>
                    </a:blip>
                    <a:srcRect/>
                    <a:stretch/>
                  </p:blipFill>
                  <p:spPr>
                    <a:xfrm>
                      <a:off x="3095625" y="1589088"/>
                      <a:ext cx="2217736" cy="7615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0" name="Google Shape;249;p9"/>
                    <p:cNvPicPr preferRelativeResize="0"/>
                    <p:nvPr/>
                  </p:nvPicPr>
                  <p:blipFill rotWithShape="1">
                    <a:blip r:embed="rId8">
                      <a:alphaModFix/>
                    </a:blip>
                    <a:srcRect/>
                    <a:stretch/>
                  </p:blipFill>
                  <p:spPr>
                    <a:xfrm>
                      <a:off x="2982092" y="2676599"/>
                      <a:ext cx="2373367" cy="1055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2" name="Google Shape;251;p9"/>
                    <p:cNvPicPr preferRelativeResize="0"/>
                    <p:nvPr/>
                  </p:nvPicPr>
                  <p:blipFill rotWithShape="1">
                    <a:blip r:embed="rId9">
                      <a:alphaModFix/>
                    </a:blip>
                    <a:srcRect/>
                    <a:stretch/>
                  </p:blipFill>
                  <p:spPr>
                    <a:xfrm>
                      <a:off x="1237456" y="4061941"/>
                      <a:ext cx="820737" cy="7604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5" name="Google Shape;254;p9"/>
                    <p:cNvPicPr preferRelativeResize="0"/>
                    <p:nvPr/>
                  </p:nvPicPr>
                  <p:blipFill rotWithShape="1">
                    <a:blip r:embed="rId10">
                      <a:alphaModFix/>
                    </a:blip>
                    <a:srcRect l="20000" t="50000" r="14165" b="9375"/>
                    <a:stretch/>
                  </p:blipFill>
                  <p:spPr>
                    <a:xfrm>
                      <a:off x="1237456" y="2847030"/>
                      <a:ext cx="855688" cy="803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" name="Google Shape;257;p9"/>
                    <p:cNvPicPr preferRelativeResize="0"/>
                    <p:nvPr/>
                  </p:nvPicPr>
                  <p:blipFill rotWithShape="1">
                    <a:blip r:embed="rId11">
                      <a:alphaModFix/>
                    </a:blip>
                    <a:srcRect/>
                    <a:stretch/>
                  </p:blipFill>
                  <p:spPr>
                    <a:xfrm>
                      <a:off x="1114425" y="1414462"/>
                      <a:ext cx="1066800" cy="106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" name="Google Shape;247;p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/>
                    <a:stretch/>
                  </p:blipFill>
                  <p:spPr>
                    <a:xfrm>
                      <a:off x="8401051" y="2937855"/>
                      <a:ext cx="2590800" cy="8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" name="Google Shape;252;p9"/>
                    <p:cNvPicPr preferRelativeResize="0"/>
                    <p:nvPr/>
                  </p:nvPicPr>
                  <p:blipFill rotWithShape="1">
                    <a:blip r:embed="rId13">
                      <a:alphaModFix/>
                    </a:blip>
                    <a:srcRect l="36365" t="36026"/>
                    <a:stretch/>
                  </p:blipFill>
                  <p:spPr>
                    <a:xfrm>
                      <a:off x="6600825" y="1572420"/>
                      <a:ext cx="898525" cy="9509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" name="Google Shape;255;p9"/>
                    <p:cNvPicPr preferRelativeResize="0"/>
                    <p:nvPr/>
                  </p:nvPicPr>
                  <p:blipFill rotWithShape="1">
                    <a:blip r:embed="rId14">
                      <a:alphaModFix/>
                    </a:blip>
                    <a:srcRect/>
                    <a:stretch/>
                  </p:blipFill>
                  <p:spPr>
                    <a:xfrm>
                      <a:off x="8615364" y="3816387"/>
                      <a:ext cx="2376487" cy="12405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8" name="Google Shape;256;p9"/>
                    <p:cNvPicPr preferRelativeResize="0"/>
                    <p:nvPr/>
                  </p:nvPicPr>
                  <p:blipFill rotWithShape="1">
                    <a:blip r:embed="rId15">
                      <a:alphaModFix/>
                    </a:blip>
                    <a:srcRect/>
                    <a:stretch/>
                  </p:blipFill>
                  <p:spPr>
                    <a:xfrm>
                      <a:off x="6576233" y="4075092"/>
                      <a:ext cx="914400" cy="838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0" name="Google Shape;258;p9"/>
                    <p:cNvPicPr preferRelativeResize="0"/>
                    <p:nvPr/>
                  </p:nvPicPr>
                  <p:blipFill rotWithShape="1">
                    <a:blip r:embed="rId16">
                      <a:alphaModFix/>
                    </a:blip>
                    <a:srcRect/>
                    <a:stretch/>
                  </p:blipFill>
                  <p:spPr>
                    <a:xfrm>
                      <a:off x="6568691" y="2822574"/>
                      <a:ext cx="962791" cy="860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1" name="Google Shape;259;p9"/>
                    <p:cNvPicPr preferRelativeResize="0"/>
                    <p:nvPr/>
                  </p:nvPicPr>
                  <p:blipFill rotWithShape="1">
                    <a:blip r:embed="rId17">
                      <a:alphaModFix/>
                    </a:blip>
                    <a:srcRect/>
                    <a:stretch/>
                  </p:blipFill>
                  <p:spPr>
                    <a:xfrm>
                      <a:off x="8786814" y="1316793"/>
                      <a:ext cx="1819274" cy="12621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6120650" y="3838574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6117700" y="5057774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6120650" y="2657475"/>
                      <a:ext cx="5149850" cy="0"/>
                    </a:xfrm>
                    <a:prstGeom prst="line">
                      <a:avLst/>
                    </a:prstGeom>
                    <a:ln w="28575">
                      <a:solidFill>
                        <a:srgbClr val="88A2A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6083600" y="1597062"/>
                <a:ext cx="0" cy="4806875"/>
              </a:xfrm>
              <a:prstGeom prst="line">
                <a:avLst/>
              </a:prstGeom>
              <a:ln w="57150">
                <a:solidFill>
                  <a:srgbClr val="0555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Giant Partners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65637" y="1501812"/>
            <a:ext cx="8645191" cy="4806875"/>
            <a:chOff x="1765637" y="1501812"/>
            <a:chExt cx="8645191" cy="4806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083600" y="1501812"/>
              <a:ext cx="0" cy="4806875"/>
            </a:xfrm>
            <a:prstGeom prst="line">
              <a:avLst/>
            </a:prstGeom>
            <a:ln w="57150">
              <a:solidFill>
                <a:srgbClr val="88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oogle Shape;268;p10" descr="C:\Users\hamed\Dropbox\New\1398-1\MicroProc\Slides\5c3bd805652ba04def659a5c_AlibabaLogo_________cropped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6676" y="4202672"/>
              <a:ext cx="3174472" cy="2094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269;p10" descr="C:\Users\hamed\Dropbox\New\1398-1\MicroProc\Slides\Qualcomm-770x413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57766" y="4306825"/>
              <a:ext cx="3371484" cy="192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270;p10" descr="C:\Users\hamed\Dropbox\New\1398-1\MicroProc\Slides\s3-news-tmp-136742-original_images-google_logo--2x1--64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1916330"/>
              <a:ext cx="3705225" cy="184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271;p10" descr="C:\Users\hamed\Dropbox\New\1398-1\MicroProc\Slides\512px-Samsung_Logo.sv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4187" y="2214798"/>
              <a:ext cx="3474588" cy="11761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" name="Straight Connector 43"/>
            <p:cNvCxnSpPr/>
            <p:nvPr/>
          </p:nvCxnSpPr>
          <p:spPr>
            <a:xfrm flipV="1">
              <a:off x="1765637" y="3904437"/>
              <a:ext cx="8645191" cy="1"/>
            </a:xfrm>
            <a:prstGeom prst="line">
              <a:avLst/>
            </a:prstGeom>
            <a:ln w="57150">
              <a:solidFill>
                <a:srgbClr val="88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is the Big Player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704850" y="1617753"/>
            <a:ext cx="911542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has a huge market share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2011: ARM has chips in 90% of the world’s mobile handsets</a:t>
            </a:r>
            <a:endParaRPr lang="en-US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2010: ARM has chips in 95% of the smartphone market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And, 10% of the notebook market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Expected to hit 40% of the notebook market in 2015 (?)</a:t>
            </a:r>
            <a:endParaRPr lang="en-US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Heavy use in general embedded systems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Cheap to use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</a:t>
            </a:r>
            <a:endParaRPr lang="en-US" sz="2200" dirty="0"/>
          </a:p>
          <a:p>
            <a:pPr lvl="0"/>
            <a:endParaRPr lang="en-US" sz="16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 Brief History of the ARM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485775" y="1484403"/>
            <a:ext cx="11353800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Came out of a company called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Acorn Computers</a:t>
            </a:r>
            <a:endParaRPr lang="en-US" sz="24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United Kingdom in the 1980s 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Prof. Steve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Furber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of Manchester Univ. and Sophie Wilson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the ARM architecture and instructions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First ARM chip: 1985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Acorn RISC Machine (ARM) 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Produced by VLSI Technology Corp.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World’s First commercial RISC processor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Unable to compete with x86 (8088, 80286, 80386, …) PCs from IBM and other personal computer makers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 Brief History of the ARM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603177" y="1436773"/>
            <a:ext cx="11353800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Acorn was forced to push ARM into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emb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market	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Apple Corp.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Using the ARM chip for the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PDA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(personal digital assistants)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products</a:t>
            </a:r>
            <a:endParaRPr lang="en-US" sz="22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as a new company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(Advanced RISC Machine)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big gamble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Selling the rights to this new CPU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other silicon</a:t>
            </a:r>
          </a:p>
          <a:p>
            <a:pPr lvl="2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manufacturers and design houses</a:t>
            </a:r>
            <a:endParaRPr lang="en-US" sz="2000" dirty="0"/>
          </a:p>
        </p:txBody>
      </p:sp>
      <p:pic>
        <p:nvPicPr>
          <p:cNvPr id="5" name="Google Shape;299;p13" descr="C:\Users\hamed\Dropbox\New\1398-1\MicroProc\Slides\8789718_955.jpg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440200" y="3662412"/>
            <a:ext cx="3094575" cy="2067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 Company Milestones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93652" y="1541493"/>
            <a:ext cx="113538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1982: Acorn produced a computer for BBC	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1983: Acorn began designing its own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1985: ARMv1 developed (2500 trans., 4MHz)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1990: Advanced RISC Machines (ARM) spins out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1992: GEC Plessey and Sharp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1993: Texas Instrument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1995: ARM lunched Software Development Toolkit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1996: ARM and MS worked together: Windows CE on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1997: Hyundai, Lucent, Philips, Rockwell, and Sony licensed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 Company Milestones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84127" y="1560543"/>
            <a:ext cx="113538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1998: HP, IBM, Matsushita, Seiko Epson, and Qualcomm licensed ARM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1999: LSI Logic, STMicroelectronics, and Fujitsu licensed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</a:t>
            </a: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2000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Agilent, Altera,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Micronas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Mitsubishi, Motorola, Sanyo,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Triscend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ZTEIC licensed ARM	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2001: Global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UniChip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Samsung and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Zeevo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licensed ARM</a:t>
            </a:r>
            <a:endParaRPr lang="en-US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 of the 32-bit embedded RISC microprocessor market: 76.8%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2002: Seagate, Broadcom, Philips, Matsushita,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Micrel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eSilicon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Chip Express and ITRI licensed ARM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2004: The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ARM Cortex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family of processors was announced (Cortex-M3)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2005: ARM acquired </a:t>
            </a:r>
            <a:r>
              <a:rPr lang="en-US" sz="2000" b="1" dirty="0" err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Keil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Software</a:t>
            </a:r>
            <a:endParaRPr lang="en-US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2009: ARM launches its smallest, lowest power, most energy efficient processor: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Cortex-M0</a:t>
            </a:r>
            <a:endParaRPr lang="en-US" dirty="0">
              <a:solidFill>
                <a:srgbClr val="C00000"/>
              </a:solidFill>
            </a:endParaRPr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7;p3"/>
          <p:cNvSpPr txBox="1"/>
          <p:nvPr/>
        </p:nvSpPr>
        <p:spPr>
          <a:xfrm>
            <a:off x="1028700" y="1989995"/>
            <a:ext cx="1042345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2" algn="ctr">
              <a:lnSpc>
                <a:spcPct val="150000"/>
              </a:lnSpc>
            </a:pP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Making money from </a:t>
            </a:r>
            <a:r>
              <a:rPr lang="en-US" sz="28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selling IP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(intellectual property</a:t>
            </a: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0" lvl="2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has made ARM one of the most widely used </a:t>
            </a:r>
            <a:endParaRPr lang="en-US" sz="2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2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CPU architectures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the world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876"/>
            <a:ext cx="4255812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Family Variations</a:t>
            </a:r>
            <a:endParaRPr lang="en-US" dirty="0"/>
          </a:p>
        </p:txBody>
      </p:sp>
      <p:pic>
        <p:nvPicPr>
          <p:cNvPr id="5" name="Google Shape;33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00" y="1690688"/>
            <a:ext cx="762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ARM: One CPU, Many Peripherals</a:t>
            </a:r>
            <a:endParaRPr lang="en-US" sz="4000" dirty="0"/>
          </a:p>
        </p:txBody>
      </p:sp>
      <p:sp>
        <p:nvSpPr>
          <p:cNvPr id="6" name="Google Shape;187;p3"/>
          <p:cNvSpPr txBox="1"/>
          <p:nvPr/>
        </p:nvSpPr>
        <p:spPr>
          <a:xfrm>
            <a:off x="603177" y="1474818"/>
            <a:ext cx="11353800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 Defines and holds the copyright to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Details of arch., reg., intr. set, memory map, and timing </a:t>
            </a:r>
            <a:endParaRPr lang="en-US" sz="2200" dirty="0"/>
          </a:p>
          <a:p>
            <a:pPr marL="1371600" lvl="4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the ARM CPU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Design houses and semiconductor manufacturers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Add their own peripherals</a:t>
            </a:r>
            <a:endParaRPr lang="en-US" sz="2200" dirty="0"/>
          </a:p>
          <a:p>
            <a:pPr marL="1371600" lvl="4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I/O ports, serial port UART, timers, ADC, SPI, DAC, I2C, …</a:t>
            </a:r>
            <a:endParaRPr lang="en-US" sz="20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Same instructions and architecture, different peripherals</a:t>
            </a:r>
            <a:endParaRPr lang="en-US" sz="2400" dirty="0"/>
          </a:p>
          <a:p>
            <a:pPr marL="9144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Incompatibility across vendors</a:t>
            </a:r>
            <a:endParaRPr lang="en-US" sz="2200" dirty="0"/>
          </a:p>
          <a:p>
            <a:pPr marL="457200" lvl="2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 err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Keil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 IDE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provides peripheral libraries for chips from various vendors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ARM Simplified Block Diagram</a:t>
            </a:r>
            <a:endParaRPr lang="en-US" dirty="0"/>
          </a:p>
        </p:txBody>
      </p:sp>
      <p:pic>
        <p:nvPicPr>
          <p:cNvPr id="5" name="Google Shape;352;p19" descr="ARMsimplifiedArchitectur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599" y="1550291"/>
            <a:ext cx="4876801" cy="483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Microcontrollers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Microcontrollers</a:t>
            </a:r>
            <a:endParaRPr lang="en-US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771525" y="1609894"/>
            <a:ext cx="82756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Bell’s Law: A new computer class every decade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9;p3"/>
          <p:cNvSpPr txBox="1"/>
          <p:nvPr/>
        </p:nvSpPr>
        <p:spPr>
          <a:xfrm>
            <a:off x="2062162" y="2057400"/>
            <a:ext cx="2957513" cy="376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“Roughly every decade a new, lower priced computer class forms based on a new programming platform, network, and interface resulting in new usage and the establishment of a new industry.”</a:t>
            </a:r>
            <a:endParaRPr dirty="0"/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Gordon Bell [1972,2008]</a:t>
            </a:r>
            <a:endParaRPr dirty="0"/>
          </a:p>
        </p:txBody>
      </p:sp>
      <p:pic>
        <p:nvPicPr>
          <p:cNvPr id="19" name="Picture 3" descr="bells-la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34166" r="13817"/>
          <a:stretch/>
        </p:blipFill>
        <p:spPr bwMode="auto">
          <a:xfrm>
            <a:off x="7639049" y="1800225"/>
            <a:ext cx="3714751" cy="403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1980s and 1990s</a:t>
            </a:r>
            <a:endParaRPr lang="en-US" sz="2400" b="1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x86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(8088/86, 80286, 80386, 80486, and Pentium)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 (Freescale=&gt;NXP):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68xxx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(68000, 68010, 68020)</a:t>
            </a:r>
            <a:endParaRPr lang="en-US" sz="22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High-end embedded systems (Cisco routers)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Intel’s 32-bit x86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Motorola’s 32-bit 68xxx 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Low-end embedded systems 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Intel’s 8-bit 8051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Motorola’s 8-bit 68HC1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83" y="2807756"/>
            <a:ext cx="5062595" cy="35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44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Major players in the 8-bit market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PIC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from Microchip: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1976</a:t>
            </a:r>
            <a:endParaRPr lang="en-US" sz="22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AVR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from Atmel (Acquired by Microchip 2016):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1996</a:t>
            </a:r>
            <a:endParaRPr lang="en-US" sz="22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Leaders in terms of volume (2013): PIC and AVR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2019: Microchip and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Renesas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Late 1990s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ARM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challenged Intel and Motorola in 32-bit market</a:t>
            </a:r>
            <a:endParaRPr lang="en-US" sz="22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marL="457200" lvl="0" indent="-292100">
              <a:buClr>
                <a:schemeClr val="dk1"/>
              </a:buClr>
              <a:buSzPts val="2600"/>
            </a:pPr>
            <a:endParaRPr lang="en-US" sz="26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  <a:sym typeface="Calibri"/>
              </a:rPr>
              <a:t>Microcontrollers: A Brief History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590844"/>
            <a:ext cx="8275627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RISC features to enhance the performance,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BUT</a:t>
            </a:r>
            <a:r>
              <a:rPr lang="en-US" sz="2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Intel &amp; Motorola: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compatibility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legacy software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Could not start over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Massive amounts of gates to keep up the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performance </a:t>
            </a:r>
            <a:endParaRPr lang="en-US" dirty="0"/>
          </a:p>
          <a:p>
            <a:pPr marL="18288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Increased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power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consumption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x86</a:t>
            </a:r>
            <a:endParaRPr lang="en-US" dirty="0"/>
          </a:p>
          <a:p>
            <a:pPr marL="1828800" lvl="3" indent="-4572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Unacceptable for </a:t>
            </a:r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battery-powered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embedded products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ARM: A </a:t>
            </a: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clean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RISC architecture</a:t>
            </a:r>
            <a:endParaRPr lang="en-US" sz="2200" dirty="0"/>
          </a:p>
          <a:p>
            <a:pPr marL="1371600" lvl="2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Leading microcontroller in the 32-bit market</a:t>
            </a:r>
            <a:endParaRPr lang="en-US" sz="22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Currently Available Microcontrollers</a:t>
            </a:r>
            <a:endParaRPr lang="en-US" sz="4000" dirty="0"/>
          </a:p>
        </p:txBody>
      </p:sp>
      <p:sp>
        <p:nvSpPr>
          <p:cNvPr id="16" name="Google Shape;187;p3"/>
          <p:cNvSpPr txBox="1"/>
          <p:nvPr/>
        </p:nvSpPr>
        <p:spPr>
          <a:xfrm>
            <a:off x="571500" y="1819444"/>
            <a:ext cx="110490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32-bit</a:t>
            </a:r>
            <a:endParaRPr lang="en-US" sz="28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ARM, AVR32 (Atmel),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ColdFire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(Freescale), MIPS32, PIC32 (Microchip), PowerPC,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TriCore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(Infineon),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SuperH</a:t>
            </a:r>
            <a:endParaRPr lang="en-US" sz="2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16-bit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MSP430 (TI), HCS12 (Freescale), PIC24 (Microchip),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dsPIC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(Microchip)</a:t>
            </a:r>
            <a:endParaRPr lang="en-US" sz="2200" dirty="0"/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8-bit</a:t>
            </a:r>
            <a:endParaRPr lang="en-US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8051, AVR, HCS08 (Freescale), PIC16, PIC18</a:t>
            </a:r>
            <a:endParaRPr lang="en-US" sz="2200" dirty="0"/>
          </a:p>
          <a:p>
            <a:pPr lvl="0"/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7;p3"/>
          <p:cNvSpPr txBox="1"/>
          <p:nvPr/>
        </p:nvSpPr>
        <p:spPr>
          <a:xfrm>
            <a:off x="619125" y="1705144"/>
            <a:ext cx="11049000" cy="73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ctr">
              <a:spcBef>
                <a:spcPts val="720"/>
              </a:spcBef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Why study the ARM architecture?</a:t>
            </a:r>
            <a:endParaRPr lang="en-US" sz="3600" dirty="0"/>
          </a:p>
        </p:txBody>
      </p:sp>
      <p:pic>
        <p:nvPicPr>
          <p:cNvPr id="8" name="Google Shape;235;p8" descr="C:\Users\hamed\Dropbox\New\1398-1\MicroProc\Slides\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8125" y="3367088"/>
            <a:ext cx="38671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813"/>
            <a:ext cx="410766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714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2    Hamed Farbeh farbeh@aut.ac.ir Fall 2022</vt:lpstr>
      <vt:lpstr>Copyright Notice</vt:lpstr>
      <vt:lpstr>Microcontrollers</vt:lpstr>
      <vt:lpstr>Microcontrollers</vt:lpstr>
      <vt:lpstr>Microcontrollers: A Brief History</vt:lpstr>
      <vt:lpstr>Microcontrollers: A Brief History</vt:lpstr>
      <vt:lpstr>Microcontrollers: A Brief History</vt:lpstr>
      <vt:lpstr>Currently Available Microcontrollers</vt:lpstr>
      <vt:lpstr>PowerPoint Presentation</vt:lpstr>
      <vt:lpstr>Lots of manufacturers ship ARM products</vt:lpstr>
      <vt:lpstr>Giant Partners</vt:lpstr>
      <vt:lpstr>ARM is the Big Player</vt:lpstr>
      <vt:lpstr>A Brief History of the ARM</vt:lpstr>
      <vt:lpstr>A Brief History of the ARM</vt:lpstr>
      <vt:lpstr>ARM Company Milestones</vt:lpstr>
      <vt:lpstr>ARM Company Milestones</vt:lpstr>
      <vt:lpstr>PowerPoint Presentation</vt:lpstr>
      <vt:lpstr>ARM Family Variations</vt:lpstr>
      <vt:lpstr>ARM: One CPU, Many Peripherals</vt:lpstr>
      <vt:lpstr>ARM Simplified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30</cp:revision>
  <dcterms:created xsi:type="dcterms:W3CDTF">2022-09-03T16:31:37Z</dcterms:created>
  <dcterms:modified xsi:type="dcterms:W3CDTF">2022-09-19T06:07:57Z</dcterms:modified>
</cp:coreProperties>
</file>