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8" r:id="rId4"/>
    <p:sldId id="280" r:id="rId5"/>
    <p:sldId id="257" r:id="rId6"/>
    <p:sldId id="266" r:id="rId7"/>
    <p:sldId id="267" r:id="rId8"/>
    <p:sldId id="268" r:id="rId9"/>
    <p:sldId id="263" r:id="rId10"/>
    <p:sldId id="259" r:id="rId11"/>
    <p:sldId id="269" r:id="rId12"/>
    <p:sldId id="270" r:id="rId13"/>
    <p:sldId id="272" r:id="rId14"/>
    <p:sldId id="273" r:id="rId15"/>
    <p:sldId id="274" r:id="rId16"/>
    <p:sldId id="275" r:id="rId17"/>
    <p:sldId id="264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Khosravinejad" initials="AK" lastIdx="4" clrIdx="0">
    <p:extLst>
      <p:ext uri="{19B8F6BF-5375-455C-9EA6-DF929625EA0E}">
        <p15:presenceInfo xmlns:p15="http://schemas.microsoft.com/office/powerpoint/2012/main" userId="208b6127c74f4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B1F4-A452-4597-9E72-2D41DF4A24FE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14E5-D2FF-4390-8B6E-92CCEB35091D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A063-E09D-4BD3-B7BC-F128EA36063D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FF2-D2B5-4E82-B002-0CF5AF50366F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C1D7-D77F-4394-AE24-BDF35EC5A015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C955-C990-43CA-A411-72C5CFF9EBE9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7746-E903-4625-A389-F5CE65F27F30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5CD8-0D04-47A8-8A2B-CF3602CC86EC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66E-5C2B-4DE5-AB48-1951A3DFBCFE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C548-D2C0-4315-831C-FF3C0587E75F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D6ED-0E2E-4630-A530-F9338E4904E7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F89F93-CDFB-FB31-AC8B-B133183E2BC9}"/>
              </a:ext>
            </a:extLst>
          </p:cNvPr>
          <p:cNvSpPr txBox="1">
            <a:spLocks/>
          </p:cNvSpPr>
          <p:nvPr userDrawn="1"/>
        </p:nvSpPr>
        <p:spPr>
          <a:xfrm>
            <a:off x="9432852" y="65406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92EA-987E-439E-990B-6683CE53CDF3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1C6C-3048-49C3-8C42-4ECDC73DA9C6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5DB-5BA2-4543-A66B-153FD1FF2A5D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53F-8B97-45D6-AC5D-AE25A9501148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C265-FD17-4BD8-BC95-A8956B8D2FF6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EE3E-A39B-49D5-B73A-E185492DD88B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3D6F-2A19-4526-8FBF-25569870343C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3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2F3B-295C-51A8-35F1-A1E770AD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Pull-up</a:t>
            </a:r>
          </a:p>
          <a:p>
            <a:pPr marL="457200" marR="0" lvl="0" indent="-361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output lines are usually pull-up</a:t>
            </a:r>
          </a:p>
          <a:p>
            <a:pPr marL="457200" marR="0" lvl="0" indent="-3619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example: telephone lines</a:t>
            </a:r>
          </a:p>
          <a:p>
            <a:endParaRPr lang="en-US" dirty="0"/>
          </a:p>
        </p:txBody>
      </p:sp>
      <p:pic>
        <p:nvPicPr>
          <p:cNvPr id="5" name="Google Shape;252;gfea4714bc3_0_11">
            <a:extLst>
              <a:ext uri="{FF2B5EF4-FFF2-40B4-BE49-F238E27FC236}">
                <a16:creationId xmlns:a16="http://schemas.microsoft.com/office/drawing/2014/main" id="{9E67BA7C-8C12-A6F8-A7D8-7D6EFAF243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71"/>
          <a:stretch/>
        </p:blipFill>
        <p:spPr>
          <a:xfrm>
            <a:off x="2148435" y="4667149"/>
            <a:ext cx="2104200" cy="172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007CB-3C50-21EA-3AB1-05F505B0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70" y="1690688"/>
            <a:ext cx="4810125" cy="454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EF733-2EC7-3215-0134-3407509B06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80" y="628626"/>
            <a:ext cx="4655976" cy="28090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5C7B-76CF-BCF4-0375-715D8D98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Input Schmitt triggers</a:t>
            </a: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000" dirty="0">
                <a:latin typeface="Calibri"/>
                <a:cs typeface="Calibri"/>
                <a:sym typeface="Calibri"/>
              </a:rPr>
              <a:t>usually used for input lines</a:t>
            </a: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000" dirty="0">
                <a:latin typeface="Calibri"/>
                <a:cs typeface="Calibri"/>
                <a:sym typeface="Calibri"/>
              </a:rPr>
              <a:t>example: water heater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Google Shape;261;gfea4714bc3_0_19" descr="C:\Users\hamed\Dropbox\New\1398-2\Micro\Slides\Reponse_6_3.gif">
            <a:extLst>
              <a:ext uri="{FF2B5EF4-FFF2-40B4-BE49-F238E27FC236}">
                <a16:creationId xmlns:a16="http://schemas.microsoft.com/office/drawing/2014/main" id="{1A44B0BA-9097-82DF-70D6-3E7F62D2BB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477" y="3684249"/>
            <a:ext cx="5275575" cy="27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3;gfea4714bc3_0_19" descr="C:\Users\hamed\Dropbox\New\1398-2\Micro\Slides\schmitt_symbol_xfer_curve.jpg">
            <a:extLst>
              <a:ext uri="{FF2B5EF4-FFF2-40B4-BE49-F238E27FC236}">
                <a16:creationId xmlns:a16="http://schemas.microsoft.com/office/drawing/2014/main" id="{E46F74F5-892E-8B62-96D3-5CAF210F1C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1032"/>
          <a:stretch/>
        </p:blipFill>
        <p:spPr>
          <a:xfrm>
            <a:off x="6884750" y="1701361"/>
            <a:ext cx="3767302" cy="22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330C-F34D-2C40-4D00-A074C675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Multi-drive (open-drain)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400" dirty="0">
                <a:latin typeface="Calibri"/>
                <a:cs typeface="Calibri"/>
                <a:sym typeface="Calibri"/>
              </a:rPr>
              <a:t>both input and output lines can be open-drain</a:t>
            </a: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C47BA-4EC3-D81C-1F71-8BBCBED9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Glitch filters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6" name="Picture 7" descr="C:\Users\hamed\Dropbox\New\1398-2\Micro\Slides\images (2).jpg">
            <a:extLst>
              <a:ext uri="{FF2B5EF4-FFF2-40B4-BE49-F238E27FC236}">
                <a16:creationId xmlns:a16="http://schemas.microsoft.com/office/drawing/2014/main" id="{3B642A3C-E40D-FFD6-F9EF-7E2F48919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2" r="14807"/>
          <a:stretch/>
        </p:blipFill>
        <p:spPr bwMode="auto">
          <a:xfrm>
            <a:off x="6944534" y="2497168"/>
            <a:ext cx="2724068" cy="18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81C-08D2-4A59-7BE2-B624DDF8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Debouncing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6" name="Google Shape;289;gfea4714bc3_1_2" descr="C:\Users\hamed\Dropbox\New\1398-2\Micro\Slides\contact_bouncing.png">
            <a:extLst>
              <a:ext uri="{FF2B5EF4-FFF2-40B4-BE49-F238E27FC236}">
                <a16:creationId xmlns:a16="http://schemas.microsoft.com/office/drawing/2014/main" id="{221D5DDA-DA66-AD64-10F7-584660DC51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9242" y="2404212"/>
            <a:ext cx="5423599" cy="34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8BDA7-7070-8BEC-A288-4B87BD584E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4" y="4214520"/>
            <a:ext cx="3534894" cy="25000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AC884-DA02-D115-E313-0BB4B88A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Input change interrupt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5" name="Google Shape;298;gfea4714bc3_1_11" descr="C:\Users\hamed\Dropbox\New\1398-2\Micro\Slides\yWGQ1.png">
            <a:extLst>
              <a:ext uri="{FF2B5EF4-FFF2-40B4-BE49-F238E27FC236}">
                <a16:creationId xmlns:a16="http://schemas.microsoft.com/office/drawing/2014/main" id="{BAEE52E6-E113-9813-9E55-37C60EBA8F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3005" b="32755"/>
          <a:stretch/>
        </p:blipFill>
        <p:spPr>
          <a:xfrm>
            <a:off x="2963512" y="3071868"/>
            <a:ext cx="6264975" cy="20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7868-5C55-CD53-52F2-68806B3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Input/Output Lines</a:t>
            </a:r>
          </a:p>
        </p:txBody>
      </p:sp>
      <p:sp>
        <p:nvSpPr>
          <p:cNvPr id="6" name="Google Shape;306;p8">
            <a:extLst>
              <a:ext uri="{FF2B5EF4-FFF2-40B4-BE49-F238E27FC236}">
                <a16:creationId xmlns:a16="http://schemas.microsoft.com/office/drawing/2014/main" id="{2D2A81FB-3786-E2E8-3BAA-4106D51118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96135"/>
            <a:ext cx="10591800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I/O Lines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PIO lines</a:t>
            </a:r>
            <a:endParaRPr dirty="0"/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NRST Pin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by the on-chip reset controller (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bidirectional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to the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asserted low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externally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reset the microcontroller</a:t>
            </a:r>
            <a:endParaRPr dirty="0"/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STB Pin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reset of the SAM3X/A series when asserted low</a:t>
            </a:r>
            <a:endParaRPr dirty="0"/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ERASE Pin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Reinitialize the Flash content to an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erased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339EB-4E1D-EDFB-1824-731918CB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External Memories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External Memory Bus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Integrates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Four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External Memory Controllers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Static Memory 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NAND Flash 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SLC NAND Flash ECC 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Single Data Rate Synchronous Dynamic Random Access Memory (SDR-SDRAM)</a:t>
            </a:r>
          </a:p>
          <a:p>
            <a:pPr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Up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24-bit Address Bus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(up to 16 Mbytes linear per chip select)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Up to 8 chip selects,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Configurable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Assignment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F6CD9-22CE-C6C1-4206-77CDA300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9EE2-E98C-0E72-335F-70B95801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Timer (RTT)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3086-1DA1-66AF-819D-2CFB44DC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32-bit counter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counting elapsed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seconds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Generates a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periodic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interrupt and/or triggers an alarm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Real-time Timer Value Register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Name: RTT_VR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Address: 0x400E1A38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Access: Read-only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7418-22E7-F512-AAF3-4AAC4414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6BEF-5D4E-3AD4-0402-0D45AEF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Clock (RTC)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148E-95DF-5178-BD22-5C7C7E5E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RTC peripheral is designed for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very low power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consumption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Combines a complete time-of-day clock with alarm and a 200-year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Gregorian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calendar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Programmable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periodic interrupt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9C92-396E-DD40-FEA5-7976A0A0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33" y="3501611"/>
            <a:ext cx="4229462" cy="29912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25AC4-3E79-011A-682F-9FCCBE5F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D258-CC2F-13BB-3AAB-0D379A771A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Copyright Notice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B5F8-D4E2-5A17-87B3-2B6D21B90A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(text &amp; figures) of this lecture are adopted from: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Atmel | SMART ARM-based MCU DATASHEET, SAM3X / SAM3A Series, Atmel-11057C-ATARM-SAM3X-SAM3A-Datasheet_23-Mar-15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3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A4B7D-1DBB-C61C-73EC-015F0781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E941-7F9B-A2C8-ED1D-156D13EC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7A25-FEE7-2E10-FB69-F161E5B6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Used to prevent system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lock-up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the software becomes trapped in a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deadlock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loaded with an initial value greater than the worst case time delay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not reinitialized before reaching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interrupt is generated to reset the processor</a:t>
            </a:r>
          </a:p>
          <a:p>
            <a:pPr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12-bit down counter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Watchdog period of up to 16 seconds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8C9B2-6A74-F506-E732-BC471FC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C52-0978-53FE-D96C-131F80785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DFCA-7698-2319-08C3-CB7DBA8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SAM3X8E Specifications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20F9-A732-4354-DF9B-7B6C8465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51B-EA16-6001-A9FA-8980153A7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dirty="0"/>
              <a:t>Summary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CF6E-7895-8A85-B005-2D1EB1B6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3F146E4-B0A3-6040-9EC5-F503E544D2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339831"/>
            <a:ext cx="8621486" cy="6420220"/>
          </a:xfrm>
        </p:spPr>
      </p:pic>
      <p:sp>
        <p:nvSpPr>
          <p:cNvPr id="22" name="Google Shape;198;p4">
            <a:extLst>
              <a:ext uri="{FF2B5EF4-FFF2-40B4-BE49-F238E27FC236}">
                <a16:creationId xmlns:a16="http://schemas.microsoft.com/office/drawing/2014/main" id="{BC4B5769-5F78-3D48-CC2F-9884E1282DB6}"/>
              </a:ext>
            </a:extLst>
          </p:cNvPr>
          <p:cNvSpPr/>
          <p:nvPr/>
        </p:nvSpPr>
        <p:spPr>
          <a:xfrm>
            <a:off x="3138842" y="331547"/>
            <a:ext cx="1204633" cy="64285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9;p4">
            <a:extLst>
              <a:ext uri="{FF2B5EF4-FFF2-40B4-BE49-F238E27FC236}">
                <a16:creationId xmlns:a16="http://schemas.microsoft.com/office/drawing/2014/main" id="{B773F46E-CC3D-D550-EC78-8A4D27AA8818}"/>
              </a:ext>
            </a:extLst>
          </p:cNvPr>
          <p:cNvSpPr/>
          <p:nvPr/>
        </p:nvSpPr>
        <p:spPr>
          <a:xfrm>
            <a:off x="1716832" y="558327"/>
            <a:ext cx="1394077" cy="5293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1;p4">
            <a:extLst>
              <a:ext uri="{FF2B5EF4-FFF2-40B4-BE49-F238E27FC236}">
                <a16:creationId xmlns:a16="http://schemas.microsoft.com/office/drawing/2014/main" id="{9C192846-6EBB-E10B-C0D1-37856FF230C2}"/>
              </a:ext>
            </a:extLst>
          </p:cNvPr>
          <p:cNvSpPr/>
          <p:nvPr/>
        </p:nvSpPr>
        <p:spPr>
          <a:xfrm>
            <a:off x="1716832" y="3164335"/>
            <a:ext cx="1394077" cy="6332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00;p4">
            <a:extLst>
              <a:ext uri="{FF2B5EF4-FFF2-40B4-BE49-F238E27FC236}">
                <a16:creationId xmlns:a16="http://schemas.microsoft.com/office/drawing/2014/main" id="{926F1E8C-C8E8-9F60-4F25-81AFFF7B2D68}"/>
              </a:ext>
            </a:extLst>
          </p:cNvPr>
          <p:cNvSpPr/>
          <p:nvPr/>
        </p:nvSpPr>
        <p:spPr>
          <a:xfrm>
            <a:off x="1730799" y="2356397"/>
            <a:ext cx="1394077" cy="24443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02;p4">
            <a:extLst>
              <a:ext uri="{FF2B5EF4-FFF2-40B4-BE49-F238E27FC236}">
                <a16:creationId xmlns:a16="http://schemas.microsoft.com/office/drawing/2014/main" id="{AA3BBC4E-A2B3-199A-17B4-3F64AB91FB15}"/>
              </a:ext>
            </a:extLst>
          </p:cNvPr>
          <p:cNvSpPr/>
          <p:nvPr/>
        </p:nvSpPr>
        <p:spPr>
          <a:xfrm>
            <a:off x="1730799" y="4361058"/>
            <a:ext cx="1394077" cy="79444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03;p4">
            <a:extLst>
              <a:ext uri="{FF2B5EF4-FFF2-40B4-BE49-F238E27FC236}">
                <a16:creationId xmlns:a16="http://schemas.microsoft.com/office/drawing/2014/main" id="{C416B8A1-2DDD-0533-689C-02A67FC8C49E}"/>
              </a:ext>
            </a:extLst>
          </p:cNvPr>
          <p:cNvSpPr/>
          <p:nvPr/>
        </p:nvSpPr>
        <p:spPr>
          <a:xfrm>
            <a:off x="1716831" y="5438733"/>
            <a:ext cx="1394077" cy="10794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99F8EE3-939A-BF86-2D44-166AE497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C8EF-C34F-BEDB-2C16-AFCA6C8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11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B4FB-2C45-DB36-9742-D069EB79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dirty="0"/>
              <a:t>Harvard architecture</a:t>
            </a:r>
          </a:p>
        </p:txBody>
      </p:sp>
      <p:sp>
        <p:nvSpPr>
          <p:cNvPr id="12" name="Google Shape;213;gfea4714bc3_0_0">
            <a:extLst>
              <a:ext uri="{FF2B5EF4-FFF2-40B4-BE49-F238E27FC236}">
                <a16:creationId xmlns:a16="http://schemas.microsoft.com/office/drawing/2014/main" id="{1A90951D-B891-CD60-DD7D-758DD8C44000}"/>
              </a:ext>
            </a:extLst>
          </p:cNvPr>
          <p:cNvSpPr/>
          <p:nvPr/>
        </p:nvSpPr>
        <p:spPr>
          <a:xfrm>
            <a:off x="4696182" y="2463282"/>
            <a:ext cx="1020600" cy="3253705"/>
          </a:xfrm>
          <a:prstGeom prst="leftBrace">
            <a:avLst>
              <a:gd name="adj1" fmla="val 50000"/>
              <a:gd name="adj2" fmla="val 506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4;gfea4714bc3_0_0">
            <a:extLst>
              <a:ext uri="{FF2B5EF4-FFF2-40B4-BE49-F238E27FC236}">
                <a16:creationId xmlns:a16="http://schemas.microsoft.com/office/drawing/2014/main" id="{EA80F15D-8861-7EC5-C687-546D62818D6A}"/>
              </a:ext>
            </a:extLst>
          </p:cNvPr>
          <p:cNvSpPr txBox="1"/>
          <p:nvPr/>
        </p:nvSpPr>
        <p:spPr>
          <a:xfrm>
            <a:off x="6096000" y="2001632"/>
            <a:ext cx="318445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Memory to store data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SRAM, volatile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5;gfea4714bc3_0_0">
            <a:extLst>
              <a:ext uri="{FF2B5EF4-FFF2-40B4-BE49-F238E27FC236}">
                <a16:creationId xmlns:a16="http://schemas.microsoft.com/office/drawing/2014/main" id="{D9F42251-A99D-623C-33D9-DEF4BCF4DE99}"/>
              </a:ext>
            </a:extLst>
          </p:cNvPr>
          <p:cNvSpPr txBox="1"/>
          <p:nvPr/>
        </p:nvSpPr>
        <p:spPr>
          <a:xfrm>
            <a:off x="6096000" y="5082323"/>
            <a:ext cx="408369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Memory to store instructions</a:t>
            </a:r>
            <a:endParaRPr sz="24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457200" indent="-349250">
              <a:buClr>
                <a:srgbClr val="000000"/>
              </a:buClr>
              <a:buSzPts val="1900"/>
              <a:buFont typeface="Calibri"/>
              <a:buChar char="-"/>
            </a:pPr>
            <a:r>
              <a:rPr lang="en-US" sz="24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FLASH, non- volatile</a:t>
            </a:r>
            <a:endParaRPr sz="24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0ED71-C3E9-934B-CB69-CD9D261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F4CD-03EA-143F-875E-95DB92B5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Operating Modes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74B4-D624-9A29-E5A4-9A2AFA1C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Active Mode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Normal running mode with the core clock running from the fast RC oscillator</a:t>
            </a: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Low Power Modes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Embedded systems are reactive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Backup Mode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Wait Mode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Sleep Mode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20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E1FCA-21E8-8E59-B600-3637C566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F4CD-03EA-143F-875E-95DB92B5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3"/>
            <a:ext cx="10515600" cy="1325563"/>
          </a:xfrm>
        </p:spPr>
        <p:txBody>
          <a:bodyPr/>
          <a:lstStyle/>
          <a:p>
            <a:r>
              <a:rPr lang="en-US" dirty="0"/>
              <a:t>SAM3X8E Operating Modes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74B4-D624-9A29-E5A4-9A2AFA1C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90" y="1408922"/>
            <a:ext cx="11757762" cy="4979327"/>
          </a:xfrm>
        </p:spPr>
        <p:txBody>
          <a:bodyPr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Modes</a:t>
            </a:r>
            <a:endParaRPr lang="en-US"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Backup Mode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the lowest power consumption possible in a system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tasks not requiring fast startup time (&lt; 0.5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is off</a:t>
            </a:r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peripherals responsible for detecting and handling interrupts are not off </a:t>
            </a: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Wait Mode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low power while maintaining the whole device in a powered state for a startup time of less than 10 µs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core, peripherals and memories are stopped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core, peripherals, and memories power supplies are still powered</a:t>
            </a:r>
            <a:endParaRPr lang="en-US"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Sleep Mode</a:t>
            </a:r>
            <a:endParaRPr lang="en-US" dirty="0"/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clock is stopped</a:t>
            </a: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Direct Memory Access (DMA)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9A03-F69C-98A9-7AC5-A9E0B8FB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Input/Output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91800" cy="4802187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General Purpose I/O Lines (GPIO)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Managed by Parallel Input/Output (PIO) Controllers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I/O Modes: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Pull-up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 Schmitt triggers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Multi-drive (open-drain)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Glitch filters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Debouncing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 change interrupt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F67C-E05B-C4C0-45A3-C33B53EC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513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Wingdings</vt:lpstr>
      <vt:lpstr>Office Theme</vt:lpstr>
      <vt:lpstr> Microprocessors  and  Assembly Language   Lecture 3    Hamed Farbeh farbeh@aut.ac.ir Fall 2022</vt:lpstr>
      <vt:lpstr>Copyright Notice</vt:lpstr>
      <vt:lpstr>SAM3X8E Specifications </vt:lpstr>
      <vt:lpstr>Configuration Summary</vt:lpstr>
      <vt:lpstr>PowerPoint Presentation</vt:lpstr>
      <vt:lpstr>Recap</vt:lpstr>
      <vt:lpstr>SAM3X8E Operating Modes</vt:lpstr>
      <vt:lpstr>SAM3X8E Operating Modes</vt:lpstr>
      <vt:lpstr>SAM3X8E Input/Output Lines</vt:lpstr>
      <vt:lpstr>I/O Modes</vt:lpstr>
      <vt:lpstr>I/O Modes</vt:lpstr>
      <vt:lpstr>I/O Modes</vt:lpstr>
      <vt:lpstr>I/O Modes</vt:lpstr>
      <vt:lpstr>I/O Modes</vt:lpstr>
      <vt:lpstr>I/O Modes</vt:lpstr>
      <vt:lpstr>SAM3X8E Input/Output Lines</vt:lpstr>
      <vt:lpstr>SAM3X8E External Memories</vt:lpstr>
      <vt:lpstr>Real-time Timer (RTT)</vt:lpstr>
      <vt:lpstr>Real-time Clock (RTC)</vt:lpstr>
      <vt:lpstr>Watchdog Timer (WDT)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76</cp:revision>
  <dcterms:created xsi:type="dcterms:W3CDTF">2022-09-03T16:31:37Z</dcterms:created>
  <dcterms:modified xsi:type="dcterms:W3CDTF">2022-09-21T12:12:21Z</dcterms:modified>
</cp:coreProperties>
</file>