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7" r:id="rId2"/>
    <p:sldId id="258" r:id="rId3"/>
    <p:sldId id="259" r:id="rId4"/>
    <p:sldId id="281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83" r:id="rId13"/>
    <p:sldId id="284" r:id="rId14"/>
    <p:sldId id="267" r:id="rId15"/>
    <p:sldId id="268" r:id="rId16"/>
    <p:sldId id="285" r:id="rId17"/>
    <p:sldId id="270" r:id="rId18"/>
    <p:sldId id="286" r:id="rId19"/>
    <p:sldId id="271" r:id="rId20"/>
    <p:sldId id="288" r:id="rId21"/>
    <p:sldId id="272" r:id="rId22"/>
    <p:sldId id="287" r:id="rId23"/>
    <p:sldId id="273" r:id="rId24"/>
    <p:sldId id="274" r:id="rId25"/>
    <p:sldId id="275" r:id="rId26"/>
    <p:sldId id="276" r:id="rId27"/>
    <p:sldId id="277" r:id="rId28"/>
    <p:sldId id="278" r:id="rId29"/>
    <p:sldId id="289" r:id="rId30"/>
    <p:sldId id="290" r:id="rId31"/>
    <p:sldId id="291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AFEEF5"/>
    <a:srgbClr val="FF603B"/>
    <a:srgbClr val="FF3300"/>
    <a:srgbClr val="FF9966"/>
    <a:srgbClr val="FFCC99"/>
    <a:srgbClr val="66CCFF"/>
    <a:srgbClr val="FF6600"/>
    <a:srgbClr val="FF00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DE9B58-E1C6-4F74-A3FA-3AB0DB923E29}" type="datetimeFigureOut">
              <a:rPr lang="fa-IR" smtClean="0"/>
              <a:t>21/02/1444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5C3BD6-5B23-4A92-8091-17BDCEBB1C3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0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3BD6-5B23-4A92-8091-17BDCEBB1C33}" type="slidenum">
              <a:rPr lang="fa-IR" smtClean="0"/>
              <a:t>22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4872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6D2E9-A5E4-4DA0-921B-B609124D0DF7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9D316B-F47D-4223-A8AD-C04BF77BF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764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fa-IR" sz="5400" dirty="0" smtClean="0"/>
              <a:t/>
            </a:r>
            <a:br>
              <a:rPr lang="en-US" altLang="fa-IR" sz="5400" dirty="0" smtClean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altLang="fa-IR" sz="5400" dirty="0"/>
              <a:t/>
            </a:r>
            <a:br>
              <a:rPr lang="en-US" altLang="fa-IR" sz="5400" dirty="0"/>
            </a:br>
            <a:r>
              <a:rPr lang="en-US" altLang="fa-IR" sz="5400" dirty="0" smtClean="0"/>
              <a:t>Data mining:</a:t>
            </a:r>
            <a:br>
              <a:rPr lang="en-US" altLang="fa-IR" sz="5400" dirty="0" smtClean="0"/>
            </a:br>
            <a:r>
              <a:rPr lang="en-US" sz="4800" b="1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04206" y="1828800"/>
            <a:ext cx="8364187" cy="646331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BX10"/>
              </a:rPr>
              <a:t>preprocessing :</a:t>
            </a:r>
            <a:r>
              <a:rPr lang="en-US" dirty="0" smtClean="0">
                <a:latin typeface="CMR10"/>
              </a:rPr>
              <a:t> </a:t>
            </a:r>
            <a:r>
              <a:rPr lang="en-US" dirty="0">
                <a:latin typeface="CMR10"/>
              </a:rPr>
              <a:t>transform the raw input data into an appropriate format for </a:t>
            </a:r>
            <a:r>
              <a:rPr lang="en-US" dirty="0" smtClean="0">
                <a:latin typeface="CMR10"/>
              </a:rPr>
              <a:t>subsequent analysis</a:t>
            </a:r>
            <a:r>
              <a:rPr lang="en-US" dirty="0">
                <a:latin typeface="CMR10"/>
              </a:rPr>
              <a:t>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1992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fusing </a:t>
            </a:r>
            <a:r>
              <a:rPr lang="en-US" dirty="0" smtClean="0">
                <a:latin typeface="CMR10"/>
              </a:rPr>
              <a:t>data</a:t>
            </a:r>
          </a:p>
          <a:p>
            <a:r>
              <a:rPr lang="en-US" dirty="0">
                <a:latin typeface="CMR10"/>
              </a:rPr>
              <a:t>cleaning data</a:t>
            </a:r>
          </a:p>
          <a:p>
            <a:r>
              <a:rPr lang="en-US" dirty="0">
                <a:latin typeface="CMR10"/>
              </a:rPr>
              <a:t>selecting features</a:t>
            </a:r>
            <a:endParaRPr lang="fa-IR" dirty="0">
              <a:latin typeface="CMR1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886200"/>
            <a:ext cx="6214715" cy="369332"/>
          </a:xfrm>
          <a:prstGeom prst="rect">
            <a:avLst/>
          </a:prstGeom>
          <a:solidFill>
            <a:srgbClr val="FF9966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MBX10"/>
              </a:rPr>
              <a:t>Postprocessing</a:t>
            </a:r>
            <a:r>
              <a:rPr lang="en-US" b="1" dirty="0" smtClean="0">
                <a:latin typeface="CMBX10"/>
              </a:rPr>
              <a:t>: </a:t>
            </a:r>
            <a:r>
              <a:rPr lang="en-US" dirty="0"/>
              <a:t>only valid and useful results are incorporated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838200" y="4555867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Visualization</a:t>
            </a:r>
          </a:p>
          <a:p>
            <a:r>
              <a:rPr lang="en-US" dirty="0">
                <a:latin typeface="CMR10"/>
              </a:rPr>
              <a:t>Statistical measures</a:t>
            </a:r>
            <a:endParaRPr lang="fa-IR" dirty="0">
              <a:latin typeface="CMR1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5701237"/>
            <a:ext cx="233666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/>
              <a:t>Motivating Challenges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70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Origins of Data Mining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34740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MR10"/>
              </a:rPr>
              <a:t>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MR10"/>
              </a:rPr>
              <a:t>Machine Learning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MR10"/>
              </a:rPr>
              <a:t>Optimization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MR10"/>
              </a:rPr>
              <a:t>Information theory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MR10"/>
              </a:rPr>
              <a:t>Signal Processing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11448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53440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Prediction Methods</a:t>
            </a:r>
          </a:p>
          <a:p>
            <a:pPr lvl="1"/>
            <a:r>
              <a:rPr lang="en-US" altLang="en-US" sz="2000" dirty="0"/>
              <a:t>Use some variables to predict unknown or future values of other </a:t>
            </a:r>
            <a:r>
              <a:rPr lang="en-US" altLang="en-US" sz="2000" dirty="0" smtClean="0"/>
              <a:t>variables</a:t>
            </a:r>
            <a:endParaRPr lang="en-US" altLang="en-US" sz="2000" dirty="0"/>
          </a:p>
          <a:p>
            <a:pPr lvl="2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Description Methods</a:t>
            </a:r>
          </a:p>
          <a:p>
            <a:pPr lvl="1"/>
            <a:r>
              <a:rPr lang="en-US" altLang="en-US" sz="2000" dirty="0"/>
              <a:t>Find human-interpretable patterns that describe the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4076" y="3574143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9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1717"/>
            <a:ext cx="8153400" cy="990600"/>
          </a:xfrm>
        </p:spPr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2991408" y="1578593"/>
            <a:ext cx="263405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1. Predictive </a:t>
            </a:r>
            <a:r>
              <a:rPr lang="en-US" b="1" dirty="0">
                <a:solidFill>
                  <a:schemeClr val="bg1"/>
                </a:solidFill>
                <a:latin typeface="CMBX10"/>
              </a:rPr>
              <a:t>modeling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" y="2101445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building a model for the </a:t>
            </a:r>
            <a:r>
              <a:rPr lang="en-US" dirty="0" smtClean="0">
                <a:latin typeface="CMR10"/>
              </a:rPr>
              <a:t>target variable </a:t>
            </a:r>
            <a:r>
              <a:rPr lang="en-US" dirty="0">
                <a:latin typeface="CMR10"/>
              </a:rPr>
              <a:t>as a function of the explanatory variables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493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1717"/>
            <a:ext cx="8153400" cy="990600"/>
          </a:xfrm>
        </p:spPr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228600" y="3809609"/>
            <a:ext cx="237757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MBX10"/>
              </a:rPr>
              <a:t>Predictive modeling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2983284"/>
            <a:ext cx="1685077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Classification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4571609"/>
            <a:ext cx="1633782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MBX10"/>
              </a:rPr>
              <a:t>  Regression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2971800"/>
            <a:ext cx="28194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discrete </a:t>
            </a:r>
            <a:r>
              <a:rPr lang="en-US" dirty="0" smtClean="0">
                <a:latin typeface="CMR10"/>
              </a:rPr>
              <a:t>target variable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5404262" y="4571609"/>
            <a:ext cx="2977738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MR10"/>
              </a:rPr>
              <a:t>Continuous target variable</a:t>
            </a:r>
            <a:endParaRPr lang="fa-I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3200009"/>
            <a:ext cx="548774" cy="3810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13677" y="4266809"/>
            <a:ext cx="692497" cy="4572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200009"/>
            <a:ext cx="5334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4724009"/>
            <a:ext cx="4572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7777" y="5989375"/>
            <a:ext cx="8153399" cy="646331"/>
          </a:xfrm>
          <a:prstGeom prst="rect">
            <a:avLst/>
          </a:prstGeom>
          <a:solidFill>
            <a:srgbClr val="AFEEF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The goal of both tasks is </a:t>
            </a:r>
            <a:r>
              <a:rPr lang="en-US" dirty="0" smtClean="0">
                <a:latin typeface="CMR10"/>
              </a:rPr>
              <a:t>to learn </a:t>
            </a:r>
            <a:r>
              <a:rPr lang="en-US" dirty="0">
                <a:latin typeface="CMR10"/>
              </a:rPr>
              <a:t>a model that minimizes the error between the predicted and true </a:t>
            </a:r>
            <a:r>
              <a:rPr lang="en-US" dirty="0" smtClean="0">
                <a:latin typeface="CMR10"/>
              </a:rPr>
              <a:t>values of </a:t>
            </a:r>
            <a:r>
              <a:rPr lang="en-US" dirty="0">
                <a:latin typeface="CMR10"/>
              </a:rPr>
              <a:t>the target variable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2991408" y="1578593"/>
            <a:ext cx="263405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1. Predictive </a:t>
            </a:r>
            <a:r>
              <a:rPr lang="en-US" b="1" dirty="0">
                <a:solidFill>
                  <a:schemeClr val="bg1"/>
                </a:solidFill>
                <a:latin typeface="CMBX10"/>
              </a:rPr>
              <a:t>modeling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" y="2101445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building a model for the </a:t>
            </a:r>
            <a:r>
              <a:rPr lang="en-US" dirty="0" smtClean="0">
                <a:latin typeface="CMR10"/>
              </a:rPr>
              <a:t>target variable </a:t>
            </a:r>
            <a:r>
              <a:rPr lang="en-US" dirty="0">
                <a:latin typeface="CMR10"/>
              </a:rPr>
              <a:t>as a function of the explanatory variables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278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04800" y="2100189"/>
            <a:ext cx="4681603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Example :Predicting </a:t>
            </a:r>
            <a:r>
              <a:rPr lang="en-US" b="1" dirty="0">
                <a:latin typeface="CMBX10"/>
              </a:rPr>
              <a:t>the Type of a Flower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304800" y="1584056"/>
            <a:ext cx="1685077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Classification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90718"/>
            <a:ext cx="6019800" cy="3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3029" y="1636752"/>
            <a:ext cx="4442242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Example :Predicting </a:t>
            </a:r>
            <a:r>
              <a:rPr lang="en-US" altLang="en-US" b="1" dirty="0" smtClean="0">
                <a:latin typeface="CMBX10"/>
              </a:rPr>
              <a:t>credit worthiness </a:t>
            </a:r>
            <a:endParaRPr lang="fa-I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19779"/>
              </p:ext>
            </p:extLst>
          </p:nvPr>
        </p:nvGraphicFramePr>
        <p:xfrm>
          <a:off x="2236396" y="2715180"/>
          <a:ext cx="4438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396" y="2715180"/>
                        <a:ext cx="4438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67400" y="2241072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A8487"/>
                </a:solidFill>
              </a:rPr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4071" y="4953000"/>
            <a:ext cx="3962400" cy="84023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Goal: Find </a:t>
            </a:r>
            <a:r>
              <a:rPr lang="en-US" altLang="en-US" dirty="0">
                <a:solidFill>
                  <a:srgbClr val="C00000"/>
                </a:solidFill>
              </a:rPr>
              <a:t>a model  for class </a:t>
            </a:r>
            <a:r>
              <a:rPr lang="en-US" altLang="en-US" dirty="0" smtClean="0">
                <a:solidFill>
                  <a:srgbClr val="C00000"/>
                </a:solidFill>
              </a:rPr>
              <a:t>attribute  </a:t>
            </a:r>
            <a:r>
              <a:rPr lang="en-US" altLang="en-US" dirty="0">
                <a:solidFill>
                  <a:srgbClr val="C00000"/>
                </a:solidFill>
              </a:rPr>
              <a:t>as a </a:t>
            </a:r>
            <a:r>
              <a:rPr lang="en-US" altLang="en-US" dirty="0" smtClean="0">
                <a:solidFill>
                  <a:srgbClr val="C00000"/>
                </a:solidFill>
              </a:rPr>
              <a:t>function </a:t>
            </a:r>
            <a:r>
              <a:rPr lang="en-US" altLang="en-US" dirty="0">
                <a:solidFill>
                  <a:srgbClr val="C00000"/>
                </a:solidFill>
              </a:rPr>
              <a:t>of the values of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446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 rot="19183191">
            <a:off x="818408" y="2376488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 rot="19183191">
            <a:off x="1726458" y="2376488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 rot="19183191">
            <a:off x="2620221" y="2354263"/>
            <a:ext cx="1325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quantitative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 rot="19183191">
            <a:off x="3631458" y="255905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7676408" y="4633913"/>
            <a:ext cx="990600" cy="685800"/>
            <a:chOff x="4944" y="2736"/>
            <a:chExt cx="624" cy="432"/>
          </a:xfrm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944" y="2736"/>
              <a:ext cx="624" cy="432"/>
            </a:xfrm>
            <a:prstGeom prst="can">
              <a:avLst>
                <a:gd name="adj" fmla="val 25000"/>
              </a:avLst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400">
                  <a:solidFill>
                    <a:srgbClr val="0000CC"/>
                  </a:solidFill>
                </a:rPr>
                <a:t>Test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400">
                  <a:solidFill>
                    <a:srgbClr val="0000CC"/>
                  </a:solidFill>
                </a:rPr>
                <a:t>Set</a:t>
              </a:r>
              <a:endParaRPr lang="en-US" altLang="en-US" sz="1400" b="0">
                <a:solidFill>
                  <a:schemeClr val="bg2"/>
                </a:solidFill>
              </a:endParaRP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866408" y="5924550"/>
            <a:ext cx="10429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Training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Set</a:t>
            </a:r>
            <a:endParaRPr lang="en-US" altLang="en-US" sz="1400" b="0">
              <a:solidFill>
                <a:schemeClr val="bg2"/>
              </a:solidFill>
            </a:endParaRP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7617671" y="5772150"/>
            <a:ext cx="1125537" cy="690563"/>
            <a:chOff x="3360" y="2880"/>
            <a:chExt cx="672" cy="415"/>
          </a:xfrm>
        </p:grpSpPr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3360" y="2880"/>
              <a:ext cx="672" cy="415"/>
            </a:xfrm>
            <a:prstGeom prst="flowChartMultidocument">
              <a:avLst/>
            </a:prstGeom>
            <a:solidFill>
              <a:srgbClr val="00E0C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392" y="2978"/>
              <a:ext cx="54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000">
                  <a:solidFill>
                    <a:srgbClr val="CC0000"/>
                  </a:solidFill>
                </a:rPr>
                <a:t>Model</a:t>
              </a:r>
              <a:endParaRPr lang="en-US" altLang="en-US" sz="1400" b="0">
                <a:solidFill>
                  <a:schemeClr val="bg2"/>
                </a:solidFill>
              </a:endParaRPr>
            </a:p>
          </p:txBody>
        </p:sp>
      </p:grp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466608" y="5624513"/>
            <a:ext cx="1447800" cy="995362"/>
          </a:xfrm>
          <a:prstGeom prst="bevel">
            <a:avLst>
              <a:gd name="adj" fmla="val 125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542808" y="5700713"/>
            <a:ext cx="1325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Learn </a:t>
            </a:r>
          </a:p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Classifier</a:t>
            </a:r>
            <a:endParaRPr lang="en-US" altLang="en-US" sz="1400" b="0" dirty="0">
              <a:solidFill>
                <a:srgbClr val="00E0CB"/>
              </a:solidFill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4968133" y="6035675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6990608" y="6000750"/>
            <a:ext cx="484188" cy="141288"/>
          </a:xfrm>
          <a:prstGeom prst="rightArrow">
            <a:avLst>
              <a:gd name="adj1" fmla="val 50000"/>
              <a:gd name="adj2" fmla="val 85674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 rot="5400000">
            <a:off x="8053439" y="5476082"/>
            <a:ext cx="312737" cy="152400"/>
          </a:xfrm>
          <a:prstGeom prst="rightArrow">
            <a:avLst>
              <a:gd name="adj1" fmla="val 50000"/>
              <a:gd name="adj2" fmla="val 51302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637808" y="5167313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752608" y="3962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21" name="Object 24"/>
          <p:cNvGraphicFramePr>
            <a:graphicFrameLocks noChangeAspect="1"/>
          </p:cNvGraphicFramePr>
          <p:nvPr>
            <p:extLst/>
          </p:nvPr>
        </p:nvGraphicFramePr>
        <p:xfrm>
          <a:off x="-19792" y="3124200"/>
          <a:ext cx="4438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2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792" y="3124200"/>
                        <a:ext cx="4438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/>
          </p:nvPr>
        </p:nvGraphicFramePr>
        <p:xfrm>
          <a:off x="4679208" y="2286000"/>
          <a:ext cx="4368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Document" r:id="rId5" imgW="8204200" imgH="3632200" progId="Word.Document.8">
                  <p:embed/>
                </p:oleObj>
              </mc:Choice>
              <mc:Fallback>
                <p:oleObj name="Document" r:id="rId5" imgW="8204200" imgH="3632200" progId="Word.Document.8">
                  <p:embed/>
                  <p:pic>
                    <p:nvPicPr>
                      <p:cNvPr id="2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208" y="2286000"/>
                        <a:ext cx="4368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29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3029" y="1636752"/>
            <a:ext cx="4442242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MBX10"/>
              </a:rPr>
              <a:t>Example :Predicting </a:t>
            </a:r>
            <a:r>
              <a:rPr lang="en-US" altLang="en-US" b="1" dirty="0" smtClean="0">
                <a:latin typeface="CMBX10"/>
              </a:rPr>
              <a:t>credit worthiness </a:t>
            </a:r>
            <a:endParaRPr lang="fa-I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7650" y="2423636"/>
          <a:ext cx="4438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Document" r:id="rId3" imgW="8203692" imgH="3634740" progId="Word.Document.8">
                  <p:embed/>
                </p:oleObj>
              </mc:Choice>
              <mc:Fallback>
                <p:oleObj name="Document" r:id="rId3" imgW="8203692" imgH="363474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423636"/>
                        <a:ext cx="4438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52850" y="2042636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A8487"/>
                </a:solidFill>
              </a:rPr>
              <a:t>Class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876800" y="2724150"/>
          <a:ext cx="41148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VISIO" r:id="rId5" imgW="7088124" imgH="7124700" progId="Visio.Drawing.6">
                  <p:embed/>
                </p:oleObj>
              </mc:Choice>
              <mc:Fallback>
                <p:oleObj name="VISIO" r:id="rId5" imgW="7088124" imgH="7124700" progId="Visio.Drawing.6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24150"/>
                        <a:ext cx="41148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4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Examples </a:t>
            </a:r>
            <a:r>
              <a:rPr lang="en-US" altLang="en-US" dirty="0"/>
              <a:t>of Classification Task</a:t>
            </a:r>
            <a:br>
              <a:rPr lang="en-US" altLang="en-US" dirty="0"/>
            </a:br>
            <a:endParaRPr lang="fa-I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600200"/>
            <a:ext cx="6477000" cy="4876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indent="0">
              <a:lnSpc>
                <a:spcPct val="80000"/>
              </a:lnSpc>
              <a:buFontTx/>
              <a:buNone/>
              <a:defRPr/>
            </a:pPr>
            <a:endParaRPr lang="en-US" altLang="en-US" dirty="0" smtClean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2000" dirty="0" smtClean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800" dirty="0" smtClean="0"/>
              <a:t>Classifying credit card transactions </a:t>
            </a:r>
            <a:br>
              <a:rPr lang="en-US" altLang="en-US" sz="2800" dirty="0" smtClean="0"/>
            </a:br>
            <a:r>
              <a:rPr lang="en-US" altLang="en-US" sz="2800" dirty="0" smtClean="0"/>
              <a:t>as legitimate or fraudulent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800" dirty="0" smtClean="0"/>
              <a:t>Classifying land covers (water bodies, urban areas, forests, etc.) using satellite data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800" dirty="0" smtClean="0"/>
              <a:t>Categorizing news stories as finance, </a:t>
            </a:r>
            <a:br>
              <a:rPr lang="en-US" altLang="en-US" sz="2800" dirty="0" smtClean="0"/>
            </a:br>
            <a:r>
              <a:rPr lang="en-US" altLang="en-US" sz="2800" dirty="0" smtClean="0"/>
              <a:t>weather, entertainment, sports, </a:t>
            </a:r>
            <a:r>
              <a:rPr lang="en-US" altLang="en-US" sz="2800" dirty="0" err="1" smtClean="0"/>
              <a:t>etc</a:t>
            </a:r>
            <a:endParaRPr lang="en-US" altLang="en-US" sz="2800" dirty="0" smtClean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altLang="en-US" sz="2800" dirty="0" smtClean="0"/>
              <a:t>Predicting tumor cells as benign or malignant</a:t>
            </a:r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r>
              <a:rPr lang="en-US" sz="2800" dirty="0" smtClean="0"/>
              <a:t>Predicting </a:t>
            </a:r>
            <a:r>
              <a:rPr lang="en-US" sz="2800" dirty="0"/>
              <a:t>class </a:t>
            </a:r>
            <a:r>
              <a:rPr lang="en-US" sz="2800" dirty="0" smtClean="0"/>
              <a:t>of </a:t>
            </a:r>
            <a:r>
              <a:rPr lang="en-US" sz="2800" dirty="0"/>
              <a:t>sky objects</a:t>
            </a:r>
            <a:endParaRPr lang="en-US" altLang="en-US" sz="2800" dirty="0" smtClean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1800" dirty="0" smtClean="0"/>
          </a:p>
          <a:p>
            <a:pPr marL="342900" indent="-342900">
              <a:lnSpc>
                <a:spcPct val="80000"/>
              </a:lnSpc>
              <a:buFont typeface="Monotype Sorts"/>
              <a:buChar char="l"/>
              <a:defRPr/>
            </a:pPr>
            <a:endParaRPr lang="en-US" altLang="en-US" sz="18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0" y="1828800"/>
            <a:ext cx="2057400" cy="1417638"/>
            <a:chOff x="3360" y="768"/>
            <a:chExt cx="1296" cy="893"/>
          </a:xfrm>
        </p:grpSpPr>
        <p:pic>
          <p:nvPicPr>
            <p:cNvPr id="5" name="Picture 5" descr="story-3dimension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VISIO" r:id="rId4" imgW="617220" imgH="615696" progId="Visio.Drawing.6">
                    <p:embed/>
                  </p:oleObj>
                </mc:Choice>
                <mc:Fallback>
                  <p:oleObj name="VISIO" r:id="rId4" imgW="617220" imgH="615696" progId="Visio.Drawing.6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VISIO" r:id="rId6" imgW="806196" imgH="662940" progId="Visio.Drawing.6">
                    <p:embed/>
                  </p:oleObj>
                </mc:Choice>
                <mc:Fallback>
                  <p:oleObj name="VISIO" r:id="rId6" imgW="806196" imgH="662940" progId="Visio.Drawing.6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36A6122-12B9-4E35-BAE7-46C62278975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11" name="Picture 8" descr="http://biomasshub.com/wp-content/uploads/2010/03/ILUC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2" y="4664075"/>
            <a:ext cx="21748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8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Pang-</a:t>
            </a:r>
            <a:r>
              <a:rPr lang="en-US" sz="2000" dirty="0" err="1" smtClean="0"/>
              <a:t>Ning</a:t>
            </a:r>
            <a:r>
              <a:rPr lang="en-US" sz="2000" dirty="0" smtClean="0"/>
              <a:t> Tan, Michael Steinbach, </a:t>
            </a:r>
            <a:r>
              <a:rPr lang="en-US" sz="2000" dirty="0" err="1" smtClean="0"/>
              <a:t>Vipin</a:t>
            </a:r>
            <a:r>
              <a:rPr lang="en-US" sz="2000" dirty="0" smtClean="0"/>
              <a:t> Kumar, </a:t>
            </a:r>
            <a:r>
              <a:rPr lang="en-US" sz="2000" b="1" i="1" dirty="0" smtClean="0"/>
              <a:t>Introduction </a:t>
            </a:r>
            <a:r>
              <a:rPr lang="en-US" sz="2000" b="1" i="1" dirty="0"/>
              <a:t>to Data </a:t>
            </a:r>
            <a:r>
              <a:rPr lang="en-US" sz="2000" b="1" i="1" dirty="0" smtClean="0"/>
              <a:t>Mining</a:t>
            </a:r>
            <a:r>
              <a:rPr lang="en-US" sz="2000" dirty="0" smtClean="0"/>
              <a:t>, Pearson.</a:t>
            </a:r>
          </a:p>
          <a:p>
            <a:r>
              <a:rPr lang="en-US" sz="2000" dirty="0" err="1"/>
              <a:t>Jiawei</a:t>
            </a:r>
            <a:r>
              <a:rPr lang="en-US" sz="2000" dirty="0"/>
              <a:t> </a:t>
            </a:r>
            <a:r>
              <a:rPr lang="en-US" sz="2000" dirty="0" smtClean="0"/>
              <a:t>Han, </a:t>
            </a:r>
            <a:r>
              <a:rPr lang="en-US" sz="2000" dirty="0" err="1" smtClean="0"/>
              <a:t>Micheline</a:t>
            </a:r>
            <a:r>
              <a:rPr lang="en-US" sz="2000" dirty="0" smtClean="0"/>
              <a:t> </a:t>
            </a:r>
            <a:r>
              <a:rPr lang="en-US" sz="2000" dirty="0" err="1" smtClean="0"/>
              <a:t>Kamber</a:t>
            </a:r>
            <a:r>
              <a:rPr lang="en-US" sz="2000" dirty="0" smtClean="0"/>
              <a:t>, Jian Pei, </a:t>
            </a:r>
            <a:r>
              <a:rPr lang="en-US" sz="2000" b="1" i="1" dirty="0" smtClean="0"/>
              <a:t>Data Mining Concepts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 Techniques</a:t>
            </a:r>
            <a:r>
              <a:rPr lang="en-US" sz="2000" b="1" dirty="0" smtClean="0"/>
              <a:t>, </a:t>
            </a:r>
            <a:r>
              <a:rPr lang="en-US" sz="2000" dirty="0" smtClean="0"/>
              <a:t>Third Edition, Elsevier.</a:t>
            </a:r>
          </a:p>
          <a:p>
            <a:r>
              <a:rPr lang="en-US" sz="2000" dirty="0"/>
              <a:t>Mohammed J. </a:t>
            </a:r>
            <a:r>
              <a:rPr lang="en-US" sz="2000" dirty="0" err="1" smtClean="0"/>
              <a:t>Zaki</a:t>
            </a:r>
            <a:r>
              <a:rPr lang="en-US" sz="2000" dirty="0" smtClean="0"/>
              <a:t>, Wagner </a:t>
            </a:r>
            <a:r>
              <a:rPr lang="en-US" sz="2000" dirty="0" err="1"/>
              <a:t>Meira</a:t>
            </a:r>
            <a:r>
              <a:rPr lang="en-US" sz="2000" dirty="0"/>
              <a:t> Jr</a:t>
            </a:r>
            <a:r>
              <a:rPr lang="en-US" sz="2000" dirty="0" smtClean="0"/>
              <a:t>., </a:t>
            </a:r>
            <a:r>
              <a:rPr lang="en-US" sz="2000" b="1" i="1" dirty="0" smtClean="0"/>
              <a:t>Data </a:t>
            </a:r>
            <a:r>
              <a:rPr lang="en-US" sz="2000" b="1" i="1" dirty="0"/>
              <a:t>Mining and Analysis</a:t>
            </a:r>
            <a:r>
              <a:rPr lang="en-US" sz="2000" b="1" i="1" dirty="0" smtClean="0"/>
              <a:t>: Fundamental </a:t>
            </a:r>
            <a:r>
              <a:rPr lang="en-US" sz="2000" b="1" i="1" dirty="0"/>
              <a:t>Concepts and </a:t>
            </a:r>
            <a:r>
              <a:rPr lang="en-US" sz="2000" b="1" i="1" dirty="0" smtClean="0"/>
              <a:t>Algorithms, </a:t>
            </a:r>
            <a:r>
              <a:rPr lang="en-US" sz="2000" dirty="0" smtClean="0"/>
              <a:t>Cambridge University press.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Email:mazlaghani@aut.ac.ir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639288" y="1905000"/>
            <a:ext cx="1633782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MBX10"/>
              </a:rPr>
              <a:t>  Regression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1702658"/>
            <a:ext cx="5638800" cy="9233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en-US" dirty="0"/>
              <a:t>Predict a value of a given continuous valued variable based on the values of other variables, assuming a linear or nonlinear model of dependency.</a:t>
            </a:r>
          </a:p>
        </p:txBody>
      </p:sp>
    </p:spTree>
    <p:extLst>
      <p:ext uri="{BB962C8B-B14F-4D97-AF65-F5344CB8AC3E}">
        <p14:creationId xmlns:p14="http://schemas.microsoft.com/office/powerpoint/2010/main" val="8159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Tasks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639288" y="1905000"/>
            <a:ext cx="1633782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MBX10"/>
              </a:rPr>
              <a:t>  Regression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434" y="3311788"/>
            <a:ext cx="8864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400" dirty="0" smtClean="0">
                <a:solidFill>
                  <a:srgbClr val="FF3300"/>
                </a:solidFill>
              </a:rPr>
              <a:t>Examples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Predicting sales amounts of new product based on advertising expenditure.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Predicting </a:t>
            </a:r>
            <a:r>
              <a:rPr lang="en-US" altLang="en-US" sz="2400" dirty="0"/>
              <a:t>wind velocities as a function of temperature, humidity, air pressure,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Time series </a:t>
            </a:r>
            <a:r>
              <a:rPr lang="en-US" altLang="en-US" sz="2400" dirty="0" smtClean="0"/>
              <a:t>prediction</a:t>
            </a:r>
            <a:endParaRPr lang="en-US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124200" y="1702658"/>
            <a:ext cx="5638800" cy="923330"/>
          </a:xfrm>
          <a:prstGeom prst="rect">
            <a:avLst/>
          </a:prstGeom>
          <a:solidFill>
            <a:srgbClr val="AFEEF5"/>
          </a:solidFill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en-US" dirty="0"/>
              <a:t>Predict a value of a given continuous valued variable based on the values of other variables, assuming a linear or nonlinear model of dependency.</a:t>
            </a:r>
          </a:p>
        </p:txBody>
      </p:sp>
    </p:spTree>
    <p:extLst>
      <p:ext uri="{BB962C8B-B14F-4D97-AF65-F5344CB8AC3E}">
        <p14:creationId xmlns:p14="http://schemas.microsoft.com/office/powerpoint/2010/main" val="22097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686925"/>
            <a:ext cx="2286203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2.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Description </a:t>
            </a:r>
            <a:r>
              <a:rPr lang="en-US" altLang="en-US" dirty="0" smtClean="0">
                <a:solidFill>
                  <a:schemeClr val="bg1"/>
                </a:solidFill>
              </a:rPr>
              <a:t>Methods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50" y="3124200"/>
            <a:ext cx="8534400" cy="923330"/>
          </a:xfrm>
          <a:prstGeom prst="rect">
            <a:avLst/>
          </a:prstGeom>
          <a:solidFill>
            <a:srgbClr val="AFEEF5"/>
          </a:solidFill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Goal : find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groups of closely related observations so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that observations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that belong to the same cluster are more similar to each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other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than observations that belong to other clusters.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CMR1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89729" y="2511044"/>
            <a:ext cx="1415772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MBX10"/>
              </a:rPr>
              <a:t>  clustering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686925"/>
            <a:ext cx="2286203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MBX10"/>
              </a:rPr>
              <a:t>2.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Description </a:t>
            </a:r>
            <a:r>
              <a:rPr lang="en-US" altLang="en-US" dirty="0" smtClean="0">
                <a:solidFill>
                  <a:schemeClr val="bg1"/>
                </a:solidFill>
              </a:rPr>
              <a:t>Methods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09800"/>
            <a:ext cx="8534400" cy="923330"/>
          </a:xfrm>
          <a:prstGeom prst="rect">
            <a:avLst/>
          </a:prstGeom>
          <a:solidFill>
            <a:srgbClr val="AFEEF5"/>
          </a:solidFill>
          <a:ln w="254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Goal : find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groups of closely related observations so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that observations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that belong to the same cluster are more similar to each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MR10"/>
              </a:rPr>
              <a:t>other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MR10"/>
              </a:rPr>
              <a:t>than observations that belong to other clusters.</a:t>
            </a:r>
            <a:endParaRPr lang="fa-IR" dirty="0">
              <a:solidFill>
                <a:schemeClr val="accent1">
                  <a:lumMod val="50000"/>
                </a:schemeClr>
              </a:solidFill>
              <a:latin typeface="CMR1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124200" y="4036418"/>
            <a:ext cx="3048000" cy="2678112"/>
            <a:chOff x="2160" y="2544"/>
            <a:chExt cx="1920" cy="1687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5105400" y="3133130"/>
            <a:ext cx="3048000" cy="2514600"/>
            <a:chOff x="3312" y="1584"/>
            <a:chExt cx="1920" cy="1584"/>
          </a:xfrm>
        </p:grpSpPr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latin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743200" y="4123730"/>
            <a:ext cx="3276600" cy="2286000"/>
            <a:chOff x="1824" y="2208"/>
            <a:chExt cx="2064" cy="1440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1143000" y="3437930"/>
            <a:ext cx="2286000" cy="1676400"/>
            <a:chOff x="816" y="1776"/>
            <a:chExt cx="1440" cy="1056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 dirty="0">
                  <a:latin typeface="Tahoma" panose="020B0604030504040204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2198132"/>
            <a:ext cx="8382000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</a:pPr>
            <a:endParaRPr lang="en-US" altLang="en-US" sz="800" dirty="0"/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b="1" dirty="0"/>
              <a:t>Goal:</a:t>
            </a:r>
            <a:r>
              <a:rPr lang="en-US" altLang="en-US" sz="2400" dirty="0"/>
              <a:t> subdivide a market into distinct subsets of customers where any subset may conceivably be selected as a market target to be reached with a distinct marketing mix</a:t>
            </a:r>
            <a:r>
              <a:rPr lang="en-US" altLang="en-US" sz="2400" dirty="0" smtClean="0"/>
              <a:t>.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3685624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Example 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CMBX10"/>
              </a:rPr>
              <a:t>Market Segmentation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)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altLang="en-US" sz="700" dirty="0"/>
          </a:p>
          <a:p>
            <a:pPr marL="742950" lvl="1" indent="-285750"/>
            <a:endParaRPr lang="en-US" altLang="en-US" sz="2400" b="1" dirty="0" smtClean="0"/>
          </a:p>
          <a:p>
            <a:pPr marL="742950" lvl="1" indent="-285750"/>
            <a:r>
              <a:rPr lang="en-US" altLang="en-US" sz="2400" b="1" dirty="0" smtClean="0"/>
              <a:t>Goal</a:t>
            </a:r>
            <a:r>
              <a:rPr lang="en-US" altLang="en-US" sz="2400" b="1" dirty="0"/>
              <a:t>:</a:t>
            </a:r>
            <a:r>
              <a:rPr lang="en-US" altLang="en-US" sz="2400" dirty="0"/>
              <a:t> To find groups of documents that are similar to each other based on the important terms appearing in them.</a:t>
            </a:r>
          </a:p>
          <a:p>
            <a:pPr marL="742950" lvl="1" indent="-285750"/>
            <a:endParaRPr lang="en-US" altLang="en-US" sz="1100" dirty="0"/>
          </a:p>
          <a:p>
            <a:pPr marL="742950" lvl="1" indent="-285750"/>
            <a:r>
              <a:rPr lang="en-US" altLang="en-US" sz="2400" b="1" dirty="0"/>
              <a:t>Approach:</a:t>
            </a:r>
            <a:r>
              <a:rPr lang="en-US" altLang="en-US" sz="2400" dirty="0"/>
              <a:t> To identify frequently occurring terms in each document. Form a similarity measure based on the frequencies of different terms. Use it to cluster.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828800"/>
            <a:ext cx="3749744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Example 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Document Clustering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)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3749744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Example 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Document Clustering</a:t>
            </a:r>
            <a:r>
              <a:rPr lang="en-US" b="1" dirty="0" smtClean="0">
                <a:solidFill>
                  <a:srgbClr val="FF0000"/>
                </a:solidFill>
                <a:latin typeface="CMBX10"/>
              </a:rPr>
              <a:t>)</a:t>
            </a:r>
            <a:endParaRPr lang="fa-I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2510135"/>
            <a:ext cx="81944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Association Rules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692533"/>
            <a:ext cx="1875385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Association Rules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756" y="2350532"/>
            <a:ext cx="845820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MR10"/>
              </a:rPr>
              <a:t>Goal: discover </a:t>
            </a:r>
            <a:r>
              <a:rPr lang="en-US" dirty="0">
                <a:latin typeface="CMR10"/>
              </a:rPr>
              <a:t>patterns that describe strongly </a:t>
            </a:r>
            <a:r>
              <a:rPr lang="en-US" dirty="0" smtClean="0">
                <a:latin typeface="CMR10"/>
              </a:rPr>
              <a:t>associated features </a:t>
            </a:r>
            <a:r>
              <a:rPr lang="en-US" dirty="0">
                <a:latin typeface="CMR10"/>
              </a:rPr>
              <a:t>in the data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813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CMR10"/>
              </a:rPr>
              <a:t>Market-basket </a:t>
            </a:r>
            <a:r>
              <a:rPr lang="en-US" altLang="en-US" dirty="0">
                <a:latin typeface="CMR10"/>
              </a:rPr>
              <a:t>analysis</a:t>
            </a:r>
          </a:p>
          <a:p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304800" y="3087676"/>
            <a:ext cx="1133644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CMBX10"/>
              </a:rPr>
              <a:t>Example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Rules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57200" y="1981200"/>
            <a:ext cx="3843745" cy="369332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MBX10"/>
              </a:rPr>
              <a:t>Example: </a:t>
            </a:r>
            <a:r>
              <a:rPr lang="en-US" b="1" dirty="0">
                <a:solidFill>
                  <a:srgbClr val="FF0000"/>
                </a:solidFill>
                <a:latin typeface="CMBX10"/>
              </a:rPr>
              <a:t>Market Basket Analysis</a:t>
            </a:r>
            <a:endParaRPr lang="fa-IR" b="1" dirty="0">
              <a:solidFill>
                <a:srgbClr val="FF0000"/>
              </a:solidFill>
              <a:latin typeface="CMBX1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4" y="2514600"/>
            <a:ext cx="7133542" cy="3096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867400"/>
            <a:ext cx="2796750" cy="3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Anomaly </a:t>
            </a:r>
            <a:r>
              <a:rPr lang="en-US" altLang="en-US" dirty="0"/>
              <a:t>Detection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692533"/>
            <a:ext cx="1991251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Anomaly </a:t>
            </a:r>
            <a:r>
              <a:rPr lang="en-US" b="1" dirty="0">
                <a:solidFill>
                  <a:schemeClr val="bg1"/>
                </a:solidFill>
              </a:rPr>
              <a:t>detection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992" y="2434948"/>
            <a:ext cx="8229600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Goal: identifying </a:t>
            </a:r>
            <a:r>
              <a:rPr lang="en-US" sz="2000" dirty="0"/>
              <a:t>observations whose </a:t>
            </a:r>
            <a:r>
              <a:rPr lang="en-US" sz="2000" dirty="0" smtClean="0"/>
              <a:t>characteristics are </a:t>
            </a:r>
            <a:r>
              <a:rPr lang="en-US" sz="2000" dirty="0"/>
              <a:t>significantly different from the rest of the data</a:t>
            </a:r>
            <a:endParaRPr lang="en-US" altLang="en-US" sz="2000" dirty="0"/>
          </a:p>
        </p:txBody>
      </p:sp>
      <p:sp>
        <p:nvSpPr>
          <p:cNvPr id="6" name="Cloud Callout 5"/>
          <p:cNvSpPr/>
          <p:nvPr/>
        </p:nvSpPr>
        <p:spPr>
          <a:xfrm>
            <a:off x="390882" y="3513938"/>
            <a:ext cx="3124200" cy="838200"/>
          </a:xfrm>
          <a:prstGeom prst="cloudCallout">
            <a:avLst>
              <a:gd name="adj1" fmla="val 30481"/>
              <a:gd name="adj2" fmla="val -14009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anomalies or outliers</a:t>
            </a:r>
            <a:endParaRPr lang="fa-IR" sz="2000" b="1" dirty="0"/>
          </a:p>
        </p:txBody>
      </p:sp>
    </p:spTree>
    <p:extLst>
      <p:ext uri="{BB962C8B-B14F-4D97-AF65-F5344CB8AC3E}">
        <p14:creationId xmlns:p14="http://schemas.microsoft.com/office/powerpoint/2010/main" val="12712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2057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Homework (20%)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Seminar (10%)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Midterm + Final(30%+40%)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63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Anomaly </a:t>
            </a:r>
            <a:r>
              <a:rPr lang="en-US" altLang="en-US" dirty="0"/>
              <a:t>Detection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3448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MR10"/>
              </a:rPr>
              <a:t>Core Data Mining Tasks</a:t>
            </a:r>
            <a:endParaRPr lang="fa-IR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692533"/>
            <a:ext cx="1991251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Anomaly </a:t>
            </a:r>
            <a:r>
              <a:rPr lang="en-US" b="1" dirty="0">
                <a:solidFill>
                  <a:schemeClr val="bg1"/>
                </a:solidFill>
              </a:rPr>
              <a:t>detection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992" y="2434948"/>
            <a:ext cx="8229600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Goal: identifying </a:t>
            </a:r>
            <a:r>
              <a:rPr lang="en-US" sz="2000" dirty="0"/>
              <a:t>observations whose </a:t>
            </a:r>
            <a:r>
              <a:rPr lang="en-US" sz="2000" dirty="0" smtClean="0"/>
              <a:t>characteristics are </a:t>
            </a:r>
            <a:r>
              <a:rPr lang="en-US" sz="2000" dirty="0"/>
              <a:t>significantly different from the rest of the data</a:t>
            </a:r>
            <a:endParaRPr lang="en-US" altLang="en-US" sz="2000" dirty="0"/>
          </a:p>
        </p:txBody>
      </p:sp>
      <p:sp>
        <p:nvSpPr>
          <p:cNvPr id="6" name="Cloud Callout 5"/>
          <p:cNvSpPr/>
          <p:nvPr/>
        </p:nvSpPr>
        <p:spPr>
          <a:xfrm>
            <a:off x="390882" y="3513938"/>
            <a:ext cx="3124200" cy="838200"/>
          </a:xfrm>
          <a:prstGeom prst="cloudCallout">
            <a:avLst>
              <a:gd name="adj1" fmla="val 30481"/>
              <a:gd name="adj2" fmla="val -14009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anomalies or outliers</a:t>
            </a:r>
            <a:endParaRPr lang="fa-I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76992" y="4826675"/>
            <a:ext cx="8438408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Network </a:t>
            </a:r>
            <a:r>
              <a:rPr lang="en-US" altLang="en-US" dirty="0"/>
              <a:t>Intrusion </a:t>
            </a:r>
            <a:r>
              <a:rPr lang="en-US" altLang="en-US" dirty="0" smtClean="0"/>
              <a:t> Detection</a:t>
            </a:r>
            <a:endParaRPr lang="en-US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Identify anomalous behavior from sensor networks for monitoring and surveillance.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Detecting changes in the global forest cover.</a:t>
            </a:r>
          </a:p>
        </p:txBody>
      </p:sp>
    </p:spTree>
    <p:extLst>
      <p:ext uri="{BB962C8B-B14F-4D97-AF65-F5344CB8AC3E}">
        <p14:creationId xmlns:p14="http://schemas.microsoft.com/office/powerpoint/2010/main" val="37099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sz="1800" dirty="0" smtClean="0"/>
              <a:t>(</a:t>
            </a:r>
            <a:r>
              <a:rPr lang="en-US" sz="1800" dirty="0"/>
              <a:t>Types of </a:t>
            </a:r>
            <a:r>
              <a:rPr lang="en-US" sz="1800" dirty="0" smtClean="0"/>
              <a:t>Data, Data Quality, Data Preprocessing)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Similarity and </a:t>
            </a:r>
            <a:r>
              <a:rPr lang="en-US" dirty="0" smtClean="0"/>
              <a:t>Distance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Exploring Data </a:t>
            </a:r>
            <a:r>
              <a:rPr lang="en-US" sz="2000" dirty="0"/>
              <a:t>(Summary Statistics, visualization</a:t>
            </a:r>
            <a:r>
              <a:rPr lang="en-US" sz="20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Regression</a:t>
            </a:r>
            <a:r>
              <a:rPr lang="en-US" sz="20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Classification</a:t>
            </a:r>
            <a:r>
              <a:rPr lang="en-US" sz="2000" dirty="0" smtClean="0"/>
              <a:t> (decision tree, KNN, Bayesian methods, SVM, Ensemble methods, Evaluation)</a:t>
            </a:r>
            <a:endParaRPr lang="fa-IR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Association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Clustering</a:t>
            </a:r>
            <a:r>
              <a:rPr lang="en-US" sz="2000" dirty="0" smtClean="0"/>
              <a:t> (</a:t>
            </a:r>
            <a:r>
              <a:rPr lang="en-US" sz="2000" dirty="0"/>
              <a:t>K-means, </a:t>
            </a:r>
            <a:r>
              <a:rPr lang="en-US" altLang="fa-IR" sz="2000" dirty="0"/>
              <a:t>Hierarchical Clustering, </a:t>
            </a:r>
            <a:r>
              <a:rPr lang="en-US" sz="2000" dirty="0"/>
              <a:t>Density based Clustering, Cluster Validation, Fuzzy Clustering, Mixture Models, Spectral clustering)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Dimension Reduction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646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vast amounts of </a:t>
            </a:r>
            <a:r>
              <a:rPr lang="en-US" dirty="0" smtClean="0"/>
              <a:t>data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en-US" sz="2900" dirty="0"/>
              <a:t>Gather whatever data you can whenever and wherever possible</a:t>
            </a: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/>
              <a:t>extracting useful challenging</a:t>
            </a:r>
          </a:p>
          <a:p>
            <a:r>
              <a:rPr lang="en-US" dirty="0" smtClean="0"/>
              <a:t>well-known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77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vast amounts of </a:t>
            </a:r>
            <a:r>
              <a:rPr lang="en-US" dirty="0" smtClean="0"/>
              <a:t>data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en-US" sz="2900" dirty="0"/>
              <a:t>Gather whatever data you can whenever and wherever possible</a:t>
            </a: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/>
              <a:t>extracting useful challenging</a:t>
            </a:r>
          </a:p>
          <a:p>
            <a:r>
              <a:rPr lang="en-US" dirty="0" smtClean="0"/>
              <a:t>well-known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267200"/>
            <a:ext cx="1297150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Business</a:t>
            </a:r>
            <a:endParaRPr lang="fa-IR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5005982"/>
            <a:ext cx="4743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MR10"/>
              </a:rPr>
              <a:t>data about customer </a:t>
            </a:r>
            <a:r>
              <a:rPr lang="en-US" dirty="0" smtClean="0">
                <a:latin typeface="CMR10"/>
              </a:rPr>
              <a:t>purchases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MR10"/>
              </a:rPr>
              <a:t>better understand the needs of customers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MR10"/>
              </a:rPr>
              <a:t>make more informed business decisions</a:t>
            </a:r>
          </a:p>
        </p:txBody>
      </p:sp>
      <p:pic>
        <p:nvPicPr>
          <p:cNvPr id="6" name="Picture 25" descr="story-3dimensional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00600"/>
            <a:ext cx="167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6400800" y="5286375"/>
          <a:ext cx="647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VISIO" r:id="rId4" imgW="617220" imgH="615696" progId="Visio.Drawing.11">
                  <p:embed/>
                </p:oleObj>
              </mc:Choice>
              <mc:Fallback>
                <p:oleObj name="VISIO" r:id="rId4" imgW="617220" imgH="615696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86375"/>
                        <a:ext cx="6477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6384925" y="4900612"/>
          <a:ext cx="64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VISIO" r:id="rId6" imgW="806196" imgH="662940" progId="Visio.Drawing.11">
                  <p:embed/>
                </p:oleObj>
              </mc:Choice>
              <mc:Fallback>
                <p:oleObj name="VISIO" r:id="rId6" imgW="806196" imgH="662940" progId="Visio.Drawing.11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4900612"/>
                        <a:ext cx="647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9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410881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BX10"/>
              </a:rPr>
              <a:t>Medicine, Science, and Engineering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921" y="2617112"/>
            <a:ext cx="4230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MR10"/>
              </a:rPr>
              <a:t>Earth’s climate </a:t>
            </a:r>
            <a:r>
              <a:rPr lang="en-US" sz="2000" dirty="0" smtClean="0">
                <a:latin typeface="CMR10"/>
              </a:rPr>
              <a:t>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MR10"/>
              </a:rPr>
              <a:t>genomic </a:t>
            </a:r>
            <a:r>
              <a:rPr lang="en-US" sz="2000" dirty="0" err="1" smtClean="0">
                <a:latin typeface="CMR10"/>
              </a:rPr>
              <a:t>data:microarray</a:t>
            </a:r>
            <a:endParaRPr lang="en-US" sz="2000" dirty="0">
              <a:latin typeface="C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i="1" dirty="0" smtClean="0">
                <a:latin typeface="Helvetica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US" altLang="en-US" sz="2000" i="1" dirty="0" smtClean="0"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latin typeface="Helvetica" panose="020B0604020202020204" pitchFamily="34" charset="0"/>
                <a:cs typeface="Arial" panose="020B0604020202020204" pitchFamily="34" charset="0"/>
              </a:rPr>
              <a:t>Networks </a:t>
            </a:r>
            <a:endParaRPr lang="fa-IR" sz="2000" dirty="0">
              <a:latin typeface="CMR1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71087" y="612775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400" i="1" dirty="0">
                <a:latin typeface="Helvetica" panose="020B0604020202020204" pitchFamily="34" charset="0"/>
                <a:cs typeface="Arial" panose="020B0604020202020204" pitchFamily="34" charset="0"/>
              </a:rPr>
              <a:t>Traffic Patterns</a:t>
            </a:r>
            <a:endParaRPr lang="en-US" altLang="en-US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18" descr="http://images.ezgif.com/tmp/gif_232x188_6af96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72" y="4466595"/>
            <a:ext cx="1823589" cy="147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1072" y="5915817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</a:pPr>
            <a:r>
              <a:rPr lang="en-US" altLang="en-US" sz="1200" i="1" dirty="0">
                <a:latin typeface="Helvetica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altLang="en-US" sz="1200" i="1" dirty="0" smtClean="0">
                <a:latin typeface="Helvetica" panose="020B0604020202020204" pitchFamily="34" charset="0"/>
                <a:cs typeface="Arial" panose="020B0604020202020204" pitchFamily="34" charset="0"/>
              </a:rPr>
              <a:t>Networking </a:t>
            </a:r>
            <a:endParaRPr lang="en-US" altLang="en-US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7722"/>
            <a:ext cx="23780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970587" y="3173413"/>
            <a:ext cx="2689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Surface Temperature of Earth</a:t>
            </a:r>
          </a:p>
        </p:txBody>
      </p:sp>
      <p:pic>
        <p:nvPicPr>
          <p:cNvPr id="12" name="Picture 18" descr="http://im2.ezgif.com/tmp/ezgif-1403672989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2" y="1828800"/>
            <a:ext cx="246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014212" y="6174489"/>
            <a:ext cx="2084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Gene Expression Data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/>
          </p:nvPr>
        </p:nvGraphicFramePr>
        <p:xfrm>
          <a:off x="6080887" y="4453730"/>
          <a:ext cx="20177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6" imgW="2401824" imgH="1491996" progId="Visio.Drawing.11">
                  <p:embed/>
                </p:oleObj>
              </mc:Choice>
              <mc:Fallback>
                <p:oleObj name="VISIO" r:id="rId6" imgW="2401824" imgH="1491996" progId="Visio.Drawing.11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887" y="4453730"/>
                        <a:ext cx="201771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4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81534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Yahoo has Peta Bytes of web data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Facebook has billions of active users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Bank/Credit </a:t>
            </a:r>
            <a:r>
              <a:rPr lang="en-US" altLang="en-US" sz="2400" dirty="0"/>
              <a:t>Card </a:t>
            </a:r>
            <a:r>
              <a:rPr lang="en-US" altLang="en-US" sz="2400" dirty="0" smtClean="0"/>
              <a:t>transactions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FMRI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20574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5200" y="5469243"/>
            <a:ext cx="196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fMRI Data from Brain</a:t>
            </a:r>
          </a:p>
        </p:txBody>
      </p:sp>
    </p:spTree>
    <p:extLst>
      <p:ext uri="{BB962C8B-B14F-4D97-AF65-F5344CB8AC3E}">
        <p14:creationId xmlns:p14="http://schemas.microsoft.com/office/powerpoint/2010/main" val="32459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id data mining?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mining is the process of automatically discovering useful information </a:t>
            </a:r>
            <a:r>
              <a:rPr lang="en-US" sz="2400" dirty="0" smtClean="0"/>
              <a:t>in large </a:t>
            </a:r>
            <a:r>
              <a:rPr lang="en-US" sz="2400" dirty="0"/>
              <a:t>data </a:t>
            </a:r>
            <a:r>
              <a:rPr lang="en-US" sz="2400" dirty="0" smtClean="0"/>
              <a:t>repositories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305800" cy="9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504206" y="1828800"/>
            <a:ext cx="8364187" cy="646331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BX10"/>
              </a:rPr>
              <a:t>preprocessing :</a:t>
            </a:r>
            <a:r>
              <a:rPr lang="en-US" dirty="0" smtClean="0">
                <a:latin typeface="CMR10"/>
              </a:rPr>
              <a:t> </a:t>
            </a:r>
            <a:r>
              <a:rPr lang="en-US" dirty="0">
                <a:latin typeface="CMR10"/>
              </a:rPr>
              <a:t>transform the raw input data into an appropriate format for </a:t>
            </a:r>
            <a:r>
              <a:rPr lang="en-US" dirty="0" smtClean="0">
                <a:latin typeface="CMR10"/>
              </a:rPr>
              <a:t>subsequent analysis</a:t>
            </a:r>
            <a:r>
              <a:rPr lang="en-US" dirty="0">
                <a:latin typeface="CMR10"/>
              </a:rPr>
              <a:t>.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1992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fusing </a:t>
            </a:r>
            <a:r>
              <a:rPr lang="en-US" dirty="0" smtClean="0">
                <a:latin typeface="CMR10"/>
              </a:rPr>
              <a:t>data</a:t>
            </a:r>
          </a:p>
          <a:p>
            <a:r>
              <a:rPr lang="en-US" dirty="0">
                <a:latin typeface="CMR10"/>
              </a:rPr>
              <a:t>cleaning data</a:t>
            </a:r>
          </a:p>
          <a:p>
            <a:r>
              <a:rPr lang="en-US" dirty="0">
                <a:latin typeface="CMR10"/>
              </a:rPr>
              <a:t>selecting features</a:t>
            </a:r>
            <a:endParaRPr lang="fa-IR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35561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3324</TotalTime>
  <Words>905</Words>
  <Application>Microsoft Office PowerPoint</Application>
  <PresentationFormat>On-screen Show (4:3)</PresentationFormat>
  <Paragraphs>180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CMBX10</vt:lpstr>
      <vt:lpstr>CMR10</vt:lpstr>
      <vt:lpstr>Helvetica</vt:lpstr>
      <vt:lpstr>Monotype Sorts</vt:lpstr>
      <vt:lpstr>Tahoma</vt:lpstr>
      <vt:lpstr>Times New Roman</vt:lpstr>
      <vt:lpstr>Tw Cen MT</vt:lpstr>
      <vt:lpstr>Wingdings</vt:lpstr>
      <vt:lpstr>Wingdings 2</vt:lpstr>
      <vt:lpstr>Median</vt:lpstr>
      <vt:lpstr>VISIO</vt:lpstr>
      <vt:lpstr>Document</vt:lpstr>
      <vt:lpstr>   Data mining: Introduction</vt:lpstr>
      <vt:lpstr>References:</vt:lpstr>
      <vt:lpstr>Grading</vt:lpstr>
      <vt:lpstr>Introduction</vt:lpstr>
      <vt:lpstr>Introduction</vt:lpstr>
      <vt:lpstr>Introduction</vt:lpstr>
      <vt:lpstr>Introduction</vt:lpstr>
      <vt:lpstr>What id data mining?</vt:lpstr>
      <vt:lpstr>Data Mining</vt:lpstr>
      <vt:lpstr>Data Mining</vt:lpstr>
      <vt:lpstr>Origins of Data Mining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 Examples of Classification Task </vt:lpstr>
      <vt:lpstr>Data Mining Tasks</vt:lpstr>
      <vt:lpstr>Data Mining Tasks</vt:lpstr>
      <vt:lpstr>Clustering</vt:lpstr>
      <vt:lpstr>Clustering</vt:lpstr>
      <vt:lpstr>Clustering</vt:lpstr>
      <vt:lpstr>Clustering</vt:lpstr>
      <vt:lpstr>Clustering</vt:lpstr>
      <vt:lpstr>Association Rules</vt:lpstr>
      <vt:lpstr>Association Rules</vt:lpstr>
      <vt:lpstr>Anomaly Detection</vt:lpstr>
      <vt:lpstr>Anomaly Detection</vt:lpstr>
      <vt:lpstr>Contents: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optimization problems</dc:title>
  <dc:creator>rezghi</dc:creator>
  <cp:lastModifiedBy>user</cp:lastModifiedBy>
  <cp:revision>287</cp:revision>
  <dcterms:created xsi:type="dcterms:W3CDTF">2013-08-07T07:08:41Z</dcterms:created>
  <dcterms:modified xsi:type="dcterms:W3CDTF">2022-09-17T11:25:01Z</dcterms:modified>
</cp:coreProperties>
</file>