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6"/>
  </p:notesMasterIdLst>
  <p:sldIdLst>
    <p:sldId id="256" r:id="rId2"/>
    <p:sldId id="258" r:id="rId3"/>
    <p:sldId id="329" r:id="rId4"/>
    <p:sldId id="259" r:id="rId5"/>
    <p:sldId id="331" r:id="rId6"/>
    <p:sldId id="330" r:id="rId7"/>
    <p:sldId id="332" r:id="rId8"/>
    <p:sldId id="261" r:id="rId9"/>
    <p:sldId id="262" r:id="rId10"/>
    <p:sldId id="264" r:id="rId11"/>
    <p:sldId id="265" r:id="rId12"/>
    <p:sldId id="279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75" r:id="rId21"/>
    <p:sldId id="273" r:id="rId22"/>
    <p:sldId id="274" r:id="rId23"/>
    <p:sldId id="278" r:id="rId24"/>
    <p:sldId id="333" r:id="rId25"/>
    <p:sldId id="276" r:id="rId26"/>
    <p:sldId id="334" r:id="rId27"/>
    <p:sldId id="280" r:id="rId28"/>
    <p:sldId id="335" r:id="rId29"/>
    <p:sldId id="336" r:id="rId30"/>
    <p:sldId id="283" r:id="rId31"/>
    <p:sldId id="311" r:id="rId32"/>
    <p:sldId id="312" r:id="rId33"/>
    <p:sldId id="313" r:id="rId34"/>
    <p:sldId id="338" r:id="rId35"/>
    <p:sldId id="337" r:id="rId36"/>
    <p:sldId id="315" r:id="rId37"/>
    <p:sldId id="316" r:id="rId38"/>
    <p:sldId id="317" r:id="rId39"/>
    <p:sldId id="339" r:id="rId40"/>
    <p:sldId id="340" r:id="rId41"/>
    <p:sldId id="318" r:id="rId42"/>
    <p:sldId id="341" r:id="rId43"/>
    <p:sldId id="319" r:id="rId44"/>
    <p:sldId id="320" r:id="rId45"/>
    <p:sldId id="321" r:id="rId46"/>
    <p:sldId id="322" r:id="rId47"/>
    <p:sldId id="323" r:id="rId48"/>
    <p:sldId id="342" r:id="rId49"/>
    <p:sldId id="324" r:id="rId50"/>
    <p:sldId id="325" r:id="rId51"/>
    <p:sldId id="326" r:id="rId52"/>
    <p:sldId id="327" r:id="rId53"/>
    <p:sldId id="328" r:id="rId54"/>
    <p:sldId id="285" r:id="rId55"/>
    <p:sldId id="344" r:id="rId56"/>
    <p:sldId id="343" r:id="rId57"/>
    <p:sldId id="284" r:id="rId58"/>
    <p:sldId id="286" r:id="rId59"/>
    <p:sldId id="345" r:id="rId60"/>
    <p:sldId id="287" r:id="rId61"/>
    <p:sldId id="346" r:id="rId62"/>
    <p:sldId id="288" r:id="rId63"/>
    <p:sldId id="289" r:id="rId64"/>
    <p:sldId id="290" r:id="rId65"/>
    <p:sldId id="291" r:id="rId66"/>
    <p:sldId id="292" r:id="rId67"/>
    <p:sldId id="347" r:id="rId68"/>
    <p:sldId id="293" r:id="rId69"/>
    <p:sldId id="295" r:id="rId70"/>
    <p:sldId id="348" r:id="rId71"/>
    <p:sldId id="349" r:id="rId72"/>
    <p:sldId id="294" r:id="rId73"/>
    <p:sldId id="350" r:id="rId74"/>
    <p:sldId id="296" r:id="rId75"/>
    <p:sldId id="351" r:id="rId76"/>
    <p:sldId id="352" r:id="rId77"/>
    <p:sldId id="297" r:id="rId78"/>
    <p:sldId id="353" r:id="rId79"/>
    <p:sldId id="354" r:id="rId80"/>
    <p:sldId id="298" r:id="rId81"/>
    <p:sldId id="299" r:id="rId82"/>
    <p:sldId id="355" r:id="rId83"/>
    <p:sldId id="356" r:id="rId84"/>
    <p:sldId id="300" r:id="rId85"/>
    <p:sldId id="301" r:id="rId86"/>
    <p:sldId id="302" r:id="rId87"/>
    <p:sldId id="358" r:id="rId88"/>
    <p:sldId id="306" r:id="rId89"/>
    <p:sldId id="357" r:id="rId90"/>
    <p:sldId id="307" r:id="rId91"/>
    <p:sldId id="308" r:id="rId92"/>
    <p:sldId id="359" r:id="rId93"/>
    <p:sldId id="309" r:id="rId94"/>
    <p:sldId id="310" r:id="rId9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AFEEF5"/>
    <a:srgbClr val="66CCFF"/>
    <a:srgbClr val="FF0066"/>
    <a:srgbClr val="FFFF99"/>
    <a:srgbClr val="FF3300"/>
    <a:srgbClr val="FFCC99"/>
    <a:srgbClr val="FF603B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725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DE9B58-E1C6-4F74-A3FA-3AB0DB923E29}" type="datetimeFigureOut">
              <a:rPr lang="fa-IR" smtClean="0"/>
              <a:t>07/03/1444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F5C3BD6-5B23-4A92-8091-17BDCEBB1C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802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56D2E9-A5E4-4DA0-921B-B609124D0DF7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C56D2E9-A5E4-4DA0-921B-B609124D0DF7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56D2E9-A5E4-4DA0-921B-B609124D0DF7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56D2E9-A5E4-4DA0-921B-B609124D0DF7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C56D2E9-A5E4-4DA0-921B-B609124D0DF7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56D2E9-A5E4-4DA0-921B-B609124D0DF7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7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7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12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emf"/><Relationship Id="rId4" Type="http://schemas.openxmlformats.org/officeDocument/2006/relationships/image" Target="../media/image38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764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fa-IR" sz="5400" dirty="0" smtClean="0"/>
              <a:t/>
            </a:r>
            <a:br>
              <a:rPr lang="en-US" altLang="fa-IR" sz="5400" dirty="0" smtClean="0"/>
            </a:br>
            <a:r>
              <a:rPr lang="en-US" altLang="fa-IR" sz="5400" dirty="0"/>
              <a:t/>
            </a:r>
            <a:br>
              <a:rPr lang="en-US" altLang="fa-IR" sz="5400" dirty="0"/>
            </a:br>
            <a:r>
              <a:rPr lang="en-US" altLang="fa-IR" sz="5400" dirty="0"/>
              <a:t/>
            </a:r>
            <a:br>
              <a:rPr lang="en-US" altLang="fa-IR" sz="5400" dirty="0"/>
            </a:br>
            <a:r>
              <a:rPr lang="en-US" sz="4800" b="1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Attributes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66700" y="2133600"/>
            <a:ext cx="883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Discrete Attribute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Has only a finite or </a:t>
            </a:r>
            <a:r>
              <a:rPr lang="en-US" sz="2200" dirty="0" err="1"/>
              <a:t>countably</a:t>
            </a:r>
            <a:r>
              <a:rPr lang="en-US" sz="2200" dirty="0"/>
              <a:t> infinite set of values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Examples: </a:t>
            </a:r>
            <a:r>
              <a:rPr lang="en-US" sz="2200" dirty="0" smtClean="0"/>
              <a:t>counts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Note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CC3300"/>
                </a:solidFill>
              </a:rPr>
              <a:t>binary attributes</a:t>
            </a:r>
            <a:r>
              <a:rPr lang="en-US" sz="2200" dirty="0"/>
              <a:t> are a special case of discrete </a:t>
            </a:r>
            <a:r>
              <a:rPr lang="en-US" sz="2200" dirty="0" smtClean="0"/>
              <a:t>attributes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 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Continuous Attribute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Has real numbers as attribute values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Examples: temperature, height, or weight.  </a:t>
            </a:r>
          </a:p>
        </p:txBody>
      </p:sp>
    </p:spTree>
    <p:extLst>
      <p:ext uri="{BB962C8B-B14F-4D97-AF65-F5344CB8AC3E}">
        <p14:creationId xmlns:p14="http://schemas.microsoft.com/office/powerpoint/2010/main" val="39860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56727" y="1898809"/>
            <a:ext cx="861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MR10"/>
            </a:endParaRPr>
          </a:p>
          <a:p>
            <a:r>
              <a:rPr lang="en-US" dirty="0" smtClean="0">
                <a:latin typeface="CMR10"/>
              </a:rPr>
              <a:t>only </a:t>
            </a:r>
            <a:r>
              <a:rPr lang="en-US" dirty="0">
                <a:latin typeface="CMR10"/>
              </a:rPr>
              <a:t>presence—a non-zero attribute value—is </a:t>
            </a:r>
            <a:r>
              <a:rPr lang="en-US" dirty="0" smtClean="0">
                <a:latin typeface="CMR10"/>
              </a:rPr>
              <a:t>regarded as important</a:t>
            </a:r>
          </a:p>
          <a:p>
            <a:pPr marL="1311275" lvl="2" indent="-396875"/>
            <a:r>
              <a:rPr lang="en-US" dirty="0"/>
              <a:t>Students and courses</a:t>
            </a:r>
          </a:p>
          <a:p>
            <a:pPr marL="1311275" lvl="2" indent="-396875"/>
            <a:r>
              <a:rPr lang="en-US" dirty="0"/>
              <a:t>Words present in documents</a:t>
            </a:r>
          </a:p>
          <a:p>
            <a:pPr marL="1311275" lvl="2" indent="-396875"/>
            <a:r>
              <a:rPr lang="en-US" dirty="0"/>
              <a:t>Items present in customer </a:t>
            </a:r>
            <a:r>
              <a:rPr lang="en-US" dirty="0" smtClean="0"/>
              <a:t>transactions</a:t>
            </a:r>
          </a:p>
          <a:p>
            <a:pPr marL="1311275" lvl="2" indent="-396875"/>
            <a:endParaRPr lang="en-US" dirty="0"/>
          </a:p>
          <a:p>
            <a:pPr marL="396875" indent="-396875"/>
            <a:r>
              <a:rPr lang="en-US" dirty="0"/>
              <a:t>Asymmetric attributes typically arise from objects that are sets</a:t>
            </a:r>
            <a:endParaRPr lang="en-US" dirty="0">
              <a:solidFill>
                <a:srgbClr val="CC6600"/>
              </a:solidFill>
            </a:endParaRPr>
          </a:p>
          <a:p>
            <a:pPr marL="396875" indent="-396875"/>
            <a:endParaRPr lang="en-US" dirty="0"/>
          </a:p>
          <a:p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2651110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CMBX10"/>
              </a:rPr>
              <a:t>Asymmetric Attributes</a:t>
            </a:r>
            <a:endParaRPr lang="fa-IR" b="1" dirty="0">
              <a:latin typeface="CMBX10"/>
            </a:endParaRPr>
          </a:p>
        </p:txBody>
      </p:sp>
    </p:spTree>
    <p:extLst>
      <p:ext uri="{BB962C8B-B14F-4D97-AF65-F5344CB8AC3E}">
        <p14:creationId xmlns:p14="http://schemas.microsoft.com/office/powerpoint/2010/main" val="1297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Data Sets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551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06" y="228600"/>
            <a:ext cx="8153400" cy="990600"/>
          </a:xfrm>
        </p:spPr>
        <p:txBody>
          <a:bodyPr/>
          <a:lstStyle/>
          <a:p>
            <a:r>
              <a:rPr lang="en-US" b="1" dirty="0"/>
              <a:t>Types of Data Sets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609600" y="1713015"/>
            <a:ext cx="1800493" cy="369332"/>
          </a:xfrm>
          <a:prstGeom prst="rect">
            <a:avLst/>
          </a:prstGeom>
          <a:solidFill>
            <a:srgbClr val="AFEEF5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CMBX10"/>
              </a:rPr>
              <a:t>1. Record Data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352800" y="1711036"/>
            <a:ext cx="2454518" cy="369332"/>
          </a:xfrm>
          <a:prstGeom prst="rect">
            <a:avLst/>
          </a:prstGeom>
          <a:solidFill>
            <a:srgbClr val="AFEEF5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CMBX10"/>
              </a:rPr>
              <a:t>2. Graph-Based Data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6553200" y="1711036"/>
            <a:ext cx="1903085" cy="369332"/>
          </a:xfrm>
          <a:prstGeom prst="rect">
            <a:avLst/>
          </a:prstGeom>
          <a:solidFill>
            <a:srgbClr val="AFEEF5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CMBX10"/>
              </a:rPr>
              <a:t>3. Ordered </a:t>
            </a:r>
            <a:r>
              <a:rPr lang="en-US" b="1" dirty="0">
                <a:latin typeface="CMBX10"/>
              </a:rPr>
              <a:t>Data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198559" y="2567534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that consists of a collection of records, each of which consists of a fixed set of attributes </a:t>
            </a:r>
          </a:p>
        </p:txBody>
      </p:sp>
      <p:sp>
        <p:nvSpPr>
          <p:cNvPr id="8" name="Down Arrow 7"/>
          <p:cNvSpPr/>
          <p:nvPr/>
        </p:nvSpPr>
        <p:spPr>
          <a:xfrm>
            <a:off x="1295400" y="2209800"/>
            <a:ext cx="381000" cy="362404"/>
          </a:xfrm>
          <a:prstGeom prst="downArrow">
            <a:avLst/>
          </a:prstGeom>
          <a:solidFill>
            <a:srgbClr val="FFCCC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410577" y="3237387"/>
            <a:ext cx="1813317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MBX10"/>
              </a:rPr>
              <a:t>1.1 Data 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Matrix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0577" y="3920538"/>
            <a:ext cx="2262158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MBX10"/>
              </a:rPr>
              <a:t>1.2 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Document Data</a:t>
            </a:r>
            <a:endParaRPr lang="fa-IR" b="1" dirty="0">
              <a:solidFill>
                <a:srgbClr val="FF0000"/>
              </a:solidFill>
              <a:latin typeface="CMBX1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0577" y="4650160"/>
            <a:ext cx="4352538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MBX10"/>
              </a:rPr>
              <a:t>1.3 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Transaction or Market Basket Data</a:t>
            </a:r>
            <a:endParaRPr lang="fa-IR" b="1" dirty="0">
              <a:solidFill>
                <a:srgbClr val="FF0000"/>
              </a:solidFill>
              <a:latin typeface="CMBX10"/>
            </a:endParaRPr>
          </a:p>
        </p:txBody>
      </p:sp>
    </p:spTree>
    <p:extLst>
      <p:ext uri="{BB962C8B-B14F-4D97-AF65-F5344CB8AC3E}">
        <p14:creationId xmlns:p14="http://schemas.microsoft.com/office/powerpoint/2010/main" val="30287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/>
      <p:bldP spid="8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Sets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2286000"/>
            <a:ext cx="952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data objects have the same fixed set of numeric attributes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data objects are points in a multi-dimensional space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each dimension represents a distinct attribute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represented by an </a:t>
            </a:r>
            <a:r>
              <a:rPr lang="en-US" sz="2000" i="1" dirty="0" smtClean="0"/>
              <a:t>m</a:t>
            </a:r>
            <a:r>
              <a:rPr lang="en-US" sz="2000" dirty="0" smtClean="0"/>
              <a:t> by </a:t>
            </a:r>
            <a:r>
              <a:rPr lang="en-US" sz="2000" i="1" dirty="0" smtClean="0"/>
              <a:t>n</a:t>
            </a:r>
            <a:r>
              <a:rPr lang="en-US" sz="2000" dirty="0" smtClean="0"/>
              <a:t> matrix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" y="1844563"/>
            <a:ext cx="1813317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MBX10"/>
              </a:rPr>
              <a:t>1.1 Data 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Matrix</a:t>
            </a:r>
            <a:endParaRPr lang="fa-IR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87516"/>
              </p:ext>
            </p:extLst>
          </p:nvPr>
        </p:nvGraphicFramePr>
        <p:xfrm>
          <a:off x="1295400" y="3589647"/>
          <a:ext cx="6549067" cy="169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VISIO" r:id="rId3" imgW="5706222" imgH="1480748" progId="Visio.Drawing.6">
                  <p:embed/>
                </p:oleObj>
              </mc:Choice>
              <mc:Fallback>
                <p:oleObj name="VISIO" r:id="rId3" imgW="5706222" imgH="14807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9647"/>
                        <a:ext cx="6549067" cy="1695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loud Callout 5"/>
          <p:cNvSpPr/>
          <p:nvPr/>
        </p:nvSpPr>
        <p:spPr>
          <a:xfrm>
            <a:off x="6172200" y="2450824"/>
            <a:ext cx="2743200" cy="941653"/>
          </a:xfrm>
          <a:prstGeom prst="cloudCallout">
            <a:avLst/>
          </a:prstGeom>
          <a:solidFill>
            <a:srgbClr val="AFEE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>
                <a:solidFill>
                  <a:srgbClr val="0070C0"/>
                </a:solidFill>
              </a:rPr>
              <a:t>Data matrix </a:t>
            </a:r>
            <a:r>
              <a:rPr lang="en-US" b="1" dirty="0">
                <a:solidFill>
                  <a:srgbClr val="0070C0"/>
                </a:solidFill>
              </a:rPr>
              <a:t>or </a:t>
            </a:r>
            <a:r>
              <a:rPr lang="en-US" b="1" dirty="0" smtClean="0">
                <a:solidFill>
                  <a:srgbClr val="0070C0"/>
                </a:solidFill>
              </a:rPr>
              <a:t>pattern </a:t>
            </a:r>
            <a:r>
              <a:rPr lang="en-US" b="1" dirty="0">
                <a:solidFill>
                  <a:srgbClr val="0070C0"/>
                </a:solidFill>
              </a:rPr>
              <a:t>matrix</a:t>
            </a:r>
            <a:endParaRPr lang="fa-I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3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Sets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2262158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MBX10"/>
              </a:rPr>
              <a:t>1.2 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Document Data</a:t>
            </a:r>
            <a:endParaRPr lang="fa-IR" b="1" dirty="0">
              <a:solidFill>
                <a:srgbClr val="FF0000"/>
              </a:solidFill>
              <a:latin typeface="CMBX10"/>
            </a:endParaRP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59688"/>
              </p:ext>
            </p:extLst>
          </p:nvPr>
        </p:nvGraphicFramePr>
        <p:xfrm>
          <a:off x="1166812" y="3505200"/>
          <a:ext cx="7038975" cy="319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Visio" r:id="rId3" imgW="5925718" imgH="2693902" progId="Visio.Drawing.6">
                  <p:embed/>
                </p:oleObj>
              </mc:Choice>
              <mc:Fallback>
                <p:oleObj name="Visio" r:id="rId3" imgW="5925718" imgH="269390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2" y="3505200"/>
                        <a:ext cx="7038975" cy="319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66205" y="2184207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Each document becomes a ‘term’ vector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Each term is a component (attribute) of the vector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The value of each component is the number of times the corresponding term occurs in the document. </a:t>
            </a:r>
          </a:p>
        </p:txBody>
      </p:sp>
    </p:spTree>
    <p:extLst>
      <p:ext uri="{BB962C8B-B14F-4D97-AF65-F5344CB8AC3E}">
        <p14:creationId xmlns:p14="http://schemas.microsoft.com/office/powerpoint/2010/main" val="805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Sets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15092" y="2133600"/>
            <a:ext cx="8342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special type of record data, where </a:t>
            </a:r>
            <a:r>
              <a:rPr lang="en-US" dirty="0" smtClean="0"/>
              <a:t>Each </a:t>
            </a:r>
            <a:r>
              <a:rPr lang="en-US" dirty="0"/>
              <a:t>record (transaction) involves a set of items.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4352538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MBX10"/>
              </a:rPr>
              <a:t>1.3 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Transaction or Market Basket Data</a:t>
            </a:r>
            <a:endParaRPr lang="fa-IR" b="1" dirty="0">
              <a:solidFill>
                <a:srgbClr val="FF0000"/>
              </a:solidFill>
              <a:latin typeface="CMBX1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689953"/>
              </p:ext>
            </p:extLst>
          </p:nvPr>
        </p:nvGraphicFramePr>
        <p:xfrm>
          <a:off x="1676400" y="2960132"/>
          <a:ext cx="5421313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Document" r:id="rId3" imgW="3823716" imgH="1999488" progId="Word.Document.8">
                  <p:embed/>
                </p:oleObj>
              </mc:Choice>
              <mc:Fallback>
                <p:oleObj name="Document" r:id="rId3" imgW="3823716" imgH="1999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60132"/>
                        <a:ext cx="5421313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54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Sets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81000" y="1828800"/>
            <a:ext cx="2454518" cy="369332"/>
          </a:xfrm>
          <a:prstGeom prst="rect">
            <a:avLst/>
          </a:prstGeom>
          <a:solidFill>
            <a:srgbClr val="AFEEF5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CMBX10"/>
              </a:rPr>
              <a:t>2. Graph-Based Data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381000" y="2346067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2</a:t>
            </a:r>
            <a:r>
              <a:rPr lang="en-US" dirty="0" smtClean="0">
                <a:latin typeface="CMR10"/>
              </a:rPr>
              <a:t>.1 graph </a:t>
            </a:r>
            <a:r>
              <a:rPr lang="en-US" dirty="0">
                <a:latin typeface="CMR10"/>
              </a:rPr>
              <a:t>captures relationships </a:t>
            </a:r>
            <a:r>
              <a:rPr lang="en-US" dirty="0" smtClean="0">
                <a:latin typeface="CMR10"/>
              </a:rPr>
              <a:t>among data </a:t>
            </a:r>
            <a:r>
              <a:rPr lang="en-US" dirty="0">
                <a:latin typeface="CMR10"/>
              </a:rPr>
              <a:t>objects </a:t>
            </a:r>
            <a:endParaRPr lang="en-US" dirty="0" smtClean="0">
              <a:latin typeface="CMR10"/>
            </a:endParaRPr>
          </a:p>
          <a:p>
            <a:r>
              <a:rPr lang="en-US" dirty="0" smtClean="0">
                <a:latin typeface="CMR10"/>
              </a:rPr>
              <a:t>2.2 </a:t>
            </a:r>
            <a:r>
              <a:rPr lang="en-US" dirty="0">
                <a:latin typeface="CMR10"/>
              </a:rPr>
              <a:t>data objects themselves are represented as graphs.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376052" y="3319061"/>
            <a:ext cx="4903907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MBX1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CMBX10"/>
              </a:rPr>
              <a:t>.1 Data 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with Relationships among Objects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426" y="3885992"/>
            <a:ext cx="8691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MR10"/>
              </a:rPr>
              <a:t>relationships among </a:t>
            </a:r>
            <a:r>
              <a:rPr lang="en-US" dirty="0" smtClean="0">
                <a:latin typeface="CMR10"/>
              </a:rPr>
              <a:t>objects frequently  </a:t>
            </a:r>
            <a:r>
              <a:rPr lang="en-US" dirty="0">
                <a:latin typeface="CMR10"/>
              </a:rPr>
              <a:t>convey important information</a:t>
            </a:r>
            <a:r>
              <a:rPr lang="en-US" dirty="0" smtClean="0">
                <a:latin typeface="CMR1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MR10"/>
              </a:rPr>
              <a:t>data objects are mapped to nodes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MR10"/>
              </a:rPr>
              <a:t>relationships among objects are captured </a:t>
            </a:r>
            <a:r>
              <a:rPr lang="en-US" dirty="0" smtClean="0">
                <a:latin typeface="CMR10"/>
              </a:rPr>
              <a:t>by </a:t>
            </a:r>
            <a:r>
              <a:rPr lang="en-US" dirty="0">
                <a:latin typeface="CMR10"/>
              </a:rPr>
              <a:t>the links </a:t>
            </a:r>
            <a:r>
              <a:rPr lang="en-US" dirty="0" smtClean="0">
                <a:latin typeface="CMR10"/>
              </a:rPr>
              <a:t>between </a:t>
            </a:r>
            <a:r>
              <a:rPr lang="en-US" dirty="0">
                <a:latin typeface="CMR10"/>
              </a:rPr>
              <a:t>objects</a:t>
            </a:r>
            <a:endParaRPr lang="fa-IR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8065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Sets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600200"/>
            <a:ext cx="4369530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MBX10"/>
              </a:rPr>
              <a:t>2.2 Data 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with Objects That Are Graphs</a:t>
            </a:r>
            <a:endParaRPr lang="fa-IR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561310"/>
              </p:ext>
            </p:extLst>
          </p:nvPr>
        </p:nvGraphicFramePr>
        <p:xfrm>
          <a:off x="6553200" y="2164876"/>
          <a:ext cx="196532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5" name="VISIO" r:id="rId3" imgW="5792724" imgH="5411724" progId="Visio.Drawing.6">
                  <p:embed/>
                </p:oleObj>
              </mc:Choice>
              <mc:Fallback>
                <p:oleObj name="VISIO" r:id="rId3" imgW="5792724" imgH="541172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164876"/>
                        <a:ext cx="1965325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2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Sets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828800"/>
            <a:ext cx="1903085" cy="369332"/>
          </a:xfrm>
          <a:prstGeom prst="rect">
            <a:avLst/>
          </a:prstGeom>
          <a:solidFill>
            <a:srgbClr val="AFEEF5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CMBX10"/>
              </a:rPr>
              <a:t>3. Ordered </a:t>
            </a:r>
            <a:r>
              <a:rPr lang="en-US" b="1" dirty="0">
                <a:latin typeface="CMBX10"/>
              </a:rPr>
              <a:t>Data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048000"/>
            <a:ext cx="3762900" cy="28174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2438400"/>
            <a:ext cx="3540265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MBX10"/>
              </a:rPr>
              <a:t>3.1 Sequential (Temporal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)</a:t>
            </a:r>
            <a:r>
              <a:rPr lang="en-US" b="1" dirty="0" smtClean="0">
                <a:solidFill>
                  <a:srgbClr val="FF0000"/>
                </a:solidFill>
                <a:latin typeface="CMBX1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Data</a:t>
            </a:r>
            <a:endParaRPr lang="fa-IR" b="1" dirty="0">
              <a:solidFill>
                <a:srgbClr val="FF0000"/>
              </a:solidFill>
              <a:latin typeface="CMBX1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792" y="3581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MR10"/>
              </a:rPr>
              <a:t>each record has a time</a:t>
            </a:r>
          </a:p>
          <a:p>
            <a:r>
              <a:rPr lang="en-US" dirty="0">
                <a:latin typeface="CMR10"/>
              </a:rPr>
              <a:t>associated with it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2362200" y="1728401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R10"/>
              </a:rPr>
              <a:t>the attributes have relationships that involve order</a:t>
            </a:r>
          </a:p>
          <a:p>
            <a:pPr algn="ctr"/>
            <a:r>
              <a:rPr lang="en-US" dirty="0">
                <a:latin typeface="CMR10"/>
              </a:rPr>
              <a:t>in time or space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6028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81" y="194804"/>
            <a:ext cx="8153400" cy="9906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98862" y="1785649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MR10"/>
              </a:rPr>
              <a:t>Database: collection </a:t>
            </a:r>
            <a:r>
              <a:rPr lang="en-US" dirty="0">
                <a:latin typeface="CMR10"/>
              </a:rPr>
              <a:t>of </a:t>
            </a:r>
            <a:r>
              <a:rPr lang="en-US" b="1" dirty="0">
                <a:latin typeface="CMBX10"/>
              </a:rPr>
              <a:t>data objects</a:t>
            </a:r>
            <a:endParaRPr lang="fa-IR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038600" y="3941377"/>
            <a:ext cx="5105400" cy="773668"/>
          </a:xfrm>
          <a:prstGeom prst="wedgeRoundRectCallout">
            <a:avLst>
              <a:gd name="adj1" fmla="val -25285"/>
              <a:gd name="adj2" fmla="val -89787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CMTI10"/>
              </a:rPr>
              <a:t>variable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MTI10"/>
              </a:rPr>
              <a:t>characteristic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MTI10"/>
              </a:rPr>
              <a:t>field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, </a:t>
            </a:r>
            <a:r>
              <a:rPr lang="en-US" b="1" i="1" dirty="0">
                <a:solidFill>
                  <a:srgbClr val="FF0000"/>
                </a:solidFill>
                <a:latin typeface="CMTI10"/>
              </a:rPr>
              <a:t>feature</a:t>
            </a:r>
            <a:r>
              <a:rPr lang="en-US" b="1" dirty="0">
                <a:solidFill>
                  <a:srgbClr val="FF0000"/>
                </a:solidFill>
                <a:latin typeface="CMR1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CMR1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CMTI10"/>
              </a:rPr>
              <a:t>dimension</a:t>
            </a:r>
            <a:endParaRPr lang="fa-IR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862" y="3308901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data objects are described by a number </a:t>
            </a:r>
            <a:r>
              <a:rPr lang="en-US" dirty="0" smtClean="0">
                <a:latin typeface="CMR10"/>
              </a:rPr>
              <a:t>of </a:t>
            </a:r>
            <a:r>
              <a:rPr lang="en-US" b="1" dirty="0" smtClean="0">
                <a:latin typeface="CMBX10"/>
              </a:rPr>
              <a:t>attributes </a:t>
            </a:r>
            <a:r>
              <a:rPr lang="en-US" dirty="0">
                <a:latin typeface="CMR10"/>
              </a:rPr>
              <a:t>capture the basic characteristics of an object</a:t>
            </a:r>
            <a:endParaRPr lang="fa-IR" dirty="0">
              <a:latin typeface="CMR1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962400" y="2420898"/>
            <a:ext cx="5105400" cy="773668"/>
          </a:xfrm>
          <a:prstGeom prst="wedgeRoundRectCallout">
            <a:avLst>
              <a:gd name="adj1" fmla="val -51337"/>
              <a:gd name="adj2" fmla="val -88252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CMTI10"/>
              </a:rPr>
              <a:t>record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MTI10"/>
              </a:rPr>
              <a:t>point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CMTI10"/>
              </a:rPr>
              <a:t>vector</a:t>
            </a:r>
            <a:r>
              <a:rPr lang="en-US" dirty="0" smtClean="0">
                <a:solidFill>
                  <a:srgbClr val="FF0000"/>
                </a:solidFill>
                <a:latin typeface="CMR10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CMTI10"/>
              </a:rPr>
              <a:t>instance,</a:t>
            </a:r>
            <a:r>
              <a:rPr lang="en-US" dirty="0" smtClean="0">
                <a:solidFill>
                  <a:srgbClr val="FF0000"/>
                </a:solidFill>
                <a:latin typeface="CMR1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MTI10"/>
              </a:rPr>
              <a:t>event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MTI10"/>
              </a:rPr>
              <a:t>case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, </a:t>
            </a:r>
            <a:r>
              <a:rPr lang="en-US" b="1" i="1" dirty="0">
                <a:solidFill>
                  <a:srgbClr val="FF0000"/>
                </a:solidFill>
                <a:latin typeface="CMTI10"/>
              </a:rPr>
              <a:t>sample</a:t>
            </a:r>
            <a:r>
              <a:rPr lang="en-US" b="1" dirty="0">
                <a:solidFill>
                  <a:srgbClr val="FF0000"/>
                </a:solidFill>
                <a:latin typeface="CMR10"/>
              </a:rPr>
              <a:t>, </a:t>
            </a:r>
            <a:r>
              <a:rPr lang="en-US" b="1" i="1" dirty="0">
                <a:solidFill>
                  <a:srgbClr val="FF0000"/>
                </a:solidFill>
                <a:latin typeface="CMTI10"/>
              </a:rPr>
              <a:t>observation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MTI10"/>
              </a:rPr>
              <a:t>entity</a:t>
            </a:r>
            <a:endParaRPr lang="fa-I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Sets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76943" y="1752600"/>
            <a:ext cx="2223686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MBX10"/>
              </a:rPr>
              <a:t>3.2 Sequence 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Data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1600200"/>
            <a:ext cx="39613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MR10"/>
              </a:rPr>
              <a:t>sequence of words or </a:t>
            </a:r>
            <a:r>
              <a:rPr lang="en-US" dirty="0" smtClean="0">
                <a:latin typeface="CMR10"/>
              </a:rPr>
              <a:t>letters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MR10"/>
              </a:rPr>
              <a:t>no time </a:t>
            </a:r>
            <a:r>
              <a:rPr lang="en-US" dirty="0" smtClean="0">
                <a:latin typeface="CMR10"/>
              </a:rPr>
              <a:t>stamps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MR10"/>
              </a:rPr>
              <a:t>Positions in </a:t>
            </a:r>
            <a:r>
              <a:rPr lang="en-US" dirty="0">
                <a:latin typeface="CMR10"/>
              </a:rPr>
              <a:t>an ordered sequence.</a:t>
            </a:r>
            <a:endParaRPr lang="fa-I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5657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Sets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2424703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MBX10"/>
              </a:rPr>
              <a:t>3.3 Time 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Series Data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17665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MR10"/>
              </a:rPr>
              <a:t>each record is a </a:t>
            </a:r>
            <a:r>
              <a:rPr lang="en-US" b="1" dirty="0">
                <a:latin typeface="CMBX10"/>
              </a:rPr>
              <a:t>time </a:t>
            </a:r>
            <a:r>
              <a:rPr lang="en-US" b="1" dirty="0" smtClean="0">
                <a:latin typeface="CMBX10"/>
              </a:rPr>
              <a:t>series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MR10"/>
              </a:rPr>
              <a:t>a </a:t>
            </a:r>
            <a:r>
              <a:rPr lang="en-US" dirty="0">
                <a:latin typeface="CMR10"/>
              </a:rPr>
              <a:t>series of measurements </a:t>
            </a:r>
            <a:r>
              <a:rPr lang="en-US" dirty="0" smtClean="0">
                <a:latin typeface="CMR10"/>
              </a:rPr>
              <a:t>taken over time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65" y="3037529"/>
            <a:ext cx="4066275" cy="33457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05400" y="3352800"/>
            <a:ext cx="2903359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CMBX10"/>
              </a:rPr>
              <a:t>temporal autocorrelation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1812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Sets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622465" y="1676400"/>
            <a:ext cx="1890261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MBX10"/>
              </a:rPr>
              <a:t>3.4 Spatial 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Data</a:t>
            </a:r>
            <a:endParaRPr lang="fa-IR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16741"/>
            <a:ext cx="4474800" cy="35155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389835"/>
            <a:ext cx="2659702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CMBX10"/>
              </a:rPr>
              <a:t>spatial autocorrelation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643148" y="4343400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MR10"/>
              </a:rPr>
              <a:t>spatio</a:t>
            </a:r>
            <a:r>
              <a:rPr lang="en-US" dirty="0">
                <a:latin typeface="CMR10"/>
              </a:rPr>
              <a:t>-temporal data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1034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Quality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287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554033"/>
            <a:ext cx="8534400" cy="461665"/>
          </a:xfrm>
          <a:prstGeom prst="rect">
            <a:avLst/>
          </a:prstGeom>
          <a:solidFill>
            <a:srgbClr val="AFEEF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Poor data quality negatively affects many data processing efforts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350532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latin typeface="CMR10"/>
              </a:rPr>
              <a:t>correction </a:t>
            </a:r>
            <a:r>
              <a:rPr lang="en-US" dirty="0">
                <a:latin typeface="CMR10"/>
              </a:rPr>
              <a:t>of data </a:t>
            </a:r>
            <a:r>
              <a:rPr lang="en-US" dirty="0" smtClean="0">
                <a:latin typeface="CMR10"/>
              </a:rPr>
              <a:t>quality </a:t>
            </a:r>
          </a:p>
          <a:p>
            <a:pPr marL="342900" indent="-342900">
              <a:buAutoNum type="arabicParenBoth"/>
            </a:pPr>
            <a:r>
              <a:rPr lang="en-US" dirty="0" smtClean="0">
                <a:latin typeface="CMR10"/>
              </a:rPr>
              <a:t>use </a:t>
            </a:r>
            <a:r>
              <a:rPr lang="en-US" dirty="0">
                <a:latin typeface="CMR10"/>
              </a:rPr>
              <a:t>of algorithms that can tolerate poor data </a:t>
            </a:r>
            <a:r>
              <a:rPr lang="en-US" dirty="0" smtClean="0">
                <a:latin typeface="CMR10"/>
              </a:rPr>
              <a:t>quality</a:t>
            </a:r>
            <a:endParaRPr lang="fa-IR" dirty="0"/>
          </a:p>
        </p:txBody>
      </p:sp>
      <p:sp>
        <p:nvSpPr>
          <p:cNvPr id="5" name="Cloud Callout 4"/>
          <p:cNvSpPr/>
          <p:nvPr/>
        </p:nvSpPr>
        <p:spPr>
          <a:xfrm>
            <a:off x="4525347" y="3331697"/>
            <a:ext cx="4267200" cy="762000"/>
          </a:xfrm>
          <a:prstGeom prst="cloudCallout">
            <a:avLst>
              <a:gd name="adj1" fmla="val -84900"/>
              <a:gd name="adj2" fmla="val -14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data cleaning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116080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554033"/>
            <a:ext cx="8534400" cy="461665"/>
          </a:xfrm>
          <a:prstGeom prst="rect">
            <a:avLst/>
          </a:prstGeom>
          <a:solidFill>
            <a:srgbClr val="AFEEF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Poor data quality negatively affects many data processing efforts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350532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latin typeface="CMR10"/>
              </a:rPr>
              <a:t>correction </a:t>
            </a:r>
            <a:r>
              <a:rPr lang="en-US" dirty="0">
                <a:latin typeface="CMR10"/>
              </a:rPr>
              <a:t>of data </a:t>
            </a:r>
            <a:r>
              <a:rPr lang="en-US" dirty="0" smtClean="0">
                <a:latin typeface="CMR10"/>
              </a:rPr>
              <a:t>quality </a:t>
            </a:r>
          </a:p>
          <a:p>
            <a:pPr marL="342900" indent="-342900">
              <a:buAutoNum type="arabicParenBoth"/>
            </a:pPr>
            <a:r>
              <a:rPr lang="en-US" dirty="0" smtClean="0">
                <a:latin typeface="CMR10"/>
              </a:rPr>
              <a:t>use </a:t>
            </a:r>
            <a:r>
              <a:rPr lang="en-US" dirty="0">
                <a:latin typeface="CMR10"/>
              </a:rPr>
              <a:t>of algorithms that can tolerate poor data </a:t>
            </a:r>
            <a:r>
              <a:rPr lang="en-US" dirty="0" smtClean="0">
                <a:latin typeface="CMR10"/>
              </a:rPr>
              <a:t>quality</a:t>
            </a:r>
            <a:endParaRPr lang="fa-IR" dirty="0"/>
          </a:p>
        </p:txBody>
      </p:sp>
      <p:sp>
        <p:nvSpPr>
          <p:cNvPr id="5" name="Cloud Callout 4"/>
          <p:cNvSpPr/>
          <p:nvPr/>
        </p:nvSpPr>
        <p:spPr>
          <a:xfrm>
            <a:off x="4525347" y="3331697"/>
            <a:ext cx="4267200" cy="762000"/>
          </a:xfrm>
          <a:prstGeom prst="cloudCallout">
            <a:avLst>
              <a:gd name="adj1" fmla="val -84900"/>
              <a:gd name="adj2" fmla="val -14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data cleaning</a:t>
            </a:r>
            <a:endParaRPr lang="fa-IR" sz="2400" dirty="0"/>
          </a:p>
        </p:txBody>
      </p:sp>
      <p:sp>
        <p:nvSpPr>
          <p:cNvPr id="6" name="Rectangle 5"/>
          <p:cNvSpPr/>
          <p:nvPr/>
        </p:nvSpPr>
        <p:spPr>
          <a:xfrm>
            <a:off x="609600" y="4495800"/>
            <a:ext cx="8001000" cy="1524000"/>
          </a:xfrm>
          <a:prstGeom prst="rect">
            <a:avLst/>
          </a:prstGeom>
          <a:ln w="9525"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Examples of data quality problems: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Noise and outliers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Missing values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Duplicate data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Wrong data</a:t>
            </a:r>
          </a:p>
        </p:txBody>
      </p:sp>
    </p:spTree>
    <p:extLst>
      <p:ext uri="{BB962C8B-B14F-4D97-AF65-F5344CB8AC3E}">
        <p14:creationId xmlns:p14="http://schemas.microsoft.com/office/powerpoint/2010/main" val="395729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Noise is the random component of a measurement </a:t>
            </a:r>
            <a:r>
              <a:rPr lang="en-US" sz="2400" dirty="0" smtClean="0">
                <a:solidFill>
                  <a:srgbClr val="7030A0"/>
                </a:solidFill>
              </a:rPr>
              <a:t>error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200"/>
            <a:ext cx="2792425" cy="1688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48979"/>
            <a:ext cx="2973975" cy="186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Noise is the random component of a measurement </a:t>
            </a:r>
            <a:r>
              <a:rPr lang="en-US" sz="2400" dirty="0" smtClean="0">
                <a:solidFill>
                  <a:srgbClr val="7030A0"/>
                </a:solidFill>
              </a:rPr>
              <a:t>error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200"/>
            <a:ext cx="2792425" cy="1688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48979"/>
            <a:ext cx="2973975" cy="18684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33800" y="5986632"/>
            <a:ext cx="4572000" cy="646331"/>
          </a:xfrm>
          <a:prstGeom prst="rect">
            <a:avLst/>
          </a:prstGeom>
          <a:solidFill>
            <a:srgbClr val="FFCCCC"/>
          </a:solidFill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MR10"/>
              </a:rPr>
              <a:t>signal </a:t>
            </a:r>
            <a:r>
              <a:rPr lang="en-US" dirty="0" smtClean="0">
                <a:latin typeface="CMR10"/>
              </a:rPr>
              <a:t>processing can </a:t>
            </a:r>
            <a:r>
              <a:rPr lang="en-US" dirty="0">
                <a:latin typeface="CMR10"/>
              </a:rPr>
              <a:t>frequently be used to reduce noise</a:t>
            </a:r>
            <a:endParaRPr lang="fa-IR" dirty="0"/>
          </a:p>
        </p:txBody>
      </p:sp>
      <p:pic>
        <p:nvPicPr>
          <p:cNvPr id="32770" name="Picture 2" descr="The clean “cameraman” image and its noisy images with adding 10% to 70%...  | Download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19400"/>
            <a:ext cx="4113213" cy="23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0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09650" y="1752600"/>
            <a:ext cx="8215745" cy="1200329"/>
          </a:xfrm>
          <a:prstGeom prst="rect">
            <a:avLst/>
          </a:prstGeom>
          <a:ln w="50800"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MR10"/>
              </a:rPr>
              <a:t>(1) data objects that, in some sense, have </a:t>
            </a:r>
            <a:r>
              <a:rPr lang="en-US" dirty="0" smtClean="0">
                <a:solidFill>
                  <a:srgbClr val="7030A0"/>
                </a:solidFill>
                <a:latin typeface="CMR10"/>
              </a:rPr>
              <a:t>characteristics that </a:t>
            </a:r>
            <a:r>
              <a:rPr lang="en-US" dirty="0">
                <a:solidFill>
                  <a:srgbClr val="7030A0"/>
                </a:solidFill>
                <a:latin typeface="CMR10"/>
              </a:rPr>
              <a:t>are different from most of the other data objects in the data </a:t>
            </a:r>
            <a:r>
              <a:rPr lang="en-US" dirty="0" smtClean="0">
                <a:solidFill>
                  <a:srgbClr val="7030A0"/>
                </a:solidFill>
                <a:latin typeface="CMR10"/>
              </a:rPr>
              <a:t>set</a:t>
            </a:r>
            <a:endParaRPr lang="en-US" dirty="0">
              <a:solidFill>
                <a:srgbClr val="7030A0"/>
              </a:solidFill>
              <a:latin typeface="CMR10"/>
            </a:endParaRPr>
          </a:p>
          <a:p>
            <a:r>
              <a:rPr lang="en-US" dirty="0">
                <a:latin typeface="CMR10"/>
              </a:rPr>
              <a:t>(</a:t>
            </a:r>
            <a:r>
              <a:rPr lang="en-US" dirty="0">
                <a:solidFill>
                  <a:srgbClr val="002060"/>
                </a:solidFill>
                <a:latin typeface="CMR10"/>
              </a:rPr>
              <a:t>2) values of an attribute that are unusual with respect to the typical values</a:t>
            </a:r>
          </a:p>
          <a:p>
            <a:r>
              <a:rPr lang="en-US" dirty="0">
                <a:solidFill>
                  <a:srgbClr val="002060"/>
                </a:solidFill>
                <a:latin typeface="CMR10"/>
              </a:rPr>
              <a:t>for that attribute.</a:t>
            </a:r>
            <a:endParaRPr lang="fa-IR" dirty="0">
              <a:solidFill>
                <a:srgbClr val="00206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267200" y="3124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Rectangle 4"/>
          <p:cNvSpPr/>
          <p:nvPr/>
        </p:nvSpPr>
        <p:spPr>
          <a:xfrm>
            <a:off x="2743200" y="3523934"/>
            <a:ext cx="3657600" cy="36933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MBX10"/>
              </a:rPr>
              <a:t>anomalous </a:t>
            </a:r>
            <a:r>
              <a:rPr lang="en-US" dirty="0">
                <a:latin typeface="CMR10"/>
              </a:rPr>
              <a:t>objects </a:t>
            </a:r>
            <a:r>
              <a:rPr lang="en-US" dirty="0" smtClean="0">
                <a:latin typeface="CMR10"/>
              </a:rPr>
              <a:t>or values</a:t>
            </a:r>
            <a:endParaRPr lang="fa-IR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048000" y="4076205"/>
            <a:ext cx="2743200" cy="2516327"/>
            <a:chOff x="3648" y="2448"/>
            <a:chExt cx="2112" cy="1872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14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Missing Values</a:t>
            </a:r>
            <a:r>
              <a:rPr lang="en-US" dirty="0"/>
              <a:t/>
            </a:r>
            <a:br>
              <a:rPr lang="en-US" dirty="0"/>
            </a:b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76200" y="1752600"/>
            <a:ext cx="89154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Reasons for missing values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Information is not collected </a:t>
            </a:r>
            <a:r>
              <a:rPr lang="en-US" sz="2400" dirty="0" smtClean="0"/>
              <a:t> (</a:t>
            </a:r>
            <a:r>
              <a:rPr lang="en-US" sz="2400" dirty="0"/>
              <a:t>e.g., people decline to give their age and weight)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Attributes may not be applicable to all cases </a:t>
            </a:r>
            <a:r>
              <a:rPr lang="en-US" sz="2400" dirty="0" smtClean="0"/>
              <a:t>(</a:t>
            </a:r>
            <a:r>
              <a:rPr lang="en-US" sz="2400" dirty="0"/>
              <a:t>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730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fa-IR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286000" y="2667000"/>
          <a:ext cx="4859044" cy="264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Document" r:id="rId3" imgW="8203692" imgH="3634740" progId="Word.Document.8">
                  <p:embed/>
                </p:oleObj>
              </mc:Choice>
              <mc:Fallback>
                <p:oleObj name="Document" r:id="rId3" imgW="8203692" imgH="3634740" progId="Word.Document.8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4859044" cy="2642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89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Missing Values</a:t>
            </a:r>
            <a:r>
              <a:rPr lang="en-US" dirty="0"/>
              <a:t/>
            </a:r>
            <a:br>
              <a:rPr lang="en-US" dirty="0"/>
            </a:b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76200" y="1752600"/>
            <a:ext cx="89154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Reasons for missing values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Information is not collected </a:t>
            </a:r>
            <a:r>
              <a:rPr lang="en-US" sz="2400" dirty="0" smtClean="0"/>
              <a:t> (</a:t>
            </a:r>
            <a:r>
              <a:rPr lang="en-US" sz="2400" dirty="0"/>
              <a:t>e.g., people decline to give their age and weight)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Attributes may not be applicable to all cases </a:t>
            </a:r>
            <a:r>
              <a:rPr lang="en-US" sz="2400" dirty="0" smtClean="0"/>
              <a:t>(</a:t>
            </a:r>
            <a:r>
              <a:rPr lang="en-US" sz="2400" dirty="0"/>
              <a:t>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Handling missing values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Eliminate data objects or variables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Estimate missing values</a:t>
            </a:r>
          </a:p>
          <a:p>
            <a:pPr marL="1257300" lvl="2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Example: time series of temperature</a:t>
            </a:r>
          </a:p>
          <a:p>
            <a:pPr marL="1257300" lvl="2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Example: similar data points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Ignore the missing value during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448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913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Aggregation</a:t>
            </a:r>
          </a:p>
          <a:p>
            <a:pPr>
              <a:lnSpc>
                <a:spcPct val="120000"/>
              </a:lnSpc>
            </a:pPr>
            <a:r>
              <a:rPr lang="en-US" dirty="0"/>
              <a:t>Sampling</a:t>
            </a:r>
          </a:p>
          <a:p>
            <a:pPr>
              <a:lnSpc>
                <a:spcPct val="120000"/>
              </a:lnSpc>
            </a:pPr>
            <a:r>
              <a:rPr lang="en-US" dirty="0"/>
              <a:t>Dimensionality Reduction</a:t>
            </a:r>
          </a:p>
          <a:p>
            <a:pPr>
              <a:lnSpc>
                <a:spcPct val="120000"/>
              </a:lnSpc>
            </a:pPr>
            <a:r>
              <a:rPr lang="en-US" dirty="0"/>
              <a:t>Feature subset selection</a:t>
            </a:r>
          </a:p>
          <a:p>
            <a:pPr>
              <a:lnSpc>
                <a:spcPct val="120000"/>
              </a:lnSpc>
            </a:pPr>
            <a:r>
              <a:rPr lang="en-US" dirty="0"/>
              <a:t>Feature </a:t>
            </a:r>
            <a:r>
              <a:rPr lang="en-US" dirty="0" smtClean="0"/>
              <a:t>extraction, creation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Discretization and </a:t>
            </a:r>
            <a:r>
              <a:rPr lang="en-US" dirty="0" err="1"/>
              <a:t>Binarization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Attribute Transformation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924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Aggregation</a:t>
            </a:r>
            <a:r>
              <a:rPr lang="en-US" dirty="0"/>
              <a:t/>
            </a:r>
            <a:br>
              <a:rPr lang="en-US" dirty="0"/>
            </a:b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83820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Combining two or more attributes (or objects) into a single attribute (or object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Data </a:t>
            </a:r>
            <a:r>
              <a:rPr lang="en-US" dirty="0">
                <a:solidFill>
                  <a:srgbClr val="0070C0"/>
                </a:solidFill>
              </a:rPr>
              <a:t>reduction</a:t>
            </a:r>
          </a:p>
          <a:p>
            <a:pPr lvl="2"/>
            <a:r>
              <a:rPr lang="en-US" sz="2200" dirty="0"/>
              <a:t> Reduce the number of attributes or objects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Change of scale</a:t>
            </a:r>
          </a:p>
          <a:p>
            <a:pPr lvl="2"/>
            <a:r>
              <a:rPr lang="en-US" sz="2200" dirty="0"/>
              <a:t> Cities aggregated into regions, states, countries, etc.</a:t>
            </a:r>
          </a:p>
          <a:p>
            <a:pPr lvl="2"/>
            <a:r>
              <a:rPr lang="en-US" sz="2200" dirty="0"/>
              <a:t> Days aggregated into weeks, months, or years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More “stable” data</a:t>
            </a:r>
          </a:p>
          <a:p>
            <a:pPr lvl="2"/>
            <a:r>
              <a:rPr lang="en-US" sz="2200" dirty="0"/>
              <a:t> Aggregated data tends to have less variability </a:t>
            </a:r>
          </a:p>
        </p:txBody>
      </p:sp>
    </p:spTree>
    <p:extLst>
      <p:ext uri="{BB962C8B-B14F-4D97-AF65-F5344CB8AC3E}">
        <p14:creationId xmlns:p14="http://schemas.microsoft.com/office/powerpoint/2010/main" val="408361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470038"/>
            <a:ext cx="8839200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Sampling is a commonly used approach for selecting a subset of the </a:t>
            </a:r>
            <a:r>
              <a:rPr lang="en-US" sz="2000" dirty="0" smtClean="0"/>
              <a:t>data objects </a:t>
            </a:r>
            <a:r>
              <a:rPr lang="en-US" sz="2000" dirty="0"/>
              <a:t>to be analyzed</a:t>
            </a:r>
            <a:endParaRPr lang="en-US" sz="2000" dirty="0" smtClean="0">
              <a:cs typeface="Times New Roman" pitchFamily="18" charset="0"/>
            </a:endParaRPr>
          </a:p>
          <a:p>
            <a:pPr marL="342900" indent="-342900" algn="just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C6600"/>
                </a:solidFill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rgbClr val="CC6600"/>
                </a:solidFill>
                <a:cs typeface="Times New Roman" pitchFamily="18" charset="0"/>
              </a:rPr>
              <a:t>rocessing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the entire set of data of interest is too expensive or time consuming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charset="2"/>
              <a:buNone/>
            </a:pP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5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470038"/>
            <a:ext cx="8839200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Sampling is a commonly used approach for selecting a subset of the </a:t>
            </a:r>
            <a:r>
              <a:rPr lang="en-US" sz="2000" dirty="0" smtClean="0"/>
              <a:t>data objects </a:t>
            </a:r>
            <a:r>
              <a:rPr lang="en-US" sz="2000" dirty="0"/>
              <a:t>to be analyzed</a:t>
            </a:r>
            <a:endParaRPr lang="en-US" sz="2000" dirty="0" smtClean="0">
              <a:cs typeface="Times New Roman" pitchFamily="18" charset="0"/>
            </a:endParaRPr>
          </a:p>
          <a:p>
            <a:pPr marL="342900" indent="-342900" algn="just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C6600"/>
                </a:solidFill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rgbClr val="CC6600"/>
                </a:solidFill>
                <a:cs typeface="Times New Roman" pitchFamily="18" charset="0"/>
              </a:rPr>
              <a:t>rocessing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the entire set of data of interest is too expensive or time consuming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charset="2"/>
              <a:buNone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2559784"/>
            <a:ext cx="8763000" cy="163121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>
                <a:solidFill>
                  <a:srgbClr val="00B0F0"/>
                </a:solidFill>
              </a:rPr>
              <a:t>Effective Sampling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Using </a:t>
            </a:r>
            <a:r>
              <a:rPr lang="en-US" sz="2000" dirty="0"/>
              <a:t>a sample will work almost as well as using the entire data set, if the sample is </a:t>
            </a:r>
            <a:r>
              <a:rPr lang="en-US" sz="2000" dirty="0" smtClean="0">
                <a:solidFill>
                  <a:srgbClr val="CC6600"/>
                </a:solidFill>
              </a:rPr>
              <a:t>representative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A </a:t>
            </a:r>
            <a:r>
              <a:rPr lang="en-US" sz="2000" dirty="0"/>
              <a:t>sample is </a:t>
            </a:r>
            <a:r>
              <a:rPr lang="en-US" sz="2000" dirty="0">
                <a:solidFill>
                  <a:srgbClr val="CC6600"/>
                </a:solidFill>
              </a:rPr>
              <a:t>representative</a:t>
            </a:r>
            <a:r>
              <a:rPr lang="en-US" sz="2000" dirty="0"/>
              <a:t> if it has approximately the same properties (of interest) as the original set of data  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7122226" y="4724401"/>
            <a:ext cx="1905000" cy="1237234"/>
          </a:xfrm>
          <a:prstGeom prst="cloudCallout">
            <a:avLst>
              <a:gd name="adj1" fmla="val -90548"/>
              <a:gd name="adj2" fmla="val -151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Sampling Method &amp; size?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5120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470038"/>
            <a:ext cx="8839200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Sampling is a commonly used approach for selecting a subset of the </a:t>
            </a:r>
            <a:r>
              <a:rPr lang="en-US" sz="2000" dirty="0" smtClean="0"/>
              <a:t>data objects </a:t>
            </a:r>
            <a:r>
              <a:rPr lang="en-US" sz="2000" dirty="0"/>
              <a:t>to be analyzed</a:t>
            </a:r>
            <a:endParaRPr lang="en-US" sz="2000" dirty="0" smtClean="0">
              <a:cs typeface="Times New Roman" pitchFamily="18" charset="0"/>
            </a:endParaRPr>
          </a:p>
          <a:p>
            <a:pPr marL="342900" indent="-342900" algn="just"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C6600"/>
                </a:solidFill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rgbClr val="CC6600"/>
                </a:solidFill>
                <a:cs typeface="Times New Roman" pitchFamily="18" charset="0"/>
              </a:rPr>
              <a:t>rocessing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the entire set of data of interest is too expensive or time consuming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charset="2"/>
              <a:buNone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2559784"/>
            <a:ext cx="8763000" cy="163121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>
                <a:solidFill>
                  <a:srgbClr val="00B0F0"/>
                </a:solidFill>
              </a:rPr>
              <a:t>Effective Sampling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Using </a:t>
            </a:r>
            <a:r>
              <a:rPr lang="en-US" sz="2000" dirty="0"/>
              <a:t>a sample will work almost as well as using the entire data set, if the sample is </a:t>
            </a:r>
            <a:r>
              <a:rPr lang="en-US" sz="2000" dirty="0" smtClean="0">
                <a:solidFill>
                  <a:srgbClr val="CC6600"/>
                </a:solidFill>
              </a:rPr>
              <a:t>representative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A </a:t>
            </a:r>
            <a:r>
              <a:rPr lang="en-US" sz="2000" dirty="0"/>
              <a:t>sample is </a:t>
            </a:r>
            <a:r>
              <a:rPr lang="en-US" sz="2000" dirty="0">
                <a:solidFill>
                  <a:srgbClr val="CC6600"/>
                </a:solidFill>
              </a:rPr>
              <a:t>representative</a:t>
            </a:r>
            <a:r>
              <a:rPr lang="en-US" sz="2000" dirty="0"/>
              <a:t> if it has approximately the same properties (of interest) as the original set of data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4306669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Simple Random Sampling</a:t>
            </a:r>
          </a:p>
          <a:p>
            <a:pPr marL="749300" lvl="1">
              <a:lnSpc>
                <a:spcPct val="90000"/>
              </a:lnSpc>
            </a:pPr>
            <a:r>
              <a:rPr lang="en-US" sz="2000" dirty="0"/>
              <a:t>There is an equal probability of selecting any particular </a:t>
            </a:r>
            <a:r>
              <a:rPr lang="en-US" sz="2000" dirty="0" smtClean="0"/>
              <a:t>item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953000"/>
            <a:ext cx="5445826" cy="2017270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7122226" y="4724401"/>
            <a:ext cx="1905000" cy="1237234"/>
          </a:xfrm>
          <a:prstGeom prst="cloudCallout">
            <a:avLst>
              <a:gd name="adj1" fmla="val -90548"/>
              <a:gd name="adj2" fmla="val -151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Sampling Method &amp; size?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94294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828800"/>
            <a:ext cx="7086600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Sampling without replacement</a:t>
            </a:r>
          </a:p>
          <a:p>
            <a:pPr marL="7493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As each item is selected, it is removed from the population</a:t>
            </a:r>
          </a:p>
          <a:p>
            <a:pPr marL="6350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Sampling with replacement</a:t>
            </a:r>
          </a:p>
          <a:p>
            <a:pPr marL="7493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Objects are not removed from the population as they are selected for the sample.   </a:t>
            </a:r>
          </a:p>
          <a:p>
            <a:pPr marL="7493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In sampling with replacement, the same object can be picked up more than once</a:t>
            </a:r>
          </a:p>
        </p:txBody>
      </p:sp>
    </p:spTree>
    <p:extLst>
      <p:ext uri="{BB962C8B-B14F-4D97-AF65-F5344CB8AC3E}">
        <p14:creationId xmlns:p14="http://schemas.microsoft.com/office/powerpoint/2010/main" val="13133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fa-IR" dirty="0"/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228600" y="1600200"/>
            <a:ext cx="8394700" cy="5029200"/>
          </a:xfrm>
          <a:prstGeom prst="rect">
            <a:avLst/>
          </a:prstGeom>
          <a:noFill/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sample size is necessary to get at least one object from each of 10 equal-sized groups.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95000"/>
              </a:lnSpc>
              <a:spcBef>
                <a:spcPct val="20000"/>
              </a:spcBef>
              <a:buNone/>
              <a:tabLst>
                <a:tab pos="1198563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848" y="1981200"/>
            <a:ext cx="4491038" cy="336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590800"/>
            <a:ext cx="1233486" cy="23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3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fa-IR" dirty="0"/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228600" y="1600200"/>
            <a:ext cx="8394700" cy="5029200"/>
          </a:xfrm>
          <a:prstGeom prst="rect">
            <a:avLst/>
          </a:prstGeom>
          <a:noFill/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sample size is necessary to get at least one object from each of 10 equal-sized groups.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Stratified sampling</a:t>
            </a:r>
          </a:p>
          <a:p>
            <a:pPr marL="749300" lvl="1">
              <a:lnSpc>
                <a:spcPct val="90000"/>
              </a:lnSpc>
            </a:pPr>
            <a:r>
              <a:rPr lang="en-US" sz="1800" dirty="0"/>
              <a:t>Split the data into several partitions; then draw random samples from each partition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848" y="1981200"/>
            <a:ext cx="4491038" cy="336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590800"/>
            <a:ext cx="1233486" cy="23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fa-IR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79863" y="203264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5" name="AutoShape 15"/>
          <p:cNvSpPr>
            <a:spLocks/>
          </p:cNvSpPr>
          <p:nvPr/>
        </p:nvSpPr>
        <p:spPr bwMode="auto">
          <a:xfrm>
            <a:off x="1930400" y="3505200"/>
            <a:ext cx="355600" cy="1651640"/>
          </a:xfrm>
          <a:prstGeom prst="leftBrace">
            <a:avLst>
              <a:gd name="adj1" fmla="val 8329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 rot="16200000">
            <a:off x="1008063" y="4088061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Objects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725225"/>
              </p:ext>
            </p:extLst>
          </p:nvPr>
        </p:nvGraphicFramePr>
        <p:xfrm>
          <a:off x="2286000" y="2667000"/>
          <a:ext cx="4859044" cy="264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Document" r:id="rId3" imgW="8203692" imgH="3634740" progId="Word.Document.8">
                  <p:embed/>
                </p:oleObj>
              </mc:Choice>
              <mc:Fallback>
                <p:oleObj name="Document" r:id="rId3" imgW="8203692" imgH="3634740" progId="Word.Documen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4859044" cy="2642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9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MR10"/>
              </a:rPr>
              <a:t>many data mining algorithms work better if the </a:t>
            </a:r>
            <a:r>
              <a:rPr lang="en-US" sz="2400" dirty="0" smtClean="0">
                <a:solidFill>
                  <a:srgbClr val="C00000"/>
                </a:solidFill>
                <a:latin typeface="CMR10"/>
              </a:rPr>
              <a:t>dimensionality is lower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eliminate </a:t>
            </a:r>
            <a:r>
              <a:rPr lang="en-US" sz="2400" dirty="0"/>
              <a:t>irrelevant features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curse </a:t>
            </a:r>
            <a:r>
              <a:rPr lang="en-US" sz="2400" dirty="0"/>
              <a:t>of </a:t>
            </a:r>
            <a:r>
              <a:rPr lang="en-US" sz="2400" dirty="0" smtClean="0"/>
              <a:t>dimensionality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more </a:t>
            </a:r>
            <a:r>
              <a:rPr lang="en-US" sz="2400" dirty="0"/>
              <a:t>easily </a:t>
            </a:r>
            <a:r>
              <a:rPr lang="en-US" sz="2400" dirty="0" smtClean="0"/>
              <a:t>visualized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Reduce amount of time and memory required by data mining algorithms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242666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MR10"/>
              </a:rPr>
              <a:t>many data mining algorithms work better if the </a:t>
            </a:r>
            <a:r>
              <a:rPr lang="en-US" sz="2400" dirty="0" smtClean="0">
                <a:solidFill>
                  <a:srgbClr val="C00000"/>
                </a:solidFill>
                <a:latin typeface="CMR10"/>
              </a:rPr>
              <a:t>dimensionality is lower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eliminate </a:t>
            </a:r>
            <a:r>
              <a:rPr lang="en-US" sz="2400" dirty="0"/>
              <a:t>irrelevant </a:t>
            </a:r>
            <a:r>
              <a:rPr lang="en-US" sz="2400" dirty="0" smtClean="0"/>
              <a:t>features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curse of </a:t>
            </a:r>
            <a:r>
              <a:rPr lang="en-US" sz="2400" dirty="0" smtClean="0"/>
              <a:t>dimensionality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smtClean="0"/>
              <a:t>Reduce </a:t>
            </a:r>
            <a:r>
              <a:rPr lang="en-US" sz="2400" dirty="0"/>
              <a:t>amount of time and memory required by data mining algorithms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a-IR" sz="2400" dirty="0"/>
          </a:p>
        </p:txBody>
      </p:sp>
      <p:sp>
        <p:nvSpPr>
          <p:cNvPr id="5" name="Rectangle 4"/>
          <p:cNvSpPr/>
          <p:nvPr/>
        </p:nvSpPr>
        <p:spPr>
          <a:xfrm>
            <a:off x="381000" y="4734274"/>
            <a:ext cx="8305800" cy="1631216"/>
          </a:xfrm>
          <a:prstGeom prst="rect">
            <a:avLst/>
          </a:prstGeom>
          <a:ln w="31750"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many types </a:t>
            </a:r>
            <a:r>
              <a:rPr lang="en-US" sz="2000" dirty="0" smtClean="0">
                <a:latin typeface="+mj-lt"/>
              </a:rPr>
              <a:t>of data </a:t>
            </a:r>
            <a:r>
              <a:rPr lang="en-US" sz="2000" dirty="0">
                <a:latin typeface="+mj-lt"/>
              </a:rPr>
              <a:t>analysis become significantly harder as the dimensionality of the </a:t>
            </a:r>
            <a:r>
              <a:rPr lang="en-US" sz="2000" dirty="0" smtClean="0">
                <a:latin typeface="+mj-lt"/>
              </a:rPr>
              <a:t>data increases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When dimensionality increases, data becomes increasingly sparse in the space that it </a:t>
            </a:r>
            <a:r>
              <a:rPr lang="en-US" sz="2000" dirty="0" smtClean="0">
                <a:latin typeface="+mj-lt"/>
              </a:rPr>
              <a:t>occupies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949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152400" y="1905000"/>
            <a:ext cx="87630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CMR10"/>
              </a:rPr>
              <a:t>creating new </a:t>
            </a:r>
            <a:r>
              <a:rPr lang="en-US" dirty="0" smtClean="0">
                <a:latin typeface="CMR10"/>
              </a:rPr>
              <a:t>features that are </a:t>
            </a:r>
            <a:r>
              <a:rPr lang="en-US" dirty="0">
                <a:latin typeface="CMR10"/>
              </a:rPr>
              <a:t>a combination of the old </a:t>
            </a:r>
            <a:r>
              <a:rPr lang="en-US" dirty="0" smtClean="0">
                <a:latin typeface="CMR10"/>
              </a:rPr>
              <a:t>attributes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CMR10"/>
              </a:rPr>
              <a:t>selecting features </a:t>
            </a:r>
            <a:r>
              <a:rPr lang="en-US" b="1" dirty="0">
                <a:solidFill>
                  <a:srgbClr val="002060"/>
                </a:solidFill>
                <a:latin typeface="CMR10"/>
              </a:rPr>
              <a:t>feature subset selection</a:t>
            </a:r>
            <a:r>
              <a:rPr lang="en-US" dirty="0">
                <a:latin typeface="CMR10"/>
              </a:rPr>
              <a:t> or </a:t>
            </a:r>
            <a:r>
              <a:rPr lang="en-US" b="1" dirty="0">
                <a:solidFill>
                  <a:srgbClr val="002060"/>
                </a:solidFill>
                <a:latin typeface="CMR10"/>
              </a:rPr>
              <a:t>feature selection</a:t>
            </a:r>
            <a:endParaRPr lang="fa-IR" b="1" dirty="0">
              <a:solidFill>
                <a:srgbClr val="002060"/>
              </a:solidFill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298544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31519" y="3732550"/>
            <a:ext cx="4468403" cy="523220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Dimensionality Reduction: PCA</a:t>
            </a:r>
            <a:endParaRPr lang="fa-IR" sz="2800" dirty="0">
              <a:solidFill>
                <a:srgbClr val="FF006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341" y="4580418"/>
            <a:ext cx="5000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finds new </a:t>
            </a:r>
            <a:r>
              <a:rPr lang="en-US" dirty="0" smtClean="0">
                <a:latin typeface="CMR10"/>
              </a:rPr>
              <a:t>features </a:t>
            </a:r>
            <a:r>
              <a:rPr lang="en-US" dirty="0">
                <a:latin typeface="CMR10"/>
              </a:rPr>
              <a:t>(principal components) </a:t>
            </a:r>
            <a:r>
              <a:rPr lang="en-US" dirty="0" smtClean="0">
                <a:latin typeface="CMR10"/>
              </a:rPr>
              <a:t>that</a:t>
            </a:r>
          </a:p>
          <a:p>
            <a:r>
              <a:rPr lang="en-US" dirty="0" smtClean="0">
                <a:latin typeface="CMR10"/>
              </a:rPr>
              <a:t>capture </a:t>
            </a:r>
            <a:r>
              <a:rPr lang="en-US" dirty="0">
                <a:latin typeface="CMR10"/>
              </a:rPr>
              <a:t>the maximum amount of variation </a:t>
            </a:r>
            <a:r>
              <a:rPr lang="en-US" dirty="0" smtClean="0">
                <a:latin typeface="CMR10"/>
              </a:rPr>
              <a:t>in </a:t>
            </a:r>
            <a:r>
              <a:rPr lang="en-US" dirty="0">
                <a:latin typeface="CMR10"/>
              </a:rPr>
              <a:t>the </a:t>
            </a:r>
            <a:r>
              <a:rPr lang="en-US" dirty="0" smtClean="0">
                <a:latin typeface="CMR10"/>
              </a:rPr>
              <a:t>data</a:t>
            </a:r>
            <a:endParaRPr lang="fa-IR" dirty="0"/>
          </a:p>
        </p:txBody>
      </p:sp>
      <p:grpSp>
        <p:nvGrpSpPr>
          <p:cNvPr id="6" name="Group 1088"/>
          <p:cNvGrpSpPr>
            <a:grpSpLocks/>
          </p:cNvGrpSpPr>
          <p:nvPr/>
        </p:nvGrpSpPr>
        <p:grpSpPr bwMode="auto">
          <a:xfrm>
            <a:off x="5275469" y="3538441"/>
            <a:ext cx="3513138" cy="3691877"/>
            <a:chOff x="1519" y="1837"/>
            <a:chExt cx="2213" cy="1777"/>
          </a:xfrm>
        </p:grpSpPr>
        <p:sp>
          <p:nvSpPr>
            <p:cNvPr id="7" name="Line 1059"/>
            <p:cNvSpPr>
              <a:spLocks noChangeShapeType="1"/>
            </p:cNvSpPr>
            <p:nvPr/>
          </p:nvSpPr>
          <p:spPr bwMode="auto">
            <a:xfrm flipV="1">
              <a:off x="1820" y="1930"/>
              <a:ext cx="7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060"/>
            <p:cNvSpPr>
              <a:spLocks noChangeShapeType="1"/>
            </p:cNvSpPr>
            <p:nvPr/>
          </p:nvSpPr>
          <p:spPr bwMode="auto">
            <a:xfrm>
              <a:off x="1820" y="3320"/>
              <a:ext cx="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061"/>
            <p:cNvSpPr>
              <a:spLocks noChangeShapeType="1"/>
            </p:cNvSpPr>
            <p:nvPr/>
          </p:nvSpPr>
          <p:spPr bwMode="auto">
            <a:xfrm flipV="1">
              <a:off x="1828" y="2429"/>
              <a:ext cx="1632" cy="8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063"/>
            <p:cNvSpPr>
              <a:spLocks noChangeArrowheads="1"/>
            </p:cNvSpPr>
            <p:nvPr/>
          </p:nvSpPr>
          <p:spPr bwMode="auto">
            <a:xfrm>
              <a:off x="2164" y="294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64"/>
            <p:cNvSpPr>
              <a:spLocks noChangeArrowheads="1"/>
            </p:cNvSpPr>
            <p:nvPr/>
          </p:nvSpPr>
          <p:spPr bwMode="auto">
            <a:xfrm>
              <a:off x="2340" y="2805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65"/>
            <p:cNvSpPr>
              <a:spLocks noChangeArrowheads="1"/>
            </p:cNvSpPr>
            <p:nvPr/>
          </p:nvSpPr>
          <p:spPr bwMode="auto">
            <a:xfrm>
              <a:off x="2044" y="312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66"/>
            <p:cNvSpPr>
              <a:spLocks noChangeArrowheads="1"/>
            </p:cNvSpPr>
            <p:nvPr/>
          </p:nvSpPr>
          <p:spPr bwMode="auto">
            <a:xfrm>
              <a:off x="2428" y="2872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67"/>
            <p:cNvSpPr>
              <a:spLocks noChangeArrowheads="1"/>
            </p:cNvSpPr>
            <p:nvPr/>
          </p:nvSpPr>
          <p:spPr bwMode="auto">
            <a:xfrm>
              <a:off x="2332" y="293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068"/>
            <p:cNvSpPr>
              <a:spLocks noChangeArrowheads="1"/>
            </p:cNvSpPr>
            <p:nvPr/>
          </p:nvSpPr>
          <p:spPr bwMode="auto">
            <a:xfrm>
              <a:off x="2692" y="2930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069"/>
            <p:cNvSpPr>
              <a:spLocks noChangeArrowheads="1"/>
            </p:cNvSpPr>
            <p:nvPr/>
          </p:nvSpPr>
          <p:spPr bwMode="auto">
            <a:xfrm>
              <a:off x="2612" y="313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070"/>
            <p:cNvSpPr>
              <a:spLocks noChangeArrowheads="1"/>
            </p:cNvSpPr>
            <p:nvPr/>
          </p:nvSpPr>
          <p:spPr bwMode="auto">
            <a:xfrm>
              <a:off x="2468" y="307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071"/>
            <p:cNvSpPr>
              <a:spLocks noChangeArrowheads="1"/>
            </p:cNvSpPr>
            <p:nvPr/>
          </p:nvSpPr>
          <p:spPr bwMode="auto">
            <a:xfrm>
              <a:off x="2588" y="2730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072"/>
            <p:cNvSpPr>
              <a:spLocks noChangeArrowheads="1"/>
            </p:cNvSpPr>
            <p:nvPr/>
          </p:nvSpPr>
          <p:spPr bwMode="auto">
            <a:xfrm>
              <a:off x="2964" y="2805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073"/>
            <p:cNvSpPr>
              <a:spLocks noChangeArrowheads="1"/>
            </p:cNvSpPr>
            <p:nvPr/>
          </p:nvSpPr>
          <p:spPr bwMode="auto">
            <a:xfrm>
              <a:off x="3204" y="2480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074"/>
            <p:cNvSpPr>
              <a:spLocks noChangeArrowheads="1"/>
            </p:cNvSpPr>
            <p:nvPr/>
          </p:nvSpPr>
          <p:spPr bwMode="auto">
            <a:xfrm>
              <a:off x="2236" y="3154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075"/>
            <p:cNvSpPr>
              <a:spLocks noChangeArrowheads="1"/>
            </p:cNvSpPr>
            <p:nvPr/>
          </p:nvSpPr>
          <p:spPr bwMode="auto">
            <a:xfrm>
              <a:off x="2756" y="271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076"/>
            <p:cNvSpPr>
              <a:spLocks noChangeArrowheads="1"/>
            </p:cNvSpPr>
            <p:nvPr/>
          </p:nvSpPr>
          <p:spPr bwMode="auto">
            <a:xfrm>
              <a:off x="2932" y="2530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77"/>
            <p:cNvSpPr>
              <a:spLocks noChangeArrowheads="1"/>
            </p:cNvSpPr>
            <p:nvPr/>
          </p:nvSpPr>
          <p:spPr bwMode="auto">
            <a:xfrm>
              <a:off x="2452" y="273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078"/>
            <p:cNvSpPr>
              <a:spLocks noChangeArrowheads="1"/>
            </p:cNvSpPr>
            <p:nvPr/>
          </p:nvSpPr>
          <p:spPr bwMode="auto">
            <a:xfrm>
              <a:off x="2836" y="2614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079"/>
            <p:cNvSpPr>
              <a:spLocks noChangeArrowheads="1"/>
            </p:cNvSpPr>
            <p:nvPr/>
          </p:nvSpPr>
          <p:spPr bwMode="auto">
            <a:xfrm>
              <a:off x="2908" y="2955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080"/>
            <p:cNvSpPr>
              <a:spLocks/>
            </p:cNvSpPr>
            <p:nvPr/>
          </p:nvSpPr>
          <p:spPr bwMode="auto">
            <a:xfrm>
              <a:off x="1928" y="2409"/>
              <a:ext cx="1457" cy="1006"/>
            </a:xfrm>
            <a:custGeom>
              <a:avLst/>
              <a:gdLst>
                <a:gd name="T0" fmla="*/ 4 w 1457"/>
                <a:gd name="T1" fmla="*/ 1002 h 968"/>
                <a:gd name="T2" fmla="*/ 212 w 1457"/>
                <a:gd name="T3" fmla="*/ 488 h 968"/>
                <a:gd name="T4" fmla="*/ 716 w 1457"/>
                <a:gd name="T5" fmla="*/ 166 h 968"/>
                <a:gd name="T6" fmla="*/ 1356 w 1457"/>
                <a:gd name="T7" fmla="*/ 26 h 968"/>
                <a:gd name="T8" fmla="*/ 1324 w 1457"/>
                <a:gd name="T9" fmla="*/ 318 h 968"/>
                <a:gd name="T10" fmla="*/ 940 w 1457"/>
                <a:gd name="T11" fmla="*/ 882 h 968"/>
                <a:gd name="T12" fmla="*/ 188 w 1457"/>
                <a:gd name="T13" fmla="*/ 1194 h 968"/>
                <a:gd name="T14" fmla="*/ 4 w 1457"/>
                <a:gd name="T15" fmla="*/ 1002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081"/>
            <p:cNvSpPr>
              <a:spLocks noChangeArrowheads="1"/>
            </p:cNvSpPr>
            <p:nvPr/>
          </p:nvSpPr>
          <p:spPr bwMode="auto">
            <a:xfrm>
              <a:off x="2124" y="327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085"/>
            <p:cNvSpPr txBox="1">
              <a:spLocks noChangeArrowheads="1"/>
            </p:cNvSpPr>
            <p:nvPr/>
          </p:nvSpPr>
          <p:spPr bwMode="auto">
            <a:xfrm>
              <a:off x="1519" y="1837"/>
              <a:ext cx="27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400" b="0" dirty="0">
                  <a:latin typeface="Times New Roman" pitchFamily="18" charset="0"/>
                </a:rPr>
                <a:t>x</a:t>
              </a:r>
              <a:r>
                <a:rPr lang="en-US" sz="2400" b="0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" name="Text Box 1086"/>
            <p:cNvSpPr txBox="1">
              <a:spLocks noChangeArrowheads="1"/>
            </p:cNvSpPr>
            <p:nvPr/>
          </p:nvSpPr>
          <p:spPr bwMode="auto">
            <a:xfrm>
              <a:off x="3456" y="3394"/>
              <a:ext cx="27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400" b="0">
                  <a:latin typeface="Times New Roman" pitchFamily="18" charset="0"/>
                </a:rPr>
                <a:t>x</a:t>
              </a:r>
              <a:r>
                <a:rPr lang="en-US" sz="2400" b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" name="Text Box 1087"/>
            <p:cNvSpPr txBox="1">
              <a:spLocks noChangeArrowheads="1"/>
            </p:cNvSpPr>
            <p:nvPr/>
          </p:nvSpPr>
          <p:spPr bwMode="auto">
            <a:xfrm>
              <a:off x="3504" y="2242"/>
              <a:ext cx="20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400" b="0" dirty="0">
                  <a:latin typeface="Times New Roman" pitchFamily="18" charset="0"/>
                </a:rPr>
                <a:t>e</a:t>
              </a:r>
              <a:endParaRPr lang="en-US" sz="2400" b="0" baseline="-25000" dirty="0">
                <a:latin typeface="Times New Roman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52400" y="1905000"/>
            <a:ext cx="87630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CMR10"/>
              </a:rPr>
              <a:t>creating new </a:t>
            </a:r>
            <a:r>
              <a:rPr lang="en-US" dirty="0" smtClean="0">
                <a:latin typeface="CMR10"/>
              </a:rPr>
              <a:t>features that are </a:t>
            </a:r>
            <a:r>
              <a:rPr lang="en-US" dirty="0">
                <a:latin typeface="CMR10"/>
              </a:rPr>
              <a:t>a combination of the old </a:t>
            </a:r>
            <a:r>
              <a:rPr lang="en-US" dirty="0" smtClean="0">
                <a:latin typeface="CMR10"/>
              </a:rPr>
              <a:t>attributes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CMR10"/>
              </a:rPr>
              <a:t>selecting features </a:t>
            </a:r>
            <a:r>
              <a:rPr lang="en-US" b="1" dirty="0">
                <a:solidFill>
                  <a:srgbClr val="002060"/>
                </a:solidFill>
                <a:latin typeface="CMR10"/>
              </a:rPr>
              <a:t>feature subset selection</a:t>
            </a:r>
            <a:r>
              <a:rPr lang="en-US" dirty="0">
                <a:latin typeface="CMR10"/>
              </a:rPr>
              <a:t> or </a:t>
            </a:r>
            <a:r>
              <a:rPr lang="en-US" b="1" dirty="0">
                <a:solidFill>
                  <a:srgbClr val="002060"/>
                </a:solidFill>
                <a:latin typeface="CMR10"/>
              </a:rPr>
              <a:t>feature selection</a:t>
            </a:r>
            <a:endParaRPr lang="fa-IR" b="1" dirty="0">
              <a:solidFill>
                <a:srgbClr val="002060"/>
              </a:solidFill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355747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Selection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2011689"/>
            <a:ext cx="876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Another way to reduce dimensionality of data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Redundant features 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Duplicate much or all of the information contained in one or more other attributes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Example: purchase price of a product and the amount of sales tax paid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Irrelevant features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Contain no information that is useful for the data mining task at hand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Example: students' ID is often irrelevant to the task of predicting students' </a:t>
            </a:r>
            <a:r>
              <a:rPr lang="en-US" sz="2000" dirty="0" smtClean="0"/>
              <a:t>GPA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Embedded, filter, wrapper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25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Creation 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7315200" cy="707886"/>
          </a:xfrm>
          <a:prstGeom prst="rect">
            <a:avLst/>
          </a:prstGeom>
          <a:solidFill>
            <a:srgbClr val="AFEEF5"/>
          </a:solidFill>
        </p:spPr>
        <p:txBody>
          <a:bodyPr wrap="square">
            <a:spAutoFit/>
          </a:bodyPr>
          <a:lstStyle/>
          <a:p>
            <a:pPr marL="233363" indent="-233363"/>
            <a:r>
              <a:rPr lang="en-US" sz="2000" dirty="0"/>
              <a:t>Create new attributes that can capture the important information in a data set much more efficiently than the original attributes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396733"/>
            <a:ext cx="4975762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Feature extraction/construction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229" y="4300209"/>
            <a:ext cx="8277779" cy="523220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sz="2800" dirty="0"/>
              <a:t>Mapping data to new </a:t>
            </a:r>
            <a:r>
              <a:rPr lang="en-US" sz="2800" dirty="0" smtClean="0"/>
              <a:t>space : different </a:t>
            </a:r>
            <a:r>
              <a:rPr lang="en-US" sz="2800" dirty="0"/>
              <a:t>view of the data</a:t>
            </a:r>
          </a:p>
        </p:txBody>
      </p:sp>
    </p:spTree>
    <p:extLst>
      <p:ext uri="{BB962C8B-B14F-4D97-AF65-F5344CB8AC3E}">
        <p14:creationId xmlns:p14="http://schemas.microsoft.com/office/powerpoint/2010/main" val="395570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Fourier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wavelet transform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fa-IR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4"/>
          <a:stretch>
            <a:fillRect/>
          </a:stretch>
        </p:blipFill>
        <p:spPr bwMode="auto">
          <a:xfrm>
            <a:off x="4415312" y="1905000"/>
            <a:ext cx="46990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r="6250"/>
          <a:stretch>
            <a:fillRect/>
          </a:stretch>
        </p:blipFill>
        <p:spPr bwMode="auto">
          <a:xfrm>
            <a:off x="71912" y="1747838"/>
            <a:ext cx="4689475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10112" y="6096000"/>
            <a:ext cx="388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Two Sine Waves + Noise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863112" y="6096000"/>
            <a:ext cx="2514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200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128314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609600" y="1752600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Binarization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25" y="3124200"/>
            <a:ext cx="6051150" cy="20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06829" y="1605486"/>
            <a:ext cx="807670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CC6600"/>
                </a:solidFill>
              </a:rPr>
              <a:t>Unsupervised discretization</a:t>
            </a:r>
            <a:r>
              <a:rPr lang="en-US" sz="2400" dirty="0">
                <a:solidFill>
                  <a:srgbClr val="CC6600"/>
                </a:solidFill>
              </a:rPr>
              <a:t>:</a:t>
            </a:r>
            <a:r>
              <a:rPr lang="en-US" sz="2400" dirty="0"/>
              <a:t> find breaks in the data </a:t>
            </a:r>
            <a:r>
              <a:rPr lang="en-US" sz="2400" dirty="0" smtClean="0"/>
              <a:t>values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CC6600"/>
                </a:solidFill>
              </a:rPr>
              <a:t>Supervised discretization: </a:t>
            </a:r>
            <a:r>
              <a:rPr lang="en-US" sz="2400" dirty="0"/>
              <a:t>Use class labels to find breaks</a:t>
            </a:r>
          </a:p>
        </p:txBody>
      </p:sp>
    </p:spTree>
    <p:extLst>
      <p:ext uri="{BB962C8B-B14F-4D97-AF65-F5344CB8AC3E}">
        <p14:creationId xmlns:p14="http://schemas.microsoft.com/office/powerpoint/2010/main" val="13917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06829" y="1605486"/>
            <a:ext cx="807670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CC6600"/>
                </a:solidFill>
              </a:rPr>
              <a:t>Unsupervised discretization</a:t>
            </a:r>
            <a:r>
              <a:rPr lang="en-US" sz="2400" dirty="0">
                <a:solidFill>
                  <a:srgbClr val="CC6600"/>
                </a:solidFill>
              </a:rPr>
              <a:t>:</a:t>
            </a:r>
            <a:r>
              <a:rPr lang="en-US" sz="2400" dirty="0"/>
              <a:t> find breaks in the data </a:t>
            </a:r>
            <a:r>
              <a:rPr lang="en-US" sz="2400" dirty="0" smtClean="0"/>
              <a:t>values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CC6600"/>
                </a:solidFill>
              </a:rPr>
              <a:t>Supervised discretization: </a:t>
            </a:r>
            <a:r>
              <a:rPr lang="en-US" sz="2400" dirty="0"/>
              <a:t>Use class labels to find breaks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509730"/>
            <a:ext cx="4907113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Example: Discretization </a:t>
            </a:r>
            <a:r>
              <a:rPr lang="en-US" dirty="0">
                <a:solidFill>
                  <a:srgbClr val="FF0066"/>
                </a:solidFill>
              </a:rPr>
              <a:t>Without Using Class Labels </a:t>
            </a:r>
            <a:endParaRPr lang="fa-IR" dirty="0">
              <a:solidFill>
                <a:srgbClr val="FF0066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65348"/>
            <a:ext cx="6324600" cy="303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694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consists of four groups of points and two outliers. Data is one-dimensional, but a random y component is added to reduce overlap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365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>Different </a:t>
            </a:r>
            <a:r>
              <a:rPr lang="en-US" sz="4900" dirty="0"/>
              <a:t>Types of Attributes</a:t>
            </a:r>
            <a:r>
              <a:rPr lang="fa-IR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fa-IR" dirty="0">
                <a:solidFill>
                  <a:schemeClr val="bg2">
                    <a:lumMod val="50000"/>
                  </a:schemeClr>
                </a:solidFill>
              </a:rPr>
            </a:br>
            <a:endParaRPr lang="fa-I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2657" y="1371600"/>
            <a:ext cx="8991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>
              <a:spcBef>
                <a:spcPts val="3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Nominal</a:t>
            </a:r>
            <a:endParaRPr lang="en-US" sz="2800" dirty="0"/>
          </a:p>
          <a:p>
            <a:r>
              <a:rPr lang="en-US" sz="2400" dirty="0"/>
              <a:t>The values of a </a:t>
            </a:r>
            <a:r>
              <a:rPr lang="en-US" sz="2400" dirty="0" smtClean="0"/>
              <a:t>nominal attribute </a:t>
            </a:r>
            <a:r>
              <a:rPr lang="en-US" sz="2400" dirty="0"/>
              <a:t>are just </a:t>
            </a:r>
            <a:r>
              <a:rPr lang="en-US" sz="2400" dirty="0" smtClean="0"/>
              <a:t>different Names</a:t>
            </a:r>
          </a:p>
          <a:p>
            <a:r>
              <a:rPr lang="en-US" sz="800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ID numbers, eye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color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0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fa-IR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6140"/>
            <a:ext cx="8001000" cy="384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09600" y="5718198"/>
            <a:ext cx="71441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C6600"/>
                </a:solidFill>
              </a:rPr>
              <a:t>Equal interval width</a:t>
            </a:r>
            <a:r>
              <a:rPr lang="en-US" sz="2000" dirty="0"/>
              <a:t> approach used to obtain 4 values</a:t>
            </a:r>
            <a:endParaRPr lang="en-US" sz="2000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fa-IR" dirty="0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141413"/>
            <a:ext cx="9086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81200" y="5638800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6600"/>
                </a:solidFill>
              </a:rPr>
              <a:t>Equal frequency</a:t>
            </a:r>
            <a:r>
              <a:rPr lang="en-US" dirty="0"/>
              <a:t> approach used to obtain 4 values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791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fa-IR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11188" y="6097587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K-means</a:t>
            </a:r>
            <a:r>
              <a:rPr lang="en-US" sz="2400"/>
              <a:t> approach to obtain 4 values.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54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Transformation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0047"/>
            <a:ext cx="83185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CC6600"/>
                </a:solidFill>
              </a:rPr>
              <a:t>attribute transform</a:t>
            </a:r>
            <a:r>
              <a:rPr lang="en-US" dirty="0" smtClean="0"/>
              <a:t> is a function that maps the entire set of values of a given attribute to a new set of replacement values such that each old value can be identified with one of the new values</a:t>
            </a:r>
          </a:p>
          <a:p>
            <a:pPr lvl="1"/>
            <a:r>
              <a:rPr lang="en-US" sz="2600" dirty="0" smtClean="0"/>
              <a:t>Simple functions: x</a:t>
            </a:r>
            <a:r>
              <a:rPr lang="en-US" sz="2600" baseline="30000" dirty="0" smtClean="0"/>
              <a:t>k</a:t>
            </a:r>
            <a:r>
              <a:rPr lang="en-US" sz="2600" dirty="0" smtClean="0"/>
              <a:t>, log(x), e</a:t>
            </a:r>
            <a:r>
              <a:rPr lang="en-US" sz="2600" baseline="30000" dirty="0" smtClean="0"/>
              <a:t>x</a:t>
            </a:r>
            <a:r>
              <a:rPr lang="en-US" sz="2600" dirty="0" smtClean="0"/>
              <a:t>, |x|</a:t>
            </a:r>
          </a:p>
          <a:p>
            <a:pPr lvl="1"/>
            <a:r>
              <a:rPr lang="en-US" sz="2600" dirty="0" smtClean="0">
                <a:solidFill>
                  <a:srgbClr val="CC6600"/>
                </a:solidFill>
              </a:rPr>
              <a:t>Normalization</a:t>
            </a:r>
          </a:p>
          <a:p>
            <a:pPr marL="1257300" lvl="2" indent="-279400"/>
            <a:r>
              <a:rPr lang="en-US" sz="2400" dirty="0" smtClean="0"/>
              <a:t>Refers to various techniques to adjust to differences among attributes in terms of mean, variance, range  </a:t>
            </a:r>
          </a:p>
          <a:p>
            <a:pPr lvl="1"/>
            <a:r>
              <a:rPr lang="en-US" dirty="0" smtClean="0"/>
              <a:t>In statistics, </a:t>
            </a:r>
            <a:r>
              <a:rPr lang="en-US" dirty="0" smtClean="0">
                <a:solidFill>
                  <a:srgbClr val="CC6600"/>
                </a:solidFill>
              </a:rPr>
              <a:t>standardization</a:t>
            </a:r>
            <a:r>
              <a:rPr lang="en-US" dirty="0" smtClean="0"/>
              <a:t> refers to subtracting off the means and dividing by the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0870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 and Dissimilarity Measures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2895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 and Dissimilarity Measures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720840"/>
            <a:ext cx="7696200" cy="156966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Similarity measure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Numerical measure of how alike two data objects are.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Is higher when objects are more alike.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Often falls in the range [0,1</a:t>
            </a:r>
            <a:r>
              <a:rPr lang="en-US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59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 and Dissimilarity Measures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720840"/>
            <a:ext cx="7696200" cy="415498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Similarity measure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Numerical measure of how alike two data objects are.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Is higher when objects are more alike.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Often falls in the range [0,1]</a:t>
            </a:r>
          </a:p>
          <a:p>
            <a:r>
              <a:rPr lang="en-US" sz="2400" dirty="0"/>
              <a:t>Dissimilarity measure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Numerical measure of how different two data objects are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Lower when objects are more alike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Minimum dissimilarity is often 0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Upper limit varies</a:t>
            </a:r>
          </a:p>
          <a:p>
            <a:r>
              <a:rPr lang="en-US" sz="2400" dirty="0">
                <a:solidFill>
                  <a:srgbClr val="CC6600"/>
                </a:solidFill>
              </a:rPr>
              <a:t>Proximity</a:t>
            </a:r>
            <a:r>
              <a:rPr lang="en-US" sz="2400" dirty="0"/>
              <a:t> refers to a similarity or dissimilarity</a:t>
            </a:r>
          </a:p>
        </p:txBody>
      </p:sp>
    </p:spTree>
    <p:extLst>
      <p:ext uri="{BB962C8B-B14F-4D97-AF65-F5344CB8AC3E}">
        <p14:creationId xmlns:p14="http://schemas.microsoft.com/office/powerpoint/2010/main" val="236426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 and Dissimilarity Measures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720840"/>
            <a:ext cx="7696200" cy="415498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Similarity measure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Numerical measure of how alike two data objects are.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Is higher when objects are more alike.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Often falls in the range [0,1]</a:t>
            </a:r>
          </a:p>
          <a:p>
            <a:r>
              <a:rPr lang="en-US" sz="2400" dirty="0"/>
              <a:t>Dissimilarity measure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Numerical measure of how different two data objects are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Lower when objects are more alike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Minimum dissimilarity is often 0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Upper limit varies</a:t>
            </a:r>
          </a:p>
          <a:p>
            <a:r>
              <a:rPr lang="en-US" sz="2400" dirty="0">
                <a:solidFill>
                  <a:srgbClr val="CC6600"/>
                </a:solidFill>
              </a:rPr>
              <a:t>Proximity</a:t>
            </a:r>
            <a:r>
              <a:rPr lang="en-US" sz="2400" dirty="0"/>
              <a:t> refers to a similarity or dissimilarity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876300" y="6054298"/>
            <a:ext cx="6858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MR10"/>
              </a:rPr>
              <a:t>objects having only one simple </a:t>
            </a:r>
            <a:r>
              <a:rPr lang="en-US" dirty="0" smtClean="0">
                <a:latin typeface="CMR10"/>
              </a:rPr>
              <a:t>attribute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MR10"/>
              </a:rPr>
              <a:t>objects </a:t>
            </a:r>
            <a:r>
              <a:rPr lang="en-US" dirty="0">
                <a:latin typeface="CMR10"/>
              </a:rPr>
              <a:t>with multiple attributes</a:t>
            </a:r>
            <a:endParaRPr lang="fa-IR" dirty="0"/>
          </a:p>
        </p:txBody>
      </p:sp>
      <p:sp>
        <p:nvSpPr>
          <p:cNvPr id="5" name="Cloud Callout 4"/>
          <p:cNvSpPr/>
          <p:nvPr/>
        </p:nvSpPr>
        <p:spPr>
          <a:xfrm>
            <a:off x="4648200" y="3124200"/>
            <a:ext cx="3086100" cy="533400"/>
          </a:xfrm>
          <a:prstGeom prst="cloudCallout">
            <a:avLst>
              <a:gd name="adj1" fmla="val -143969"/>
              <a:gd name="adj2" fmla="val 17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distance</a:t>
            </a:r>
            <a:endParaRPr lang="fa-IR" sz="2400" b="1" dirty="0"/>
          </a:p>
        </p:txBody>
      </p:sp>
    </p:spTree>
    <p:extLst>
      <p:ext uri="{BB962C8B-B14F-4D97-AF65-F5344CB8AC3E}">
        <p14:creationId xmlns:p14="http://schemas.microsoft.com/office/powerpoint/2010/main" val="29271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Similarity/Dissimilarity for Simple </a:t>
            </a:r>
            <a:r>
              <a:rPr lang="en-US" dirty="0" smtClean="0"/>
              <a:t>Attributes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The following table shows the similarity and dissimilarity between two objects,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sz="2400" dirty="0"/>
              <a:t> with respect to a </a:t>
            </a:r>
            <a:r>
              <a:rPr lang="en-US" sz="2400" dirty="0" smtClean="0"/>
              <a:t>single </a:t>
            </a:r>
            <a:r>
              <a:rPr lang="en-US" sz="2400" dirty="0"/>
              <a:t>attribute.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8763000" cy="262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19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6378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R10"/>
              </a:rPr>
              <a:t>various kinds of </a:t>
            </a:r>
            <a:r>
              <a:rPr lang="en-US" dirty="0" smtClean="0">
                <a:latin typeface="CMR10"/>
              </a:rPr>
              <a:t>dissimilarities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MR10"/>
              </a:rPr>
              <a:t>distances, which are dissimilarities with certain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MR10"/>
              </a:rPr>
              <a:t>provide examples of more general kinds of dissimilarities</a:t>
            </a:r>
            <a:endParaRPr lang="fa-IR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6389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>Different </a:t>
            </a:r>
            <a:r>
              <a:rPr lang="en-US" sz="4900" dirty="0"/>
              <a:t>Types of Attributes</a:t>
            </a:r>
            <a:r>
              <a:rPr lang="fa-IR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fa-IR" dirty="0">
                <a:solidFill>
                  <a:schemeClr val="bg2">
                    <a:lumMod val="50000"/>
                  </a:schemeClr>
                </a:solidFill>
              </a:rPr>
            </a:br>
            <a:endParaRPr lang="fa-I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2657" y="1371600"/>
            <a:ext cx="8991600" cy="293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>
              <a:spcBef>
                <a:spcPts val="3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Nominal</a:t>
            </a:r>
            <a:endParaRPr lang="en-US" sz="2800" dirty="0"/>
          </a:p>
          <a:p>
            <a:r>
              <a:rPr lang="en-US" sz="2400" dirty="0"/>
              <a:t>The values of a </a:t>
            </a:r>
            <a:r>
              <a:rPr lang="en-US" sz="2400" dirty="0" smtClean="0"/>
              <a:t>nominal attribute </a:t>
            </a:r>
            <a:r>
              <a:rPr lang="en-US" sz="2400" dirty="0"/>
              <a:t>are just </a:t>
            </a:r>
            <a:r>
              <a:rPr lang="en-US" sz="2400" dirty="0" smtClean="0"/>
              <a:t>different Names</a:t>
            </a:r>
          </a:p>
          <a:p>
            <a:r>
              <a:rPr lang="en-US" sz="800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ID numbers, eye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color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Ordinal</a:t>
            </a:r>
            <a:endParaRPr lang="en-US" sz="2400" dirty="0"/>
          </a:p>
          <a:p>
            <a:r>
              <a:rPr lang="en-US" sz="2400" dirty="0"/>
              <a:t>The values of an ordinal attribute provide enough information to order objects.</a:t>
            </a:r>
          </a:p>
          <a:p>
            <a:pPr marL="342900" indent="-393700">
              <a:spcBef>
                <a:spcPts val="30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Examples: rankings (e.g., taste of potato chips on a scale from 1-10), grades, height {tall, medium, short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7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6378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R10"/>
              </a:rPr>
              <a:t>various kinds of </a:t>
            </a:r>
            <a:r>
              <a:rPr lang="en-US" dirty="0" smtClean="0">
                <a:latin typeface="CMR10"/>
              </a:rPr>
              <a:t>dissimilarities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MR10"/>
              </a:rPr>
              <a:t>distances, which are dissimilarities with certain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MR10"/>
              </a:rPr>
              <a:t>provide examples of more general kinds of dissimilarities</a:t>
            </a:r>
            <a:endParaRPr lang="fa-IR" dirty="0">
              <a:latin typeface="CMR1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8153400" cy="2569934"/>
          </a:xfrm>
          <a:prstGeom prst="rect">
            <a:avLst/>
          </a:prstGeom>
          <a:ln w="47625"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solidFill>
                  <a:srgbClr val="FF0066"/>
                </a:solidFill>
              </a:rPr>
              <a:t>Euclidean Distance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   </a:t>
            </a:r>
          </a:p>
          <a:p>
            <a:pPr marL="742950" lvl="1" indent="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is the number of dimensions (attributes) and </a:t>
            </a:r>
            <a:r>
              <a:rPr lang="en-US" i="1" dirty="0" err="1">
                <a:latin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</a:rPr>
              <a:t>k</a:t>
            </a:r>
            <a:r>
              <a:rPr lang="en-US" dirty="0"/>
              <a:t> and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dirty="0"/>
              <a:t> are, respectively,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/>
              <a:t> attributes (components) or data objects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5" name="Picture 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779" y="3505200"/>
            <a:ext cx="3119042" cy="106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MR10"/>
              </a:rPr>
              <a:t>Distances:example</a:t>
            </a:r>
            <a:endParaRPr lang="fa-IR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/>
          </p:nvPr>
        </p:nvGraphicFramePr>
        <p:xfrm>
          <a:off x="166255" y="1524000"/>
          <a:ext cx="437832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VISIO" r:id="rId3" imgW="3631692" imgH="2656332" progId="Visio.Drawing.6">
                  <p:embed/>
                </p:oleObj>
              </mc:Choice>
              <mc:Fallback>
                <p:oleObj name="VISIO" r:id="rId3" imgW="3631692" imgH="2656332" progId="Visio.Drawing.6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55" y="1524000"/>
                        <a:ext cx="437832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51441"/>
              </p:ext>
            </p:extLst>
          </p:nvPr>
        </p:nvGraphicFramePr>
        <p:xfrm>
          <a:off x="4786313" y="1937544"/>
          <a:ext cx="3976687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Worksheet" r:id="rId5" imgW="1836725" imgH="846287" progId="Excel.Sheet.8">
                  <p:embed/>
                </p:oleObj>
              </mc:Choice>
              <mc:Fallback>
                <p:oleObj name="Worksheet" r:id="rId5" imgW="1836725" imgH="846287" progId="Excel.Shee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937544"/>
                        <a:ext cx="3976687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85655" y="6354763"/>
            <a:ext cx="2819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13752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MR10"/>
              </a:rPr>
              <a:t>Distances:example</a:t>
            </a:r>
            <a:endParaRPr lang="fa-IR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872985"/>
              </p:ext>
            </p:extLst>
          </p:nvPr>
        </p:nvGraphicFramePr>
        <p:xfrm>
          <a:off x="166255" y="1524000"/>
          <a:ext cx="437832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3" name="VISIO" r:id="rId3" imgW="3631692" imgH="2656332" progId="Visio.Drawing.6">
                  <p:embed/>
                </p:oleObj>
              </mc:Choice>
              <mc:Fallback>
                <p:oleObj name="VISIO" r:id="rId3" imgW="3631692" imgH="265633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55" y="1524000"/>
                        <a:ext cx="437832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859213"/>
              </p:ext>
            </p:extLst>
          </p:nvPr>
        </p:nvGraphicFramePr>
        <p:xfrm>
          <a:off x="4800168" y="2055813"/>
          <a:ext cx="3976687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4" name="Worksheet" r:id="rId5" imgW="1836725" imgH="846287" progId="Excel.Sheet.8">
                  <p:embed/>
                </p:oleObj>
              </mc:Choice>
              <mc:Fallback>
                <p:oleObj name="Worksheet" r:id="rId5" imgW="18367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168" y="2055813"/>
                        <a:ext cx="3976687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85655" y="6354763"/>
            <a:ext cx="2819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Distance Matrix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105353"/>
              </p:ext>
            </p:extLst>
          </p:nvPr>
        </p:nvGraphicFramePr>
        <p:xfrm>
          <a:off x="1309255" y="4495800"/>
          <a:ext cx="65992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5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255" y="4495800"/>
                        <a:ext cx="65992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6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MR10"/>
              </a:rPr>
              <a:t>Distances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0999" y="2057400"/>
            <a:ext cx="8382000" cy="3674852"/>
          </a:xfrm>
          <a:prstGeom prst="rect">
            <a:avLst/>
          </a:prstGeom>
          <a:ln w="38100"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err="1">
                <a:solidFill>
                  <a:srgbClr val="FF0066"/>
                </a:solidFill>
              </a:rPr>
              <a:t>Minkowski</a:t>
            </a:r>
            <a:r>
              <a:rPr lang="en-US" sz="2400" b="1" dirty="0">
                <a:solidFill>
                  <a:srgbClr val="FF0066"/>
                </a:solidFill>
              </a:rPr>
              <a:t> </a:t>
            </a:r>
            <a:r>
              <a:rPr lang="en-US" sz="2400" b="1" dirty="0" smtClean="0">
                <a:solidFill>
                  <a:srgbClr val="FF0066"/>
                </a:solidFill>
              </a:rPr>
              <a:t>Distance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/>
              <a:t> </a:t>
            </a:r>
            <a:r>
              <a:rPr lang="en-US" sz="2400" dirty="0"/>
              <a:t>is a generalization of Euclidean Distance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/>
              <a:t> 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/>
              <a:t>   </a:t>
            </a:r>
            <a:r>
              <a:rPr lang="en-US" sz="2200" dirty="0"/>
              <a:t>Where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/>
              <a:t> is a parameter, </a:t>
            </a:r>
            <a:r>
              <a:rPr lang="en-US" sz="22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/>
              <a:t> is the number of dimensions (attributes) and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/>
              <a:t> and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/>
              <a:t> are, respectively, the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/>
              <a:t> attributes (components) or data objects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 and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200" dirty="0"/>
          </a:p>
        </p:txBody>
      </p:sp>
      <p:pic>
        <p:nvPicPr>
          <p:cNvPr id="4" name="Picture 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33" y="3124200"/>
            <a:ext cx="3776133" cy="10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78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MR10"/>
              </a:rPr>
              <a:t>Distances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2362200"/>
            <a:ext cx="87630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endParaRPr lang="en-US" sz="2200" b="1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= 2</a:t>
            </a:r>
            <a:r>
              <a:rPr lang="en-US" sz="2400" dirty="0">
                <a:cs typeface="Times New Roman" pitchFamily="18" charset="0"/>
              </a:rPr>
              <a:t>.  Euclidean distance</a:t>
            </a:r>
          </a:p>
          <a:p>
            <a:pPr marL="2114550" lvl="4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dirty="0">
                <a:cs typeface="Times New Roman" pitchFamily="18" charset="0"/>
              </a:rPr>
              <a:t>.  “supremum” (</a:t>
            </a:r>
            <a:r>
              <a:rPr lang="en-US" sz="2400" dirty="0" err="1">
                <a:cs typeface="Times New Roman" pitchFamily="18" charset="0"/>
              </a:rPr>
              <a:t>L</a:t>
            </a:r>
            <a:r>
              <a:rPr lang="en-US" sz="2400" baseline="-30000" dirty="0" err="1">
                <a:cs typeface="Times New Roman" pitchFamily="18" charset="0"/>
              </a:rPr>
              <a:t>max</a:t>
            </a:r>
            <a:r>
              <a:rPr lang="en-US" sz="2400" baseline="-30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norm, L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baseline="-30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norm) distance.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cs typeface="Times New Roman" pitchFamily="18" charset="0"/>
              </a:rPr>
              <a:t>This is the maximum difference between any component of the vectors</a:t>
            </a:r>
          </a:p>
          <a:p>
            <a:pPr lvl="4">
              <a:lnSpc>
                <a:spcPct val="90000"/>
              </a:lnSpc>
            </a:pPr>
            <a:endParaRPr lang="en-US" sz="22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i="1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0" y="1676400"/>
            <a:ext cx="2825261" cy="461665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sz="2400" b="1" dirty="0" err="1"/>
              <a:t>Minkowski</a:t>
            </a:r>
            <a:r>
              <a:rPr lang="en-US" sz="2400" b="1" dirty="0"/>
              <a:t> Distance </a:t>
            </a:r>
            <a:endParaRPr lang="fa-IR" sz="2400" b="1" dirty="0"/>
          </a:p>
        </p:txBody>
      </p:sp>
    </p:spTree>
    <p:extLst>
      <p:ext uri="{BB962C8B-B14F-4D97-AF65-F5344CB8AC3E}">
        <p14:creationId xmlns:p14="http://schemas.microsoft.com/office/powerpoint/2010/main" val="2810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MR10"/>
              </a:rPr>
              <a:t>Distances:Example</a:t>
            </a:r>
            <a:endParaRPr lang="fa-IR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800600" y="640397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Distance Matrix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438851"/>
              </p:ext>
            </p:extLst>
          </p:nvPr>
        </p:nvGraphicFramePr>
        <p:xfrm>
          <a:off x="228600" y="3124200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0" name="Worksheet" r:id="rId3" imgW="1836725" imgH="846287" progId="Excel.Sheet.8">
                  <p:embed/>
                </p:oleObj>
              </mc:Choice>
              <mc:Fallback>
                <p:oleObj name="Worksheet" r:id="rId3" imgW="18367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124200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407585"/>
              </p:ext>
            </p:extLst>
          </p:nvPr>
        </p:nvGraphicFramePr>
        <p:xfrm>
          <a:off x="3733800" y="1828800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1" name="Worksheet" r:id="rId5" imgW="3055925" imgH="846287" progId="Excel.Sheet.8">
                  <p:embed/>
                </p:oleObj>
              </mc:Choice>
              <mc:Fallback>
                <p:oleObj name="Worksheet" r:id="rId5" imgW="30559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28800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833110"/>
              </p:ext>
            </p:extLst>
          </p:nvPr>
        </p:nvGraphicFramePr>
        <p:xfrm>
          <a:off x="3733800" y="3352800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2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2800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553951"/>
              </p:ext>
            </p:extLst>
          </p:nvPr>
        </p:nvGraphicFramePr>
        <p:xfrm>
          <a:off x="3733800" y="4876800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3" name="Worksheet" r:id="rId9" imgW="3055925" imgH="861243" progId="Excel.Sheet.8">
                  <p:embed/>
                </p:oleObj>
              </mc:Choice>
              <mc:Fallback>
                <p:oleObj name="Worksheet" r:id="rId9" imgW="3055925" imgH="86124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76800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8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MR10"/>
              </a:rPr>
              <a:t>Distances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838200" y="1752600"/>
            <a:ext cx="7543800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sz="2400" dirty="0"/>
              <a:t>Distances, such as the Euclidean distance, have some well known properties.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endParaRPr lang="en-US" sz="2400" dirty="0"/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d(x, y) </a:t>
            </a:r>
            <a:r>
              <a:rPr lang="en-US" sz="2400" dirty="0">
                <a:solidFill>
                  <a:srgbClr val="7030A0"/>
                </a:solidFill>
                <a:sym typeface="Symbol" pitchFamily="18" charset="2"/>
              </a:rPr>
              <a:t></a:t>
            </a:r>
            <a:r>
              <a:rPr lang="en-US" sz="2400" dirty="0">
                <a:solidFill>
                  <a:srgbClr val="7030A0"/>
                </a:solidFill>
              </a:rPr>
              <a:t> 0   for all x and y 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d(x, y) = 0 only if  x = y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d(x, y) = d(y, x)   for all x and y. 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d(x, z) </a:t>
            </a:r>
            <a:r>
              <a:rPr lang="en-US" sz="2400" dirty="0">
                <a:solidFill>
                  <a:srgbClr val="7030A0"/>
                </a:solidFill>
                <a:sym typeface="Symbol" pitchFamily="18" charset="2"/>
              </a:rPr>
              <a:t></a:t>
            </a:r>
            <a:r>
              <a:rPr lang="en-US" sz="2400" dirty="0">
                <a:solidFill>
                  <a:srgbClr val="7030A0"/>
                </a:solidFill>
              </a:rPr>
              <a:t> d(x, y) + d(y, z)   for all points x, y, and z. 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400" dirty="0"/>
              <a:t>	where d(x, y) is the distance (dissimilarity) between points (data objects), x and y.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</a:pPr>
            <a:endParaRPr lang="en-US" sz="2400" dirty="0"/>
          </a:p>
        </p:txBody>
      </p:sp>
      <p:sp>
        <p:nvSpPr>
          <p:cNvPr id="4" name="Cloud Callout 3"/>
          <p:cNvSpPr/>
          <p:nvPr/>
        </p:nvSpPr>
        <p:spPr>
          <a:xfrm>
            <a:off x="5715000" y="5802618"/>
            <a:ext cx="3200400" cy="685800"/>
          </a:xfrm>
          <a:prstGeom prst="cloudCallout">
            <a:avLst>
              <a:gd name="adj1" fmla="val -43468"/>
              <a:gd name="adj2" fmla="val -287284"/>
            </a:avLst>
          </a:prstGeom>
          <a:solidFill>
            <a:srgbClr val="AFEE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Metric</a:t>
            </a:r>
            <a:endParaRPr lang="fa-I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R10"/>
              </a:rPr>
              <a:t>Non-metric Dissimilarities</a:t>
            </a:r>
            <a:endParaRPr lang="fa-IR" dirty="0">
              <a:latin typeface="CMR1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16002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R10"/>
              </a:rPr>
              <a:t>many dissimilarities do not satisfy one or </a:t>
            </a:r>
            <a:r>
              <a:rPr lang="en-US" dirty="0" smtClean="0">
                <a:latin typeface="CMR10"/>
              </a:rPr>
              <a:t>more of </a:t>
            </a:r>
            <a:r>
              <a:rPr lang="en-US" dirty="0">
                <a:latin typeface="CMR10"/>
              </a:rPr>
              <a:t>the metric </a:t>
            </a:r>
            <a:r>
              <a:rPr lang="en-US" dirty="0" smtClean="0">
                <a:latin typeface="CMR10"/>
              </a:rPr>
              <a:t>properties</a:t>
            </a:r>
          </a:p>
          <a:p>
            <a:pPr algn="ctr"/>
            <a:endParaRPr lang="en-US" dirty="0">
              <a:latin typeface="CMR10"/>
            </a:endParaRP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Example: Non-metric </a:t>
            </a:r>
            <a:r>
              <a:rPr lang="en-US" b="1" dirty="0">
                <a:solidFill>
                  <a:srgbClr val="0070C0"/>
                </a:solidFill>
              </a:rPr>
              <a:t>Dissimilarities: Set Differences</a:t>
            </a:r>
            <a:endParaRPr lang="fa-IR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967335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Given two sets </a:t>
            </a:r>
            <a:r>
              <a:rPr lang="en-US" i="1" dirty="0">
                <a:latin typeface="CMMI10"/>
              </a:rPr>
              <a:t>A </a:t>
            </a:r>
            <a:r>
              <a:rPr lang="en-US" dirty="0">
                <a:latin typeface="CMR10"/>
              </a:rPr>
              <a:t>and </a:t>
            </a:r>
            <a:r>
              <a:rPr lang="en-US" i="1" dirty="0">
                <a:latin typeface="CMMI10"/>
              </a:rPr>
              <a:t>B</a:t>
            </a:r>
            <a:r>
              <a:rPr lang="en-US" dirty="0">
                <a:latin typeface="CMR10"/>
              </a:rPr>
              <a:t>, </a:t>
            </a:r>
            <a:r>
              <a:rPr lang="en-US" i="1" dirty="0">
                <a:latin typeface="CMMI10"/>
              </a:rPr>
              <a:t>A </a:t>
            </a:r>
            <a:r>
              <a:rPr lang="en-US" i="1" dirty="0">
                <a:latin typeface="CMSY10"/>
              </a:rPr>
              <a:t>− </a:t>
            </a:r>
            <a:r>
              <a:rPr lang="en-US" i="1" dirty="0">
                <a:latin typeface="CMMI10"/>
              </a:rPr>
              <a:t>B </a:t>
            </a:r>
            <a:r>
              <a:rPr lang="en-US" dirty="0">
                <a:latin typeface="CMR10"/>
              </a:rPr>
              <a:t>is the set of elements of A that </a:t>
            </a:r>
            <a:r>
              <a:rPr lang="en-US" dirty="0" smtClean="0">
                <a:latin typeface="CMR10"/>
              </a:rPr>
              <a:t>are not </a:t>
            </a:r>
            <a:r>
              <a:rPr lang="en-US" dirty="0">
                <a:latin typeface="CMR10"/>
              </a:rPr>
              <a:t>in </a:t>
            </a:r>
            <a:r>
              <a:rPr lang="en-US" i="1" dirty="0">
                <a:latin typeface="CMMI10"/>
              </a:rPr>
              <a:t>B</a:t>
            </a:r>
            <a:r>
              <a:rPr lang="en-US" dirty="0">
                <a:latin typeface="CMR10"/>
              </a:rPr>
              <a:t>.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25" y="3780472"/>
            <a:ext cx="2796750" cy="3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2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R10"/>
              </a:rPr>
              <a:t>Non-metric Dissimilarities</a:t>
            </a:r>
            <a:endParaRPr lang="fa-IR" dirty="0">
              <a:latin typeface="CMR1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16002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R10"/>
              </a:rPr>
              <a:t>many dissimilarities do not satisfy one or </a:t>
            </a:r>
            <a:r>
              <a:rPr lang="en-US" dirty="0" smtClean="0">
                <a:latin typeface="CMR10"/>
              </a:rPr>
              <a:t>more of </a:t>
            </a:r>
            <a:r>
              <a:rPr lang="en-US" dirty="0">
                <a:latin typeface="CMR10"/>
              </a:rPr>
              <a:t>the metric </a:t>
            </a:r>
            <a:r>
              <a:rPr lang="en-US" dirty="0" smtClean="0">
                <a:latin typeface="CMR10"/>
              </a:rPr>
              <a:t>properties</a:t>
            </a:r>
          </a:p>
          <a:p>
            <a:pPr algn="ctr"/>
            <a:endParaRPr lang="en-US" dirty="0">
              <a:latin typeface="CMR10"/>
            </a:endParaRP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Example: Non-metric </a:t>
            </a:r>
            <a:r>
              <a:rPr lang="en-US" b="1" dirty="0">
                <a:solidFill>
                  <a:srgbClr val="0070C0"/>
                </a:solidFill>
              </a:rPr>
              <a:t>Dissimilarities: Set Differences</a:t>
            </a:r>
            <a:endParaRPr lang="fa-IR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967335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Given two sets </a:t>
            </a:r>
            <a:r>
              <a:rPr lang="en-US" i="1" dirty="0">
                <a:latin typeface="CMMI10"/>
              </a:rPr>
              <a:t>A </a:t>
            </a:r>
            <a:r>
              <a:rPr lang="en-US" dirty="0">
                <a:latin typeface="CMR10"/>
              </a:rPr>
              <a:t>and </a:t>
            </a:r>
            <a:r>
              <a:rPr lang="en-US" i="1" dirty="0">
                <a:latin typeface="CMMI10"/>
              </a:rPr>
              <a:t>B</a:t>
            </a:r>
            <a:r>
              <a:rPr lang="en-US" dirty="0">
                <a:latin typeface="CMR10"/>
              </a:rPr>
              <a:t>, </a:t>
            </a:r>
            <a:r>
              <a:rPr lang="en-US" i="1" dirty="0">
                <a:latin typeface="CMMI10"/>
              </a:rPr>
              <a:t>A </a:t>
            </a:r>
            <a:r>
              <a:rPr lang="en-US" i="1" dirty="0">
                <a:latin typeface="CMSY10"/>
              </a:rPr>
              <a:t>− </a:t>
            </a:r>
            <a:r>
              <a:rPr lang="en-US" i="1" dirty="0">
                <a:latin typeface="CMMI10"/>
              </a:rPr>
              <a:t>B </a:t>
            </a:r>
            <a:r>
              <a:rPr lang="en-US" dirty="0">
                <a:latin typeface="CMR10"/>
              </a:rPr>
              <a:t>is the set of elements of A that </a:t>
            </a:r>
            <a:r>
              <a:rPr lang="en-US" dirty="0" smtClean="0">
                <a:latin typeface="CMR10"/>
              </a:rPr>
              <a:t>are not </a:t>
            </a:r>
            <a:r>
              <a:rPr lang="en-US" dirty="0">
                <a:latin typeface="CMR10"/>
              </a:rPr>
              <a:t>in </a:t>
            </a:r>
            <a:r>
              <a:rPr lang="en-US" i="1" dirty="0">
                <a:latin typeface="CMMI10"/>
              </a:rPr>
              <a:t>B</a:t>
            </a:r>
            <a:r>
              <a:rPr lang="en-US" dirty="0">
                <a:latin typeface="CMR10"/>
              </a:rPr>
              <a:t>.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25" y="3780472"/>
            <a:ext cx="2796750" cy="355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075" y="5105400"/>
            <a:ext cx="4729050" cy="31728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3733800" y="4343400"/>
            <a:ext cx="1524000" cy="533400"/>
          </a:xfrm>
          <a:prstGeom prst="downArrow">
            <a:avLst/>
          </a:prstGeom>
          <a:solidFill>
            <a:srgbClr val="FF0066"/>
          </a:solidFill>
          <a:ln w="508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162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Similarities </a:t>
            </a:r>
            <a:r>
              <a:rPr lang="en-US" b="1" dirty="0"/>
              <a:t>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Similarities, </a:t>
            </a:r>
            <a:r>
              <a:rPr lang="en-US" sz="2400" dirty="0" smtClean="0"/>
              <a:t>have </a:t>
            </a:r>
            <a:r>
              <a:rPr lang="en-US" sz="2400" dirty="0"/>
              <a:t>some </a:t>
            </a:r>
            <a:r>
              <a:rPr lang="en-US" sz="2400" dirty="0" smtClean="0"/>
              <a:t>typical properties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4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s(x, y) = 1 (or maximum similarity) only if x = y. </a:t>
            </a:r>
            <a:br>
              <a:rPr lang="en-US" sz="2400" dirty="0">
                <a:solidFill>
                  <a:srgbClr val="7030A0"/>
                </a:solidFill>
              </a:rPr>
            </a:br>
            <a:endParaRPr lang="en-US" sz="2400" dirty="0">
              <a:solidFill>
                <a:srgbClr val="7030A0"/>
              </a:solidFill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s(x, y) = s(y, x)   for all x and y. (Symmetry)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/>
              <a:t>is the similarity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7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>Different </a:t>
            </a:r>
            <a:r>
              <a:rPr lang="en-US" sz="4900" dirty="0"/>
              <a:t>Types of Attributes</a:t>
            </a:r>
            <a:r>
              <a:rPr lang="fa-IR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fa-IR" dirty="0">
                <a:solidFill>
                  <a:schemeClr val="bg2">
                    <a:lumMod val="50000"/>
                  </a:schemeClr>
                </a:solidFill>
              </a:rPr>
            </a:br>
            <a:endParaRPr lang="fa-I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2657" y="1371600"/>
            <a:ext cx="8991600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>
              <a:spcBef>
                <a:spcPts val="3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Nominal</a:t>
            </a:r>
            <a:endParaRPr lang="en-US" sz="2800" dirty="0"/>
          </a:p>
          <a:p>
            <a:r>
              <a:rPr lang="en-US" sz="2400" dirty="0"/>
              <a:t>The values of a </a:t>
            </a:r>
            <a:r>
              <a:rPr lang="en-US" sz="2400" dirty="0" smtClean="0"/>
              <a:t>nominal attribute </a:t>
            </a:r>
            <a:r>
              <a:rPr lang="en-US" sz="2400" dirty="0"/>
              <a:t>are just </a:t>
            </a:r>
            <a:r>
              <a:rPr lang="en-US" sz="2400" dirty="0" smtClean="0"/>
              <a:t>different Names</a:t>
            </a:r>
          </a:p>
          <a:p>
            <a:r>
              <a:rPr lang="en-US" sz="800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ID numbers, eye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color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Ordinal</a:t>
            </a:r>
            <a:endParaRPr lang="en-US" sz="2400" dirty="0"/>
          </a:p>
          <a:p>
            <a:r>
              <a:rPr lang="en-US" sz="2400" dirty="0"/>
              <a:t>The values of an ordinal attribute provide enough information to order objects.</a:t>
            </a:r>
          </a:p>
          <a:p>
            <a:pPr marL="342900" indent="-393700">
              <a:spcBef>
                <a:spcPts val="300"/>
              </a:spcBef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Examples: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grades, height {tall, medium, short}</a:t>
            </a:r>
          </a:p>
          <a:p>
            <a:pPr marL="292100">
              <a:spcBef>
                <a:spcPts val="3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Interval </a:t>
            </a:r>
            <a:endParaRPr lang="en-US" sz="2800" dirty="0"/>
          </a:p>
          <a:p>
            <a:r>
              <a:rPr lang="en-US" sz="2400" dirty="0"/>
              <a:t>For interval attributes, the differences between values are meaningful, i.e., a unit of measurement exists</a:t>
            </a:r>
            <a:r>
              <a:rPr lang="en-US" sz="2400" dirty="0" smtClean="0"/>
              <a:t>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Examples: calendar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9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599" y="2185984"/>
            <a:ext cx="8686800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200" i="1" dirty="0" smtClean="0"/>
              <a:t>p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i="1" dirty="0"/>
              <a:t>q</a:t>
            </a:r>
            <a:r>
              <a:rPr lang="en-US" sz="2200" dirty="0"/>
              <a:t>, have only binary attributes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200" dirty="0" smtClean="0"/>
              <a:t>Compute </a:t>
            </a:r>
            <a:r>
              <a:rPr lang="en-US" sz="2200" dirty="0"/>
              <a:t>similarities using the following quantities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cmmi10" pitchFamily="34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/>
              <a:t> = the number of attributes where </a:t>
            </a:r>
            <a:r>
              <a:rPr lang="en-US" sz="2000" i="1" dirty="0"/>
              <a:t>p</a:t>
            </a:r>
            <a:r>
              <a:rPr lang="en-US" sz="2000" dirty="0"/>
              <a:t> was 0 and </a:t>
            </a:r>
            <a:r>
              <a:rPr lang="en-US" sz="2000" i="1" dirty="0"/>
              <a:t>q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aseline="-25000" dirty="0"/>
              <a:t> </a:t>
            </a:r>
            <a:r>
              <a:rPr lang="en-US" sz="2000" dirty="0"/>
              <a:t>= the number of attributes where </a:t>
            </a:r>
            <a:r>
              <a:rPr lang="en-US" sz="2000" i="1" dirty="0"/>
              <a:t>p</a:t>
            </a:r>
            <a:r>
              <a:rPr lang="en-US" sz="2000" dirty="0"/>
              <a:t> was 1 and </a:t>
            </a:r>
            <a:r>
              <a:rPr lang="en-US" sz="2000" i="1" dirty="0"/>
              <a:t>q </a:t>
            </a:r>
            <a:r>
              <a:rPr lang="en-US" sz="2000" dirty="0"/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/>
              <a:t> = the number of attributes where </a:t>
            </a:r>
            <a:r>
              <a:rPr lang="en-US" sz="2000" i="1" dirty="0"/>
              <a:t>p</a:t>
            </a:r>
            <a:r>
              <a:rPr lang="en-US" sz="2000" dirty="0"/>
              <a:t> was 0 and </a:t>
            </a:r>
            <a:r>
              <a:rPr lang="en-US" sz="2000" i="1" dirty="0"/>
              <a:t>q</a:t>
            </a:r>
            <a:r>
              <a:rPr lang="en-US" sz="2000" dirty="0"/>
              <a:t> 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/>
              <a:t> = the number of attributes where </a:t>
            </a:r>
            <a:r>
              <a:rPr lang="en-US" sz="2000" i="1" dirty="0"/>
              <a:t>p</a:t>
            </a:r>
            <a:r>
              <a:rPr lang="en-US" sz="2000" dirty="0"/>
              <a:t> was 1 and </a:t>
            </a:r>
            <a:r>
              <a:rPr lang="en-US" sz="2000" i="1" dirty="0"/>
              <a:t>q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endParaRPr lang="en-US" sz="20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6577" y="1535368"/>
            <a:ext cx="4490845" cy="461665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Similarity Between Binary Vectors</a:t>
            </a:r>
            <a:endParaRPr lang="fa-I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599" y="2185984"/>
            <a:ext cx="8686800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200" i="1" dirty="0" smtClean="0"/>
              <a:t>p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i="1" dirty="0"/>
              <a:t>q</a:t>
            </a:r>
            <a:r>
              <a:rPr lang="en-US" sz="2200" dirty="0"/>
              <a:t>, have only binary attributes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200" dirty="0" smtClean="0"/>
              <a:t>Compute </a:t>
            </a:r>
            <a:r>
              <a:rPr lang="en-US" sz="2200" dirty="0"/>
              <a:t>similarities using the following quantities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cmmi10" pitchFamily="34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/>
              <a:t> = the number of attributes where </a:t>
            </a:r>
            <a:r>
              <a:rPr lang="en-US" sz="2000" i="1" dirty="0"/>
              <a:t>p</a:t>
            </a:r>
            <a:r>
              <a:rPr lang="en-US" sz="2000" dirty="0"/>
              <a:t> was 0 and </a:t>
            </a:r>
            <a:r>
              <a:rPr lang="en-US" sz="2000" i="1" dirty="0"/>
              <a:t>q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aseline="-25000" dirty="0"/>
              <a:t> </a:t>
            </a:r>
            <a:r>
              <a:rPr lang="en-US" sz="2000" dirty="0"/>
              <a:t>= the number of attributes where </a:t>
            </a:r>
            <a:r>
              <a:rPr lang="en-US" sz="2000" i="1" dirty="0"/>
              <a:t>p</a:t>
            </a:r>
            <a:r>
              <a:rPr lang="en-US" sz="2000" dirty="0"/>
              <a:t> was 1 and </a:t>
            </a:r>
            <a:r>
              <a:rPr lang="en-US" sz="2000" i="1" dirty="0"/>
              <a:t>q </a:t>
            </a:r>
            <a:r>
              <a:rPr lang="en-US" sz="2000" dirty="0"/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/>
              <a:t> = the number of attributes where </a:t>
            </a:r>
            <a:r>
              <a:rPr lang="en-US" sz="2000" i="1" dirty="0"/>
              <a:t>p</a:t>
            </a:r>
            <a:r>
              <a:rPr lang="en-US" sz="2000" dirty="0"/>
              <a:t> was 0 and </a:t>
            </a:r>
            <a:r>
              <a:rPr lang="en-US" sz="2000" i="1" dirty="0"/>
              <a:t>q</a:t>
            </a:r>
            <a:r>
              <a:rPr lang="en-US" sz="2000" dirty="0"/>
              <a:t> 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/>
              <a:t> = the number of attributes where </a:t>
            </a:r>
            <a:r>
              <a:rPr lang="en-US" sz="2000" i="1" dirty="0"/>
              <a:t>p</a:t>
            </a:r>
            <a:r>
              <a:rPr lang="en-US" sz="2000" dirty="0"/>
              <a:t> was 1 and </a:t>
            </a:r>
            <a:r>
              <a:rPr lang="en-US" sz="2000" i="1" dirty="0"/>
              <a:t>q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endParaRPr lang="en-US" sz="20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6577" y="1535368"/>
            <a:ext cx="4490845" cy="461665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Similarity Between Binary Vectors</a:t>
            </a:r>
            <a:endParaRPr lang="fa-I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4270839"/>
            <a:ext cx="6172200" cy="867930"/>
          </a:xfrm>
          <a:prstGeom prst="rect">
            <a:avLst/>
          </a:prstGeom>
          <a:solidFill>
            <a:srgbClr val="AFEEF5"/>
          </a:solidFill>
        </p:spPr>
        <p:txBody>
          <a:bodyPr wrap="square">
            <a:spAutoFit/>
          </a:bodyPr>
          <a:lstStyle/>
          <a:p>
            <a:pPr marL="533400" indent="-533400" algn="ctr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</a:rPr>
              <a:t>Simple Matching Coefficient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dirty="0">
                <a:cs typeface="Times New Roman" pitchFamily="18" charset="0"/>
              </a:rPr>
              <a:t>	SMC 	=  number of matches / number of attributes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dirty="0">
                <a:cs typeface="Times New Roman" pitchFamily="18" charset="0"/>
              </a:rPr>
              <a:t>                 	=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250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599" y="2185984"/>
            <a:ext cx="8686800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200" i="1" dirty="0" smtClean="0"/>
              <a:t>p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i="1" dirty="0"/>
              <a:t>q</a:t>
            </a:r>
            <a:r>
              <a:rPr lang="en-US" sz="2200" dirty="0"/>
              <a:t>, have only binary attributes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200" dirty="0" smtClean="0"/>
              <a:t>Compute </a:t>
            </a:r>
            <a:r>
              <a:rPr lang="en-US" sz="2200" dirty="0"/>
              <a:t>similarities using the following quantities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cmmi10" pitchFamily="34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/>
              <a:t> = the number of attributes where </a:t>
            </a:r>
            <a:r>
              <a:rPr lang="en-US" sz="2000" i="1" dirty="0"/>
              <a:t>p</a:t>
            </a:r>
            <a:r>
              <a:rPr lang="en-US" sz="2000" dirty="0"/>
              <a:t> was 0 and </a:t>
            </a:r>
            <a:r>
              <a:rPr lang="en-US" sz="2000" i="1" dirty="0"/>
              <a:t>q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aseline="-25000" dirty="0"/>
              <a:t> </a:t>
            </a:r>
            <a:r>
              <a:rPr lang="en-US" sz="2000" dirty="0"/>
              <a:t>= the number of attributes where </a:t>
            </a:r>
            <a:r>
              <a:rPr lang="en-US" sz="2000" i="1" dirty="0"/>
              <a:t>p</a:t>
            </a:r>
            <a:r>
              <a:rPr lang="en-US" sz="2000" dirty="0"/>
              <a:t> was 1 and </a:t>
            </a:r>
            <a:r>
              <a:rPr lang="en-US" sz="2000" i="1" dirty="0"/>
              <a:t>q </a:t>
            </a:r>
            <a:r>
              <a:rPr lang="en-US" sz="2000" dirty="0"/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/>
              <a:t> = the number of attributes where </a:t>
            </a:r>
            <a:r>
              <a:rPr lang="en-US" sz="2000" i="1" dirty="0"/>
              <a:t>p</a:t>
            </a:r>
            <a:r>
              <a:rPr lang="en-US" sz="2000" dirty="0"/>
              <a:t> was 0 and </a:t>
            </a:r>
            <a:r>
              <a:rPr lang="en-US" sz="2000" i="1" dirty="0"/>
              <a:t>q</a:t>
            </a:r>
            <a:r>
              <a:rPr lang="en-US" sz="2000" dirty="0"/>
              <a:t> 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/>
              <a:t> = the number of attributes where </a:t>
            </a:r>
            <a:r>
              <a:rPr lang="en-US" sz="2000" i="1" dirty="0"/>
              <a:t>p</a:t>
            </a:r>
            <a:r>
              <a:rPr lang="en-US" sz="2000" dirty="0"/>
              <a:t> was 1 and </a:t>
            </a:r>
            <a:r>
              <a:rPr lang="en-US" sz="2000" i="1" dirty="0"/>
              <a:t>q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endParaRPr lang="en-US" sz="20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6577" y="1535368"/>
            <a:ext cx="4490845" cy="461665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Similarity Between Binary Vectors</a:t>
            </a:r>
            <a:endParaRPr lang="fa-I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4270839"/>
            <a:ext cx="6172200" cy="867930"/>
          </a:xfrm>
          <a:prstGeom prst="rect">
            <a:avLst/>
          </a:prstGeom>
          <a:solidFill>
            <a:srgbClr val="AFEEF5"/>
          </a:solidFill>
        </p:spPr>
        <p:txBody>
          <a:bodyPr wrap="square">
            <a:spAutoFit/>
          </a:bodyPr>
          <a:lstStyle/>
          <a:p>
            <a:pPr marL="533400" indent="-533400" algn="ctr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</a:rPr>
              <a:t>Simple Matching Coefficient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dirty="0">
                <a:cs typeface="Times New Roman" pitchFamily="18" charset="0"/>
              </a:rPr>
              <a:t>	SMC 	=  number of matches / number of attributes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dirty="0">
                <a:cs typeface="Times New Roman" pitchFamily="18" charset="0"/>
              </a:rPr>
              <a:t>                 	=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5334000"/>
            <a:ext cx="6172200" cy="86793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pPr marL="533400" indent="-533400" algn="ctr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b="1" dirty="0" err="1">
                <a:solidFill>
                  <a:srgbClr val="7030A0"/>
                </a:solidFill>
              </a:rPr>
              <a:t>Jaccard</a:t>
            </a:r>
            <a:r>
              <a:rPr lang="en-US" b="1" dirty="0">
                <a:solidFill>
                  <a:srgbClr val="7030A0"/>
                </a:solidFill>
              </a:rPr>
              <a:t> Coefficient</a:t>
            </a:r>
          </a:p>
          <a:p>
            <a:pPr marL="533400" indent="-533400" algn="ctr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dirty="0" smtClean="0">
                <a:cs typeface="Times New Roman" pitchFamily="18" charset="0"/>
              </a:rPr>
              <a:t>J = </a:t>
            </a:r>
            <a:r>
              <a:rPr lang="en-US" dirty="0">
                <a:cs typeface="Times New Roman" pitchFamily="18" charset="0"/>
              </a:rPr>
              <a:t>number of 11 matches / number of non-zero attributes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dirty="0">
                <a:cs typeface="Times New Roman" pitchFamily="18" charset="0"/>
              </a:rPr>
              <a:t>   	  	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2784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22860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charset="2"/>
              <a:buNone/>
              <a:tabLst>
                <a:tab pos="6858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0 0 0    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charset="2"/>
              <a:buNone/>
              <a:tabLst>
                <a:tab pos="6858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0 0 0 0 0 1 0 0 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676400"/>
            <a:ext cx="3568349" cy="461665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Example: binary similarity</a:t>
            </a:r>
            <a:endParaRPr lang="fa-I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2286000"/>
            <a:ext cx="8305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charset="2"/>
              <a:buNone/>
              <a:tabLst>
                <a:tab pos="6858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0 0 0    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charset="2"/>
              <a:buNone/>
              <a:tabLst>
                <a:tab pos="6858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0 0 0 0 0 1 0 0 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charset="2"/>
              <a:buNone/>
              <a:tabLst>
                <a:tab pos="685800" algn="l"/>
              </a:tabLst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  (the number of attributes 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  (the number of attributes 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   (the number of attributes 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(the number of attributes 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1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charset="2"/>
              <a:buNone/>
              <a:tabLst>
                <a:tab pos="685800" algn="l"/>
              </a:tabLs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 	=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charset="2"/>
              <a:buNone/>
              <a:tabLst>
                <a:tab pos="6858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= (0+7) / (2+1+0+7) = 0.7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charset="2"/>
              <a:buNone/>
              <a:tabLst>
                <a:tab pos="6858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/ (2 + 1 + 0) = 0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676400"/>
            <a:ext cx="3568349" cy="461665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Example: binary similarity</a:t>
            </a:r>
            <a:endParaRPr lang="fa-I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1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40112" y="2286000"/>
            <a:ext cx="8839200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dirty="0">
                <a:cs typeface="Times New Roman" pitchFamily="18" charset="0"/>
              </a:rPr>
              <a:t>If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 are two document vectors, then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dirty="0">
                <a:cs typeface="Times New Roman" pitchFamily="18" charset="0"/>
              </a:rPr>
              <a:t>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||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||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000" dirty="0">
                <a:cs typeface="Times New Roman" pitchFamily="18" charset="0"/>
              </a:rPr>
              <a:t>, 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" y="1658380"/>
            <a:ext cx="2343911" cy="461665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Cosine Similarity</a:t>
            </a:r>
            <a:endParaRPr lang="fa-IR" sz="2400" b="1" dirty="0"/>
          </a:p>
        </p:txBody>
      </p:sp>
    </p:spTree>
    <p:extLst>
      <p:ext uri="{BB962C8B-B14F-4D97-AF65-F5344CB8AC3E}">
        <p14:creationId xmlns:p14="http://schemas.microsoft.com/office/powerpoint/2010/main" val="182089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2286000"/>
            <a:ext cx="8839200" cy="238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dirty="0">
                <a:cs typeface="Times New Roman" pitchFamily="18" charset="0"/>
              </a:rPr>
              <a:t>If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 are two document vectors, then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dirty="0">
                <a:cs typeface="Times New Roman" pitchFamily="18" charset="0"/>
              </a:rPr>
              <a:t>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||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||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000" dirty="0">
                <a:cs typeface="Times New Roman" pitchFamily="18" charset="0"/>
              </a:rPr>
              <a:t>, 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 2 0 5 0 0 0 2 0 0 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1 0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" y="1658380"/>
            <a:ext cx="2343911" cy="461665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Cosine Similarity</a:t>
            </a:r>
            <a:endParaRPr lang="fa-I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66700" y="3297681"/>
            <a:ext cx="1306768" cy="4247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Example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:</a:t>
            </a: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9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40112" y="2286000"/>
            <a:ext cx="8839200" cy="4115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dirty="0">
                <a:cs typeface="Times New Roman" pitchFamily="18" charset="0"/>
              </a:rPr>
              <a:t>If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 are two document vectors, then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dirty="0">
                <a:cs typeface="Times New Roman" pitchFamily="18" charset="0"/>
              </a:rPr>
              <a:t>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||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||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000" dirty="0">
                <a:cs typeface="Times New Roman" pitchFamily="18" charset="0"/>
              </a:rPr>
              <a:t>, 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 2 0 5 0 0 0 2 0 0 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1 0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d2&gt;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3*1 + 2*0 + 0*0 + 5*0 + 0*0 + 0*0 + 0*0 + 2*1 + 0*0 + 0*2 = 5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(3*3+2*2+0*0+5*5+0*0+0*0+0*0+2*2+0*0+0*0)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(42) 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6.481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(1*1+0*0+0*0+0*0+0*0+0*0+0*0+1*1+0*0+2*2)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(6) 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2.449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0.3150</a:t>
            </a:r>
          </a:p>
          <a:p>
            <a:pPr>
              <a:spcBef>
                <a:spcPct val="20000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" y="1658380"/>
            <a:ext cx="2343911" cy="461665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Cosine Similarity</a:t>
            </a:r>
            <a:endParaRPr lang="fa-I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66700" y="3297681"/>
            <a:ext cx="1306768" cy="4247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Example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:</a:t>
            </a: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9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05946"/>
            <a:ext cx="8237700" cy="863016"/>
          </a:xfrm>
          <a:prstGeom prst="rect">
            <a:avLst/>
          </a:prstGeom>
          <a:ln w="22225">
            <a:solidFill>
              <a:srgbClr val="66CCFF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66700" y="1658380"/>
            <a:ext cx="1615379" cy="461665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Correlation</a:t>
            </a:r>
            <a:endParaRPr lang="fa-IR" sz="2400" b="1" dirty="0"/>
          </a:p>
        </p:txBody>
      </p:sp>
    </p:spTree>
    <p:extLst>
      <p:ext uri="{BB962C8B-B14F-4D97-AF65-F5344CB8AC3E}">
        <p14:creationId xmlns:p14="http://schemas.microsoft.com/office/powerpoint/2010/main" val="208791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05946"/>
            <a:ext cx="8237700" cy="863016"/>
          </a:xfrm>
          <a:prstGeom prst="rect">
            <a:avLst/>
          </a:prstGeom>
          <a:ln w="22225">
            <a:solidFill>
              <a:srgbClr val="66CCFF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0" y="4406623"/>
            <a:ext cx="3966300" cy="18021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6700" y="1658380"/>
            <a:ext cx="1615379" cy="461665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Correlation</a:t>
            </a:r>
            <a:endParaRPr lang="fa-IR" sz="2400" b="1" dirty="0"/>
          </a:p>
        </p:txBody>
      </p:sp>
    </p:spTree>
    <p:extLst>
      <p:ext uri="{BB962C8B-B14F-4D97-AF65-F5344CB8AC3E}">
        <p14:creationId xmlns:p14="http://schemas.microsoft.com/office/powerpoint/2010/main" val="368147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>Different </a:t>
            </a:r>
            <a:r>
              <a:rPr lang="en-US" sz="4900" dirty="0"/>
              <a:t>Types of Attributes</a:t>
            </a:r>
            <a:r>
              <a:rPr lang="fa-IR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fa-IR" dirty="0">
                <a:solidFill>
                  <a:schemeClr val="bg2">
                    <a:lumMod val="50000"/>
                  </a:schemeClr>
                </a:solidFill>
              </a:rPr>
            </a:br>
            <a:endParaRPr lang="fa-I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2657" y="1371600"/>
            <a:ext cx="8991600" cy="5532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>
              <a:spcBef>
                <a:spcPts val="3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Nominal</a:t>
            </a:r>
            <a:endParaRPr lang="en-US" sz="2800" dirty="0"/>
          </a:p>
          <a:p>
            <a:r>
              <a:rPr lang="en-US" sz="2400" dirty="0"/>
              <a:t>The values of a </a:t>
            </a:r>
            <a:r>
              <a:rPr lang="en-US" sz="2400" dirty="0" smtClean="0"/>
              <a:t>nominal attribute </a:t>
            </a:r>
            <a:r>
              <a:rPr lang="en-US" sz="2400" dirty="0"/>
              <a:t>are just </a:t>
            </a:r>
            <a:r>
              <a:rPr lang="en-US" sz="2400" dirty="0" smtClean="0"/>
              <a:t>different Names</a:t>
            </a:r>
          </a:p>
          <a:p>
            <a:r>
              <a:rPr lang="en-US" sz="800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ID numbers, eye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color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Ordinal</a:t>
            </a:r>
            <a:endParaRPr lang="en-US" sz="2400" dirty="0"/>
          </a:p>
          <a:p>
            <a:r>
              <a:rPr lang="en-US" sz="2400" dirty="0"/>
              <a:t>The values of an ordinal attribute provide enough information to order objects.</a:t>
            </a:r>
          </a:p>
          <a:p>
            <a:pPr marL="342900" indent="-393700">
              <a:spcBef>
                <a:spcPts val="30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Examples: rankings (e.g., taste of potato chips on a scale from 1-10), grades, height {tall, medium, short}</a:t>
            </a:r>
          </a:p>
          <a:p>
            <a:pPr marL="292100">
              <a:spcBef>
                <a:spcPts val="3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Interval </a:t>
            </a:r>
            <a:endParaRPr lang="en-US" sz="2800" dirty="0"/>
          </a:p>
          <a:p>
            <a:r>
              <a:rPr lang="en-US" sz="2400" dirty="0"/>
              <a:t>For interval attributes, the differences between values are meaningful, i.e., a unit of measurement exists</a:t>
            </a:r>
            <a:r>
              <a:rPr lang="en-US" sz="2400" dirty="0" smtClean="0"/>
              <a:t>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Examples: calendar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dates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Ratio</a:t>
            </a:r>
          </a:p>
          <a:p>
            <a:r>
              <a:rPr lang="en-US" sz="2400" dirty="0"/>
              <a:t>Both differences and ratios are meaningful.</a:t>
            </a:r>
          </a:p>
          <a:p>
            <a:pPr marL="800100" lvl="1" indent="-393700">
              <a:spcBef>
                <a:spcPts val="30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Examples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length,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counts </a:t>
            </a:r>
          </a:p>
        </p:txBody>
      </p:sp>
    </p:spTree>
    <p:extLst>
      <p:ext uri="{BB962C8B-B14F-4D97-AF65-F5344CB8AC3E}">
        <p14:creationId xmlns:p14="http://schemas.microsoft.com/office/powerpoint/2010/main" val="40108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05946"/>
            <a:ext cx="8237700" cy="863016"/>
          </a:xfrm>
          <a:prstGeom prst="rect">
            <a:avLst/>
          </a:prstGeom>
          <a:ln w="22225">
            <a:solidFill>
              <a:srgbClr val="66CCFF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60510"/>
            <a:ext cx="6000300" cy="863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50" y="4406623"/>
            <a:ext cx="3966300" cy="1802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152795"/>
            <a:ext cx="3356100" cy="23098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6700" y="1658380"/>
            <a:ext cx="1615379" cy="461665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Correlation</a:t>
            </a:r>
            <a:endParaRPr lang="fa-IR" sz="2400" b="1" dirty="0"/>
          </a:p>
        </p:txBody>
      </p:sp>
    </p:spTree>
    <p:extLst>
      <p:ext uri="{BB962C8B-B14F-4D97-AF65-F5344CB8AC3E}">
        <p14:creationId xmlns:p14="http://schemas.microsoft.com/office/powerpoint/2010/main" val="107259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715092"/>
              </p:ext>
            </p:extLst>
          </p:nvPr>
        </p:nvGraphicFramePr>
        <p:xfrm>
          <a:off x="578498" y="1524000"/>
          <a:ext cx="5257800" cy="501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7" name="Bitmap Image" r:id="rId3" imgW="7542857" imgH="7228571" progId="Paint.Picture">
                  <p:embed/>
                </p:oleObj>
              </mc:Choice>
              <mc:Fallback>
                <p:oleObj name="Bitmap Image" r:id="rId3" imgW="7542857" imgH="72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43" t="1854" r="5334" b="10373"/>
                      <a:stretch>
                        <a:fillRect/>
                      </a:stretch>
                    </p:blipFill>
                    <p:spPr bwMode="auto">
                      <a:xfrm>
                        <a:off x="578498" y="1524000"/>
                        <a:ext cx="5257800" cy="5012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511789" y="3172022"/>
            <a:ext cx="203200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Scatter plots showing the </a:t>
            </a:r>
            <a:r>
              <a:rPr lang="en-US" sz="2200" dirty="0" smtClean="0"/>
              <a:t>correlation </a:t>
            </a:r>
            <a:r>
              <a:rPr lang="en-US" sz="2200" dirty="0"/>
              <a:t>from –1 to 1.</a:t>
            </a:r>
          </a:p>
        </p:txBody>
      </p:sp>
    </p:spTree>
    <p:extLst>
      <p:ext uri="{BB962C8B-B14F-4D97-AF65-F5344CB8AC3E}">
        <p14:creationId xmlns:p14="http://schemas.microsoft.com/office/powerpoint/2010/main" val="4686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5031121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dirty="0"/>
              <a:t>Drawback of </a:t>
            </a:r>
            <a:r>
              <a:rPr lang="en-US" dirty="0" smtClean="0"/>
              <a:t>Correlation : </a:t>
            </a:r>
            <a:r>
              <a:rPr lang="en-US" b="1" dirty="0"/>
              <a:t>Non-linear Relationships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152400" y="2332166"/>
            <a:ext cx="8763000" cy="923330"/>
          </a:xfrm>
          <a:prstGeom prst="rect">
            <a:avLst/>
          </a:prstGeom>
          <a:solidFill>
            <a:srgbClr val="AFEEF5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MR10"/>
              </a:rPr>
              <a:t>correlation </a:t>
            </a:r>
            <a:r>
              <a:rPr lang="en-US" dirty="0">
                <a:latin typeface="CMR10"/>
              </a:rPr>
              <a:t>is 0, </a:t>
            </a:r>
            <a:r>
              <a:rPr lang="en-US" dirty="0" smtClean="0">
                <a:latin typeface="CMR10"/>
              </a:rPr>
              <a:t>no </a:t>
            </a:r>
            <a:r>
              <a:rPr lang="en-US" dirty="0">
                <a:latin typeface="CMR10"/>
              </a:rPr>
              <a:t>linear relationship between the attributes of the two data </a:t>
            </a:r>
            <a:r>
              <a:rPr lang="en-US" dirty="0" smtClean="0">
                <a:latin typeface="CMR10"/>
              </a:rPr>
              <a:t>objects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MR10"/>
              </a:rPr>
              <a:t>non-linear </a:t>
            </a:r>
            <a:r>
              <a:rPr lang="en-US" dirty="0">
                <a:latin typeface="CMR10"/>
              </a:rPr>
              <a:t>relationships may still exist.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0953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5031121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dirty="0"/>
              <a:t>Drawback of </a:t>
            </a:r>
            <a:r>
              <a:rPr lang="en-US" dirty="0" smtClean="0"/>
              <a:t>Correlation : </a:t>
            </a:r>
            <a:r>
              <a:rPr lang="en-US" b="1" dirty="0"/>
              <a:t>Non-linear Relationships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152400" y="2332166"/>
            <a:ext cx="8763000" cy="923330"/>
          </a:xfrm>
          <a:prstGeom prst="rect">
            <a:avLst/>
          </a:prstGeom>
          <a:solidFill>
            <a:srgbClr val="AFEEF5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MR10"/>
              </a:rPr>
              <a:t>correlation </a:t>
            </a:r>
            <a:r>
              <a:rPr lang="en-US" dirty="0">
                <a:latin typeface="CMR10"/>
              </a:rPr>
              <a:t>is 0, </a:t>
            </a:r>
            <a:r>
              <a:rPr lang="en-US" dirty="0" smtClean="0">
                <a:latin typeface="CMR10"/>
              </a:rPr>
              <a:t>no </a:t>
            </a:r>
            <a:r>
              <a:rPr lang="en-US" dirty="0">
                <a:latin typeface="CMR10"/>
              </a:rPr>
              <a:t>linear relationship between the attributes of the two data </a:t>
            </a:r>
            <a:r>
              <a:rPr lang="en-US" dirty="0" smtClean="0">
                <a:latin typeface="CMR10"/>
              </a:rPr>
              <a:t>objects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MR10"/>
              </a:rPr>
              <a:t>non-linear </a:t>
            </a:r>
            <a:r>
              <a:rPr lang="en-US" dirty="0">
                <a:latin typeface="CMR10"/>
              </a:rPr>
              <a:t>relationships may still exist.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04800" y="40386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(-3, -2, -1, 0, 1, 2, 3)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(9, 4, 1, 0, 1, 4, 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465730"/>
            <a:ext cx="1306768" cy="4247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Example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:</a:t>
            </a: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5031121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dirty="0"/>
              <a:t>Drawback of </a:t>
            </a:r>
            <a:r>
              <a:rPr lang="en-US" dirty="0" smtClean="0"/>
              <a:t>Correlation : </a:t>
            </a:r>
            <a:r>
              <a:rPr lang="en-US" b="1" dirty="0"/>
              <a:t>Non-linear Relationships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152400" y="2332166"/>
            <a:ext cx="8763000" cy="923330"/>
          </a:xfrm>
          <a:prstGeom prst="rect">
            <a:avLst/>
          </a:prstGeom>
          <a:solidFill>
            <a:srgbClr val="AFEEF5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MR10"/>
              </a:rPr>
              <a:t>correlation </a:t>
            </a:r>
            <a:r>
              <a:rPr lang="en-US" dirty="0">
                <a:latin typeface="CMR10"/>
              </a:rPr>
              <a:t>is 0, </a:t>
            </a:r>
            <a:r>
              <a:rPr lang="en-US" dirty="0" smtClean="0">
                <a:latin typeface="CMR10"/>
              </a:rPr>
              <a:t>no </a:t>
            </a:r>
            <a:r>
              <a:rPr lang="en-US" dirty="0">
                <a:latin typeface="CMR10"/>
              </a:rPr>
              <a:t>linear relationship between the attributes of the two data </a:t>
            </a:r>
            <a:r>
              <a:rPr lang="en-US" dirty="0" smtClean="0">
                <a:latin typeface="CMR10"/>
              </a:rPr>
              <a:t>objects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MR10"/>
              </a:rPr>
              <a:t>non-linear </a:t>
            </a:r>
            <a:r>
              <a:rPr lang="en-US" dirty="0">
                <a:latin typeface="CMR10"/>
              </a:rPr>
              <a:t>relationships may still exist.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04800" y="4038600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(-3, -2, -1, 0, 1, 2, 3)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(9, 4, 1, 0, 1, 4, 9)</a:t>
            </a:r>
          </a:p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mean(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2.16,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3.74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(-3)(5)+(-2)(0)+(-1)(-3)+(0)(-4)+(1)(-3)+(2)(0)+3(5) / ( 6 * 2.16 * 3.74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465730"/>
            <a:ext cx="1306768" cy="4247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Example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:</a:t>
            </a: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5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438400"/>
            <a:ext cx="3962400" cy="21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9906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MBX10"/>
              </a:rPr>
              <a:t>Standardization and Correlation for Distance Measures</a:t>
            </a:r>
            <a:r>
              <a:rPr lang="fa-IR" sz="3600" dirty="0"/>
              <a:t/>
            </a:r>
            <a:br>
              <a:rPr lang="fa-IR" sz="3600" dirty="0"/>
            </a:br>
            <a:endParaRPr lang="fa-IR" sz="3600" dirty="0"/>
          </a:p>
        </p:txBody>
      </p:sp>
      <p:sp>
        <p:nvSpPr>
          <p:cNvPr id="4" name="Rectangle 3"/>
          <p:cNvSpPr/>
          <p:nvPr/>
        </p:nvSpPr>
        <p:spPr>
          <a:xfrm>
            <a:off x="304800" y="1752600"/>
            <a:ext cx="83820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A generalization of Euclidean distance, the </a:t>
            </a:r>
            <a:r>
              <a:rPr lang="en-US" b="1" dirty="0" err="1">
                <a:latin typeface="CMBX10"/>
              </a:rPr>
              <a:t>Mahalanobis</a:t>
            </a:r>
            <a:r>
              <a:rPr lang="en-US" b="1" dirty="0">
                <a:latin typeface="CMBX10"/>
              </a:rPr>
              <a:t> </a:t>
            </a:r>
            <a:r>
              <a:rPr lang="en-US" b="1" dirty="0" smtClean="0">
                <a:latin typeface="CMBX10"/>
              </a:rPr>
              <a:t>distance </a:t>
            </a:r>
            <a:r>
              <a:rPr lang="en-US" dirty="0" smtClean="0">
                <a:latin typeface="CMR10"/>
              </a:rPr>
              <a:t>when </a:t>
            </a:r>
            <a:r>
              <a:rPr lang="en-US" dirty="0">
                <a:latin typeface="CMR10"/>
              </a:rPr>
              <a:t>attributes are correlated, have different ranges of values</a:t>
            </a:r>
            <a:endParaRPr lang="fa-IR" dirty="0">
              <a:latin typeface="CMR1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2518321"/>
                <a:ext cx="6789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𝐦𝐚𝐡𝐚𝐥𝐚𝐧𝐨𝐛𝐢𝐬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Ʃ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18321"/>
                <a:ext cx="678948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508019" y="3634315"/>
            <a:ext cx="34498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 is the </a:t>
            </a:r>
            <a:r>
              <a:rPr lang="en-US" sz="2000" dirty="0"/>
              <a:t>covariance </a:t>
            </a:r>
            <a:r>
              <a:rPr lang="en-US" sz="2000" dirty="0" smtClean="0"/>
              <a:t>matrix</a:t>
            </a:r>
            <a:endParaRPr lang="en-US" sz="2000" i="1" dirty="0"/>
          </a:p>
        </p:txBody>
      </p:sp>
      <p:sp>
        <p:nvSpPr>
          <p:cNvPr id="12" name="Rectangle 11"/>
          <p:cNvSpPr/>
          <p:nvPr/>
        </p:nvSpPr>
        <p:spPr>
          <a:xfrm>
            <a:off x="2508019" y="41501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>
                <a:latin typeface="CMMI10"/>
              </a:rPr>
              <a:t>ij</a:t>
            </a:r>
            <a:r>
              <a:rPr lang="en-US" sz="1100" i="1" dirty="0" err="1">
                <a:latin typeface="CMMI8"/>
              </a:rPr>
              <a:t>th</a:t>
            </a:r>
            <a:r>
              <a:rPr lang="en-US" sz="1100" i="1" dirty="0">
                <a:latin typeface="CMMI8"/>
              </a:rPr>
              <a:t> </a:t>
            </a:r>
            <a:r>
              <a:rPr lang="en-US" dirty="0">
                <a:latin typeface="CMR10"/>
              </a:rPr>
              <a:t>entry is the covariance of the </a:t>
            </a:r>
            <a:r>
              <a:rPr lang="en-US" i="1" dirty="0" err="1">
                <a:latin typeface="CMMI10"/>
              </a:rPr>
              <a:t>i</a:t>
            </a:r>
            <a:r>
              <a:rPr lang="en-US" sz="1100" i="1" dirty="0" err="1">
                <a:latin typeface="CMMI8"/>
              </a:rPr>
              <a:t>th</a:t>
            </a:r>
            <a:endParaRPr lang="en-US" sz="1100" i="1" dirty="0">
              <a:latin typeface="CMMI8"/>
            </a:endParaRPr>
          </a:p>
          <a:p>
            <a:r>
              <a:rPr lang="en-US" dirty="0">
                <a:latin typeface="CMR10"/>
              </a:rPr>
              <a:t>and </a:t>
            </a:r>
            <a:r>
              <a:rPr lang="en-US" i="1" dirty="0" err="1">
                <a:latin typeface="CMMI10"/>
              </a:rPr>
              <a:t>j</a:t>
            </a:r>
            <a:r>
              <a:rPr lang="en-US" sz="1100" i="1" dirty="0" err="1">
                <a:latin typeface="CMMI8"/>
              </a:rPr>
              <a:t>th</a:t>
            </a:r>
            <a:r>
              <a:rPr lang="en-US" sz="1100" i="1" dirty="0">
                <a:latin typeface="CMMI8"/>
              </a:rPr>
              <a:t> </a:t>
            </a:r>
            <a:r>
              <a:rPr lang="en-US" dirty="0">
                <a:latin typeface="CMR10"/>
              </a:rPr>
              <a:t>attributes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388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2921377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b="1" dirty="0"/>
              <a:t>Information Based Measures</a:t>
            </a:r>
            <a:endParaRPr lang="fa-IR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22098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Information </a:t>
            </a:r>
            <a:r>
              <a:rPr lang="en-US" sz="2000" dirty="0" smtClean="0"/>
              <a:t>theory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Some similarity measures are based on information theory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Mutual information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handle </a:t>
            </a:r>
            <a:r>
              <a:rPr lang="en-US" sz="2000" dirty="0"/>
              <a:t>non-linear relationships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complicated </a:t>
            </a:r>
            <a:r>
              <a:rPr lang="en-US" sz="2000" dirty="0"/>
              <a:t>and time intensive to compute</a:t>
            </a:r>
          </a:p>
        </p:txBody>
      </p:sp>
    </p:spTree>
    <p:extLst>
      <p:ext uri="{BB962C8B-B14F-4D97-AF65-F5344CB8AC3E}">
        <p14:creationId xmlns:p14="http://schemas.microsoft.com/office/powerpoint/2010/main" val="18140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2921377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b="1" dirty="0"/>
              <a:t>Information Based Measures</a:t>
            </a:r>
            <a:endParaRPr lang="fa-IR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22098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Information </a:t>
            </a:r>
            <a:r>
              <a:rPr lang="en-US" sz="2000" dirty="0" smtClean="0"/>
              <a:t>theory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Some similarity measures are based on information theory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Mutual information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handle </a:t>
            </a:r>
            <a:r>
              <a:rPr lang="en-US" sz="2000" dirty="0"/>
              <a:t>non-linear relationships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complicated </a:t>
            </a:r>
            <a:r>
              <a:rPr lang="en-US" sz="2000" dirty="0"/>
              <a:t>and time intensive to compute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089" y="4724400"/>
            <a:ext cx="2833404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b="1" dirty="0"/>
              <a:t>Information and Probability</a:t>
            </a:r>
            <a:endParaRPr lang="fa-IR" b="1" dirty="0"/>
          </a:p>
        </p:txBody>
      </p:sp>
      <p:sp>
        <p:nvSpPr>
          <p:cNvPr id="6" name="Rectangle 5"/>
          <p:cNvSpPr/>
          <p:nvPr/>
        </p:nvSpPr>
        <p:spPr>
          <a:xfrm>
            <a:off x="332088" y="5121441"/>
            <a:ext cx="82785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Information relates to possible outcomes of an event </a:t>
            </a:r>
          </a:p>
          <a:p>
            <a:r>
              <a:rPr lang="en-US" dirty="0" smtClean="0"/>
              <a:t>information </a:t>
            </a:r>
            <a:r>
              <a:rPr lang="en-US" dirty="0"/>
              <a:t>is related the probability of an </a:t>
            </a:r>
            <a:r>
              <a:rPr lang="en-US" dirty="0" smtClean="0"/>
              <a:t>outcome</a:t>
            </a:r>
          </a:p>
          <a:p>
            <a:r>
              <a:rPr lang="en-US" dirty="0" smtClean="0"/>
              <a:t>The </a:t>
            </a:r>
            <a:r>
              <a:rPr lang="en-US" dirty="0"/>
              <a:t>smaller the probability of an outcome, the more information it </a:t>
            </a:r>
            <a:r>
              <a:rPr lang="en-US" dirty="0" smtClean="0"/>
              <a:t>provides</a:t>
            </a:r>
          </a:p>
          <a:p>
            <a:pPr marL="0" lvl="1"/>
            <a:r>
              <a:rPr lang="en-US" dirty="0"/>
              <a:t>Entropy is the commonly used measure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661816"/>
                <a:ext cx="8763000" cy="3087064"/>
              </a:xfrm>
              <a:prstGeom prst="rect">
                <a:avLst/>
              </a:prstGeom>
              <a:ln w="41275">
                <a:solidFill>
                  <a:srgbClr val="FF0066"/>
                </a:solidFill>
              </a:ln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variable (event),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dirty="0"/>
                  <a:t>,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with </a:t>
                </a:r>
                <a:r>
                  <a:rPr lang="en-US" sz="2000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sz="2000" dirty="0"/>
                  <a:t> possible values (outcomes), </a:t>
                </a:r>
                <a:r>
                  <a:rPr lang="en-US" sz="2000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sz="2000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sz="2000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x</a:t>
                </a:r>
                <a:r>
                  <a:rPr lang="en-US" sz="2000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sz="2000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sz="2000" i="1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sz="2000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each outcome having probability, </a:t>
                </a:r>
                <a:r>
                  <a:rPr lang="en-US" sz="2000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sz="2000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sz="2000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p</a:t>
                </a:r>
                <a:r>
                  <a:rPr lang="en-US" sz="2000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sz="2000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sz="2000" i="1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sz="2000" i="1" baseline="-25000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sz="2000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sz="2000" dirty="0"/>
                  <a:t> 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the entropy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sz="2000" dirty="0"/>
                  <a:t>,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H(X)</a:t>
                </a:r>
                <a:r>
                  <a:rPr lang="en-US" sz="2000" dirty="0"/>
                  <a:t>, is given by</a:t>
                </a:r>
                <a:endParaRPr lang="en-US" sz="2000" i="1" baseline="-25000" dirty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sz="2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Entropy is between 0 and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sz="2000" dirty="0"/>
                  <a:t>and is measured in </a:t>
                </a:r>
                <a:r>
                  <a:rPr lang="en-US" sz="2000" dirty="0" smtClean="0"/>
                  <a:t>bits</a:t>
                </a:r>
              </a:p>
              <a:p>
                <a:r>
                  <a:rPr lang="en-US" sz="2000" dirty="0" smtClean="0"/>
                  <a:t>entropy </a:t>
                </a:r>
                <a:r>
                  <a:rPr lang="en-US" sz="2000" dirty="0"/>
                  <a:t>is a measure of how many bits it takes to represent an observation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dirty="0"/>
                  <a:t> on average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61816"/>
                <a:ext cx="8763000" cy="3087064"/>
              </a:xfrm>
              <a:prstGeom prst="rect">
                <a:avLst/>
              </a:prstGeom>
              <a:blipFill>
                <a:blip r:embed="rId2"/>
                <a:stretch>
                  <a:fillRect l="-554" t="-585" b="-1949"/>
                </a:stretch>
              </a:blipFill>
              <a:ln w="41275">
                <a:solidFill>
                  <a:srgbClr val="FF00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4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/>
              <a:t>Types of Attributes</a:t>
            </a:r>
            <a:r>
              <a:rPr lang="fa-IR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fa-IR" dirty="0">
                <a:solidFill>
                  <a:schemeClr val="bg2">
                    <a:lumMod val="50000"/>
                  </a:schemeClr>
                </a:solidFill>
              </a:rPr>
            </a:b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52400" y="16764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type of an attribute depends on which of the following properties/operations it possesses: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Distinctness:  		</a:t>
            </a:r>
            <a:r>
              <a:rPr lang="en-US" sz="2800" dirty="0">
                <a:solidFill>
                  <a:srgbClr val="C00000"/>
                </a:solidFill>
              </a:rPr>
              <a:t>= 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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	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Order:  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&lt;  </a:t>
            </a:r>
            <a:r>
              <a:rPr lang="en-US" sz="2800" dirty="0">
                <a:solidFill>
                  <a:srgbClr val="C00000"/>
                </a:solidFill>
              </a:rPr>
              <a:t>&gt;</a:t>
            </a:r>
            <a:r>
              <a:rPr lang="en-US" dirty="0">
                <a:solidFill>
                  <a:srgbClr val="C00000"/>
                </a:solidFill>
              </a:rPr>
              <a:t>  		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Differences are	</a:t>
            </a:r>
            <a:r>
              <a:rPr lang="en-US" sz="2800" dirty="0" smtClean="0">
                <a:solidFill>
                  <a:srgbClr val="C00000"/>
                </a:solidFill>
              </a:rPr>
              <a:t>  </a:t>
            </a:r>
            <a:r>
              <a:rPr lang="en-US" sz="2800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meaningful : 		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Ratios are  		 </a:t>
            </a:r>
            <a:r>
              <a:rPr lang="en-US" sz="2800" dirty="0">
                <a:solidFill>
                  <a:srgbClr val="C00000"/>
                </a:solidFill>
              </a:rPr>
              <a:t>*  /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meaningful</a:t>
            </a:r>
          </a:p>
          <a:p>
            <a:pPr lvl="4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828800" y="4815721"/>
            <a:ext cx="4572000" cy="1477328"/>
          </a:xfrm>
          <a:prstGeom prst="rect">
            <a:avLst/>
          </a:prstGeom>
          <a:solidFill>
            <a:srgbClr val="AFEEF5"/>
          </a:solidFill>
        </p:spPr>
        <p:txBody>
          <a:bodyPr>
            <a:spAutoFit/>
          </a:bodyPr>
          <a:lstStyle/>
          <a:p>
            <a:pPr lvl="1"/>
            <a:r>
              <a:rPr lang="en-US" dirty="0"/>
              <a:t>Nominal attribute: distinctness</a:t>
            </a:r>
          </a:p>
          <a:p>
            <a:pPr lvl="1"/>
            <a:r>
              <a:rPr lang="en-US" dirty="0"/>
              <a:t>Ordinal attribute: distinctness &amp; order</a:t>
            </a:r>
          </a:p>
          <a:p>
            <a:pPr lvl="1"/>
            <a:r>
              <a:rPr lang="en-US" dirty="0"/>
              <a:t>Interval attribute: distinctness, order &amp; meaningful differences</a:t>
            </a:r>
          </a:p>
          <a:p>
            <a:pPr lvl="1"/>
            <a:r>
              <a:rPr lang="en-US" dirty="0"/>
              <a:t>Ratio attribute: all 4 properties/operations</a:t>
            </a:r>
          </a:p>
        </p:txBody>
      </p:sp>
    </p:spTree>
    <p:extLst>
      <p:ext uri="{BB962C8B-B14F-4D97-AF65-F5344CB8AC3E}">
        <p14:creationId xmlns:p14="http://schemas.microsoft.com/office/powerpoint/2010/main" val="37788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661816"/>
                <a:ext cx="8763000" cy="3087064"/>
              </a:xfrm>
              <a:prstGeom prst="rect">
                <a:avLst/>
              </a:prstGeom>
              <a:ln w="41275">
                <a:solidFill>
                  <a:srgbClr val="FF0066"/>
                </a:solidFill>
              </a:ln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variable (event),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dirty="0"/>
                  <a:t>,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with </a:t>
                </a:r>
                <a:r>
                  <a:rPr lang="en-US" sz="2000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sz="2000" dirty="0"/>
                  <a:t> possible values (outcomes), </a:t>
                </a:r>
                <a:r>
                  <a:rPr lang="en-US" sz="2000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sz="2000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sz="2000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x</a:t>
                </a:r>
                <a:r>
                  <a:rPr lang="en-US" sz="2000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sz="2000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sz="2000" i="1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sz="2000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each outcome having probability, </a:t>
                </a:r>
                <a:r>
                  <a:rPr lang="en-US" sz="2000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sz="2000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sz="2000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p</a:t>
                </a:r>
                <a:r>
                  <a:rPr lang="en-US" sz="2000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sz="2000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sz="2000" i="1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sz="2000" i="1" baseline="-25000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sz="2000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sz="2000" dirty="0"/>
                  <a:t> 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the entropy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sz="2000" dirty="0"/>
                  <a:t>,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H(X)</a:t>
                </a:r>
                <a:r>
                  <a:rPr lang="en-US" sz="2000" dirty="0"/>
                  <a:t>, is given by</a:t>
                </a:r>
                <a:endParaRPr lang="en-US" sz="2000" i="1" baseline="-25000" dirty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sz="2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Entropy is between 0 and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sz="2000" dirty="0"/>
                  <a:t>and is measured in </a:t>
                </a:r>
                <a:r>
                  <a:rPr lang="en-US" sz="2000" dirty="0" smtClean="0"/>
                  <a:t>bits</a:t>
                </a:r>
              </a:p>
              <a:p>
                <a:r>
                  <a:rPr lang="en-US" sz="2000" dirty="0" smtClean="0"/>
                  <a:t>entropy </a:t>
                </a:r>
                <a:r>
                  <a:rPr lang="en-US" sz="2000" dirty="0"/>
                  <a:t>is a measure of how many bits it takes to represent an observation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dirty="0"/>
                  <a:t> on average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61816"/>
                <a:ext cx="8763000" cy="3087064"/>
              </a:xfrm>
              <a:prstGeom prst="rect">
                <a:avLst/>
              </a:prstGeom>
              <a:blipFill rotWithShape="0">
                <a:blip r:embed="rId2"/>
                <a:stretch>
                  <a:fillRect l="-554" t="-585" b="-1949"/>
                </a:stretch>
              </a:blipFill>
              <a:ln w="41275">
                <a:solidFill>
                  <a:srgbClr val="FF0066"/>
                </a:solidFill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43000" y="5191496"/>
                <a:ext cx="8305800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 coin with probability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/>
                  <a:t> of heads and probability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 =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– p </a:t>
                </a:r>
                <a:r>
                  <a:rPr lang="en-US" dirty="0"/>
                  <a:t>of tails</a:t>
                </a:r>
              </a:p>
              <a:p>
                <a:endParaRPr lang="en-US" sz="1000" dirty="0"/>
              </a:p>
              <a:p>
                <a:pPr marL="1028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𝑞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028700" indent="0">
                  <a:buNone/>
                </a:pPr>
                <a:endParaRPr lang="en-US" sz="1000" dirty="0"/>
              </a:p>
              <a:p>
                <a:pPr lvl="1"/>
                <a:r>
                  <a:rPr lang="en-US" dirty="0"/>
                  <a:t>For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0.5,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0.5 </a:t>
                </a:r>
                <a:r>
                  <a:rPr lang="en-US" dirty="0"/>
                  <a:t>(fair coin)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  <a:r>
                  <a:rPr lang="en-US" dirty="0"/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0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91496"/>
                <a:ext cx="8305800" cy="1508105"/>
              </a:xfrm>
              <a:prstGeom prst="rect">
                <a:avLst/>
              </a:prstGeom>
              <a:blipFill rotWithShape="0">
                <a:blip r:embed="rId3"/>
                <a:stretch>
                  <a:fillRect l="-661" t="-2429" b="-607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6200" y="4804369"/>
            <a:ext cx="1306768" cy="4247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Example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:</a:t>
            </a: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 Data Objects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758222"/>
                <a:ext cx="8763000" cy="1679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number of observations 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/>
                  <a:t>) of some attribute,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, e.g., the hair color of students in the class, </a:t>
                </a:r>
                <a:r>
                  <a:rPr lang="en-US" dirty="0" smtClean="0"/>
                  <a:t> where </a:t>
                </a:r>
                <a:r>
                  <a:rPr lang="en-US" dirty="0"/>
                  <a:t>there are </a:t>
                </a:r>
                <a:r>
                  <a:rPr lang="en-US" i="1" dirty="0">
                    <a:latin typeface="Cambria" pitchFamily="18" charset="0"/>
                  </a:rPr>
                  <a:t>n</a:t>
                </a:r>
                <a:r>
                  <a:rPr lang="en-US" dirty="0"/>
                  <a:t> different possible </a:t>
                </a:r>
                <a:r>
                  <a:rPr lang="en-US" dirty="0" smtClean="0"/>
                  <a:t>values 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number of observation in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category is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58222"/>
                <a:ext cx="8763000" cy="1679562"/>
              </a:xfrm>
              <a:prstGeom prst="rect">
                <a:avLst/>
              </a:prstGeom>
              <a:blipFill rotWithShape="0">
                <a:blip r:embed="rId2"/>
                <a:stretch>
                  <a:fillRect t="-181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276600"/>
            <a:ext cx="8305800" cy="32766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i="1" dirty="0" smtClean="0"/>
          </a:p>
          <a:p>
            <a:pPr marL="0" indent="0">
              <a:buFont typeface="Wingdings"/>
              <a:buNone/>
            </a:pPr>
            <a:endParaRPr lang="en-US" i="1" dirty="0" smtClean="0"/>
          </a:p>
          <a:p>
            <a:pPr marL="0" indent="0">
              <a:buFont typeface="Wingdings"/>
              <a:buNone/>
            </a:pPr>
            <a:endParaRPr lang="en-US" i="1" dirty="0" smtClean="0"/>
          </a:p>
          <a:p>
            <a:pPr marL="0" indent="0">
              <a:buFont typeface="Wingdings"/>
              <a:buNone/>
            </a:pPr>
            <a:endParaRPr lang="en-US" i="1" dirty="0" smtClean="0"/>
          </a:p>
          <a:p>
            <a:pPr marL="0" indent="0">
              <a:buFont typeface="Wingdings"/>
              <a:buNone/>
            </a:pPr>
            <a:endParaRPr lang="en-US" i="1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Maximum entropy is log</a:t>
            </a:r>
            <a:r>
              <a:rPr lang="en-US" baseline="-25000" dirty="0" smtClean="0"/>
              <a:t>2</a:t>
            </a:r>
            <a:r>
              <a:rPr lang="en-US" dirty="0" smtClean="0"/>
              <a:t>5 = 2.3219</a:t>
            </a:r>
            <a:endParaRPr lang="en-US" i="1" dirty="0" smtClean="0"/>
          </a:p>
          <a:p>
            <a:pPr marL="0" indent="0">
              <a:buFont typeface="Wingdings"/>
              <a:buNone/>
            </a:pPr>
            <a:endParaRPr lang="en-US" i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76337" y="3429000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Hair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9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630687"/>
                <a:ext cx="8610600" cy="2765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Information one variable provides about another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 Formally,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endParaRPr lang="en-US" dirty="0"/>
              </a:p>
              <a:p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H(X,Y)</a:t>
                </a:r>
                <a:r>
                  <a:rPr lang="en-US" dirty="0"/>
                  <a:t> is the joint entropy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Y, 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i="1" baseline="-25000">
                                          <a:latin typeface="Cambria Math"/>
                                        </a:rPr>
                                        <m:t>𝑖𝑗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𝑖𝑗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000" dirty="0"/>
                  <a:t>Where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dirty="0"/>
                  <a:t> is the probability that the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value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and the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value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/>
                  <a:t> occur together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30687"/>
                <a:ext cx="8610600" cy="2765629"/>
              </a:xfrm>
              <a:prstGeom prst="rect">
                <a:avLst/>
              </a:prstGeom>
              <a:blipFill rotWithShape="0">
                <a:blip r:embed="rId2"/>
                <a:stretch>
                  <a:fillRect l="-779" t="-1325" b="-331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3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630687"/>
                <a:ext cx="8610600" cy="2765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Information one variable provides about another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 Formally,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endParaRPr lang="en-US" dirty="0"/>
              </a:p>
              <a:p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H(X,Y)</a:t>
                </a:r>
                <a:r>
                  <a:rPr lang="en-US" dirty="0"/>
                  <a:t> is the joint entropy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Y, 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i="1" baseline="-25000">
                                          <a:latin typeface="Cambria Math"/>
                                        </a:rPr>
                                        <m:t>𝑖𝑗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𝑖𝑗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000" dirty="0"/>
                  <a:t>Where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dirty="0"/>
                  <a:t> is the probability that the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value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and the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value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/>
                  <a:t> occur together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30687"/>
                <a:ext cx="8610600" cy="2765629"/>
              </a:xfrm>
              <a:prstGeom prst="rect">
                <a:avLst/>
              </a:prstGeom>
              <a:blipFill rotWithShape="0">
                <a:blip r:embed="rId2"/>
                <a:stretch>
                  <a:fillRect l="-779" t="-1325" b="-331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7200" y="4572000"/>
            <a:ext cx="8305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how similar the joint distribution </a:t>
            </a:r>
            <a:r>
              <a:rPr lang="en-US" i="1" dirty="0"/>
              <a:t>p(X, Y ) is to the factored distribution p(X)p(Y 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5249577"/>
            <a:ext cx="5638800" cy="369332"/>
          </a:xfrm>
          <a:prstGeom prst="rect">
            <a:avLst/>
          </a:prstGeom>
          <a:solidFill>
            <a:srgbClr val="FF7575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MI is zero </a:t>
            </a:r>
            <a:r>
              <a:rPr lang="en-US" dirty="0" err="1" smtClean="0"/>
              <a:t>iff</a:t>
            </a:r>
            <a:r>
              <a:rPr lang="en-US" dirty="0" smtClean="0"/>
              <a:t> the variables are independent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5820323"/>
            <a:ext cx="7620000" cy="646331"/>
          </a:xfrm>
          <a:prstGeom prst="rect">
            <a:avLst/>
          </a:prstGeom>
          <a:solidFill>
            <a:srgbClr val="FFA3A3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MI between </a:t>
            </a:r>
            <a:r>
              <a:rPr lang="en-US" i="1" dirty="0" smtClean="0"/>
              <a:t>X and Y as the reduction in uncertainty about X after </a:t>
            </a:r>
            <a:r>
              <a:rPr lang="en-US" dirty="0" smtClean="0"/>
              <a:t>observing </a:t>
            </a:r>
            <a:r>
              <a:rPr lang="en-US" i="1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5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</a:t>
            </a:r>
            <a:r>
              <a:rPr lang="en-US" dirty="0" smtClean="0"/>
              <a:t>Information example</a:t>
            </a:r>
            <a:endParaRPr lang="fa-I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77091" y="1752599"/>
          <a:ext cx="3733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0.5184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0.4744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0.9928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7091" y="3809999"/>
          <a:ext cx="37338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556"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0.5301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0.4105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1.4406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391891" y="1752600"/>
          <a:ext cx="4724400" cy="352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57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0.2161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0.5211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0.3322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0.5211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0.4644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0.2161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2.2710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8091" y="6019799"/>
            <a:ext cx="8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Mutual information of Student </a:t>
            </a:r>
            <a:r>
              <a:rPr lang="en-US" dirty="0"/>
              <a:t>S</a:t>
            </a:r>
            <a:r>
              <a:rPr lang="en-US" dirty="0" smtClean="0"/>
              <a:t>tatus </a:t>
            </a:r>
            <a:r>
              <a:rPr lang="en-US" dirty="0"/>
              <a:t>and Grade =  0.9928 + 1.4406 - </a:t>
            </a:r>
            <a:r>
              <a:rPr lang="en-US" dirty="0" smtClean="0"/>
              <a:t>2.2710 = 0.1624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7302</TotalTime>
  <Words>3409</Words>
  <Application>Microsoft Office PowerPoint</Application>
  <PresentationFormat>On-screen Show (4:3)</PresentationFormat>
  <Paragraphs>699</Paragraphs>
  <Slides>94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94</vt:i4>
      </vt:variant>
    </vt:vector>
  </HeadingPairs>
  <TitlesOfParts>
    <vt:vector size="117" baseType="lpstr">
      <vt:lpstr>Arial</vt:lpstr>
      <vt:lpstr>Calibri</vt:lpstr>
      <vt:lpstr>Cambria</vt:lpstr>
      <vt:lpstr>Cambria Math</vt:lpstr>
      <vt:lpstr>CMBX10</vt:lpstr>
      <vt:lpstr>CMMI10</vt:lpstr>
      <vt:lpstr>CMMI10</vt:lpstr>
      <vt:lpstr>CMMI8</vt:lpstr>
      <vt:lpstr>CMR10</vt:lpstr>
      <vt:lpstr>CMSY10</vt:lpstr>
      <vt:lpstr>CMTI10</vt:lpstr>
      <vt:lpstr>Monotype Sorts</vt:lpstr>
      <vt:lpstr>Symbol</vt:lpstr>
      <vt:lpstr>Times New Roman</vt:lpstr>
      <vt:lpstr>Tw Cen MT</vt:lpstr>
      <vt:lpstr>Wingdings</vt:lpstr>
      <vt:lpstr>Wingdings 2</vt:lpstr>
      <vt:lpstr>Median</vt:lpstr>
      <vt:lpstr>Document</vt:lpstr>
      <vt:lpstr>VISIO</vt:lpstr>
      <vt:lpstr>Visio</vt:lpstr>
      <vt:lpstr>Worksheet</vt:lpstr>
      <vt:lpstr>Bitmap Image</vt:lpstr>
      <vt:lpstr>   Data</vt:lpstr>
      <vt:lpstr>Data</vt:lpstr>
      <vt:lpstr>Data</vt:lpstr>
      <vt:lpstr>Data</vt:lpstr>
      <vt:lpstr> Different Types of Attributes </vt:lpstr>
      <vt:lpstr> Different Types of Attributes </vt:lpstr>
      <vt:lpstr> Different Types of Attributes </vt:lpstr>
      <vt:lpstr> Different Types of Attributes </vt:lpstr>
      <vt:lpstr> Different Types of Attributes </vt:lpstr>
      <vt:lpstr>Different Types of Attributes</vt:lpstr>
      <vt:lpstr>Data</vt:lpstr>
      <vt:lpstr>Types of Data Sets</vt:lpstr>
      <vt:lpstr>Types of Data Sets</vt:lpstr>
      <vt:lpstr>Types of Data Sets</vt:lpstr>
      <vt:lpstr>Types of Data Sets</vt:lpstr>
      <vt:lpstr>Types of Data Sets</vt:lpstr>
      <vt:lpstr>Types of Data Sets</vt:lpstr>
      <vt:lpstr>Types of Data Sets</vt:lpstr>
      <vt:lpstr>Types of Data Sets</vt:lpstr>
      <vt:lpstr>Types of Data Sets</vt:lpstr>
      <vt:lpstr>Types of Data Sets</vt:lpstr>
      <vt:lpstr>Types of Data Sets</vt:lpstr>
      <vt:lpstr>Data Quality</vt:lpstr>
      <vt:lpstr>Data quality</vt:lpstr>
      <vt:lpstr>Data quality</vt:lpstr>
      <vt:lpstr>Noise</vt:lpstr>
      <vt:lpstr>Noise</vt:lpstr>
      <vt:lpstr>Outlier </vt:lpstr>
      <vt:lpstr> Missing Values </vt:lpstr>
      <vt:lpstr> Missing Values </vt:lpstr>
      <vt:lpstr>Data Preprocessing</vt:lpstr>
      <vt:lpstr>Data Preprocessing</vt:lpstr>
      <vt:lpstr> Aggregation </vt:lpstr>
      <vt:lpstr>Sampling</vt:lpstr>
      <vt:lpstr>Sampling</vt:lpstr>
      <vt:lpstr>Sampling</vt:lpstr>
      <vt:lpstr>Sampling</vt:lpstr>
      <vt:lpstr>Sampling</vt:lpstr>
      <vt:lpstr>Sampling</vt:lpstr>
      <vt:lpstr>Dimensionality Reduction</vt:lpstr>
      <vt:lpstr>Dimensionality Reduction</vt:lpstr>
      <vt:lpstr>Dimensionality Reduction</vt:lpstr>
      <vt:lpstr>Dimensionality Reduction</vt:lpstr>
      <vt:lpstr>Feature Selection</vt:lpstr>
      <vt:lpstr>Feature Creation </vt:lpstr>
      <vt:lpstr> Fourier and wavelet transform </vt:lpstr>
      <vt:lpstr>Discretization</vt:lpstr>
      <vt:lpstr>Discretization</vt:lpstr>
      <vt:lpstr>Discretization</vt:lpstr>
      <vt:lpstr>Discretization</vt:lpstr>
      <vt:lpstr>Discretization</vt:lpstr>
      <vt:lpstr>Discretization</vt:lpstr>
      <vt:lpstr>Attribute Transformation</vt:lpstr>
      <vt:lpstr>Similarity and Dissimilarity Measures</vt:lpstr>
      <vt:lpstr>Similarity and Dissimilarity Measures</vt:lpstr>
      <vt:lpstr>Similarity and Dissimilarity Measures</vt:lpstr>
      <vt:lpstr>Similarity and Dissimilarity Measures</vt:lpstr>
      <vt:lpstr>Similarity/Dissimilarity for Simple Attributes</vt:lpstr>
      <vt:lpstr>Dissimilarities between Data Objects</vt:lpstr>
      <vt:lpstr>Dissimilarities between Data Objects</vt:lpstr>
      <vt:lpstr>Distances:example</vt:lpstr>
      <vt:lpstr>Distances:example</vt:lpstr>
      <vt:lpstr>Distances</vt:lpstr>
      <vt:lpstr>Distances</vt:lpstr>
      <vt:lpstr>Distances:Example</vt:lpstr>
      <vt:lpstr>Distances</vt:lpstr>
      <vt:lpstr>Non-metric Dissimilarities</vt:lpstr>
      <vt:lpstr>Non-metric Dissimilarities</vt:lpstr>
      <vt:lpstr>Similarities between Data Objects</vt:lpstr>
      <vt:lpstr>Similarities between Data Objects</vt:lpstr>
      <vt:lpstr>Similarities between Data Objects</vt:lpstr>
      <vt:lpstr>Similarities between Data Objects</vt:lpstr>
      <vt:lpstr>Similarities between Data Objects</vt:lpstr>
      <vt:lpstr>Similarities between Data Objects</vt:lpstr>
      <vt:lpstr>Similarities between Data Objects</vt:lpstr>
      <vt:lpstr>Similarities between Data Objects</vt:lpstr>
      <vt:lpstr>Similarities between Data Objects</vt:lpstr>
      <vt:lpstr>Similarities between Data Objects</vt:lpstr>
      <vt:lpstr>Similarities between Data Objects</vt:lpstr>
      <vt:lpstr>Similarities between Data Objects</vt:lpstr>
      <vt:lpstr>Similarities between Data Objects</vt:lpstr>
      <vt:lpstr>Similarities between Data Objects</vt:lpstr>
      <vt:lpstr>Similarities between Data Objects</vt:lpstr>
      <vt:lpstr>Similarities between Data Objects</vt:lpstr>
      <vt:lpstr>Similarities between Data Objects</vt:lpstr>
      <vt:lpstr>Standardization and Correlation for Distance Measures </vt:lpstr>
      <vt:lpstr>Similarities between Data Objects</vt:lpstr>
      <vt:lpstr>Similarities between Data Objects</vt:lpstr>
      <vt:lpstr>Similarities between Data Objects</vt:lpstr>
      <vt:lpstr>Similarities between Data Objects</vt:lpstr>
      <vt:lpstr>Similarities between Data Objects</vt:lpstr>
      <vt:lpstr>Mutual Information</vt:lpstr>
      <vt:lpstr>Mutual Information</vt:lpstr>
      <vt:lpstr>Mutual Information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Convex optimization problems</dc:title>
  <dc:creator>rezghi</dc:creator>
  <cp:lastModifiedBy>user</cp:lastModifiedBy>
  <cp:revision>395</cp:revision>
  <dcterms:created xsi:type="dcterms:W3CDTF">2013-08-07T07:08:41Z</dcterms:created>
  <dcterms:modified xsi:type="dcterms:W3CDTF">2022-10-02T14:26:09Z</dcterms:modified>
</cp:coreProperties>
</file>