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4" r:id="rId9"/>
    <p:sldId id="282" r:id="rId10"/>
    <p:sldId id="283" r:id="rId11"/>
    <p:sldId id="266" r:id="rId12"/>
    <p:sldId id="267" r:id="rId13"/>
    <p:sldId id="284" r:id="rId14"/>
    <p:sldId id="268" r:id="rId15"/>
    <p:sldId id="286" r:id="rId16"/>
    <p:sldId id="285" r:id="rId17"/>
    <p:sldId id="269" r:id="rId18"/>
    <p:sldId id="270" r:id="rId19"/>
    <p:sldId id="271" r:id="rId20"/>
    <p:sldId id="287" r:id="rId21"/>
    <p:sldId id="272" r:id="rId22"/>
    <p:sldId id="273" r:id="rId23"/>
    <p:sldId id="274" r:id="rId24"/>
    <p:sldId id="275" r:id="rId25"/>
    <p:sldId id="278" r:id="rId26"/>
    <p:sldId id="279" r:id="rId27"/>
    <p:sldId id="280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3300"/>
    <a:srgbClr val="FED6F5"/>
    <a:srgbClr val="FFFF99"/>
    <a:srgbClr val="FDC3F1"/>
    <a:srgbClr val="AFEEF5"/>
    <a:srgbClr val="FF603B"/>
    <a:srgbClr val="FF9966"/>
    <a:srgbClr val="66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DE9B58-E1C6-4F74-A3FA-3AB0DB923E29}" type="datetimeFigureOut">
              <a:rPr lang="fa-IR" smtClean="0"/>
              <a:t>28/03/1444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F5C3BD6-5B23-4A92-8091-17BDCEBB1C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802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56D2E9-A5E4-4DA0-921B-B609124D0DF7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764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fa-IR" sz="5400" dirty="0" smtClean="0"/>
              <a:t/>
            </a:r>
            <a:br>
              <a:rPr lang="en-US" altLang="fa-IR" sz="5400" dirty="0" smtClean="0"/>
            </a:br>
            <a:r>
              <a:rPr lang="en-US" altLang="fa-IR" sz="5400" dirty="0"/>
              <a:t/>
            </a:r>
            <a:br>
              <a:rPr lang="en-US" altLang="fa-IR" sz="5400" dirty="0"/>
            </a:br>
            <a:r>
              <a:rPr lang="en-US" altLang="fa-IR" sz="5400" dirty="0"/>
              <a:t/>
            </a:r>
            <a:br>
              <a:rPr lang="en-US" altLang="fa-IR" sz="5400" dirty="0"/>
            </a:br>
            <a:r>
              <a:rPr lang="en-US" altLang="fa-IR" sz="4800" dirty="0"/>
              <a:t>Exploring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Measures of Spread: Range and Variance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fa-IR" sz="2400" dirty="0">
                <a:solidFill>
                  <a:srgbClr val="FF0000"/>
                </a:solidFill>
              </a:rPr>
              <a:t>Range</a:t>
            </a:r>
            <a:r>
              <a:rPr lang="en-US" altLang="fa-IR" sz="2400" dirty="0"/>
              <a:t> is the difference between the max and min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fa-IR" sz="2400" dirty="0" smtClean="0">
                <a:solidFill>
                  <a:srgbClr val="FF0000"/>
                </a:solidFill>
              </a:rPr>
              <a:t>Variance</a:t>
            </a:r>
            <a:r>
              <a:rPr lang="en-US" altLang="fa-IR" sz="2400" dirty="0" smtClean="0"/>
              <a:t> </a:t>
            </a:r>
            <a:r>
              <a:rPr lang="en-US" altLang="fa-IR" sz="2400" dirty="0"/>
              <a:t>or standard deviation is the most common measure of the spread of a set of points.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600200" y="2952929"/>
          <a:ext cx="548798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3" imgW="5486400" imgH="1100328" progId="Word.Document.8">
                  <p:embed/>
                </p:oleObj>
              </mc:Choice>
              <mc:Fallback>
                <p:oleObj name="Document" r:id="rId3" imgW="5486400" imgH="1100328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52929"/>
                        <a:ext cx="5487988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033013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a-IR" sz="2400" dirty="0" smtClean="0"/>
              <a:t>sensitive </a:t>
            </a:r>
            <a:r>
              <a:rPr lang="en-US" altLang="fa-IR" sz="2400" dirty="0"/>
              <a:t>to </a:t>
            </a:r>
            <a:r>
              <a:rPr lang="en-US" altLang="fa-IR" sz="2400" dirty="0" smtClean="0"/>
              <a:t>outliers</a:t>
            </a:r>
            <a:endParaRPr lang="en-US" altLang="fa-IR" sz="2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61155"/>
            <a:ext cx="4643437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2331" y="4787881"/>
            <a:ext cx="3903633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MBX10"/>
              </a:rPr>
              <a:t>absolute average deviation </a:t>
            </a:r>
            <a:r>
              <a:rPr lang="en-US" dirty="0">
                <a:latin typeface="CMR10"/>
              </a:rPr>
              <a:t>(AAD</a:t>
            </a:r>
            <a:r>
              <a:rPr lang="en-US" dirty="0" smtClean="0">
                <a:latin typeface="CMR10"/>
              </a:rPr>
              <a:t>)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152400" y="5486818"/>
            <a:ext cx="38100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MBX10"/>
              </a:rPr>
              <a:t>median absolute </a:t>
            </a:r>
            <a:r>
              <a:rPr lang="en-US" b="1" dirty="0" smtClean="0">
                <a:latin typeface="CMBX10"/>
              </a:rPr>
              <a:t>deviation </a:t>
            </a:r>
            <a:r>
              <a:rPr lang="en-US" dirty="0" smtClean="0">
                <a:latin typeface="CMR10"/>
              </a:rPr>
              <a:t>(</a:t>
            </a:r>
            <a:r>
              <a:rPr lang="en-US" dirty="0">
                <a:latin typeface="CMR10"/>
              </a:rPr>
              <a:t>MAD)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600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Multivariate Summary </a:t>
            </a:r>
            <a:r>
              <a:rPr lang="en-US" b="1" dirty="0" smtClean="0"/>
              <a:t>Statistics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914400" y="1676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if </a:t>
            </a:r>
            <a:r>
              <a:rPr lang="en-US" i="1" dirty="0" smtClean="0">
                <a:latin typeface="CMMI10"/>
              </a:rPr>
              <a:t>x</a:t>
            </a:r>
            <a:r>
              <a:rPr lang="en-US" sz="1100" i="1" dirty="0" smtClean="0">
                <a:latin typeface="CMMI8"/>
              </a:rPr>
              <a:t>i  </a:t>
            </a:r>
            <a:r>
              <a:rPr lang="en-US" dirty="0" smtClean="0">
                <a:latin typeface="CMR10"/>
              </a:rPr>
              <a:t>and </a:t>
            </a:r>
            <a:r>
              <a:rPr lang="en-US" i="1" dirty="0" err="1">
                <a:latin typeface="CMMI10"/>
              </a:rPr>
              <a:t>x</a:t>
            </a:r>
            <a:r>
              <a:rPr lang="en-US" sz="1100" i="1" dirty="0" err="1">
                <a:latin typeface="CMMI8"/>
              </a:rPr>
              <a:t>j</a:t>
            </a:r>
            <a:r>
              <a:rPr lang="en-US" sz="1100" i="1" dirty="0">
                <a:latin typeface="CMMI8"/>
              </a:rPr>
              <a:t> </a:t>
            </a:r>
            <a:r>
              <a:rPr lang="en-US" dirty="0">
                <a:latin typeface="CMR10"/>
              </a:rPr>
              <a:t>are the </a:t>
            </a:r>
            <a:r>
              <a:rPr lang="en-US" i="1" dirty="0" err="1">
                <a:latin typeface="CMMI10"/>
              </a:rPr>
              <a:t>i</a:t>
            </a:r>
            <a:r>
              <a:rPr lang="en-US" sz="1100" i="1" dirty="0" err="1">
                <a:latin typeface="CMMI8"/>
              </a:rPr>
              <a:t>th</a:t>
            </a:r>
            <a:r>
              <a:rPr lang="en-US" sz="1100" i="1" dirty="0">
                <a:latin typeface="CMMI8"/>
              </a:rPr>
              <a:t> </a:t>
            </a:r>
            <a:r>
              <a:rPr lang="en-US" dirty="0">
                <a:latin typeface="CMR10"/>
              </a:rPr>
              <a:t>and </a:t>
            </a:r>
            <a:r>
              <a:rPr lang="en-US" i="1" dirty="0" err="1">
                <a:latin typeface="CMMI10"/>
              </a:rPr>
              <a:t>j</a:t>
            </a:r>
            <a:r>
              <a:rPr lang="en-US" sz="1100" i="1" dirty="0" err="1">
                <a:latin typeface="CMMI8"/>
              </a:rPr>
              <a:t>th</a:t>
            </a:r>
            <a:r>
              <a:rPr lang="en-US" sz="1100" i="1" dirty="0">
                <a:latin typeface="CMMI8"/>
              </a:rPr>
              <a:t> </a:t>
            </a:r>
            <a:r>
              <a:rPr lang="en-US" dirty="0">
                <a:latin typeface="CMR10"/>
              </a:rPr>
              <a:t>attributes, then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0832"/>
            <a:ext cx="2898450" cy="444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50" y="3022875"/>
            <a:ext cx="6203700" cy="81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950" y="3961944"/>
            <a:ext cx="5390100" cy="8503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2474" y="5181600"/>
            <a:ext cx="2428870" cy="369332"/>
          </a:xfrm>
          <a:prstGeom prst="rect">
            <a:avLst/>
          </a:prstGeom>
          <a:solidFill>
            <a:srgbClr val="FED6F5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MBX10"/>
              </a:rPr>
              <a:t>correlation matrix </a:t>
            </a:r>
            <a:r>
              <a:rPr lang="en-US" b="1" dirty="0" smtClean="0">
                <a:latin typeface="CMBX10"/>
              </a:rPr>
              <a:t>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734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28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80052" y="1600200"/>
            <a:ext cx="7878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fa-IR" dirty="0"/>
              <a:t>Visualization is the conversion of data into a visual </a:t>
            </a:r>
            <a:r>
              <a:rPr lang="en-US" altLang="fa-IR" dirty="0" smtClean="0"/>
              <a:t>format </a:t>
            </a:r>
            <a:r>
              <a:rPr lang="en-US" altLang="fa-IR" dirty="0"/>
              <a:t>so that the </a:t>
            </a:r>
            <a:r>
              <a:rPr lang="en-US" altLang="fa-IR" dirty="0" smtClean="0"/>
              <a:t> characteristics </a:t>
            </a:r>
            <a:r>
              <a:rPr lang="en-US" altLang="fa-IR" dirty="0"/>
              <a:t>of the data and the relationships among data items or attributes can be analyzed or </a:t>
            </a:r>
            <a:r>
              <a:rPr lang="en-US" altLang="fa-IR" dirty="0" smtClean="0"/>
              <a:t>reported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people can </a:t>
            </a:r>
            <a:r>
              <a:rPr lang="en-US" dirty="0" smtClean="0"/>
              <a:t>quickly absorb </a:t>
            </a:r>
            <a:r>
              <a:rPr lang="en-US" dirty="0"/>
              <a:t>large amounts of visual information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887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80052" y="1600200"/>
            <a:ext cx="7878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fa-IR" dirty="0"/>
              <a:t>Visualization is the conversion of data into a visual </a:t>
            </a:r>
            <a:r>
              <a:rPr lang="en-US" altLang="fa-IR" dirty="0" smtClean="0"/>
              <a:t>format </a:t>
            </a:r>
            <a:r>
              <a:rPr lang="en-US" altLang="fa-IR" dirty="0"/>
              <a:t>so that the </a:t>
            </a:r>
            <a:r>
              <a:rPr lang="en-US" altLang="fa-IR" dirty="0" smtClean="0"/>
              <a:t> characteristics </a:t>
            </a:r>
            <a:r>
              <a:rPr lang="en-US" altLang="fa-IR" dirty="0"/>
              <a:t>of the data and the relationships among data items or attributes can be analyzed or </a:t>
            </a:r>
            <a:r>
              <a:rPr lang="en-US" altLang="fa-IR" dirty="0" smtClean="0"/>
              <a:t>reported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people can </a:t>
            </a:r>
            <a:r>
              <a:rPr lang="en-US" dirty="0" smtClean="0"/>
              <a:t>quickly absorb </a:t>
            </a:r>
            <a:r>
              <a:rPr lang="en-US" dirty="0"/>
              <a:t>large amounts of visual information</a:t>
            </a:r>
            <a:endParaRPr lang="fa-I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600200" y="2800529"/>
            <a:ext cx="55022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6324600"/>
            <a:ext cx="7391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MR10"/>
              </a:rPr>
              <a:t>Sea Surface Temperature (SST) in degrees Celsius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2239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Visualization Techniques: Histograms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64367" y="1600200"/>
            <a:ext cx="8534400" cy="2000548"/>
          </a:xfrm>
          <a:prstGeom prst="rect">
            <a:avLst/>
          </a:prstGeom>
          <a:solidFill>
            <a:srgbClr val="FED6F5"/>
          </a:solidFill>
        </p:spPr>
        <p:txBody>
          <a:bodyPr wrap="square">
            <a:spAutoFit/>
          </a:bodyPr>
          <a:lstStyle/>
          <a:p>
            <a:r>
              <a:rPr lang="en-US" altLang="fa-IR" sz="2400" dirty="0"/>
              <a:t>Histogram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Usually shows the distribution of values of a single variable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Divide the values into bins and show a bar plot of the number of objects in each bin.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The height of each bar indicates the number of objects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Shape of histogram depends on the number of </a:t>
            </a:r>
            <a:r>
              <a:rPr lang="en-US" altLang="fa-IR" sz="2000" dirty="0" smtClean="0"/>
              <a:t>bins</a:t>
            </a:r>
            <a:endParaRPr lang="en-US" altLang="fa-IR" sz="2000" dirty="0"/>
          </a:p>
        </p:txBody>
      </p:sp>
    </p:spTree>
    <p:extLst>
      <p:ext uri="{BB962C8B-B14F-4D97-AF65-F5344CB8AC3E}">
        <p14:creationId xmlns:p14="http://schemas.microsoft.com/office/powerpoint/2010/main" val="28655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Visualization Techniques: Histograms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64367" y="1600200"/>
            <a:ext cx="8534400" cy="2000548"/>
          </a:xfrm>
          <a:prstGeom prst="rect">
            <a:avLst/>
          </a:prstGeom>
          <a:solidFill>
            <a:srgbClr val="FED6F5"/>
          </a:solidFill>
        </p:spPr>
        <p:txBody>
          <a:bodyPr wrap="square">
            <a:spAutoFit/>
          </a:bodyPr>
          <a:lstStyle/>
          <a:p>
            <a:r>
              <a:rPr lang="en-US" altLang="fa-IR" sz="2400" dirty="0"/>
              <a:t>Histogram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Usually shows the distribution of values of a single variable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Divide the values into bins and show a bar plot of the number of objects in each bin.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The height of each bar indicates the number of objects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Shape of histogram depends on the number of </a:t>
            </a:r>
            <a:r>
              <a:rPr lang="en-US" altLang="fa-IR" sz="2000" dirty="0" smtClean="0"/>
              <a:t>bins</a:t>
            </a:r>
            <a:endParaRPr lang="en-US" altLang="fa-IR" sz="2000" dirty="0"/>
          </a:p>
        </p:txBody>
      </p:sp>
      <p:sp>
        <p:nvSpPr>
          <p:cNvPr id="4" name="Rectangle 3"/>
          <p:cNvSpPr/>
          <p:nvPr/>
        </p:nvSpPr>
        <p:spPr>
          <a:xfrm>
            <a:off x="574964" y="3886200"/>
            <a:ext cx="6587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a-IR" sz="2400" b="1" dirty="0">
                <a:solidFill>
                  <a:srgbClr val="FF0000"/>
                </a:solidFill>
              </a:rPr>
              <a:t>Example</a:t>
            </a:r>
            <a:r>
              <a:rPr lang="en-US" altLang="fa-IR" sz="2000" dirty="0"/>
              <a:t>: Petal Width </a:t>
            </a:r>
            <a:r>
              <a:rPr lang="en-US" altLang="fa-IR" dirty="0"/>
              <a:t>(10 and 20 bins, respectively)</a:t>
            </a:r>
            <a:r>
              <a:rPr lang="en-US" altLang="fa-IR" sz="2000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838200" y="44196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Visualization Techniques: Histograms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64367" y="1600200"/>
            <a:ext cx="8534400" cy="2000548"/>
          </a:xfrm>
          <a:prstGeom prst="rect">
            <a:avLst/>
          </a:prstGeom>
          <a:solidFill>
            <a:srgbClr val="FED6F5"/>
          </a:solidFill>
        </p:spPr>
        <p:txBody>
          <a:bodyPr wrap="square">
            <a:spAutoFit/>
          </a:bodyPr>
          <a:lstStyle/>
          <a:p>
            <a:r>
              <a:rPr lang="en-US" altLang="fa-IR" sz="2400" dirty="0"/>
              <a:t>Histogram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Usually shows the distribution of values of a single variable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Divide the values into bins and show a bar plot of the number of objects in each bin.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The height of each bar indicates the number of objects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000" dirty="0"/>
              <a:t>Shape of histogram depends on the number of </a:t>
            </a:r>
            <a:r>
              <a:rPr lang="en-US" altLang="fa-IR" sz="2000" dirty="0" smtClean="0"/>
              <a:t>bins</a:t>
            </a:r>
            <a:endParaRPr lang="en-US" altLang="fa-IR" sz="2000" dirty="0"/>
          </a:p>
        </p:txBody>
      </p:sp>
      <p:sp>
        <p:nvSpPr>
          <p:cNvPr id="4" name="Rectangle 3"/>
          <p:cNvSpPr/>
          <p:nvPr/>
        </p:nvSpPr>
        <p:spPr>
          <a:xfrm>
            <a:off x="574964" y="3886200"/>
            <a:ext cx="6587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a-IR" sz="2400" b="1" dirty="0">
                <a:solidFill>
                  <a:srgbClr val="FF0000"/>
                </a:solidFill>
              </a:rPr>
              <a:t>Example</a:t>
            </a:r>
            <a:r>
              <a:rPr lang="en-US" altLang="fa-IR" sz="2000" dirty="0"/>
              <a:t>: Petal Width </a:t>
            </a:r>
            <a:r>
              <a:rPr lang="en-US" altLang="fa-IR" dirty="0"/>
              <a:t>(10 and 20 bins, respectively)</a:t>
            </a:r>
            <a:r>
              <a:rPr lang="en-US" altLang="fa-IR" sz="2000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838200" y="44196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4572000" y="44196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/>
              <a:t>Two-Dimensional Histograms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7848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fa-IR" sz="2400" dirty="0">
                <a:solidFill>
                  <a:srgbClr val="7030A0"/>
                </a:solidFill>
              </a:rPr>
              <a:t>Show the joint distribution of the values of two attributes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387516"/>
            <a:ext cx="48990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fa-IR" sz="2400" dirty="0">
                <a:solidFill>
                  <a:srgbClr val="FF0000"/>
                </a:solidFill>
              </a:rPr>
              <a:t>Example:</a:t>
            </a:r>
            <a:r>
              <a:rPr lang="en-US" altLang="fa-IR" sz="2400" dirty="0"/>
              <a:t> petal width and petal length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12248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1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/>
              <a:t>Visualization Techniques: Box Plots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914400" y="1670957"/>
            <a:ext cx="7239000" cy="757130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fa-IR" sz="2400" dirty="0"/>
              <a:t>Box Plots </a:t>
            </a:r>
          </a:p>
          <a:p>
            <a:pPr lvl="1">
              <a:lnSpc>
                <a:spcPct val="90000"/>
              </a:lnSpc>
            </a:pPr>
            <a:r>
              <a:rPr lang="en-US" altLang="fa-IR" sz="2400" dirty="0" smtClean="0"/>
              <a:t>Another </a:t>
            </a:r>
            <a:r>
              <a:rPr lang="en-US" altLang="fa-IR" sz="2400" dirty="0"/>
              <a:t>way of displaying the distribution of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9517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fa-IR" sz="2000" dirty="0"/>
              <a:t>Following figure shows the basic part of a box plot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3331601"/>
            <a:ext cx="4991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Data Exploration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fa-IR" sz="2400" dirty="0"/>
              <a:t>A preliminary exploration of the data to better understand its characteristics.</a:t>
            </a:r>
          </a:p>
          <a:p>
            <a:pPr>
              <a:lnSpc>
                <a:spcPct val="90000"/>
              </a:lnSpc>
            </a:pPr>
            <a:r>
              <a:rPr lang="en-US" altLang="fa-IR" sz="2400" dirty="0" smtClean="0"/>
              <a:t>In </a:t>
            </a:r>
            <a:r>
              <a:rPr lang="en-US" altLang="fa-IR" sz="2400" dirty="0"/>
              <a:t>our discussion of data exploration, we focus on</a:t>
            </a:r>
          </a:p>
          <a:p>
            <a:pPr lvl="1">
              <a:lnSpc>
                <a:spcPct val="90000"/>
              </a:lnSpc>
            </a:pPr>
            <a:r>
              <a:rPr lang="en-US" altLang="fa-IR" sz="2400" dirty="0"/>
              <a:t>Summary statistics</a:t>
            </a:r>
          </a:p>
          <a:p>
            <a:pPr lvl="1">
              <a:lnSpc>
                <a:spcPct val="90000"/>
              </a:lnSpc>
            </a:pPr>
            <a:r>
              <a:rPr lang="en-US" altLang="fa-IR" sz="2400" dirty="0"/>
              <a:t>Visualization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fa-IR" sz="2400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19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96350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/>
              <a:t>Visualization Techniques: Box Plots</a:t>
            </a:r>
            <a:endParaRPr lang="fa-IR" dirty="0"/>
          </a:p>
        </p:txBody>
      </p:sp>
      <p:pic>
        <p:nvPicPr>
          <p:cNvPr id="3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3267" y="1764268"/>
            <a:ext cx="5579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a-IR" sz="2400" dirty="0"/>
              <a:t>Box plots can be used to compare attributes</a:t>
            </a:r>
          </a:p>
        </p:txBody>
      </p:sp>
    </p:spTree>
    <p:extLst>
      <p:ext uri="{BB962C8B-B14F-4D97-AF65-F5344CB8AC3E}">
        <p14:creationId xmlns:p14="http://schemas.microsoft.com/office/powerpoint/2010/main" val="11816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/>
              <a:t>Visualization Techniques: Box Plots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1771" y="16764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Box plots can also be used to compare </a:t>
            </a:r>
            <a:r>
              <a:rPr lang="en-US" dirty="0" smtClean="0">
                <a:latin typeface="CMR10"/>
              </a:rPr>
              <a:t>how attributes </a:t>
            </a:r>
            <a:r>
              <a:rPr lang="en-US" dirty="0">
                <a:latin typeface="CMR10"/>
              </a:rPr>
              <a:t>vary between different classes of objects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2895600"/>
            <a:ext cx="8917390" cy="29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Visualization Techniques: Scatter Plots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887040"/>
            <a:ext cx="8382000" cy="3083921"/>
          </a:xfrm>
          <a:prstGeom prst="rect">
            <a:avLst/>
          </a:prstGeom>
          <a:ln w="47625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fa-IR" sz="2400" dirty="0"/>
              <a:t>Scatter plots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fa-IR" sz="2400" dirty="0"/>
              <a:t>Attributes values determine the position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fa-IR" sz="2400" dirty="0"/>
              <a:t>Two-dimensional scatter plots most common, but can have three-dimensional scatter plots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fa-IR" sz="2400" dirty="0"/>
              <a:t>Often additional attributes can be displayed by using the size, shape, and color of the markers that represent the objects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fa-IR" sz="2400" dirty="0"/>
              <a:t>It is useful to have arrays of scatter plots can compactly summarize the relationships of several pairs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3125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Visualization Techniques: Scatter Plots</a:t>
            </a:r>
            <a:endParaRPr lang="fa-I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 b="2779"/>
          <a:stretch>
            <a:fillRect/>
          </a:stretch>
        </p:blipFill>
        <p:spPr bwMode="auto">
          <a:xfrm>
            <a:off x="304800" y="1447800"/>
            <a:ext cx="79898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Visualization Techniques: Matrix Plots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a-IR" sz="2400" dirty="0"/>
              <a:t>Matrix plots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fa-IR" sz="2400" dirty="0"/>
              <a:t>Can plot the data matrix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fa-IR" sz="2400" dirty="0"/>
              <a:t>This can be useful when objects are sorted according to class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fa-IR" sz="2400" dirty="0"/>
              <a:t>Typically, the attributes are normalized to prevent one attribute from dominating the plot	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fa-IR" sz="2400" dirty="0"/>
              <a:t>Plots of similarity or distance matrices can also be useful for visualizing the relationships between </a:t>
            </a:r>
            <a:r>
              <a:rPr lang="en-US" altLang="fa-IR" sz="2400" dirty="0" smtClean="0"/>
              <a:t>objects</a:t>
            </a:r>
            <a:endParaRPr lang="en-US" altLang="fa-IR" sz="2400" dirty="0"/>
          </a:p>
        </p:txBody>
      </p:sp>
    </p:spTree>
    <p:extLst>
      <p:ext uri="{BB962C8B-B14F-4D97-AF65-F5344CB8AC3E}">
        <p14:creationId xmlns:p14="http://schemas.microsoft.com/office/powerpoint/2010/main" val="26446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Visualization Techniques: Matrix Plots</a:t>
            </a:r>
            <a:endParaRPr lang="fa-I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5" b="4475"/>
          <a:stretch>
            <a:fillRect/>
          </a:stretch>
        </p:blipFill>
        <p:spPr bwMode="auto">
          <a:xfrm>
            <a:off x="609600" y="1524000"/>
            <a:ext cx="780256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0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Visualization Techniques: Matrix Plots</a:t>
            </a:r>
            <a:endParaRPr lang="fa-I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/>
          <a:stretch>
            <a:fillRect/>
          </a:stretch>
        </p:blipFill>
        <p:spPr bwMode="auto">
          <a:xfrm>
            <a:off x="457200" y="1524000"/>
            <a:ext cx="7802563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6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/>
              <a:t>Iris Sample Data Set 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8534400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fa-IR" sz="2400" dirty="0"/>
              <a:t>Many of the exploratory data techniques are illustrated with the Iris Plant data set.</a:t>
            </a:r>
          </a:p>
          <a:p>
            <a:pPr lvl="1">
              <a:lnSpc>
                <a:spcPct val="90000"/>
              </a:lnSpc>
            </a:pPr>
            <a:r>
              <a:rPr lang="en-US" altLang="fa-IR" sz="2000" dirty="0"/>
              <a:t>Can be obtained from the UCI Machine Learning Repository </a:t>
            </a:r>
            <a:br>
              <a:rPr lang="en-US" altLang="fa-IR" sz="2000" dirty="0"/>
            </a:br>
            <a:r>
              <a:rPr lang="en-US" altLang="fa-IR" sz="2000" dirty="0">
                <a:hlinkClick r:id="rId2"/>
              </a:rPr>
              <a:t>http://www.ics.uci.edu/~mlearn/MLRepository.html</a:t>
            </a:r>
            <a:r>
              <a:rPr lang="en-US" altLang="fa-IR" sz="2000" dirty="0"/>
              <a:t> 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fa-IR" dirty="0" smtClean="0"/>
              <a:t>Three </a:t>
            </a:r>
            <a:r>
              <a:rPr lang="en-US" altLang="fa-IR" dirty="0"/>
              <a:t>flower types (classes):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fa-IR" sz="1600" dirty="0"/>
              <a:t> </a:t>
            </a:r>
            <a:r>
              <a:rPr lang="en-US" altLang="fa-IR" dirty="0" err="1"/>
              <a:t>Setosa</a:t>
            </a:r>
            <a:endParaRPr lang="en-US" altLang="fa-IR" dirty="0"/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fa-IR" dirty="0"/>
              <a:t> </a:t>
            </a:r>
            <a:r>
              <a:rPr lang="en-US" altLang="fa-IR" dirty="0" err="1"/>
              <a:t>Virginica</a:t>
            </a:r>
            <a:r>
              <a:rPr lang="en-US" altLang="fa-IR" dirty="0"/>
              <a:t> 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fa-IR" dirty="0"/>
              <a:t> </a:t>
            </a:r>
            <a:r>
              <a:rPr lang="en-US" altLang="fa-IR" dirty="0" err="1"/>
              <a:t>Versicolour</a:t>
            </a:r>
            <a:endParaRPr lang="en-US" altLang="fa-IR" dirty="0"/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fa-IR" dirty="0"/>
              <a:t>Four </a:t>
            </a:r>
            <a:r>
              <a:rPr lang="en-US" altLang="fa-IR" dirty="0" smtClean="0"/>
              <a:t>attributes</a:t>
            </a:r>
            <a:endParaRPr lang="en-US" altLang="fa-IR" dirty="0"/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fa-IR" dirty="0"/>
              <a:t> Sepal width and length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fa-IR" dirty="0"/>
              <a:t> Petal width and length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0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1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Statistics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534400" cy="923330"/>
          </a:xfrm>
          <a:prstGeom prst="rect">
            <a:avLst/>
          </a:prstGeom>
          <a:solidFill>
            <a:srgbClr val="FED6F5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MBX10"/>
              </a:rPr>
              <a:t>Summary statistics </a:t>
            </a:r>
            <a:r>
              <a:rPr lang="en-US" dirty="0">
                <a:latin typeface="CMR10"/>
              </a:rPr>
              <a:t>are quantities, such as the mean and standard deviation,</a:t>
            </a:r>
          </a:p>
          <a:p>
            <a:r>
              <a:rPr lang="en-US" dirty="0">
                <a:latin typeface="CMR10"/>
              </a:rPr>
              <a:t>that capture various characteristics of a potentially large set of values with a</a:t>
            </a:r>
          </a:p>
          <a:p>
            <a:r>
              <a:rPr lang="en-US" dirty="0">
                <a:latin typeface="CMR10"/>
              </a:rPr>
              <a:t>single number or a small set of numbers.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36468" y="3200400"/>
            <a:ext cx="8121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fa-IR" sz="2000" dirty="0"/>
              <a:t>Summarized properties include frequency, location and </a:t>
            </a:r>
            <a:r>
              <a:rPr lang="en-US" altLang="fa-IR" sz="2000" dirty="0" smtClean="0"/>
              <a:t>spread</a:t>
            </a:r>
            <a:endParaRPr lang="en-US" altLang="fa-IR" sz="2000" dirty="0"/>
          </a:p>
        </p:txBody>
      </p:sp>
    </p:spTree>
    <p:extLst>
      <p:ext uri="{BB962C8B-B14F-4D97-AF65-F5344CB8AC3E}">
        <p14:creationId xmlns:p14="http://schemas.microsoft.com/office/powerpoint/2010/main" val="38252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Frequencies and the Mode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a-IR" sz="2400" dirty="0">
                <a:solidFill>
                  <a:srgbClr val="7030A0"/>
                </a:solidFill>
              </a:rPr>
              <a:t>The frequency of an attribute value is the percentage of time the value occurs in the </a:t>
            </a:r>
            <a:r>
              <a:rPr lang="en-US" altLang="fa-IR" sz="2400" dirty="0" smtClean="0">
                <a:solidFill>
                  <a:srgbClr val="7030A0"/>
                </a:solidFill>
              </a:rPr>
              <a:t> data </a:t>
            </a:r>
            <a:r>
              <a:rPr lang="en-US" altLang="fa-IR" sz="2400" dirty="0">
                <a:solidFill>
                  <a:srgbClr val="7030A0"/>
                </a:solidFill>
              </a:rPr>
              <a:t>set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fa-IR" sz="2400" dirty="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fa-IR" sz="2400" dirty="0">
                <a:solidFill>
                  <a:srgbClr val="7030A0"/>
                </a:solidFill>
              </a:rPr>
              <a:t>The mode of a an attribute is the most frequent attribute value   </a:t>
            </a:r>
            <a:endParaRPr lang="en-US" altLang="fa-IR" sz="2400" dirty="0" smtClean="0">
              <a:solidFill>
                <a:srgbClr val="7030A0"/>
              </a:solidFill>
            </a:endParaRPr>
          </a:p>
          <a:p>
            <a:endParaRPr lang="en-US" altLang="fa-IR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9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fa-IR" b="1" dirty="0"/>
              <a:t>Percentiles</a:t>
            </a:r>
            <a:endParaRPr lang="fa-IR" b="1" dirty="0"/>
          </a:p>
        </p:txBody>
      </p:sp>
      <p:sp>
        <p:nvSpPr>
          <p:cNvPr id="3" name="Rectangle 2"/>
          <p:cNvSpPr/>
          <p:nvPr/>
        </p:nvSpPr>
        <p:spPr>
          <a:xfrm>
            <a:off x="338447" y="1752600"/>
            <a:ext cx="8458200" cy="156966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fa-IR" sz="2400" dirty="0"/>
              <a:t>a number </a:t>
            </a:r>
            <a:r>
              <a:rPr lang="en-US" altLang="fa-IR" sz="2400" i="1" dirty="0"/>
              <a:t>p</a:t>
            </a:r>
            <a:r>
              <a:rPr lang="en-US" altLang="fa-IR" sz="2400" dirty="0"/>
              <a:t> between 0 and 100, the </a:t>
            </a:r>
            <a:r>
              <a:rPr lang="en-US" altLang="fa-IR" sz="2400" i="1" dirty="0" err="1"/>
              <a:t>p</a:t>
            </a:r>
            <a:r>
              <a:rPr lang="en-US" altLang="fa-IR" sz="2400" dirty="0" err="1"/>
              <a:t>th</a:t>
            </a:r>
            <a:r>
              <a:rPr lang="en-US" altLang="fa-IR" sz="2400" dirty="0"/>
              <a:t> percentile is a value   </a:t>
            </a:r>
            <a:r>
              <a:rPr lang="en-US" altLang="fa-IR" sz="2400" dirty="0" err="1"/>
              <a:t>x</a:t>
            </a:r>
            <a:r>
              <a:rPr lang="en-US" altLang="fa-IR" sz="2400" baseline="-25000" dirty="0" err="1"/>
              <a:t>p</a:t>
            </a:r>
            <a:r>
              <a:rPr lang="en-US" altLang="fa-IR" sz="2400" dirty="0"/>
              <a:t>  of x such that </a:t>
            </a:r>
            <a:r>
              <a:rPr lang="en-US" altLang="fa-IR" sz="2400" i="1" dirty="0"/>
              <a:t>p</a:t>
            </a:r>
            <a:r>
              <a:rPr lang="en-US" altLang="fa-IR" sz="2400" dirty="0"/>
              <a:t>% of the observed values of x are less than </a:t>
            </a:r>
            <a:r>
              <a:rPr lang="en-US" altLang="fa-IR" sz="2400" dirty="0" err="1"/>
              <a:t>x</a:t>
            </a:r>
            <a:r>
              <a:rPr lang="en-US" altLang="fa-IR" sz="2400" baseline="-25000" dirty="0" err="1"/>
              <a:t>p</a:t>
            </a:r>
            <a:r>
              <a:rPr lang="en-US" altLang="fa-IR" sz="2400" dirty="0"/>
              <a:t> .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13448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fa-IR" dirty="0" smtClean="0"/>
              <a:t>Mean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367590" y="1745902"/>
            <a:ext cx="7371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a-IR" sz="2400" b="1" dirty="0" smtClean="0">
                <a:solidFill>
                  <a:srgbClr val="FF0000"/>
                </a:solidFill>
              </a:rPr>
              <a:t>mean</a:t>
            </a:r>
            <a:r>
              <a:rPr lang="en-US" altLang="fa-IR" dirty="0" smtClean="0"/>
              <a:t> </a:t>
            </a:r>
            <a:r>
              <a:rPr lang="en-US" altLang="fa-IR" dirty="0"/>
              <a:t>is the most common measure of the location of a set of points.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78912"/>
            <a:ext cx="1854975" cy="448039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3810000" y="2503295"/>
            <a:ext cx="3886199" cy="845288"/>
          </a:xfrm>
          <a:prstGeom prst="cloudCallout">
            <a:avLst>
              <a:gd name="adj1" fmla="val -75322"/>
              <a:gd name="adj2" fmla="val -59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MR10"/>
              </a:rPr>
              <a:t>attribute values of </a:t>
            </a:r>
            <a:r>
              <a:rPr lang="en-US" i="1" dirty="0">
                <a:latin typeface="CMMI10"/>
              </a:rPr>
              <a:t>x </a:t>
            </a:r>
            <a:r>
              <a:rPr lang="en-US" dirty="0">
                <a:latin typeface="CMR10"/>
              </a:rPr>
              <a:t>for </a:t>
            </a:r>
            <a:r>
              <a:rPr lang="en-US" i="1" dirty="0">
                <a:latin typeface="CMMI10"/>
              </a:rPr>
              <a:t>m </a:t>
            </a:r>
            <a:r>
              <a:rPr lang="en-US" dirty="0">
                <a:latin typeface="CMR10"/>
              </a:rPr>
              <a:t>objects.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5" y="3213914"/>
            <a:ext cx="3152700" cy="1015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3806146"/>
            <a:ext cx="4078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fa-IR" sz="2400" dirty="0">
                <a:solidFill>
                  <a:srgbClr val="7030A0"/>
                </a:solidFill>
              </a:rPr>
              <a:t>mean is very sensitive to </a:t>
            </a:r>
            <a:r>
              <a:rPr lang="en-US" altLang="fa-IR" sz="2400" dirty="0" smtClean="0">
                <a:solidFill>
                  <a:srgbClr val="7030A0"/>
                </a:solidFill>
              </a:rPr>
              <a:t>outliers</a:t>
            </a:r>
            <a:endParaRPr lang="fa-IR" sz="2400" dirty="0"/>
          </a:p>
        </p:txBody>
      </p:sp>
      <p:sp>
        <p:nvSpPr>
          <p:cNvPr id="13" name="Rectangle 12"/>
          <p:cNvSpPr/>
          <p:nvPr/>
        </p:nvSpPr>
        <p:spPr>
          <a:xfrm>
            <a:off x="321139" y="1742375"/>
            <a:ext cx="721672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altLang="fa-IR" b="1" dirty="0" smtClean="0">
                <a:solidFill>
                  <a:srgbClr val="FF0000"/>
                </a:solidFill>
              </a:rPr>
              <a:t>Mean</a:t>
            </a:r>
            <a:endParaRPr lang="fa-IR" dirty="0"/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3846095" y="3721571"/>
            <a:ext cx="497305" cy="315407"/>
          </a:xfrm>
          <a:prstGeom prst="straightConnector1">
            <a:avLst/>
          </a:prstGeom>
          <a:ln w="317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CMBX10"/>
              </a:rPr>
            </a:br>
            <a:r>
              <a:rPr lang="en-US" sz="4900" dirty="0"/>
              <a:t>trimmed mean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 </a:t>
            </a:r>
            <a:r>
              <a:rPr lang="fa-IR" dirty="0">
                <a:solidFill>
                  <a:srgbClr val="FF0000"/>
                </a:solidFill>
              </a:rPr>
              <a:t/>
            </a:r>
            <a:br>
              <a:rPr lang="fa-IR" dirty="0">
                <a:solidFill>
                  <a:srgbClr val="FF0000"/>
                </a:solidFill>
              </a:rPr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85800" y="22098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CMR10"/>
              </a:rPr>
              <a:t>A </a:t>
            </a:r>
            <a:r>
              <a:rPr lang="en-US" dirty="0">
                <a:latin typeface="CMR10"/>
              </a:rPr>
              <a:t>percentage </a:t>
            </a:r>
            <a:r>
              <a:rPr lang="en-US" i="1" dirty="0">
                <a:latin typeface="CMMI10"/>
              </a:rPr>
              <a:t>p </a:t>
            </a:r>
            <a:r>
              <a:rPr lang="en-US" dirty="0">
                <a:latin typeface="CMR10"/>
              </a:rPr>
              <a:t>between 0 and </a:t>
            </a:r>
            <a:r>
              <a:rPr lang="en-US" dirty="0" smtClean="0">
                <a:latin typeface="CMR10"/>
              </a:rPr>
              <a:t>100 is specified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CMR10"/>
              </a:rPr>
              <a:t>top </a:t>
            </a:r>
            <a:r>
              <a:rPr lang="en-US" dirty="0">
                <a:latin typeface="CMR10"/>
              </a:rPr>
              <a:t>and bottom (</a:t>
            </a:r>
            <a:r>
              <a:rPr lang="en-US" i="1" dirty="0">
                <a:latin typeface="CMMI10"/>
              </a:rPr>
              <a:t>p/</a:t>
            </a:r>
            <a:r>
              <a:rPr lang="en-US" dirty="0">
                <a:latin typeface="CMR10"/>
              </a:rPr>
              <a:t>2)% of the data is thrown </a:t>
            </a:r>
            <a:r>
              <a:rPr lang="en-US" dirty="0" smtClean="0">
                <a:latin typeface="CMR10"/>
              </a:rPr>
              <a:t>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CMR10"/>
              </a:rPr>
              <a:t>mean </a:t>
            </a:r>
            <a:r>
              <a:rPr lang="en-US" dirty="0">
                <a:latin typeface="CMR10"/>
              </a:rPr>
              <a:t>is then calculated in the normal way.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81000" y="1734007"/>
            <a:ext cx="1826141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MBX10"/>
              </a:rPr>
              <a:t>trimmed mean </a:t>
            </a:r>
            <a:endParaRPr lang="fa-IR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5" y="3505200"/>
            <a:ext cx="82867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a-IR" dirty="0"/>
              <a:t>Measures of Spread: Range and Variance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fa-IR" sz="2400" dirty="0">
                <a:solidFill>
                  <a:srgbClr val="FF0000"/>
                </a:solidFill>
              </a:rPr>
              <a:t>Range</a:t>
            </a:r>
            <a:r>
              <a:rPr lang="en-US" altLang="fa-IR" sz="2400" dirty="0"/>
              <a:t> is the difference between the max and min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fa-IR" sz="2400" dirty="0" smtClean="0">
                <a:solidFill>
                  <a:srgbClr val="FF0000"/>
                </a:solidFill>
              </a:rPr>
              <a:t>Variance</a:t>
            </a:r>
            <a:r>
              <a:rPr lang="en-US" altLang="fa-IR" sz="2400" dirty="0" smtClean="0"/>
              <a:t> </a:t>
            </a:r>
            <a:r>
              <a:rPr lang="en-US" altLang="fa-IR" sz="2400" dirty="0"/>
              <a:t>or standard deviation is the most common measure of the spread of a set of points.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600200" y="2952929"/>
          <a:ext cx="548798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3" imgW="5486400" imgH="1100328" progId="Word.Document.8">
                  <p:embed/>
                </p:oleObj>
              </mc:Choice>
              <mc:Fallback>
                <p:oleObj name="Document" r:id="rId3" imgW="5486400" imgH="1100328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52929"/>
                        <a:ext cx="5487988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033013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fa-IR" sz="2400" dirty="0" smtClean="0"/>
              <a:t>sensitive </a:t>
            </a:r>
            <a:r>
              <a:rPr lang="en-US" altLang="fa-IR" sz="2400" dirty="0"/>
              <a:t>to </a:t>
            </a:r>
            <a:r>
              <a:rPr lang="en-US" altLang="fa-IR" sz="2400" dirty="0" smtClean="0"/>
              <a:t>outliers</a:t>
            </a:r>
            <a:endParaRPr lang="en-US" altLang="fa-IR" sz="2400" dirty="0"/>
          </a:p>
        </p:txBody>
      </p:sp>
    </p:spTree>
    <p:extLst>
      <p:ext uri="{BB962C8B-B14F-4D97-AF65-F5344CB8AC3E}">
        <p14:creationId xmlns:p14="http://schemas.microsoft.com/office/powerpoint/2010/main" val="5681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3636</TotalTime>
  <Words>832</Words>
  <Application>Microsoft Office PowerPoint</Application>
  <PresentationFormat>On-screen Show (4:3)</PresentationFormat>
  <Paragraphs>106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CMBX10</vt:lpstr>
      <vt:lpstr>CMMI10</vt:lpstr>
      <vt:lpstr>CMMI8</vt:lpstr>
      <vt:lpstr>CMR10</vt:lpstr>
      <vt:lpstr>Tw Cen MT</vt:lpstr>
      <vt:lpstr>Wingdings</vt:lpstr>
      <vt:lpstr>Wingdings 2</vt:lpstr>
      <vt:lpstr>Median</vt:lpstr>
      <vt:lpstr>Document</vt:lpstr>
      <vt:lpstr>   Exploring Data</vt:lpstr>
      <vt:lpstr>Data Exploration</vt:lpstr>
      <vt:lpstr>Iris Sample Data Set </vt:lpstr>
      <vt:lpstr>Summary Statistics</vt:lpstr>
      <vt:lpstr>Frequencies and the Mode</vt:lpstr>
      <vt:lpstr>Percentiles</vt:lpstr>
      <vt:lpstr>Mean</vt:lpstr>
      <vt:lpstr> trimmed mean  </vt:lpstr>
      <vt:lpstr>Measures of Spread: Range and Variance</vt:lpstr>
      <vt:lpstr>Measures of Spread: Range and Variance</vt:lpstr>
      <vt:lpstr>Multivariate Summary Statistics</vt:lpstr>
      <vt:lpstr>Visualization</vt:lpstr>
      <vt:lpstr>Visualization</vt:lpstr>
      <vt:lpstr>Visualization</vt:lpstr>
      <vt:lpstr>Visualization Techniques: Histograms</vt:lpstr>
      <vt:lpstr>Visualization Techniques: Histograms</vt:lpstr>
      <vt:lpstr>Visualization Techniques: Histograms</vt:lpstr>
      <vt:lpstr>Two-Dimensional Histograms</vt:lpstr>
      <vt:lpstr>Visualization Techniques: Box Plots</vt:lpstr>
      <vt:lpstr>PowerPoint Presentation</vt:lpstr>
      <vt:lpstr>Visualization Techniques: Box Plots</vt:lpstr>
      <vt:lpstr>Visualization Techniques: Box Plots</vt:lpstr>
      <vt:lpstr>Visualization Techniques: Scatter Plots</vt:lpstr>
      <vt:lpstr>Visualization Techniques: Scatter Plots</vt:lpstr>
      <vt:lpstr>Visualization Techniques: Matrix Plots</vt:lpstr>
      <vt:lpstr>Visualization Techniques: Matrix Plots</vt:lpstr>
      <vt:lpstr>Visualization Techniques: Matrix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optimization problems</dc:title>
  <dc:creator>rezghi</dc:creator>
  <cp:lastModifiedBy>user</cp:lastModifiedBy>
  <cp:revision>315</cp:revision>
  <cp:lastPrinted>2021-10-08T10:55:06Z</cp:lastPrinted>
  <dcterms:created xsi:type="dcterms:W3CDTF">2013-08-07T07:08:41Z</dcterms:created>
  <dcterms:modified xsi:type="dcterms:W3CDTF">2022-10-23T15:54:50Z</dcterms:modified>
</cp:coreProperties>
</file>