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52"/>
  </p:notesMasterIdLst>
  <p:handoutMasterIdLst>
    <p:handoutMasterId r:id="rId53"/>
  </p:handoutMasterIdLst>
  <p:sldIdLst>
    <p:sldId id="258" r:id="rId2"/>
    <p:sldId id="401" r:id="rId3"/>
    <p:sldId id="402" r:id="rId4"/>
    <p:sldId id="404" r:id="rId5"/>
    <p:sldId id="444" r:id="rId6"/>
    <p:sldId id="403" r:id="rId7"/>
    <p:sldId id="406" r:id="rId8"/>
    <p:sldId id="407" r:id="rId9"/>
    <p:sldId id="408" r:id="rId10"/>
    <p:sldId id="445" r:id="rId11"/>
    <p:sldId id="409" r:id="rId12"/>
    <p:sldId id="410" r:id="rId13"/>
    <p:sldId id="411" r:id="rId14"/>
    <p:sldId id="412" r:id="rId15"/>
    <p:sldId id="446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3" r:id="rId26"/>
    <p:sldId id="424" r:id="rId27"/>
    <p:sldId id="422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47" r:id="rId37"/>
    <p:sldId id="437" r:id="rId38"/>
    <p:sldId id="438" r:id="rId39"/>
    <p:sldId id="448" r:id="rId40"/>
    <p:sldId id="439" r:id="rId41"/>
    <p:sldId id="440" r:id="rId42"/>
    <p:sldId id="434" r:id="rId43"/>
    <p:sldId id="435" r:id="rId44"/>
    <p:sldId id="441" r:id="rId45"/>
    <p:sldId id="436" r:id="rId46"/>
    <p:sldId id="263" r:id="rId47"/>
    <p:sldId id="1154" r:id="rId48"/>
    <p:sldId id="259" r:id="rId49"/>
    <p:sldId id="442" r:id="rId50"/>
    <p:sldId id="443" r:id="rId5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77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77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77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77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77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77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77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77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77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87480" autoAdjust="0"/>
  </p:normalViewPr>
  <p:slideViewPr>
    <p:cSldViewPr>
      <p:cViewPr>
        <p:scale>
          <a:sx n="72" d="100"/>
          <a:sy n="72" d="100"/>
        </p:scale>
        <p:origin x="-2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xmlns="" id="{0AA48436-9016-5043-B54F-30CC6B9605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xmlns="" id="{B54154C1-8F46-8B46-8B6F-196B9611AAA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xmlns="" id="{CED10CF3-6405-7C44-8FFB-82020CDC59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xmlns="" id="{512F803F-9E19-5D47-B7CD-18F4F328F10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77B1BE09-BD7F-7043-B23C-B351570ED2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429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xmlns="" id="{E02D5B4F-F026-2244-A6F2-4FC27E0F65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Lucida Sans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xmlns="" id="{07A26A3F-98D2-5B45-A77C-A5AD7A3282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ucida Sans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xmlns="" id="{3BC7279A-E52B-E54D-94A2-4DA6858E94F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xmlns="" id="{EA49BC32-7435-2749-8B7E-175E1DD8FA9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xmlns="" id="{2941CFF8-AD38-EE43-ABFC-243775061E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Lucida Sans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xmlns="" id="{CF8B45EA-7864-7641-9B5C-B895272C12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73E21D-07C0-1C46-840F-0287BA2E8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9253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people about bitwise operators.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3E21D-07C0-1C46-840F-0287BA2E8B1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48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xmlns="" id="{92A94F1C-523A-8B42-8FB0-DAE5BF6CE6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xmlns="" id="{F1D334E4-A354-234F-8505-12EFE7E17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Also - the calculation "At least 7020 = 1037 different words of length 20" seems like a bit of a gross overestimate (and in any case, might be more useful to say it's 2 raised to some power rather than 10 raised to the power 37)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xmlns="" id="{B00A9859-3DB4-CD42-8B00-1F79F3711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6B9E2047-0395-5C42-A838-2B9581DBEC0C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xmlns="" id="{A569A805-2246-E241-AF8B-B518C9EF2D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xmlns="" id="{D8147CDA-D761-0A40-A6F5-EDBE93A4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Example: for the first 1,000,020 tokens Heaps’ law predicts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38,323 terms: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44 Å~ 1,000,0200.49 ≈ 38,323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 actual number is 38,365 terms, very close to the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prediction.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Empirical observation: fit is good in general.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xmlns="" id="{3F3EF954-FD73-5445-B4F8-528693793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8D368AE2-1F8E-7C41-8769-E98045008F3C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400,000 number is from Reuters corpus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3E21D-07C0-1C46-840F-0287BA2E8B17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3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Huffman, </a:t>
            </a:r>
            <a:r>
              <a:rPr lang="en-US" dirty="0" err="1"/>
              <a:t>Golomb</a:t>
            </a:r>
            <a:r>
              <a:rPr lang="en-US" dirty="0"/>
              <a:t>, Rice, delta, …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3E21D-07C0-1C46-840F-0287BA2E8B17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384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still seems a bit inefficient. You might have seen more bitwise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3E21D-07C0-1C46-840F-0287BA2E8B17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715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3E21D-07C0-1C46-840F-0287BA2E8B17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782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667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l" defTabSz="9667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l" defTabSz="9667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l" defTabSz="9667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060A1ED-07EC-4F28-9EFB-FADAA6F283A8}" type="slidenum">
              <a:rPr lang="ar-SA">
                <a:solidFill>
                  <a:srgbClr val="000000"/>
                </a:solidFill>
              </a:rPr>
              <a:pPr eaLnBrk="1" hangingPunct="1"/>
              <a:t>48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977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F32E58-0A28-5642-AE69-0EA25D61AD77}"/>
              </a:ext>
            </a:extLst>
          </p:cNvPr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  <a:cs typeface="Arial Unicode MS" charset="0"/>
              </a:rPr>
              <a:t>Introduction 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16B78B5-DB26-E741-9C72-ED6AE8BFB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A2F71FE-7FAA-6E4A-B37B-826782DF2E08}"/>
              </a:ext>
            </a:extLst>
          </p:cNvPr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  <a:cs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A4020C7E-B63B-5D4D-8088-F8C4FD34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E255D1F8-0D91-5041-B24A-BA673A3E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5D0E5906-4E46-6B4A-A609-1E13F9FF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28FBEEB9-49D2-EB42-B6E9-8C5E0FCB48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22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BA2D939B-463B-B34A-9330-1D13411020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5038F43F-5BE9-C246-9292-74723CAE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B64A26E-C8FC-6542-8B37-E9068B9E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6C19F51-2117-6848-A3BE-62618411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C0717-FA47-334B-AA54-92FF50363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52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007A98-724C-1E49-9EC2-DCF2BADD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FD370C-FBBF-8242-90A5-3F9839AC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D189F7-9593-FB4B-B2AC-003566DE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50EF2-0DD2-5343-9637-D45F90EB3A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29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920611-5944-7E4B-9C69-A3736852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B4268E-DC8B-9341-991F-C1DAF52B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577DE9-706B-AA42-A20F-350BAF22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4D438-0054-5144-9E49-8040E5515F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177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44BBFB6-36D6-AB40-B10D-905E54FA6F9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8D72AF31-6CDC-9147-8C2A-0BE62CD254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5834C982-B570-FB48-80BD-DEB00C9FBD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xmlns="" id="{9AEE1D1D-E317-A549-BF37-01FE2A12D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C69B9-5B78-6049-8350-C1577FA23F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58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B16BCA57-C303-8A43-9C52-860EAB2C62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20719DDD-F0A1-C54A-B382-B5192E46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C97F1EE4-49A5-2D40-861C-83A6863D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FB28AC0-6912-E644-8E46-E5985237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2B2A4-CF36-8447-B201-55E07538E3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5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EBA895-5801-F44C-92DD-6AA11375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1523EE-2253-DC47-8D0E-82E1EA4B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E0431D-CD7E-F746-A369-9A4D249F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F34B2-BD9A-8D44-B504-A7F5BF4A1B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48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22AA520-72CA-B944-BCCD-52E4825A29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xmlns="" id="{9B929194-ACDA-534C-BA8B-2FCF616F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F4A4E8A5-61A6-7741-A85A-DA80460F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xmlns="" id="{BF9B27E6-B74A-5F41-931C-CD6CCF3B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E0B7F-C7A5-4443-948C-D4A13113D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23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1EA6A86-1046-F446-9052-F198F41101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xmlns="" id="{4EC61DF7-9263-F740-8F33-7A911D9C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xmlns="" id="{86983AA4-A4A1-E948-B3DA-0067D006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xmlns="" id="{982040A1-962D-4243-96CA-FF172080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C2125-B60B-C94F-B369-24A820F38F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4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97DDDD9-7650-BF4A-9FEA-58E7211C67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xmlns="" id="{DE1C3BFD-AE6C-3540-9E77-9D6B1FF1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91E3A8BE-06EB-1A42-9E12-53A9E84B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411D1AE0-B746-CB43-A4FC-736EC80B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57AA8-78CE-F848-8B2E-7D7D91E083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57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95BD34E8-84B4-1D47-909E-79C78BC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2929473F-C238-154B-9E3C-A675EFCB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E6774EE-2CC6-BD46-A197-D3BD688A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3B12C-3196-EF4F-A4A2-C6D6978179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17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C87A13F5-F3D1-BD4E-8242-FF3367FB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949A5C6-6C8C-B040-9345-ECF39383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4E32E7-DD03-0441-9FBD-B46162FD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7AAC4-036F-124C-9652-BE529CC213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27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FF1D0AD2-3DAE-9C43-942F-2A0DFBA8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938C86D-9045-3848-B4E2-4509C5A9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44923CA-15C7-6040-8BAC-9D3CB4AE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0CECF-5DAE-CC4B-998F-8B6F5426F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20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C80E2AE2-9B75-0747-955D-ABAA8B9C1A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893854C4-6888-1547-B909-A62D94939D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74F58B-C62C-264D-BEF7-67C18236D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56283E-9CE8-3345-BA25-9A5181D3C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89A5E3-1D5F-F341-A333-06B78A4A2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37CB248-2F4C-9245-A56F-BE792A0BC8D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7304F2-030D-3D42-B834-D6CB1B07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D4A8F52-A112-0241-9C94-A97DEB1FB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3179112-82FB-3949-9993-07D343542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14" r:id="rId3"/>
    <p:sldLayoutId id="2147483922" r:id="rId4"/>
    <p:sldLayoutId id="2147483923" r:id="rId5"/>
    <p:sldLayoutId id="2147483924" r:id="rId6"/>
    <p:sldLayoutId id="2147483915" r:id="rId7"/>
    <p:sldLayoutId id="2147483916" r:id="rId8"/>
    <p:sldLayoutId id="2147483917" r:id="rId9"/>
    <p:sldLayoutId id="2147483925" r:id="rId10"/>
    <p:sldLayoutId id="2147483918" r:id="rId11"/>
    <p:sldLayoutId id="2147483919" r:id="rId12"/>
    <p:sldLayoutId id="2147483926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7">
            <a:extLst>
              <a:ext uri="{FF2B5EF4-FFF2-40B4-BE49-F238E27FC236}">
                <a16:creationId xmlns:a16="http://schemas.microsoft.com/office/drawing/2014/main" xmlns="" id="{7D2E53BB-C2F6-AF40-9BDF-0736233AABE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CS276: 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Information Retrieval and Web Search</a:t>
            </a:r>
          </a:p>
          <a:p>
            <a:pPr eaLnBrk="1" hangingPunct="1">
              <a:spcAft>
                <a:spcPts val="2400"/>
              </a:spcAft>
            </a:pP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Christopher Manning and Pandu Nayak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Lecture 4: </a:t>
            </a:r>
            <a:r>
              <a:rPr lang="en-US" altLang="en-US" dirty="0">
                <a:ea typeface="ＭＳ Ｐゴシック" panose="020B0600070205080204" pitchFamily="34" charset="-128"/>
              </a:rPr>
              <a:t>Index Compression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xmlns="" id="{5C80A5C8-D291-3446-841B-0AE8151A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Vocabulary size vs. collection size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xmlns="" id="{5EEA8316-C943-5E45-8547-67BF92E2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Heaps’ law: </a:t>
            </a:r>
            <a:r>
              <a:rPr lang="en-US" altLang="en-US" i="1" dirty="0">
                <a:ea typeface="ＭＳ Ｐゴシック" panose="020B0600070205080204" pitchFamily="34" charset="-128"/>
              </a:rPr>
              <a:t>M =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kT</a:t>
            </a:r>
            <a:r>
              <a:rPr lang="en-US" altLang="en-US" i="1" baseline="30000" dirty="0" err="1">
                <a:ea typeface="ＭＳ Ｐゴシック" panose="020B0600070205080204" pitchFamily="34" charset="-128"/>
              </a:rPr>
              <a:t>b</a:t>
            </a:r>
            <a:endParaRPr lang="en-US" altLang="en-US" i="1" baseline="30000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</a:rPr>
              <a:t> is the size of the vocabulary,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 is the number of tokens in the collection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Typical values: 30 ≤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≤ 100 and </a:t>
            </a:r>
            <a:r>
              <a:rPr lang="en-US" altLang="en-US" i="1" dirty="0"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</a:rPr>
              <a:t> ≈ 0.5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a log-log plot of vocabulary size </a:t>
            </a:r>
            <a:r>
              <a:rPr lang="en-US" altLang="en-US" i="1" dirty="0"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</a:rPr>
              <a:t> vs.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, Heaps’ law predicts a line with slope about ½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It is the simplest possible (linear) relationship between the two in log-log space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log </a:t>
            </a:r>
            <a:r>
              <a:rPr lang="en-US" altLang="en-US" i="1" dirty="0"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</a:rPr>
              <a:t> = log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+ </a:t>
            </a:r>
            <a:r>
              <a:rPr lang="en-US" altLang="en-US" i="1" dirty="0"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</a:rPr>
              <a:t> log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 empirical finding (“empirical law”)</a:t>
            </a:r>
          </a:p>
        </p:txBody>
      </p:sp>
      <p:sp>
        <p:nvSpPr>
          <p:cNvPr id="28676" name="TextBox 4">
            <a:extLst>
              <a:ext uri="{FF2B5EF4-FFF2-40B4-BE49-F238E27FC236}">
                <a16:creationId xmlns:a16="http://schemas.microsoft.com/office/drawing/2014/main" xmlns="" id="{30D8CA64-DC1A-E240-B206-00B500514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28677" name="Slide Number Placeholder 4">
            <a:extLst>
              <a:ext uri="{FF2B5EF4-FFF2-40B4-BE49-F238E27FC236}">
                <a16:creationId xmlns:a16="http://schemas.microsoft.com/office/drawing/2014/main" xmlns="" id="{C5649DD6-86E3-7448-BB6F-71687161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1ADFD49-C27D-4440-8872-113C7148F67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xmlns="" id="{3F378040-D200-664B-85A0-520CFBAB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0">
                <a:ea typeface="ＭＳ Ｐゴシック" panose="020B0600070205080204" pitchFamily="34" charset="-128"/>
              </a:rPr>
              <a:t>Heaps’ Law</a:t>
            </a:r>
          </a:p>
        </p:txBody>
      </p:sp>
      <p:pic>
        <p:nvPicPr>
          <p:cNvPr id="29699" name="Content Placeholder 3" descr="heaps.gif">
            <a:extLst>
              <a:ext uri="{FF2B5EF4-FFF2-40B4-BE49-F238E27FC236}">
                <a16:creationId xmlns:a16="http://schemas.microsoft.com/office/drawing/2014/main" xmlns="" id="{34599087-D8C1-5C40-A373-7B8E23BAC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25875" y="1836738"/>
            <a:ext cx="4860925" cy="4487862"/>
          </a:xfrm>
        </p:spPr>
      </p:pic>
      <p:sp>
        <p:nvSpPr>
          <p:cNvPr id="29700" name="Text Placeholder 4">
            <a:extLst>
              <a:ext uri="{FF2B5EF4-FFF2-40B4-BE49-F238E27FC236}">
                <a16:creationId xmlns:a16="http://schemas.microsoft.com/office/drawing/2014/main" xmlns="" id="{17A25AE8-976A-6945-B7D3-EF86AFF2E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888" y="1600200"/>
            <a:ext cx="3617912" cy="4800600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For RCV1, the dashed line</a:t>
            </a:r>
          </a:p>
          <a:p>
            <a:r>
              <a:rPr lang="en-US" altLang="en-US" sz="2400">
                <a:solidFill>
                  <a:srgbClr val="A40508"/>
                </a:solidFill>
                <a:ea typeface="ＭＳ Ｐゴシック" panose="020B0600070205080204" pitchFamily="34" charset="-128"/>
              </a:rPr>
              <a:t>log</a:t>
            </a:r>
            <a:r>
              <a:rPr lang="en-US" altLang="en-US" sz="2400" baseline="-25000">
                <a:solidFill>
                  <a:srgbClr val="A40508"/>
                </a:solidFill>
                <a:ea typeface="ＭＳ Ｐゴシック" panose="020B0600070205080204" pitchFamily="34" charset="-128"/>
              </a:rPr>
              <a:t>10</a:t>
            </a:r>
            <a:r>
              <a:rPr lang="en-US" altLang="en-US" sz="2400" i="1">
                <a:solidFill>
                  <a:srgbClr val="A40508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sz="2400">
                <a:solidFill>
                  <a:srgbClr val="A40508"/>
                </a:solidFill>
                <a:ea typeface="ＭＳ Ｐゴシック" panose="020B0600070205080204" pitchFamily="34" charset="-128"/>
              </a:rPr>
              <a:t> = 0.49 log</a:t>
            </a:r>
            <a:r>
              <a:rPr lang="en-US" altLang="en-US" sz="2400" baseline="-25000">
                <a:solidFill>
                  <a:srgbClr val="A40508"/>
                </a:solidFill>
                <a:ea typeface="ＭＳ Ｐゴシック" panose="020B0600070205080204" pitchFamily="34" charset="-128"/>
              </a:rPr>
              <a:t>10</a:t>
            </a:r>
            <a:r>
              <a:rPr lang="en-US" altLang="en-US" sz="2400" i="1">
                <a:solidFill>
                  <a:srgbClr val="A40508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2400">
                <a:solidFill>
                  <a:srgbClr val="A40508"/>
                </a:solidFill>
                <a:ea typeface="ＭＳ Ｐゴシック" panose="020B0600070205080204" pitchFamily="34" charset="-128"/>
              </a:rPr>
              <a:t> + 1.64</a:t>
            </a:r>
            <a:r>
              <a:rPr lang="en-US" altLang="en-US" sz="2800">
                <a:solidFill>
                  <a:srgbClr val="A40508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is the best least squares fit.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Thus, </a:t>
            </a:r>
            <a:r>
              <a:rPr lang="en-US" altLang="en-US" sz="2400" i="1">
                <a:solidFill>
                  <a:srgbClr val="A40508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sz="2400">
                <a:solidFill>
                  <a:srgbClr val="A40508"/>
                </a:solidFill>
                <a:ea typeface="ＭＳ Ｐゴシック" panose="020B0600070205080204" pitchFamily="34" charset="-128"/>
              </a:rPr>
              <a:t> = 10</a:t>
            </a:r>
            <a:r>
              <a:rPr lang="en-US" altLang="en-US" sz="2400" baseline="30000">
                <a:solidFill>
                  <a:srgbClr val="A40508"/>
                </a:solidFill>
                <a:ea typeface="ＭＳ Ｐゴシック" panose="020B0600070205080204" pitchFamily="34" charset="-128"/>
              </a:rPr>
              <a:t>1.64</a:t>
            </a:r>
            <a:r>
              <a:rPr lang="en-US" altLang="en-US" sz="2400" i="1">
                <a:solidFill>
                  <a:srgbClr val="A40508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2400" baseline="30000">
                <a:solidFill>
                  <a:srgbClr val="A40508"/>
                </a:solidFill>
                <a:ea typeface="ＭＳ Ｐゴシック" panose="020B0600070205080204" pitchFamily="34" charset="-128"/>
              </a:rPr>
              <a:t>0.49</a:t>
            </a:r>
            <a:r>
              <a:rPr lang="en-US" altLang="en-US" sz="2400">
                <a:solidFill>
                  <a:srgbClr val="A40508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so </a:t>
            </a:r>
            <a:r>
              <a:rPr lang="en-US" altLang="en-US" sz="2400" i="1">
                <a:ea typeface="ＭＳ Ｐゴシック" panose="020B0600070205080204" pitchFamily="34" charset="-128"/>
              </a:rPr>
              <a:t>k</a:t>
            </a:r>
            <a:r>
              <a:rPr lang="en-US" altLang="en-US" sz="2400">
                <a:ea typeface="ＭＳ Ｐゴシック" panose="020B0600070205080204" pitchFamily="34" charset="-128"/>
              </a:rPr>
              <a:t> = 10</a:t>
            </a:r>
            <a:r>
              <a:rPr lang="en-US" altLang="en-US" sz="2400" baseline="30000">
                <a:ea typeface="ＭＳ Ｐゴシック" panose="020B0600070205080204" pitchFamily="34" charset="-128"/>
              </a:rPr>
              <a:t>1.64 </a:t>
            </a:r>
            <a:r>
              <a:rPr lang="en-US" altLang="en-US" sz="2400">
                <a:ea typeface="ＭＳ Ｐゴシック" panose="020B0600070205080204" pitchFamily="34" charset="-128"/>
              </a:rPr>
              <a:t>≈ 44 and </a:t>
            </a:r>
            <a:r>
              <a:rPr lang="en-US" altLang="en-US" sz="2400" i="1">
                <a:ea typeface="ＭＳ Ｐゴシック" panose="020B0600070205080204" pitchFamily="34" charset="-128"/>
              </a:rPr>
              <a:t>b</a:t>
            </a:r>
            <a:r>
              <a:rPr lang="en-US" altLang="en-US" sz="2400">
                <a:ea typeface="ＭＳ Ｐゴシック" panose="020B0600070205080204" pitchFamily="34" charset="-128"/>
              </a:rPr>
              <a:t> = 0.49.</a:t>
            </a:r>
          </a:p>
          <a:p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Good empirical fit for Reuters RCV1 !</a:t>
            </a:r>
          </a:p>
          <a:p>
            <a:endParaRPr lang="en-US" altLang="en-US" sz="18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For first 1,000,020 tokens,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law predicts 38,323 terms;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actually, 38,365 terms</a:t>
            </a:r>
          </a:p>
        </p:txBody>
      </p:sp>
      <p:sp>
        <p:nvSpPr>
          <p:cNvPr id="29701" name="TextBox 5">
            <a:extLst>
              <a:ext uri="{FF2B5EF4-FFF2-40B4-BE49-F238E27FC236}">
                <a16:creationId xmlns:a16="http://schemas.microsoft.com/office/drawing/2014/main" xmlns="" id="{0B1A7D54-3378-DB4B-875B-5BD3C3E4D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325" y="914400"/>
            <a:ext cx="1895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/>
              <a:t>Fig 5.1 p81</a:t>
            </a:r>
          </a:p>
        </p:txBody>
      </p:sp>
      <p:sp>
        <p:nvSpPr>
          <p:cNvPr id="29702" name="TextBox 4">
            <a:extLst>
              <a:ext uri="{FF2B5EF4-FFF2-40B4-BE49-F238E27FC236}">
                <a16:creationId xmlns:a16="http://schemas.microsoft.com/office/drawing/2014/main" xmlns="" id="{D42280A5-1BFF-E343-9FD3-567D83D58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29703" name="Slide Number Placeholder 6">
            <a:extLst>
              <a:ext uri="{FF2B5EF4-FFF2-40B4-BE49-F238E27FC236}">
                <a16:creationId xmlns:a16="http://schemas.microsoft.com/office/drawing/2014/main" xmlns="" id="{258C2FDB-D6BF-664E-B096-C0EA89EA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A8B0216-D76E-594C-A67B-A9E6A5FD22F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>
            <a:extLst>
              <a:ext uri="{FF2B5EF4-FFF2-40B4-BE49-F238E27FC236}">
                <a16:creationId xmlns:a16="http://schemas.microsoft.com/office/drawing/2014/main" xmlns="" id="{484133D4-6B72-AE45-8615-03CF8408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Exercises</a:t>
            </a:r>
          </a:p>
        </p:txBody>
      </p:sp>
      <p:sp>
        <p:nvSpPr>
          <p:cNvPr id="31747" name="Content Placeholder 5">
            <a:extLst>
              <a:ext uri="{FF2B5EF4-FFF2-40B4-BE49-F238E27FC236}">
                <a16:creationId xmlns:a16="http://schemas.microsoft.com/office/drawing/2014/main" xmlns="" id="{FB7F8053-C62E-D847-89E3-EA152E41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is the effect of including spelling errors, vs. automatically correcting spelling errors on Heaps’ law?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Compute the vocabulary size </a:t>
            </a:r>
            <a:r>
              <a:rPr lang="en-US" altLang="en-US" i="1">
                <a:ea typeface="ＭＳ Ｐゴシック" panose="020B0600070205080204" pitchFamily="34" charset="-128"/>
              </a:rPr>
              <a:t>M </a:t>
            </a:r>
            <a:r>
              <a:rPr lang="en-US" altLang="en-US">
                <a:ea typeface="ＭＳ Ｐゴシック" panose="020B0600070205080204" pitchFamily="34" charset="-128"/>
              </a:rPr>
              <a:t>for this scenario:</a:t>
            </a:r>
            <a:endParaRPr lang="en-US" altLang="en-US" i="1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Looking at a collection of web pages, you find that there are 3000 different terms in the first 10,000 tokens and 30,000 different terms in the first 1,000,000 tokens.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Assume a search engine indexes a total of 20,000,000,000 (2 × 10</a:t>
            </a:r>
            <a:r>
              <a:rPr lang="en-US" altLang="en-US" baseline="30000">
                <a:ea typeface="ＭＳ Ｐゴシック" panose="020B0600070205080204" pitchFamily="34" charset="-128"/>
              </a:rPr>
              <a:t>10</a:t>
            </a:r>
            <a:r>
              <a:rPr lang="en-US" altLang="en-US">
                <a:ea typeface="ＭＳ Ｐゴシック" panose="020B0600070205080204" pitchFamily="34" charset="-128"/>
              </a:rPr>
              <a:t>) pages, containing 200 tokens on average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What is the size of the vocabulary of the indexed collection as predicted by Heaps’ law?</a:t>
            </a:r>
          </a:p>
        </p:txBody>
      </p:sp>
      <p:sp>
        <p:nvSpPr>
          <p:cNvPr id="31748" name="TextBox 4">
            <a:extLst>
              <a:ext uri="{FF2B5EF4-FFF2-40B4-BE49-F238E27FC236}">
                <a16:creationId xmlns:a16="http://schemas.microsoft.com/office/drawing/2014/main" xmlns="" id="{46F676A0-B6C2-2B42-B81E-0ECDCC1D0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31749" name="Slide Number Placeholder 4">
            <a:extLst>
              <a:ext uri="{FF2B5EF4-FFF2-40B4-BE49-F238E27FC236}">
                <a16:creationId xmlns:a16="http://schemas.microsoft.com/office/drawing/2014/main" xmlns="" id="{97145CA2-9FE6-4643-B793-44D343D7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8948FE64-F493-E940-8C38-014A7842CD3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xmlns="" id="{943C857E-EDD2-9745-900A-1BF3C182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Zipf’s law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xmlns="" id="{D721EF74-B27C-BD41-A701-633AF5FD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8153400" cy="4876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Heaps’ law gives the vocabulary size in collections.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We also study the relative frequencies of terms.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natural language, there are a few very frequent terms and very many very rare terms.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Zipf’s</a:t>
            </a:r>
            <a:r>
              <a:rPr lang="en-US" altLang="en-US" dirty="0">
                <a:ea typeface="ＭＳ Ｐゴシック" panose="020B0600070205080204" pitchFamily="34" charset="-128"/>
              </a:rPr>
              <a:t> law: The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baseline="30000" dirty="0" err="1">
                <a:ea typeface="ＭＳ Ｐゴシック" panose="020B0600070205080204" pitchFamily="34" charset="-128"/>
              </a:rPr>
              <a:t>th</a:t>
            </a:r>
            <a:r>
              <a:rPr lang="en-US" altLang="en-US" dirty="0">
                <a:ea typeface="ＭＳ Ｐゴシック" panose="020B0600070205080204" pitchFamily="34" charset="-128"/>
              </a:rPr>
              <a:t> most frequent term has frequency proportional to 1/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.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cf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∝ 1/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i="1" dirty="0">
                <a:ea typeface="ＭＳ Ｐゴシック" panose="020B0600070205080204" pitchFamily="34" charset="-128"/>
              </a:rPr>
              <a:t> = K/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where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is a normalizing constant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cf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u="sng" dirty="0">
                <a:ea typeface="ＭＳ Ｐゴシック" panose="020B0600070205080204" pitchFamily="34" charset="-128"/>
              </a:rPr>
              <a:t>collection frequency</a:t>
            </a:r>
            <a:r>
              <a:rPr lang="en-US" altLang="en-US" dirty="0">
                <a:ea typeface="ＭＳ Ｐゴシック" panose="020B0600070205080204" pitchFamily="34" charset="-128"/>
              </a:rPr>
              <a:t>: the number of occurrences of the term </a:t>
            </a:r>
            <a:r>
              <a:rPr lang="en-US" altLang="en-US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in the collection.</a:t>
            </a:r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xmlns="" id="{0DD6A383-FA77-D848-A804-D05A9609C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32773" name="Slide Number Placeholder 4">
            <a:extLst>
              <a:ext uri="{FF2B5EF4-FFF2-40B4-BE49-F238E27FC236}">
                <a16:creationId xmlns:a16="http://schemas.microsoft.com/office/drawing/2014/main" xmlns="" id="{688E3B15-74F6-674A-B7FB-AB5935DF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DAE7CB5C-AA5C-F74D-A96F-8DE0286395C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xmlns="" id="{A0F2663E-8583-C64E-8515-54431125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Zipf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C7FC19-DFC4-A14D-817A-27D33A50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If the most frequent term (</a:t>
            </a:r>
            <a:r>
              <a:rPr lang="en-US" altLang="en-US" i="1">
                <a:ea typeface="ＭＳ Ｐゴシック" panose="020B0600070205080204" pitchFamily="34" charset="-128"/>
              </a:rPr>
              <a:t>the</a:t>
            </a:r>
            <a:r>
              <a:rPr lang="en-US" altLang="en-US">
                <a:ea typeface="ＭＳ Ｐゴシック" panose="020B0600070205080204" pitchFamily="34" charset="-128"/>
              </a:rPr>
              <a:t>) occurs cf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times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then the second most frequent term (</a:t>
            </a:r>
            <a:r>
              <a:rPr lang="en-US" altLang="en-US" i="1">
                <a:ea typeface="ＭＳ Ｐゴシック" panose="020B0600070205080204" pitchFamily="34" charset="-128"/>
              </a:rPr>
              <a:t>of</a:t>
            </a:r>
            <a:r>
              <a:rPr lang="en-US" altLang="en-US">
                <a:ea typeface="ＭＳ Ｐゴシック" panose="020B0600070205080204" pitchFamily="34" charset="-128"/>
              </a:rPr>
              <a:t>) occurs cf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/2 times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third most frequent term (</a:t>
            </a:r>
            <a:r>
              <a:rPr lang="en-US" altLang="en-US" i="1">
                <a:ea typeface="ＭＳ Ｐゴシック" panose="020B0600070205080204" pitchFamily="34" charset="-128"/>
              </a:rPr>
              <a:t>and</a:t>
            </a:r>
            <a:r>
              <a:rPr lang="en-US" altLang="en-US">
                <a:ea typeface="ＭＳ Ｐゴシック" panose="020B0600070205080204" pitchFamily="34" charset="-128"/>
              </a:rPr>
              <a:t>) occurs cf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/3 times …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Equivalent: cf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= </a:t>
            </a:r>
            <a:r>
              <a:rPr lang="en-US" altLang="en-US" i="1">
                <a:ea typeface="ＭＳ Ｐゴシック" panose="020B0600070205080204" pitchFamily="34" charset="-128"/>
              </a:rPr>
              <a:t>K/i</a:t>
            </a:r>
            <a:r>
              <a:rPr lang="en-US" altLang="en-US">
                <a:ea typeface="ＭＳ Ｐゴシック" panose="020B0600070205080204" pitchFamily="34" charset="-128"/>
              </a:rPr>
              <a:t> where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is a normalizing factor, so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log cf</a:t>
            </a:r>
            <a:r>
              <a:rPr lang="en-US" altLang="en-US" sz="28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800">
                <a:ea typeface="ＭＳ Ｐゴシック" panose="020B0600070205080204" pitchFamily="34" charset="-128"/>
              </a:rPr>
              <a:t> = log </a:t>
            </a:r>
            <a:r>
              <a:rPr lang="en-US" altLang="en-US" sz="2800" i="1">
                <a:ea typeface="ＭＳ Ｐゴシック" panose="020B0600070205080204" pitchFamily="34" charset="-128"/>
              </a:rPr>
              <a:t>K</a:t>
            </a:r>
            <a:r>
              <a:rPr lang="en-US" altLang="en-US" sz="2800">
                <a:ea typeface="ＭＳ Ｐゴシック" panose="020B0600070205080204" pitchFamily="34" charset="-128"/>
              </a:rPr>
              <a:t> - log </a:t>
            </a:r>
            <a:r>
              <a:rPr lang="en-US" altLang="en-US" sz="2800" i="1">
                <a:ea typeface="ＭＳ Ｐゴシック" panose="020B0600070205080204" pitchFamily="34" charset="-128"/>
              </a:rPr>
              <a:t>i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Linear relationship between log cf</a:t>
            </a:r>
            <a:r>
              <a:rPr lang="en-US" altLang="en-US" sz="28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800">
                <a:ea typeface="ＭＳ Ｐゴシック" panose="020B0600070205080204" pitchFamily="34" charset="-128"/>
              </a:rPr>
              <a:t> and log </a:t>
            </a:r>
            <a:r>
              <a:rPr lang="en-US" altLang="en-US" sz="2800" i="1">
                <a:ea typeface="ＭＳ Ｐゴシック" panose="020B0600070205080204" pitchFamily="34" charset="-128"/>
              </a:rPr>
              <a:t>i</a:t>
            </a:r>
          </a:p>
          <a:p>
            <a:pPr lvl="1"/>
            <a:endParaRPr lang="en-US" altLang="en-US" sz="2800" i="1">
              <a:ea typeface="ＭＳ Ｐゴシック" panose="020B0600070205080204" pitchFamily="34" charset="-128"/>
            </a:endParaRPr>
          </a:p>
          <a:p>
            <a:r>
              <a:rPr lang="en-US" altLang="en-US" sz="3200">
                <a:ea typeface="ＭＳ Ｐゴシック" panose="020B0600070205080204" pitchFamily="34" charset="-128"/>
              </a:rPr>
              <a:t>Another power law relationship</a:t>
            </a:r>
          </a:p>
        </p:txBody>
      </p:sp>
      <p:sp>
        <p:nvSpPr>
          <p:cNvPr id="33796" name="TextBox 4">
            <a:extLst>
              <a:ext uri="{FF2B5EF4-FFF2-40B4-BE49-F238E27FC236}">
                <a16:creationId xmlns:a16="http://schemas.microsoft.com/office/drawing/2014/main" xmlns="" id="{ACF66967-C57E-934E-9581-716637335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33797" name="Slide Number Placeholder 4">
            <a:extLst>
              <a:ext uri="{FF2B5EF4-FFF2-40B4-BE49-F238E27FC236}">
                <a16:creationId xmlns:a16="http://schemas.microsoft.com/office/drawing/2014/main" xmlns="" id="{0D4FA0AE-491D-0F48-AFB5-D0FAC14D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FD9B05E2-B76C-314A-9A78-0067E2DA1BE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xmlns="" id="{7022F1F8-0D15-244C-A40C-65CC46FE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Zipf’s law for Reuters RCV1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xmlns="" id="{2242888A-BB7A-DA4D-BA6B-8C4B88E6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D058196E-5356-0F4D-A34F-6B3A7BCA51D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xmlns="" id="{8EEAD474-798E-9447-9F0C-8364C3A62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49413"/>
            <a:ext cx="5524500" cy="502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4">
            <a:extLst>
              <a:ext uri="{FF2B5EF4-FFF2-40B4-BE49-F238E27FC236}">
                <a16:creationId xmlns:a16="http://schemas.microsoft.com/office/drawing/2014/main" xmlns="" id="{AA1EAA7F-F574-1C4B-81F8-C7A8E8249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>
            <a:extLst>
              <a:ext uri="{FF2B5EF4-FFF2-40B4-BE49-F238E27FC236}">
                <a16:creationId xmlns:a16="http://schemas.microsoft.com/office/drawing/2014/main" xmlns="" id="{21D07D50-8EC4-2442-AE3B-C243289A4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Compression</a:t>
            </a:r>
          </a:p>
        </p:txBody>
      </p:sp>
      <p:sp>
        <p:nvSpPr>
          <p:cNvPr id="35843" name="Rectangle 1027">
            <a:extLst>
              <a:ext uri="{FF2B5EF4-FFF2-40B4-BE49-F238E27FC236}">
                <a16:creationId xmlns:a16="http://schemas.microsoft.com/office/drawing/2014/main" xmlns="" id="{AFDCB327-A00C-2C42-83C1-4259B81B4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Now, we will consider compressing the space for the dictionary and postings. We’ll do:</a:t>
            </a:r>
          </a:p>
          <a:p>
            <a:pPr lvl="1"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Basic Boolean index only</a:t>
            </a:r>
          </a:p>
          <a:p>
            <a:pPr lvl="1"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No study of positional indexes, etc.</a:t>
            </a:r>
          </a:p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But these ideas can be extended</a:t>
            </a:r>
          </a:p>
          <a:p>
            <a:pPr eaLnBrk="1" hangingPunct="1"/>
            <a:endParaRPr lang="en-US" altLang="en-US" sz="32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We will consider compression schemes</a:t>
            </a:r>
          </a:p>
        </p:txBody>
      </p:sp>
      <p:sp>
        <p:nvSpPr>
          <p:cNvPr id="35844" name="TextBox 4">
            <a:extLst>
              <a:ext uri="{FF2B5EF4-FFF2-40B4-BE49-F238E27FC236}">
                <a16:creationId xmlns:a16="http://schemas.microsoft.com/office/drawing/2014/main" xmlns="" id="{8826A415-98AA-FC4D-B22F-82D39A782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5</a:t>
            </a:r>
          </a:p>
        </p:txBody>
      </p:sp>
      <p:sp>
        <p:nvSpPr>
          <p:cNvPr id="35845" name="Slide Number Placeholder 4">
            <a:extLst>
              <a:ext uri="{FF2B5EF4-FFF2-40B4-BE49-F238E27FC236}">
                <a16:creationId xmlns:a16="http://schemas.microsoft.com/office/drawing/2014/main" xmlns="" id="{90B82B88-5FD6-5C4A-B79D-CC811A6F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8E39935D-16ED-7347-8876-8C4021DDF08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8501ABC-7F7E-B44C-A86C-4956330E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none">
                <a:ea typeface="ＭＳ Ｐゴシック" panose="020B0600070205080204" pitchFamily="34" charset="-128"/>
              </a:rPr>
              <a:t>DICTIONARY COMPRESSION</a:t>
            </a:r>
          </a:p>
        </p:txBody>
      </p:sp>
      <p:sp>
        <p:nvSpPr>
          <p:cNvPr id="21507" name="Text Placeholder 4">
            <a:extLst>
              <a:ext uri="{FF2B5EF4-FFF2-40B4-BE49-F238E27FC236}">
                <a16:creationId xmlns:a16="http://schemas.microsoft.com/office/drawing/2014/main" xmlns="" id="{2D19DA3A-34B6-AE4F-BD79-1B55715BC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36868" name="TextBox 4">
            <a:extLst>
              <a:ext uri="{FF2B5EF4-FFF2-40B4-BE49-F238E27FC236}">
                <a16:creationId xmlns:a16="http://schemas.microsoft.com/office/drawing/2014/main" xmlns="" id="{A67EAEBA-EE54-3E4D-8B7B-94C2B7C1F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36869" name="Slide Number Placeholder 4">
            <a:extLst>
              <a:ext uri="{FF2B5EF4-FFF2-40B4-BE49-F238E27FC236}">
                <a16:creationId xmlns:a16="http://schemas.microsoft.com/office/drawing/2014/main" xmlns="" id="{7F34C2F2-7CFB-F040-972D-1D823342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A9847C4E-1EAF-974F-B5FC-9220C77A828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6">
            <a:extLst>
              <a:ext uri="{FF2B5EF4-FFF2-40B4-BE49-F238E27FC236}">
                <a16:creationId xmlns:a16="http://schemas.microsoft.com/office/drawing/2014/main" xmlns="" id="{485FDD5E-9577-5841-AB18-89D248D1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compress the dictionary?</a:t>
            </a:r>
          </a:p>
        </p:txBody>
      </p:sp>
      <p:sp>
        <p:nvSpPr>
          <p:cNvPr id="37891" name="Content Placeholder 7">
            <a:extLst>
              <a:ext uri="{FF2B5EF4-FFF2-40B4-BE49-F238E27FC236}">
                <a16:creationId xmlns:a16="http://schemas.microsoft.com/office/drawing/2014/main" xmlns="" id="{2F860A05-28FC-AA42-AD6C-D1A08FFB3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Search begins with the dictionary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 want to keep it in memory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Memory footprint competition with other applications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Embedded/mobile devices may have very little memory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Even if the dictionary isn’t in memory, we want it to be small for a fast search startup time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So, compressing the dictionary is important</a:t>
            </a:r>
          </a:p>
        </p:txBody>
      </p:sp>
      <p:sp>
        <p:nvSpPr>
          <p:cNvPr id="37892" name="TextBox 4">
            <a:extLst>
              <a:ext uri="{FF2B5EF4-FFF2-40B4-BE49-F238E27FC236}">
                <a16:creationId xmlns:a16="http://schemas.microsoft.com/office/drawing/2014/main" xmlns="" id="{5C4648A7-2B0B-0D47-9874-2FA4C46E7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37893" name="Slide Number Placeholder 4">
            <a:extLst>
              <a:ext uri="{FF2B5EF4-FFF2-40B4-BE49-F238E27FC236}">
                <a16:creationId xmlns:a16="http://schemas.microsoft.com/office/drawing/2014/main" xmlns="" id="{967797D7-6BAE-3942-8FC7-659CD918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9A1B27B2-6BF3-2442-AFAA-66EFC0116B7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C8717434-F751-5745-BA97-8F6B0F318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Dictionary storage – naïve version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xmlns="" id="{A49CB49C-A593-314A-8730-AF0598E6E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Array of fixed-width entries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~400,000 terms; 28 bytes/term = 11.2 MB.</a:t>
            </a:r>
          </a:p>
        </p:txBody>
      </p:sp>
      <p:graphicFrame>
        <p:nvGraphicFramePr>
          <p:cNvPr id="38914" name="Object 0">
            <a:extLst>
              <a:ext uri="{FF2B5EF4-FFF2-40B4-BE49-F238E27FC236}">
                <a16:creationId xmlns:a16="http://schemas.microsoft.com/office/drawing/2014/main" xmlns="" id="{156BE98C-AFCF-C441-82B5-786BB4A6F3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200400"/>
          <a:ext cx="4016375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Document" r:id="rId4" imgW="6565900" imgH="4076700" progId="Word.Document.8">
                  <p:embed/>
                </p:oleObj>
              </mc:Choice>
              <mc:Fallback>
                <p:oleObj name="Document" r:id="rId4" imgW="6565900" imgH="407670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00400"/>
                        <a:ext cx="4016375" cy="254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917" name="AutoShape 5">
            <a:extLst>
              <a:ext uri="{FF2B5EF4-FFF2-40B4-BE49-F238E27FC236}">
                <a16:creationId xmlns:a16="http://schemas.microsoft.com/office/drawing/2014/main" xmlns="" id="{7FBDB3C0-5138-7A4A-BB80-FD4DC210D5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9624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8" name="AutoShape 6">
            <a:extLst>
              <a:ext uri="{FF2B5EF4-FFF2-40B4-BE49-F238E27FC236}">
                <a16:creationId xmlns:a16="http://schemas.microsoft.com/office/drawing/2014/main" xmlns="" id="{65032E5A-AACA-D74A-80E1-473A3B50ED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43434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9" name="AutoShape 7">
            <a:extLst>
              <a:ext uri="{FF2B5EF4-FFF2-40B4-BE49-F238E27FC236}">
                <a16:creationId xmlns:a16="http://schemas.microsoft.com/office/drawing/2014/main" xmlns="" id="{5B99A2A5-BDD9-9E48-A98D-7E0E64B4C1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53340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0" name="AutoShape 8">
            <a:extLst>
              <a:ext uri="{FF2B5EF4-FFF2-40B4-BE49-F238E27FC236}">
                <a16:creationId xmlns:a16="http://schemas.microsoft.com/office/drawing/2014/main" xmlns="" id="{538A9AB9-FB20-9341-BE0A-BC4F38BFB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562600"/>
            <a:ext cx="2741613" cy="1143000"/>
          </a:xfrm>
          <a:prstGeom prst="upArrowCallout">
            <a:avLst>
              <a:gd name="adj1" fmla="val 59965"/>
              <a:gd name="adj2" fmla="val 59965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Dictionary search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structure</a:t>
            </a:r>
          </a:p>
        </p:txBody>
      </p:sp>
      <p:sp>
        <p:nvSpPr>
          <p:cNvPr id="38921" name="AutoShape 9">
            <a:extLst>
              <a:ext uri="{FF2B5EF4-FFF2-40B4-BE49-F238E27FC236}">
                <a16:creationId xmlns:a16="http://schemas.microsoft.com/office/drawing/2014/main" xmlns="" id="{D408C64F-94E6-5B40-ADCB-AD866DE44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962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2" name="AutoShape 10">
            <a:extLst>
              <a:ext uri="{FF2B5EF4-FFF2-40B4-BE49-F238E27FC236}">
                <a16:creationId xmlns:a16="http://schemas.microsoft.com/office/drawing/2014/main" xmlns="" id="{AFEFE46D-3C73-4A49-BB4A-D4F7D7227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76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3" name="AutoShape 11">
            <a:extLst>
              <a:ext uri="{FF2B5EF4-FFF2-40B4-BE49-F238E27FC236}">
                <a16:creationId xmlns:a16="http://schemas.microsoft.com/office/drawing/2014/main" xmlns="" id="{C2EAA46F-D5E5-8C42-B4CE-E10C6FFFC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4" name="Line 12">
            <a:extLst>
              <a:ext uri="{FF2B5EF4-FFF2-40B4-BE49-F238E27FC236}">
                <a16:creationId xmlns:a16="http://schemas.microsoft.com/office/drawing/2014/main" xmlns="" id="{3303EFAD-A1CE-284E-8143-559D523DBB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4267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>
            <a:extLst>
              <a:ext uri="{FF2B5EF4-FFF2-40B4-BE49-F238E27FC236}">
                <a16:creationId xmlns:a16="http://schemas.microsoft.com/office/drawing/2014/main" xmlns="" id="{41BB288E-4527-304A-9489-5EB3890551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9624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4">
            <a:extLst>
              <a:ext uri="{FF2B5EF4-FFF2-40B4-BE49-F238E27FC236}">
                <a16:creationId xmlns:a16="http://schemas.microsoft.com/office/drawing/2014/main" xmlns="" id="{318A6D28-E1C2-8945-9082-BB4648813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2672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5">
            <a:extLst>
              <a:ext uri="{FF2B5EF4-FFF2-40B4-BE49-F238E27FC236}">
                <a16:creationId xmlns:a16="http://schemas.microsoft.com/office/drawing/2014/main" xmlns="" id="{17D32B84-DAF6-7048-9DF6-A283A7771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16">
            <a:extLst>
              <a:ext uri="{FF2B5EF4-FFF2-40B4-BE49-F238E27FC236}">
                <a16:creationId xmlns:a16="http://schemas.microsoft.com/office/drawing/2014/main" xmlns="" id="{7D91A34A-C91E-D940-AAE1-3126747368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48768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17">
            <a:extLst>
              <a:ext uri="{FF2B5EF4-FFF2-40B4-BE49-F238E27FC236}">
                <a16:creationId xmlns:a16="http://schemas.microsoft.com/office/drawing/2014/main" xmlns="" id="{681CCBF4-FF4C-204D-8917-5B9E09B59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724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xmlns="" id="{699E5D55-2C37-094B-A1E9-F808E320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781675"/>
            <a:ext cx="12176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20 bytes</a:t>
            </a:r>
          </a:p>
        </p:txBody>
      </p:sp>
      <p:sp>
        <p:nvSpPr>
          <p:cNvPr id="38931" name="Text Box 19">
            <a:extLst>
              <a:ext uri="{FF2B5EF4-FFF2-40B4-BE49-F238E27FC236}">
                <a16:creationId xmlns:a16="http://schemas.microsoft.com/office/drawing/2014/main" xmlns="" id="{7EC10E9E-217F-E64E-98B5-D62CBBB29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5781675"/>
            <a:ext cx="16986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4 bytes each</a:t>
            </a:r>
          </a:p>
        </p:txBody>
      </p:sp>
      <p:sp>
        <p:nvSpPr>
          <p:cNvPr id="38932" name="Line 20">
            <a:extLst>
              <a:ext uri="{FF2B5EF4-FFF2-40B4-BE49-F238E27FC236}">
                <a16:creationId xmlns:a16="http://schemas.microsoft.com/office/drawing/2014/main" xmlns="" id="{05E31DC2-9AF9-D848-822F-C536AF416C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5486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Line 21">
            <a:extLst>
              <a:ext uri="{FF2B5EF4-FFF2-40B4-BE49-F238E27FC236}">
                <a16:creationId xmlns:a16="http://schemas.microsoft.com/office/drawing/2014/main" xmlns="" id="{7A2DB5DC-0D12-FB46-A648-8F827689B5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486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TextBox 4">
            <a:extLst>
              <a:ext uri="{FF2B5EF4-FFF2-40B4-BE49-F238E27FC236}">
                <a16:creationId xmlns:a16="http://schemas.microsoft.com/office/drawing/2014/main" xmlns="" id="{E24E96A6-0E7D-5347-B47A-743E533FA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38935" name="Slide Number Placeholder 22">
            <a:extLst>
              <a:ext uri="{FF2B5EF4-FFF2-40B4-BE49-F238E27FC236}">
                <a16:creationId xmlns:a16="http://schemas.microsoft.com/office/drawing/2014/main" xmlns="" id="{F86D1828-931E-3146-BEF2-779FC1FE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10DD7A4B-8439-FD49-8A2B-EC389DA4E43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xmlns="" id="{45C53B4D-9CF7-884E-9CA1-72098472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Last lecture – index construction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xmlns="" id="{94843FAB-10FD-FA4A-970B-DF87C3F7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Sort-based indexing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Naïve in-memory inversion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Blocked Sort-Based Indexing (BSBI)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Merge sort is effective for hard disk–based sorting (avoid seeks!)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Single-Pass In-Memory Indexing (SPIMI)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global dictionary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Generate separate dictionary for each block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Don’t sort postings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Accumulate postings in postings lists as they occur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Distributed indexing using MapReduce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Dynamic indexing: Multiple indices, logarithmic merge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xmlns="" id="{BEC7DD6E-E56F-F84A-8A68-8A08EB91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6311BD5-0EDA-324C-A4C0-A622FCECED7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41B6E688-D6C9-FD42-8EFE-AACD59451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Fixed-width terms are wasteful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xmlns="" id="{6BCF5BAA-8D0A-C443-AE0D-2294A8F53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Most of the bytes in the </a:t>
            </a:r>
            <a:r>
              <a:rPr lang="en-US" altLang="en-US" b="1" dirty="0">
                <a:ea typeface="ＭＳ Ｐゴシック" panose="020B0600070205080204" pitchFamily="34" charset="-128"/>
              </a:rPr>
              <a:t>Term</a:t>
            </a:r>
            <a:r>
              <a:rPr lang="en-US" altLang="en-US" dirty="0">
                <a:ea typeface="ＭＳ Ｐゴシック" panose="020B0600070205080204" pitchFamily="34" charset="-128"/>
              </a:rPr>
              <a:t> column are wasted </a:t>
            </a: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–</a:t>
            </a:r>
            <a:r>
              <a:rPr lang="en-US" altLang="en-US" dirty="0">
                <a:ea typeface="ＭＳ Ｐゴシック" panose="020B0600070205080204" pitchFamily="34" charset="-128"/>
              </a:rPr>
              <a:t> we allot 20 bytes for 1 letter terms.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And we still can’t handle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supercalifragilisticexpialidocious </a:t>
            </a:r>
            <a:r>
              <a:rPr lang="en-US" altLang="en-US" sz="2000" dirty="0">
                <a:ea typeface="ＭＳ Ｐゴシック" panose="020B0600070205080204" pitchFamily="34" charset="-128"/>
              </a:rPr>
              <a:t>or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hydrochlorofluorocarbons.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Written English averages ~4.5 characters/word.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Exercise: Why is/isn’t this the number to use for estimating the dictionary size?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Ave. dictionary word in English: ~8 characters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How do we use ~8 characters per dictionary term?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Short words dominate token counts but not type average.</a:t>
            </a:r>
          </a:p>
        </p:txBody>
      </p:sp>
      <p:sp>
        <p:nvSpPr>
          <p:cNvPr id="39940" name="TextBox 4">
            <a:extLst>
              <a:ext uri="{FF2B5EF4-FFF2-40B4-BE49-F238E27FC236}">
                <a16:creationId xmlns:a16="http://schemas.microsoft.com/office/drawing/2014/main" xmlns="" id="{17588C38-36CD-B646-9545-4DB266B85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39941" name="Slide Number Placeholder 4">
            <a:extLst>
              <a:ext uri="{FF2B5EF4-FFF2-40B4-BE49-F238E27FC236}">
                <a16:creationId xmlns:a16="http://schemas.microsoft.com/office/drawing/2014/main" xmlns="" id="{67329B8D-FBDA-7B4C-ACDE-390F5087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9E57BF8B-F0AE-5344-B9BA-C9B5D359572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AB9E6F49-9CA0-BD4B-98AA-139B33A8A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Compressing the term list: 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Dictionary-as-a-String</a:t>
            </a: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xmlns="" id="{00611565-C0E8-5F49-BDD0-5100A400D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2879725"/>
            <a:ext cx="6599238" cy="4064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….systilesyzygeticsyzygialsyzygyszaibelyiteszczecinszomo….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40962" name="Object 0">
            <a:extLst>
              <a:ext uri="{FF2B5EF4-FFF2-40B4-BE49-F238E27FC236}">
                <a16:creationId xmlns:a16="http://schemas.microsoft.com/office/drawing/2014/main" xmlns="" id="{3EF05E50-AC9E-5447-91F1-0AD64B5EFA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8" y="3697288"/>
          <a:ext cx="321945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Document" r:id="rId3" imgW="19215100" imgH="11823700" progId="Word.Document.8">
                  <p:embed/>
                </p:oleObj>
              </mc:Choice>
              <mc:Fallback>
                <p:oleObj name="Document" r:id="rId3" imgW="19215100" imgH="1182370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3697288"/>
                        <a:ext cx="3219450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Line 5">
            <a:extLst>
              <a:ext uri="{FF2B5EF4-FFF2-40B4-BE49-F238E27FC236}">
                <a16:creationId xmlns:a16="http://schemas.microsoft.com/office/drawing/2014/main" xmlns="" id="{56C33D28-3CC9-6C44-BB93-585129168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132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xmlns="" id="{DC85C03E-4C61-3349-81B6-3907743C08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355123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7">
            <a:extLst>
              <a:ext uri="{FF2B5EF4-FFF2-40B4-BE49-F238E27FC236}">
                <a16:creationId xmlns:a16="http://schemas.microsoft.com/office/drawing/2014/main" xmlns="" id="{E292A72D-A37D-644E-A4E3-BC21584438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3246438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8">
            <a:extLst>
              <a:ext uri="{FF2B5EF4-FFF2-40B4-BE49-F238E27FC236}">
                <a16:creationId xmlns:a16="http://schemas.microsoft.com/office/drawing/2014/main" xmlns="" id="{C92F6427-D97C-9F4A-913E-18728CE25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6180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>
            <a:extLst>
              <a:ext uri="{FF2B5EF4-FFF2-40B4-BE49-F238E27FC236}">
                <a16:creationId xmlns:a16="http://schemas.microsoft.com/office/drawing/2014/main" xmlns="" id="{752406BC-0E50-4843-AE55-C8CA5BC8C1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47503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0">
            <a:extLst>
              <a:ext uri="{FF2B5EF4-FFF2-40B4-BE49-F238E27FC236}">
                <a16:creationId xmlns:a16="http://schemas.microsoft.com/office/drawing/2014/main" xmlns="" id="{2910DC5E-8177-5C4C-9912-4F5B44FBC5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3246438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1">
            <a:extLst>
              <a:ext uri="{FF2B5EF4-FFF2-40B4-BE49-F238E27FC236}">
                <a16:creationId xmlns:a16="http://schemas.microsoft.com/office/drawing/2014/main" xmlns="" id="{8CAC0A8C-BF10-7341-B1E0-11F2739E5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99903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2">
            <a:extLst>
              <a:ext uri="{FF2B5EF4-FFF2-40B4-BE49-F238E27FC236}">
                <a16:creationId xmlns:a16="http://schemas.microsoft.com/office/drawing/2014/main" xmlns="" id="{D6AC0643-1696-FB4F-AFD5-D2F9ADFACC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246438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3">
            <a:extLst>
              <a:ext uri="{FF2B5EF4-FFF2-40B4-BE49-F238E27FC236}">
                <a16:creationId xmlns:a16="http://schemas.microsoft.com/office/drawing/2014/main" xmlns="" id="{A7F68459-0830-7B46-8F1B-9D9543445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45623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4">
            <a:extLst>
              <a:ext uri="{FF2B5EF4-FFF2-40B4-BE49-F238E27FC236}">
                <a16:creationId xmlns:a16="http://schemas.microsoft.com/office/drawing/2014/main" xmlns="" id="{F0468D0B-B107-E142-98C2-14955DC342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246438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AutoShape 16">
            <a:extLst>
              <a:ext uri="{FF2B5EF4-FFF2-40B4-BE49-F238E27FC236}">
                <a16:creationId xmlns:a16="http://schemas.microsoft.com/office/drawing/2014/main" xmlns="" id="{A2FF3FBB-E3D1-744D-9629-52B6EE368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398838"/>
            <a:ext cx="2741613" cy="1096962"/>
          </a:xfrm>
          <a:prstGeom prst="upArrowCallout">
            <a:avLst>
              <a:gd name="adj1" fmla="val 62482"/>
              <a:gd name="adj2" fmla="val 62482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Total string length =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400K x 8B = 3.2MB</a:t>
            </a:r>
          </a:p>
        </p:txBody>
      </p:sp>
      <p:sp>
        <p:nvSpPr>
          <p:cNvPr id="40976" name="AutoShape 17">
            <a:extLst>
              <a:ext uri="{FF2B5EF4-FFF2-40B4-BE49-F238E27FC236}">
                <a16:creationId xmlns:a16="http://schemas.microsoft.com/office/drawing/2014/main" xmlns="" id="{5238940C-8924-BB44-8267-AA3DAC63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846638"/>
            <a:ext cx="3748088" cy="1096962"/>
          </a:xfrm>
          <a:prstGeom prst="leftArrowCallout">
            <a:avLst>
              <a:gd name="adj1" fmla="val 25000"/>
              <a:gd name="adj2" fmla="val 25000"/>
              <a:gd name="adj3" fmla="val 56946"/>
              <a:gd name="adj4" fmla="val 71157"/>
            </a:avLst>
          </a:prstGeom>
          <a:solidFill>
            <a:srgbClr val="00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Pointers resolve 3.2M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positions: log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3.2M =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22bits = 3bytes</a:t>
            </a:r>
          </a:p>
        </p:txBody>
      </p:sp>
      <p:sp>
        <p:nvSpPr>
          <p:cNvPr id="40977" name="Rectangle 18">
            <a:extLst>
              <a:ext uri="{FF2B5EF4-FFF2-40B4-BE49-F238E27FC236}">
                <a16:creationId xmlns:a16="http://schemas.microsoft.com/office/drawing/2014/main" xmlns="" id="{2884795C-36D7-AA4F-8034-2FDBB63DA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0"/>
            <a:ext cx="8001000" cy="126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en-US" sz="2600" dirty="0">
                <a:latin typeface="+mn-lt"/>
              </a:rPr>
              <a:t>Store dictionary as a (long) string of characters: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r>
              <a:rPr lang="en-US" altLang="en-US" dirty="0">
                <a:latin typeface="+mn-lt"/>
              </a:rPr>
              <a:t>Pointer to next word shows end of current word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r>
              <a:rPr lang="en-US" altLang="en-US" dirty="0">
                <a:latin typeface="+mn-lt"/>
              </a:rPr>
              <a:t>Hope to save up to 60% of dictionary space</a:t>
            </a:r>
          </a:p>
        </p:txBody>
      </p:sp>
      <p:sp>
        <p:nvSpPr>
          <p:cNvPr id="40978" name="TextBox 4">
            <a:extLst>
              <a:ext uri="{FF2B5EF4-FFF2-40B4-BE49-F238E27FC236}">
                <a16:creationId xmlns:a16="http://schemas.microsoft.com/office/drawing/2014/main" xmlns="" id="{38FDEE4C-AD27-D74D-A981-89DDA8C8D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0979" name="Slide Number Placeholder 18">
            <a:extLst>
              <a:ext uri="{FF2B5EF4-FFF2-40B4-BE49-F238E27FC236}">
                <a16:creationId xmlns:a16="http://schemas.microsoft.com/office/drawing/2014/main" xmlns="" id="{60B97EAE-9EA5-744E-A689-6C8D87DB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F16C953B-3A20-8F44-AA8F-AAB7E8500ED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9AB9060F-65B6-9E4F-842F-922CA4546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Space for dictionary as a string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BDB6A2EF-9452-6640-8B9A-27C282AE1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4 bytes per term for Freq.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4 bytes per term for pointer to Postings.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3 bytes per term pointer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Avg. 8 bytes per term in term string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400K terms x 19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 7.6 MB (against 11.2MB for fixed width)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xmlns="" id="{484DDDEA-948C-984B-B6B8-7DCFD5B56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2655887"/>
            <a:ext cx="19780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 Now avg. 11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 bytes/term,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sym typeface="Symbol" pitchFamily="2" charset="2"/>
              </a:rPr>
              <a:t> not 20.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989" name="TextBox 4">
            <a:extLst>
              <a:ext uri="{FF2B5EF4-FFF2-40B4-BE49-F238E27FC236}">
                <a16:creationId xmlns:a16="http://schemas.microsoft.com/office/drawing/2014/main" xmlns="" id="{E762454A-CB0B-5044-9AC2-A34CA5302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1990" name="Slide Number Placeholder 5">
            <a:extLst>
              <a:ext uri="{FF2B5EF4-FFF2-40B4-BE49-F238E27FC236}">
                <a16:creationId xmlns:a16="http://schemas.microsoft.com/office/drawing/2014/main" xmlns="" id="{764A9CB0-05D4-A644-8E2D-98352A41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9F021412-0ECC-9A47-9141-965447ADC66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xmlns="" id="{6B2242AD-EF39-974A-8878-6988AF3B5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Blocking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xmlns="" id="{96665D65-5AAE-AB4C-9344-9AB18B03A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Store pointers to every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th term string.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Example below: </a:t>
            </a:r>
            <a:r>
              <a:rPr lang="en-US" altLang="en-US" i="1">
                <a:ea typeface="ＭＳ Ｐゴシック" panose="020B0600070205080204" pitchFamily="34" charset="-128"/>
              </a:rPr>
              <a:t>k=</a:t>
            </a:r>
            <a:r>
              <a:rPr lang="en-US" altLang="en-US">
                <a:ea typeface="ＭＳ Ｐゴシック" panose="020B0600070205080204" pitchFamily="34" charset="-128"/>
              </a:rPr>
              <a:t>4.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Need to store term lengths (1 extra byte)</a:t>
            </a:r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xmlns="" id="{FEF7C62C-6D64-584D-8C75-160A86088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3276600"/>
            <a:ext cx="7429500" cy="4064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….</a:t>
            </a:r>
            <a:r>
              <a:rPr lang="en-US" altLang="en-US" sz="2000" b="1">
                <a:solidFill>
                  <a:srgbClr val="990033"/>
                </a:solidFill>
                <a:latin typeface="Times New Roman" panose="02020603050405020304" pitchFamily="18" charset="0"/>
              </a:rPr>
              <a:t>7</a:t>
            </a:r>
            <a:r>
              <a:rPr lang="en-US" altLang="en-US" sz="2000" b="1" i="1">
                <a:latin typeface="Times New Roman" panose="02020603050405020304" pitchFamily="18" charset="0"/>
              </a:rPr>
              <a:t>systile</a:t>
            </a:r>
            <a:r>
              <a:rPr lang="en-US" alt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9</a:t>
            </a:r>
            <a:r>
              <a:rPr lang="en-US" altLang="en-US" sz="2000" b="1" i="1">
                <a:latin typeface="Times New Roman" panose="02020603050405020304" pitchFamily="18" charset="0"/>
              </a:rPr>
              <a:t>syzygetic</a:t>
            </a:r>
            <a:r>
              <a:rPr lang="en-US" alt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8</a:t>
            </a:r>
            <a:r>
              <a:rPr lang="en-US" altLang="en-US" sz="2000" b="1" i="1">
                <a:latin typeface="Times New Roman" panose="02020603050405020304" pitchFamily="18" charset="0"/>
              </a:rPr>
              <a:t>syzygial</a:t>
            </a:r>
            <a:r>
              <a:rPr lang="en-US" alt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6</a:t>
            </a:r>
            <a:r>
              <a:rPr lang="en-US" altLang="en-US" sz="2000" b="1" i="1">
                <a:latin typeface="Times New Roman" panose="02020603050405020304" pitchFamily="18" charset="0"/>
              </a:rPr>
              <a:t>syzygy</a:t>
            </a:r>
            <a:r>
              <a:rPr lang="en-US" alt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11</a:t>
            </a:r>
            <a:r>
              <a:rPr lang="en-US" altLang="en-US" sz="2000" b="1" i="1">
                <a:latin typeface="Times New Roman" panose="02020603050405020304" pitchFamily="18" charset="0"/>
              </a:rPr>
              <a:t>szaibelyite</a:t>
            </a:r>
            <a:r>
              <a:rPr lang="en-US" alt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8</a:t>
            </a:r>
            <a:r>
              <a:rPr lang="en-US" altLang="en-US" sz="2000" b="1" i="1">
                <a:latin typeface="Times New Roman" panose="02020603050405020304" pitchFamily="18" charset="0"/>
              </a:rPr>
              <a:t>szczecin</a:t>
            </a:r>
            <a:r>
              <a:rPr lang="en-US" alt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9</a:t>
            </a:r>
            <a:r>
              <a:rPr lang="en-US" altLang="en-US" sz="2000" b="1" i="1">
                <a:latin typeface="Times New Roman" panose="02020603050405020304" pitchFamily="18" charset="0"/>
              </a:rPr>
              <a:t>szomo</a:t>
            </a:r>
            <a:r>
              <a:rPr lang="en-US" altLang="en-US" sz="2000">
                <a:latin typeface="Times New Roman" panose="02020603050405020304" pitchFamily="18" charset="0"/>
              </a:rPr>
              <a:t>….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43010" name="Object 1024">
            <a:extLst>
              <a:ext uri="{FF2B5EF4-FFF2-40B4-BE49-F238E27FC236}">
                <a16:creationId xmlns:a16="http://schemas.microsoft.com/office/drawing/2014/main" xmlns="" id="{939CCFB5-7C77-6040-B3CA-31DEABBFE9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8" y="4483100"/>
          <a:ext cx="3317875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Document" r:id="rId3" imgW="19799300" imgH="14058900" progId="Word.Document.8">
                  <p:embed/>
                </p:oleObj>
              </mc:Choice>
              <mc:Fallback>
                <p:oleObj name="Document" r:id="rId3" imgW="19799300" imgH="1405890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4483100"/>
                        <a:ext cx="3317875" cy="233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Line 6">
            <a:extLst>
              <a:ext uri="{FF2B5EF4-FFF2-40B4-BE49-F238E27FC236}">
                <a16:creationId xmlns:a16="http://schemas.microsoft.com/office/drawing/2014/main" xmlns="" id="{F4E0EA6D-534B-034E-8F18-0E4694E0C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029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7">
            <a:extLst>
              <a:ext uri="{FF2B5EF4-FFF2-40B4-BE49-F238E27FC236}">
                <a16:creationId xmlns:a16="http://schemas.microsoft.com/office/drawing/2014/main" xmlns="" id="{D2D3291B-C6C8-6F4D-BF0B-AEF1B71D4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8">
            <a:extLst>
              <a:ext uri="{FF2B5EF4-FFF2-40B4-BE49-F238E27FC236}">
                <a16:creationId xmlns:a16="http://schemas.microsoft.com/office/drawing/2014/main" xmlns="" id="{DABD355C-9994-A442-A881-8C59EE1777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1200" y="3657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>
            <a:extLst>
              <a:ext uri="{FF2B5EF4-FFF2-40B4-BE49-F238E27FC236}">
                <a16:creationId xmlns:a16="http://schemas.microsoft.com/office/drawing/2014/main" xmlns="" id="{9C5B4C6A-91DF-FB42-B641-64CF5840B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64770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>
            <a:extLst>
              <a:ext uri="{FF2B5EF4-FFF2-40B4-BE49-F238E27FC236}">
                <a16:creationId xmlns:a16="http://schemas.microsoft.com/office/drawing/2014/main" xmlns="" id="{E4846471-538E-8A4B-A8C0-8A03C9CD51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657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xmlns="" id="{6E8A6DE6-D978-B640-B153-BE78672E2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5181600"/>
            <a:ext cx="19510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sym typeface="Symbol" pitchFamily="2" charset="2"/>
              </a:rPr>
              <a:t> Save 9 bytes</a:t>
            </a:r>
          </a:p>
          <a:p>
            <a:r>
              <a:rPr lang="en-US" altLang="en-US">
                <a:latin typeface="Times New Roman" panose="02020603050405020304" pitchFamily="18" charset="0"/>
                <a:sym typeface="Symbol" pitchFamily="2" charset="2"/>
              </a:rPr>
              <a:t> on 3</a:t>
            </a:r>
          </a:p>
          <a:p>
            <a:r>
              <a:rPr lang="en-US" altLang="en-US">
                <a:latin typeface="Times New Roman" panose="02020603050405020304" pitchFamily="18" charset="0"/>
                <a:sym typeface="Symbol" pitchFamily="2" charset="2"/>
              </a:rPr>
              <a:t> pointers.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20" name="AutoShape 12">
            <a:extLst>
              <a:ext uri="{FF2B5EF4-FFF2-40B4-BE49-F238E27FC236}">
                <a16:creationId xmlns:a16="http://schemas.microsoft.com/office/drawing/2014/main" xmlns="" id="{BE4E6EA0-1E0E-E043-B245-C7019637C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8" y="5257800"/>
            <a:ext cx="2970212" cy="914400"/>
          </a:xfrm>
          <a:prstGeom prst="leftArrowCallout">
            <a:avLst>
              <a:gd name="adj1" fmla="val 25000"/>
              <a:gd name="adj2" fmla="val 25000"/>
              <a:gd name="adj3" fmla="val 54138"/>
              <a:gd name="adj4" fmla="val 70444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Lose 4 bytes on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term lengths.</a:t>
            </a:r>
          </a:p>
        </p:txBody>
      </p:sp>
      <p:sp>
        <p:nvSpPr>
          <p:cNvPr id="43021" name="TextBox 4">
            <a:extLst>
              <a:ext uri="{FF2B5EF4-FFF2-40B4-BE49-F238E27FC236}">
                <a16:creationId xmlns:a16="http://schemas.microsoft.com/office/drawing/2014/main" xmlns="" id="{45E873B0-6D9C-5E44-BE5C-9DFF7D109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3022" name="Slide Number Placeholder 13">
            <a:extLst>
              <a:ext uri="{FF2B5EF4-FFF2-40B4-BE49-F238E27FC236}">
                <a16:creationId xmlns:a16="http://schemas.microsoft.com/office/drawing/2014/main" xmlns="" id="{E4441153-3A7D-2942-8F7B-CC07BC0F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86B4A8DC-67EC-8F4B-BE50-C6B2D958412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F74C52A2-D1D0-3D41-A5C0-728E077B1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Blocking Net Gains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738DB0C9-40DB-F34E-9F73-975C71A56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Example for block size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= 4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Where we used 3 bytes/pointer without blocking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3 x 4 = 12 bytes,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now we use 3 + 4 = 7 bytes.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Question: </a:t>
            </a:r>
            <a:r>
              <a:rPr lang="en-US" altLang="en-US" dirty="0"/>
              <a:t>Why not go with larger </a:t>
            </a:r>
            <a:r>
              <a:rPr lang="en-US" altLang="en-US" i="1" dirty="0"/>
              <a:t>k</a:t>
            </a:r>
            <a:r>
              <a:rPr lang="en-US" altLang="en-US" dirty="0"/>
              <a:t>?</a:t>
            </a:r>
          </a:p>
        </p:txBody>
      </p:sp>
      <p:sp>
        <p:nvSpPr>
          <p:cNvPr id="1217540" name="Text Box 4">
            <a:extLst>
              <a:ext uri="{FF2B5EF4-FFF2-40B4-BE49-F238E27FC236}">
                <a16:creationId xmlns:a16="http://schemas.microsoft.com/office/drawing/2014/main" xmlns="" id="{86190F66-C69E-EC4B-A1BF-549B089B1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886200"/>
            <a:ext cx="85058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357E69"/>
                </a:solidFill>
                <a:latin typeface="Calibri" panose="020F0502020204030204" pitchFamily="34" charset="0"/>
              </a:rPr>
              <a:t>Shaved another ~0.5MB. This reduces the size of the dictionary from 7.6 MB to 7.1 MB.</a:t>
            </a:r>
          </a:p>
          <a:p>
            <a:pPr eaLnBrk="1" hangingPunct="1"/>
            <a:r>
              <a:rPr lang="en-US" altLang="en-US" sz="2800" dirty="0">
                <a:solidFill>
                  <a:srgbClr val="357E69"/>
                </a:solidFill>
                <a:latin typeface="Calibri" panose="020F0502020204030204" pitchFamily="34" charset="0"/>
              </a:rPr>
              <a:t>We can save more with larger </a:t>
            </a:r>
            <a:r>
              <a:rPr lang="en-US" altLang="en-US" sz="2800" i="1" dirty="0">
                <a:solidFill>
                  <a:srgbClr val="357E69"/>
                </a:solidFill>
                <a:latin typeface="Calibri" panose="020F0502020204030204" pitchFamily="34" charset="0"/>
              </a:rPr>
              <a:t>k</a:t>
            </a:r>
            <a:r>
              <a:rPr lang="en-US" altLang="en-US" sz="2800" dirty="0">
                <a:solidFill>
                  <a:srgbClr val="357E69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44038" name="TextBox 4">
            <a:extLst>
              <a:ext uri="{FF2B5EF4-FFF2-40B4-BE49-F238E27FC236}">
                <a16:creationId xmlns:a16="http://schemas.microsoft.com/office/drawing/2014/main" xmlns="" id="{C58484C2-401B-1C48-BA5F-4CC040053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4039" name="Slide Number Placeholder 6">
            <a:extLst>
              <a:ext uri="{FF2B5EF4-FFF2-40B4-BE49-F238E27FC236}">
                <a16:creationId xmlns:a16="http://schemas.microsoft.com/office/drawing/2014/main" xmlns="" id="{DA336206-537C-1249-98FC-94660DBB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F2D5DF2E-C07F-A940-9AC3-6959ADA8167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54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xmlns="" id="{4D5462EE-4265-2443-B5BD-520A9978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Dictionary search without blocking</a:t>
            </a:r>
          </a:p>
        </p:txBody>
      </p:sp>
      <p:pic>
        <p:nvPicPr>
          <p:cNvPr id="46083" name="Content Placeholder 3" descr="tree1.gif">
            <a:extLst>
              <a:ext uri="{FF2B5EF4-FFF2-40B4-BE49-F238E27FC236}">
                <a16:creationId xmlns:a16="http://schemas.microsoft.com/office/drawing/2014/main" xmlns="" id="{F2C815ED-CC75-7449-93A3-64CFD56EF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33" r="-5733"/>
          <a:stretch>
            <a:fillRect/>
          </a:stretch>
        </p:blipFill>
        <p:spPr>
          <a:xfrm>
            <a:off x="4191000" y="1600200"/>
            <a:ext cx="4724400" cy="4953000"/>
          </a:xfrm>
        </p:spPr>
      </p:pic>
      <p:sp>
        <p:nvSpPr>
          <p:cNvPr id="46084" name="Text Placeholder 4">
            <a:extLst>
              <a:ext uri="{FF2B5EF4-FFF2-40B4-BE49-F238E27FC236}">
                <a16:creationId xmlns:a16="http://schemas.microsoft.com/office/drawing/2014/main" xmlns="" id="{25D8D7C7-E3DF-D349-BEBB-85C6475464A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6200" y="1709738"/>
            <a:ext cx="4191000" cy="293846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Assuming each dictionary term equally likely in query (not really so in practice!), average number of comparisons = 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(1+2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∙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2+4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∙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3+4)/8 ~2.6</a:t>
            </a:r>
          </a:p>
        </p:txBody>
      </p:sp>
      <p:sp>
        <p:nvSpPr>
          <p:cNvPr id="46085" name="TextBox 4">
            <a:extLst>
              <a:ext uri="{FF2B5EF4-FFF2-40B4-BE49-F238E27FC236}">
                <a16:creationId xmlns:a16="http://schemas.microsoft.com/office/drawing/2014/main" xmlns="" id="{29143EA4-BCBE-4243-8E75-352789B1C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5F5B9B9-EC63-554E-A4B6-92D853B1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76800"/>
            <a:ext cx="37338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Exercise: what if the frequencies of query terms were non-uniform but known, how would you structure the dictionary search tree?</a:t>
            </a:r>
          </a:p>
        </p:txBody>
      </p:sp>
      <p:sp>
        <p:nvSpPr>
          <p:cNvPr id="46087" name="Slide Number Placeholder 6">
            <a:extLst>
              <a:ext uri="{FF2B5EF4-FFF2-40B4-BE49-F238E27FC236}">
                <a16:creationId xmlns:a16="http://schemas.microsoft.com/office/drawing/2014/main" xmlns="" id="{BE5B9704-3F26-E34F-B7D4-062B5E25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22781752-D8FD-AB4B-AB41-D1373902F5B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xmlns="" id="{D78440FF-6869-CB48-9D11-B18ADAAC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Dictionary search with blocking</a:t>
            </a:r>
          </a:p>
        </p:txBody>
      </p:sp>
      <p:pic>
        <p:nvPicPr>
          <p:cNvPr id="47107" name="Content Placeholder 4" descr="tree2.gif">
            <a:extLst>
              <a:ext uri="{FF2B5EF4-FFF2-40B4-BE49-F238E27FC236}">
                <a16:creationId xmlns:a16="http://schemas.microsoft.com/office/drawing/2014/main" xmlns="" id="{E7F0E99D-2D10-9442-92AA-ACF65AD76A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5000"/>
            <a:ext cx="8339138" cy="1981200"/>
          </a:xfrm>
        </p:spPr>
      </p:pic>
      <p:sp>
        <p:nvSpPr>
          <p:cNvPr id="47108" name="Text Placeholder 5">
            <a:extLst>
              <a:ext uri="{FF2B5EF4-FFF2-40B4-BE49-F238E27FC236}">
                <a16:creationId xmlns:a16="http://schemas.microsoft.com/office/drawing/2014/main" xmlns="" id="{15FB84FA-6482-CC42-818F-6114122A4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Binary search down to 4-term block;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Then linear search through terms in block.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Blocks of 4 (binary tree), avg. = 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(1+2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∙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2+2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∙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3+2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∙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4+5)/8 = 3 compares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7109" name="TextBox 4">
            <a:extLst>
              <a:ext uri="{FF2B5EF4-FFF2-40B4-BE49-F238E27FC236}">
                <a16:creationId xmlns:a16="http://schemas.microsoft.com/office/drawing/2014/main" xmlns="" id="{67C474E8-402E-7244-A23B-836110B83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7110" name="Slide Number Placeholder 5">
            <a:extLst>
              <a:ext uri="{FF2B5EF4-FFF2-40B4-BE49-F238E27FC236}">
                <a16:creationId xmlns:a16="http://schemas.microsoft.com/office/drawing/2014/main" xmlns="" id="{4D362365-2B00-8E4B-B047-3F5F7822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F2D970A9-908C-B349-AE9F-4AA1C4AA03C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D606AD3B-0DF0-AB42-8A0F-842754ACE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Exercises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EBC527B5-813A-1D4E-A904-834AB0308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Estimate the space usage (and savings compared to 7.6 MB) with blocking, for block sizes of </a:t>
            </a:r>
            <a:r>
              <a:rPr lang="en-US" altLang="en-US" i="1" dirty="0">
                <a:ea typeface="ＭＳ Ｐゴシック" panose="020B0600070205080204" pitchFamily="34" charset="-128"/>
              </a:rPr>
              <a:t>k = 4, 8 </a:t>
            </a:r>
            <a:r>
              <a:rPr lang="en-US" altLang="en-US" dirty="0">
                <a:ea typeface="ＭＳ Ｐゴシック" panose="020B0600070205080204" pitchFamily="34" charset="-128"/>
              </a:rPr>
              <a:t>and</a:t>
            </a:r>
            <a:r>
              <a:rPr lang="en-US" altLang="en-US" i="1" dirty="0">
                <a:ea typeface="ＭＳ Ｐゴシック" panose="020B0600070205080204" pitchFamily="34" charset="-128"/>
              </a:rPr>
              <a:t> 16.</a:t>
            </a:r>
          </a:p>
          <a:p>
            <a:pPr eaLnBrk="1" hangingPunct="1"/>
            <a:endParaRPr lang="en-US" altLang="en-US" i="1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Estimate the impact on search performance (and slowdown compared to </a:t>
            </a:r>
            <a:r>
              <a:rPr lang="en-US" altLang="en-US" i="1" dirty="0">
                <a:ea typeface="ＭＳ Ｐゴシック" panose="020B0600070205080204" pitchFamily="34" charset="-128"/>
              </a:rPr>
              <a:t>k=</a:t>
            </a:r>
            <a:r>
              <a:rPr lang="en-US" altLang="en-US" dirty="0">
                <a:ea typeface="ＭＳ Ｐゴシック" panose="020B0600070205080204" pitchFamily="34" charset="-128"/>
              </a:rPr>
              <a:t>1) with blocking, for block sizes of </a:t>
            </a:r>
            <a:r>
              <a:rPr lang="en-US" altLang="en-US" i="1" dirty="0">
                <a:ea typeface="ＭＳ Ｐゴシック" panose="020B0600070205080204" pitchFamily="34" charset="-128"/>
              </a:rPr>
              <a:t>k = 4, 8 </a:t>
            </a:r>
            <a:r>
              <a:rPr lang="en-US" altLang="en-US" dirty="0">
                <a:ea typeface="ＭＳ Ｐゴシック" panose="020B0600070205080204" pitchFamily="34" charset="-128"/>
              </a:rPr>
              <a:t>and</a:t>
            </a:r>
            <a:r>
              <a:rPr lang="en-US" altLang="en-US" i="1" dirty="0">
                <a:ea typeface="ＭＳ Ｐゴシック" panose="020B0600070205080204" pitchFamily="34" charset="-128"/>
              </a:rPr>
              <a:t> 16.</a:t>
            </a:r>
          </a:p>
          <a:p>
            <a:pPr eaLnBrk="1" hangingPunct="1"/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45060" name="TextBox 4">
            <a:extLst>
              <a:ext uri="{FF2B5EF4-FFF2-40B4-BE49-F238E27FC236}">
                <a16:creationId xmlns:a16="http://schemas.microsoft.com/office/drawing/2014/main" xmlns="" id="{5EAFD39E-1CC7-2F4B-A90C-DEE1CAAE3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5061" name="Slide Number Placeholder 4">
            <a:extLst>
              <a:ext uri="{FF2B5EF4-FFF2-40B4-BE49-F238E27FC236}">
                <a16:creationId xmlns:a16="http://schemas.microsoft.com/office/drawing/2014/main" xmlns="" id="{E3571D15-5BA8-1844-8D78-8D1C31F4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4253313-BA82-AD45-90D3-68FE163DB1C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60064619-8A17-0B4C-A9B5-0375A1C4D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Front coding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685AA540-68C5-6649-8BBB-0478D343F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Front-coding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Sorted words commonly have long common prefix – store differences only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(for last </a:t>
            </a:r>
            <a:r>
              <a:rPr lang="en-US" altLang="en-US" i="1">
                <a:ea typeface="ＭＳ Ｐゴシック" panose="020B0600070205080204" pitchFamily="34" charset="-128"/>
              </a:rPr>
              <a:t>k-1</a:t>
            </a:r>
            <a:r>
              <a:rPr lang="en-US" altLang="en-US">
                <a:ea typeface="ＭＳ Ｐゴシック" panose="020B0600070205080204" pitchFamily="34" charset="-128"/>
              </a:rPr>
              <a:t> in a block of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8</a:t>
            </a:r>
            <a:r>
              <a:rPr lang="en-US" altLang="en-US" b="1" i="1">
                <a:ea typeface="ＭＳ Ｐゴシック" panose="020B0600070205080204" pitchFamily="34" charset="-128"/>
              </a:rPr>
              <a:t>automata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8</a:t>
            </a:r>
            <a:r>
              <a:rPr lang="en-US" altLang="en-US" b="1" i="1">
                <a:ea typeface="ＭＳ Ｐゴシック" panose="020B0600070205080204" pitchFamily="34" charset="-128"/>
              </a:rPr>
              <a:t>automate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9</a:t>
            </a:r>
            <a:r>
              <a:rPr lang="en-US" altLang="en-US" b="1" i="1">
                <a:ea typeface="ＭＳ Ｐゴシック" panose="020B0600070205080204" pitchFamily="34" charset="-128"/>
              </a:rPr>
              <a:t>automatic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10</a:t>
            </a:r>
            <a:r>
              <a:rPr lang="en-US" altLang="en-US" b="1" i="1">
                <a:ea typeface="ＭＳ Ｐゴシック" panose="020B0600070205080204" pitchFamily="34" charset="-128"/>
              </a:rPr>
              <a:t>automation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xmlns="" id="{F79CE0A1-DE1B-4945-B6C5-0315B2AF4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75" y="4038600"/>
            <a:ext cx="432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>
                <a:sym typeface="Symbol" pitchFamily="2" charset="2"/>
              </a:rPr>
              <a:t></a:t>
            </a:r>
            <a:r>
              <a:rPr lang="en-US" altLang="en-US">
                <a:solidFill>
                  <a:srgbClr val="A40508"/>
                </a:solidFill>
              </a:rPr>
              <a:t>8</a:t>
            </a:r>
            <a:r>
              <a:rPr lang="en-US" altLang="en-US" b="1" i="1"/>
              <a:t>automat</a:t>
            </a:r>
            <a:r>
              <a:rPr lang="en-US" altLang="en-US"/>
              <a:t>*</a:t>
            </a:r>
            <a:r>
              <a:rPr lang="en-US" altLang="en-US" b="1" i="1"/>
              <a:t>a</a:t>
            </a:r>
            <a:r>
              <a:rPr lang="en-US" altLang="en-US">
                <a:solidFill>
                  <a:srgbClr val="A40508"/>
                </a:solidFill>
              </a:rPr>
              <a:t>1</a:t>
            </a:r>
            <a:r>
              <a:rPr lang="en-US" altLang="en-US">
                <a:sym typeface="Symbol" pitchFamily="2" charset="2"/>
              </a:rPr>
              <a:t></a:t>
            </a:r>
            <a:r>
              <a:rPr lang="en-US" altLang="en-US" b="1" i="1">
                <a:sym typeface="Symbol" pitchFamily="2" charset="2"/>
              </a:rPr>
              <a:t>e</a:t>
            </a:r>
            <a:r>
              <a:rPr lang="en-US" altLang="en-US">
                <a:solidFill>
                  <a:srgbClr val="A40508"/>
                </a:solidFill>
                <a:sym typeface="Symbol" pitchFamily="2" charset="2"/>
              </a:rPr>
              <a:t>2</a:t>
            </a:r>
            <a:r>
              <a:rPr lang="en-US" altLang="en-US">
                <a:sym typeface="Symbol" pitchFamily="2" charset="2"/>
              </a:rPr>
              <a:t></a:t>
            </a:r>
            <a:r>
              <a:rPr lang="en-US" altLang="en-US" b="1" i="1">
                <a:sym typeface="Symbol" pitchFamily="2" charset="2"/>
              </a:rPr>
              <a:t>ic</a:t>
            </a:r>
            <a:r>
              <a:rPr lang="en-US" altLang="en-US">
                <a:solidFill>
                  <a:srgbClr val="A40508"/>
                </a:solidFill>
                <a:sym typeface="Symbol" pitchFamily="2" charset="2"/>
              </a:rPr>
              <a:t>3</a:t>
            </a:r>
            <a:r>
              <a:rPr lang="en-US" altLang="en-US">
                <a:sym typeface="Symbol" pitchFamily="2" charset="2"/>
              </a:rPr>
              <a:t></a:t>
            </a:r>
            <a:r>
              <a:rPr lang="en-US" altLang="en-US" b="1" i="1">
                <a:sym typeface="Symbol" pitchFamily="2" charset="2"/>
              </a:rPr>
              <a:t>ion</a:t>
            </a:r>
          </a:p>
        </p:txBody>
      </p:sp>
      <p:sp>
        <p:nvSpPr>
          <p:cNvPr id="49157" name="Line 5">
            <a:extLst>
              <a:ext uri="{FF2B5EF4-FFF2-40B4-BE49-F238E27FC236}">
                <a16:creationId xmlns:a16="http://schemas.microsoft.com/office/drawing/2014/main" xmlns="" id="{0CC87089-6620-0F41-88FC-61C7436DAF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30575" y="4419600"/>
            <a:ext cx="0" cy="114300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xmlns="" id="{6BEC3E46-4C53-8D47-8374-99A1763D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35" y="5481935"/>
            <a:ext cx="3823483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Encodes prefix </a:t>
            </a:r>
            <a:r>
              <a:rPr lang="en-US" altLang="en-US" b="1" i="1" dirty="0"/>
              <a:t>automat</a:t>
            </a:r>
          </a:p>
        </p:txBody>
      </p:sp>
      <p:sp>
        <p:nvSpPr>
          <p:cNvPr id="49159" name="Line 7">
            <a:extLst>
              <a:ext uri="{FF2B5EF4-FFF2-40B4-BE49-F238E27FC236}">
                <a16:creationId xmlns:a16="http://schemas.microsoft.com/office/drawing/2014/main" xmlns="" id="{EECF7152-090D-AB4B-A5C1-65298421AB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44196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xmlns="" id="{75FB442C-6A39-0D4E-8BF0-32BF332B1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370513"/>
            <a:ext cx="2692400" cy="822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/>
              <a:t>Extra length</a:t>
            </a:r>
          </a:p>
          <a:p>
            <a:pPr eaLnBrk="1" hangingPunct="1"/>
            <a:r>
              <a:rPr lang="en-US" altLang="en-US"/>
              <a:t>beyond </a:t>
            </a:r>
            <a:r>
              <a:rPr lang="en-US" altLang="en-US" b="1" i="1"/>
              <a:t>automat.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xmlns="" id="{3D10E2C0-345A-F644-BC4C-A96991EDF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863" y="6323013"/>
            <a:ext cx="6627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Begins to resemble general string compression.</a:t>
            </a:r>
          </a:p>
        </p:txBody>
      </p:sp>
      <p:sp>
        <p:nvSpPr>
          <p:cNvPr id="49162" name="TextBox 4">
            <a:extLst>
              <a:ext uri="{FF2B5EF4-FFF2-40B4-BE49-F238E27FC236}">
                <a16:creationId xmlns:a16="http://schemas.microsoft.com/office/drawing/2014/main" xmlns="" id="{67E378CE-9B51-9C43-AEF0-B3F062E54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9163" name="Slide Number Placeholder 10">
            <a:extLst>
              <a:ext uri="{FF2B5EF4-FFF2-40B4-BE49-F238E27FC236}">
                <a16:creationId xmlns:a16="http://schemas.microsoft.com/office/drawing/2014/main" xmlns="" id="{5DC8A866-88F6-3543-8184-4122CEA5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F1210C8-56B7-4244-8D2C-06AEFCDD199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xmlns="" id="{4414EADF-1BCA-E446-A44F-7A78479D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>
                <a:ea typeface="ＭＳ Ｐゴシック" panose="020B0600070205080204" pitchFamily="34" charset="-128"/>
              </a:rPr>
              <a:t>RCV1 dictionary compression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965C659-223C-574F-9B6D-74C8C6C2CC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438201"/>
              </p:ext>
            </p:extLst>
          </p:nvPr>
        </p:nvGraphicFramePr>
        <p:xfrm>
          <a:off x="457200" y="1752600"/>
          <a:ext cx="8229600" cy="4037015"/>
        </p:xfrm>
        <a:graphic>
          <a:graphicData uri="http://schemas.openxmlformats.org/drawingml/2006/table">
            <a:tbl>
              <a:tblPr/>
              <a:tblGrid>
                <a:gridCol w="6583363">
                  <a:extLst>
                    <a:ext uri="{9D8B030D-6E8A-4147-A177-3AD203B41FA5}">
                      <a16:colId xmlns:a16="http://schemas.microsoft.com/office/drawing/2014/main" xmlns="" val="258054691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xmlns="" val="660484354"/>
                    </a:ext>
                  </a:extLst>
                </a:gridCol>
              </a:tblGrid>
              <a:tr h="8175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Technique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Size in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3016804"/>
                  </a:ext>
                </a:extLst>
              </a:tr>
              <a:tr h="8175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Fixed 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D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8498772"/>
                  </a:ext>
                </a:extLst>
              </a:tr>
              <a:tr h="7667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Dictionary-as-String with pointers to every 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8525350"/>
                  </a:ext>
                </a:extLst>
              </a:tr>
              <a:tr h="8175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    + blocking, </a:t>
                      </a:r>
                      <a:r>
                        <a:rPr kumimoji="0" lang="en-US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k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=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D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0652186"/>
                  </a:ext>
                </a:extLst>
              </a:tr>
              <a:tr h="8175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    + blocking + front coding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686156"/>
                  </a:ext>
                </a:extLst>
              </a:tr>
            </a:tbl>
          </a:graphicData>
        </a:graphic>
      </p:graphicFrame>
      <p:sp>
        <p:nvSpPr>
          <p:cNvPr id="50199" name="TextBox 4">
            <a:extLst>
              <a:ext uri="{FF2B5EF4-FFF2-40B4-BE49-F238E27FC236}">
                <a16:creationId xmlns:a16="http://schemas.microsoft.com/office/drawing/2014/main" xmlns="" id="{8129F1DB-EC7C-1140-90F1-012560BC3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50200" name="Slide Number Placeholder 4">
            <a:extLst>
              <a:ext uri="{FF2B5EF4-FFF2-40B4-BE49-F238E27FC236}">
                <a16:creationId xmlns:a16="http://schemas.microsoft.com/office/drawing/2014/main" xmlns="" id="{DEE1F766-095B-9A43-AC2F-143DD8E2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86BABF6E-745C-594A-B4B4-E8902167F4E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44EBF633-C16B-4A44-8263-90BBE841C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Today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496A8975-DFFC-9843-AA05-366A99ADB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743200"/>
          </a:xfrm>
        </p:spPr>
        <p:txBody>
          <a:bodyPr/>
          <a:lstStyle/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Collection statistics in more detail (with RCV1)</a:t>
            </a:r>
          </a:p>
          <a:p>
            <a:pPr lvl="1" eaLnBrk="1" hangingPunct="1"/>
            <a:r>
              <a:rPr lang="en-US" altLang="en-US" sz="2600">
                <a:ea typeface="ＭＳ Ｐゴシック" panose="020B0600070205080204" pitchFamily="34" charset="-128"/>
              </a:rPr>
              <a:t>How big will the dictionary and postings be?</a:t>
            </a:r>
          </a:p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Dictionary compression</a:t>
            </a:r>
          </a:p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Postings compression</a:t>
            </a:r>
          </a:p>
        </p:txBody>
      </p:sp>
      <p:sp>
        <p:nvSpPr>
          <p:cNvPr id="20484" name="TextBox 4">
            <a:extLst>
              <a:ext uri="{FF2B5EF4-FFF2-40B4-BE49-F238E27FC236}">
                <a16:creationId xmlns:a16="http://schemas.microsoft.com/office/drawing/2014/main" xmlns="" id="{9A23EB61-0F62-FA41-91E3-3C6366358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5</a:t>
            </a:r>
          </a:p>
        </p:txBody>
      </p:sp>
      <p:pic>
        <p:nvPicPr>
          <p:cNvPr id="20485" name="Picture 4">
            <a:extLst>
              <a:ext uri="{FF2B5EF4-FFF2-40B4-BE49-F238E27FC236}">
                <a16:creationId xmlns:a16="http://schemas.microsoft.com/office/drawing/2014/main" xmlns="" id="{5E16A841-883A-3C41-8801-E2A3AAEBA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Slide Number Placeholder 5">
            <a:extLst>
              <a:ext uri="{FF2B5EF4-FFF2-40B4-BE49-F238E27FC236}">
                <a16:creationId xmlns:a16="http://schemas.microsoft.com/office/drawing/2014/main" xmlns="" id="{25783553-673A-9546-A8C3-CC81D63B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FFFE11AD-FFF6-4142-8214-DB79638BDC8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4107DF-9182-7D49-B6F2-B973F74E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none">
                <a:ea typeface="ＭＳ Ｐゴシック" panose="020B0600070205080204" pitchFamily="34" charset="-128"/>
              </a:rPr>
              <a:t>POSTINGS COMPRESSION</a:t>
            </a:r>
          </a:p>
        </p:txBody>
      </p:sp>
      <p:sp>
        <p:nvSpPr>
          <p:cNvPr id="32771" name="Text Placeholder 4">
            <a:extLst>
              <a:ext uri="{FF2B5EF4-FFF2-40B4-BE49-F238E27FC236}">
                <a16:creationId xmlns:a16="http://schemas.microsoft.com/office/drawing/2014/main" xmlns="" id="{C68455EA-E023-8542-8533-A9F7A3135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51204" name="TextBox 4">
            <a:extLst>
              <a:ext uri="{FF2B5EF4-FFF2-40B4-BE49-F238E27FC236}">
                <a16:creationId xmlns:a16="http://schemas.microsoft.com/office/drawing/2014/main" xmlns="" id="{744826AB-37B2-FB44-B6B6-62D0190F3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1205" name="Slide Number Placeholder 4">
            <a:extLst>
              <a:ext uri="{FF2B5EF4-FFF2-40B4-BE49-F238E27FC236}">
                <a16:creationId xmlns:a16="http://schemas.microsoft.com/office/drawing/2014/main" xmlns="" id="{F7B79405-3602-4E46-AE32-CE0CE5E1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1D879A33-3398-124F-BACE-D6086100C42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xmlns="" id="{92870AAD-6AA7-3348-A19C-9775290E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Postings compression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xmlns="" id="{5E73AFD8-BEF7-5743-8643-B4B56489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postings file is much larger than the dictionary, factor of at least 10, often over 100 times larger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Key desideratum: store each posting compactly.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posting for our purposes is a </a:t>
            </a:r>
            <a:r>
              <a:rPr lang="en-US" altLang="en-US" dirty="0" err="1">
                <a:ea typeface="ＭＳ Ｐゴシック" panose="020B0600070205080204" pitchFamily="34" charset="-128"/>
              </a:rPr>
              <a:t>docID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For Reuters (800,000 documents), we would use 32 bits per </a:t>
            </a:r>
            <a:r>
              <a:rPr lang="en-US" altLang="en-US" dirty="0" err="1">
                <a:ea typeface="ＭＳ Ｐゴシック" panose="020B0600070205080204" pitchFamily="34" charset="-128"/>
              </a:rPr>
              <a:t>docID</a:t>
            </a:r>
            <a:r>
              <a:rPr lang="en-US" altLang="en-US" dirty="0">
                <a:ea typeface="ＭＳ Ｐゴシック" panose="020B0600070205080204" pitchFamily="34" charset="-128"/>
              </a:rPr>
              <a:t> when using 4-byte integers.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Alternatively, we can use log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 800,000 ≈ 20 bits per </a:t>
            </a:r>
            <a:r>
              <a:rPr lang="en-US" altLang="en-US" dirty="0" err="1">
                <a:ea typeface="ＭＳ Ｐゴシック" panose="020B0600070205080204" pitchFamily="34" charset="-128"/>
              </a:rPr>
              <a:t>docID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Our goal: use far fewer than 20 bits per </a:t>
            </a:r>
            <a:r>
              <a:rPr lang="en-US" altLang="en-US" dirty="0" err="1">
                <a:ea typeface="ＭＳ Ｐゴシック" panose="020B0600070205080204" pitchFamily="34" charset="-128"/>
              </a:rPr>
              <a:t>docID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52228" name="TextBox 3">
            <a:extLst>
              <a:ext uri="{FF2B5EF4-FFF2-40B4-BE49-F238E27FC236}">
                <a16:creationId xmlns:a16="http://schemas.microsoft.com/office/drawing/2014/main" xmlns="" id="{B3F5E0D5-1B26-CF40-BDFD-3CE741A8F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2229" name="Slide Number Placeholder 4">
            <a:extLst>
              <a:ext uri="{FF2B5EF4-FFF2-40B4-BE49-F238E27FC236}">
                <a16:creationId xmlns:a16="http://schemas.microsoft.com/office/drawing/2014/main" xmlns="" id="{4F668D50-A28F-C64F-8CEB-178DC4EC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1E3B624E-BC5E-0B44-8E51-D8CFF3C2ACC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050">
            <a:extLst>
              <a:ext uri="{FF2B5EF4-FFF2-40B4-BE49-F238E27FC236}">
                <a16:creationId xmlns:a16="http://schemas.microsoft.com/office/drawing/2014/main" xmlns="" id="{43F0DDCA-B8FE-114B-945C-A979B6B7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Postings: two conflicting forces</a:t>
            </a:r>
          </a:p>
        </p:txBody>
      </p:sp>
      <p:sp>
        <p:nvSpPr>
          <p:cNvPr id="53251" name="Rectangle 2051">
            <a:extLst>
              <a:ext uri="{FF2B5EF4-FFF2-40B4-BE49-F238E27FC236}">
                <a16:creationId xmlns:a16="http://schemas.microsoft.com/office/drawing/2014/main" xmlns="" id="{D70211B9-8D94-9446-8D88-3498ED39B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 term like </a:t>
            </a:r>
            <a:r>
              <a:rPr lang="en-US" altLang="en-US" b="1" i="1" dirty="0" err="1">
                <a:ea typeface="ＭＳ Ｐゴシック" panose="020B0600070205080204" pitchFamily="34" charset="-128"/>
              </a:rPr>
              <a:t>arachnocentric</a:t>
            </a:r>
            <a:r>
              <a:rPr lang="en-US" altLang="en-US" b="1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occurs in maybe one doc out of a million – we would like to store this posting using log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 1M ≈ 20 bits.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 term like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the</a:t>
            </a:r>
            <a:r>
              <a:rPr lang="en-US" altLang="en-US" dirty="0">
                <a:ea typeface="ＭＳ Ｐゴシック" panose="020B0600070205080204" pitchFamily="34" charset="-128"/>
              </a:rPr>
              <a:t> occurs in virtually every doc, so 20 bits/posting ≈ 2MB is too expensive.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Prefer 0/1 bitmap vector in this case (≈100K)</a:t>
            </a:r>
          </a:p>
        </p:txBody>
      </p:sp>
      <p:sp>
        <p:nvSpPr>
          <p:cNvPr id="53252" name="TextBox 3">
            <a:extLst>
              <a:ext uri="{FF2B5EF4-FFF2-40B4-BE49-F238E27FC236}">
                <a16:creationId xmlns:a16="http://schemas.microsoft.com/office/drawing/2014/main" xmlns="" id="{47B86B11-2A36-C045-8843-99B4936AF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3253" name="Slide Number Placeholder 4">
            <a:extLst>
              <a:ext uri="{FF2B5EF4-FFF2-40B4-BE49-F238E27FC236}">
                <a16:creationId xmlns:a16="http://schemas.microsoft.com/office/drawing/2014/main" xmlns="" id="{4B745B72-967B-8D42-A37A-1FCCE490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BA5E6313-EA0D-C04F-ACE0-59B75F9C777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78A4A198-0FF1-F048-A68C-1D8B20816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Gap encoding of postings file entries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xmlns="" id="{691BCBE5-E5FC-0B46-BE73-AA82611AF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We store the list of docs containing a term in increasing order of </a:t>
            </a:r>
            <a:r>
              <a:rPr lang="en-US" altLang="en-US" dirty="0" err="1">
                <a:ea typeface="ＭＳ Ｐゴシック" panose="020B0600070205080204" pitchFamily="34" charset="-128"/>
              </a:rPr>
              <a:t>docID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n-US" altLang="en-US" b="1" i="1" dirty="0">
                <a:ea typeface="ＭＳ Ｐゴシック" panose="020B0600070205080204" pitchFamily="34" charset="-128"/>
              </a:rPr>
              <a:t>computer</a:t>
            </a:r>
            <a:r>
              <a:rPr lang="en-US" altLang="en-US" dirty="0">
                <a:ea typeface="ＭＳ Ｐゴシック" panose="020B0600070205080204" pitchFamily="34" charset="-128"/>
              </a:rPr>
              <a:t>: 33,47,154,159,202 …</a:t>
            </a:r>
          </a:p>
          <a:p>
            <a:pPr eaLnBrk="1" hangingPunct="1"/>
            <a:r>
              <a:rPr lang="en-US" altLang="en-US" u="sng" dirty="0">
                <a:ea typeface="ＭＳ Ｐゴシック" panose="020B0600070205080204" pitchFamily="34" charset="-128"/>
              </a:rPr>
              <a:t>Consequence</a:t>
            </a:r>
            <a:r>
              <a:rPr lang="en-US" altLang="en-US" dirty="0">
                <a:ea typeface="ＭＳ Ｐゴシック" panose="020B0600070205080204" pitchFamily="34" charset="-128"/>
              </a:rPr>
              <a:t>: it suffices to store </a:t>
            </a:r>
            <a:r>
              <a:rPr lang="en-US" altLang="en-US" i="1" dirty="0">
                <a:ea typeface="ＭＳ Ｐゴシック" panose="020B0600070205080204" pitchFamily="34" charset="-128"/>
              </a:rPr>
              <a:t>gaps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33,14,107,5,43 …</a:t>
            </a:r>
          </a:p>
          <a:p>
            <a:pPr eaLnBrk="1" hangingPunct="1"/>
            <a:r>
              <a:rPr lang="en-US" altLang="en-US" u="sng" dirty="0">
                <a:ea typeface="ＭＳ Ｐゴシック" panose="020B0600070205080204" pitchFamily="34" charset="-128"/>
              </a:rPr>
              <a:t>Hope</a:t>
            </a:r>
            <a:r>
              <a:rPr lang="en-US" altLang="en-US" dirty="0">
                <a:ea typeface="ＭＳ Ｐゴシック" panose="020B0600070205080204" pitchFamily="34" charset="-128"/>
              </a:rPr>
              <a:t>: most gaps can be encoded/stored with far fewer than 20 bits.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Especially for common words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xmlns="" id="{8DA910D7-1D33-4F45-A7F2-F0D5E9A9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90800"/>
            <a:ext cx="990600" cy="381000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xmlns="" id="{93A299B4-E571-0A4D-BDD8-2042502B6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81400"/>
            <a:ext cx="304800" cy="301625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4278" name="AutoShape 6">
            <a:extLst>
              <a:ext uri="{FF2B5EF4-FFF2-40B4-BE49-F238E27FC236}">
                <a16:creationId xmlns:a16="http://schemas.microsoft.com/office/drawing/2014/main" xmlns="" id="{D0FC0C18-C694-534F-B603-EC1B2F0CC5A7}"/>
              </a:ext>
            </a:extLst>
          </p:cNvPr>
          <p:cNvCxnSpPr>
            <a:cxnSpLocks noChangeShapeType="1"/>
            <a:stCxn id="54277" idx="0"/>
            <a:endCxn id="54276" idx="2"/>
          </p:cNvCxnSpPr>
          <p:nvPr/>
        </p:nvCxnSpPr>
        <p:spPr bwMode="auto">
          <a:xfrm rot="5400000" flipH="1" flipV="1">
            <a:off x="2990850" y="2647950"/>
            <a:ext cx="609600" cy="125730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9" name="TextBox 6">
            <a:extLst>
              <a:ext uri="{FF2B5EF4-FFF2-40B4-BE49-F238E27FC236}">
                <a16:creationId xmlns:a16="http://schemas.microsoft.com/office/drawing/2014/main" xmlns="" id="{90BBDB18-ED50-0B46-ACD9-C3F2BD40D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4280" name="Slide Number Placeholder 7">
            <a:extLst>
              <a:ext uri="{FF2B5EF4-FFF2-40B4-BE49-F238E27FC236}">
                <a16:creationId xmlns:a16="http://schemas.microsoft.com/office/drawing/2014/main" xmlns="" id="{CF061D96-0869-F145-B327-85E5EECC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E739547-19C2-4D40-A433-3925C6B4EC8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xmlns="" id="{84DA19C8-31E8-274B-AD52-4AC0D1CA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Three postings entries</a:t>
            </a:r>
          </a:p>
        </p:txBody>
      </p:sp>
      <p:pic>
        <p:nvPicPr>
          <p:cNvPr id="55299" name="Content Placeholder 3" descr="postingsgaps.gif">
            <a:extLst>
              <a:ext uri="{FF2B5EF4-FFF2-40B4-BE49-F238E27FC236}">
                <a16:creationId xmlns:a16="http://schemas.microsoft.com/office/drawing/2014/main" xmlns="" id="{F3AED01B-1B11-E248-A432-5F30D575A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514600"/>
            <a:ext cx="9144000" cy="1835150"/>
          </a:xfrm>
        </p:spPr>
      </p:pic>
      <p:sp>
        <p:nvSpPr>
          <p:cNvPr id="55300" name="TextBox 3">
            <a:extLst>
              <a:ext uri="{FF2B5EF4-FFF2-40B4-BE49-F238E27FC236}">
                <a16:creationId xmlns:a16="http://schemas.microsoft.com/office/drawing/2014/main" xmlns="" id="{81FC73B8-D126-0C47-B361-580A401C8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5301" name="Slide Number Placeholder 4">
            <a:extLst>
              <a:ext uri="{FF2B5EF4-FFF2-40B4-BE49-F238E27FC236}">
                <a16:creationId xmlns:a16="http://schemas.microsoft.com/office/drawing/2014/main" xmlns="" id="{2860DE51-1451-5940-AF83-DE28A911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AAE3106E-ED20-164C-8E49-8F84826E40B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50">
            <a:extLst>
              <a:ext uri="{FF2B5EF4-FFF2-40B4-BE49-F238E27FC236}">
                <a16:creationId xmlns:a16="http://schemas.microsoft.com/office/drawing/2014/main" xmlns="" id="{EF167F51-91BD-8C4C-A440-A7DC8E45B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Variable length encoding</a:t>
            </a:r>
          </a:p>
        </p:txBody>
      </p:sp>
      <p:sp>
        <p:nvSpPr>
          <p:cNvPr id="56323" name="Rectangle 2051">
            <a:extLst>
              <a:ext uri="{FF2B5EF4-FFF2-40B4-BE49-F238E27FC236}">
                <a16:creationId xmlns:a16="http://schemas.microsoft.com/office/drawing/2014/main" xmlns="" id="{829D53B5-AED2-904E-9420-1E434BA26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Aim: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For </a:t>
            </a:r>
            <a:r>
              <a:rPr lang="en-US" altLang="en-US" b="1" i="1" dirty="0" err="1">
                <a:ea typeface="ＭＳ Ｐゴシック" panose="020B0600070205080204" pitchFamily="34" charset="-128"/>
              </a:rPr>
              <a:t>arachnocentric</a:t>
            </a:r>
            <a:r>
              <a:rPr lang="en-US" altLang="en-US" dirty="0">
                <a:ea typeface="ＭＳ Ｐゴシック" panose="020B0600070205080204" pitchFamily="34" charset="-128"/>
              </a:rPr>
              <a:t>, we will use ~20 bits/gap entry.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For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the</a:t>
            </a:r>
            <a:r>
              <a:rPr lang="en-US" altLang="en-US" dirty="0">
                <a:ea typeface="ＭＳ Ｐゴシック" panose="020B0600070205080204" pitchFamily="34" charset="-128"/>
              </a:rPr>
              <a:t>, we will use ~1 bit/gap entry.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If the average gap for a term is </a:t>
            </a:r>
            <a:r>
              <a:rPr lang="en-US" altLang="en-US" i="1" dirty="0">
                <a:ea typeface="ＭＳ Ｐゴシック" panose="020B0600070205080204" pitchFamily="34" charset="-128"/>
              </a:rPr>
              <a:t>G</a:t>
            </a:r>
            <a:r>
              <a:rPr lang="en-US" altLang="en-US" dirty="0">
                <a:ea typeface="ＭＳ Ｐゴシック" panose="020B0600070205080204" pitchFamily="34" charset="-128"/>
              </a:rPr>
              <a:t>, we want to use ~log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ea typeface="ＭＳ Ｐゴシック" panose="020B0600070205080204" pitchFamily="34" charset="-128"/>
              </a:rPr>
              <a:t>G</a:t>
            </a:r>
            <a:r>
              <a:rPr lang="en-US" altLang="en-US" dirty="0">
                <a:ea typeface="ＭＳ Ｐゴシック" panose="020B0600070205080204" pitchFamily="34" charset="-128"/>
              </a:rPr>
              <a:t> bits/gap entry.</a:t>
            </a:r>
          </a:p>
          <a:p>
            <a:pPr eaLnBrk="1" hangingPunct="1"/>
            <a:r>
              <a:rPr lang="en-US" altLang="en-US" u="sng" dirty="0">
                <a:ea typeface="ＭＳ Ｐゴシック" panose="020B0600070205080204" pitchFamily="34" charset="-128"/>
              </a:rPr>
              <a:t>Key challenge</a:t>
            </a:r>
            <a:r>
              <a:rPr lang="en-US" altLang="en-US" dirty="0">
                <a:ea typeface="ＭＳ Ｐゴシック" panose="020B0600070205080204" pitchFamily="34" charset="-128"/>
              </a:rPr>
              <a:t>: encode every integer (gap) with about as few bits as needed for that integer.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This requires a </a:t>
            </a:r>
            <a:r>
              <a:rPr lang="en-US" altLang="en-US" i="1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variable length encoding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Variable length codes achieve this by using short codes for small numbers</a:t>
            </a:r>
          </a:p>
        </p:txBody>
      </p:sp>
      <p:sp>
        <p:nvSpPr>
          <p:cNvPr id="56324" name="TextBox 3">
            <a:extLst>
              <a:ext uri="{FF2B5EF4-FFF2-40B4-BE49-F238E27FC236}">
                <a16:creationId xmlns:a16="http://schemas.microsoft.com/office/drawing/2014/main" xmlns="" id="{64D1DB79-5A6C-BA49-B2EC-99F34C019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6325" name="Slide Number Placeholder 4">
            <a:extLst>
              <a:ext uri="{FF2B5EF4-FFF2-40B4-BE49-F238E27FC236}">
                <a16:creationId xmlns:a16="http://schemas.microsoft.com/office/drawing/2014/main" xmlns="" id="{D1533423-B692-A04B-A03E-51973AD3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B89DFFF9-691F-2D43-9C4B-86C1FB50206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08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xmlns="" id="{F26D3085-A82F-6F44-958F-C9DD812D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Unary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496213-ED1D-7C4C-9DCE-038286C84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Represent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as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1s with a final 0.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Unary code for 3 is 1110.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Unary code for 40 is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11111111111111111111111111111111111111110 .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Unary code for 80 is: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111111111111111111111111111111111111111111111111111111111111111111111111111111110</a:t>
            </a:r>
          </a:p>
          <a:p>
            <a:pPr>
              <a:buFont typeface="Wingdings" pitchFamily="2" charset="2"/>
              <a:buNone/>
            </a:pPr>
            <a:endParaRPr lang="en-US" altLang="en-US" sz="12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This doesn’t look promising, but….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Optimal if P(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) = </a:t>
            </a:r>
            <a:r>
              <a:rPr lang="en-US" altLang="he-IL" dirty="0">
                <a:cs typeface="Tahoma" pitchFamily="34" charset="0"/>
              </a:rPr>
              <a:t>2</a:t>
            </a:r>
            <a:r>
              <a:rPr lang="en-US" altLang="he-IL" baseline="30000" dirty="0">
                <a:cs typeface="Tahoma" pitchFamily="34" charset="0"/>
              </a:rPr>
              <a:t>–</a:t>
            </a:r>
            <a:r>
              <a:rPr lang="en-US" altLang="he-IL" i="1" baseline="30000" dirty="0">
                <a:cs typeface="Tahoma" pitchFamily="34" charset="0"/>
              </a:rPr>
              <a:t>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We can use it as part of our solution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xmlns="" id="{8ECF77F3-69BB-9B4A-9B33-1C16540E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42804F9F-4795-7441-BA68-8D99151AE22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48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xmlns="" id="{089A7589-082E-A74E-AF54-D738BEAA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Gamma codes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xmlns="" id="{F9FC16BE-5111-E242-9A52-A2F656A9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We can compress better with </a:t>
            </a:r>
            <a:r>
              <a:rPr lang="en-US" altLang="en-US" u="sng">
                <a:ea typeface="ＭＳ Ｐゴシック" panose="020B0600070205080204" pitchFamily="34" charset="-128"/>
              </a:rPr>
              <a:t>bit-level</a:t>
            </a:r>
            <a:r>
              <a:rPr lang="en-US" altLang="en-US">
                <a:ea typeface="ＭＳ Ｐゴシック" panose="020B0600070205080204" pitchFamily="34" charset="-128"/>
              </a:rPr>
              <a:t> codes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Gamma code is the best known of these.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Represent a gap </a:t>
            </a:r>
            <a:r>
              <a:rPr lang="en-US" altLang="en-US" i="1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 as a pair </a:t>
            </a:r>
            <a:r>
              <a:rPr lang="en-US" altLang="en-US" i="1">
                <a:ea typeface="ＭＳ Ｐゴシック" panose="020B0600070205080204" pitchFamily="34" charset="-128"/>
              </a:rPr>
              <a:t>length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ea typeface="ＭＳ Ｐゴシック" panose="020B0600070205080204" pitchFamily="34" charset="-128"/>
              </a:rPr>
              <a:t>offset</a:t>
            </a: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i="1">
                <a:ea typeface="ＭＳ Ｐゴシック" panose="020B0600070205080204" pitchFamily="34" charset="-128"/>
              </a:rPr>
              <a:t>offset</a:t>
            </a:r>
            <a:r>
              <a:rPr lang="en-US" altLang="en-US">
                <a:ea typeface="ＭＳ Ｐゴシック" panose="020B0600070205080204" pitchFamily="34" charset="-128"/>
              </a:rPr>
              <a:t> is </a:t>
            </a:r>
            <a:r>
              <a:rPr lang="en-US" altLang="en-US" i="1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 in binary, with the leading bit cut off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For example 13 → 1101 → 101</a:t>
            </a:r>
          </a:p>
          <a:p>
            <a:r>
              <a:rPr lang="en-US" altLang="en-US" i="1">
                <a:ea typeface="ＭＳ Ｐゴシック" panose="020B0600070205080204" pitchFamily="34" charset="-128"/>
              </a:rPr>
              <a:t>length</a:t>
            </a:r>
            <a:r>
              <a:rPr lang="en-US" altLang="en-US">
                <a:ea typeface="ＭＳ Ｐゴシック" panose="020B0600070205080204" pitchFamily="34" charset="-128"/>
              </a:rPr>
              <a:t> is the length of offset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For 13 (offset 101), this is 3.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 encode </a:t>
            </a:r>
            <a:r>
              <a:rPr lang="en-US" altLang="en-US" i="1">
                <a:ea typeface="ＭＳ Ｐゴシック" panose="020B0600070205080204" pitchFamily="34" charset="-128"/>
              </a:rPr>
              <a:t>length</a:t>
            </a:r>
            <a:r>
              <a:rPr lang="en-US" altLang="en-US">
                <a:ea typeface="ＭＳ Ｐゴシック" panose="020B0600070205080204" pitchFamily="34" charset="-128"/>
              </a:rPr>
              <a:t> with </a:t>
            </a:r>
            <a:r>
              <a:rPr lang="en-US" altLang="en-US" i="1">
                <a:ea typeface="ＭＳ Ｐゴシック" panose="020B0600070205080204" pitchFamily="34" charset="-128"/>
              </a:rPr>
              <a:t>unary code</a:t>
            </a:r>
            <a:r>
              <a:rPr lang="en-US" altLang="en-US">
                <a:ea typeface="ＭＳ Ｐゴシック" panose="020B0600070205080204" pitchFamily="34" charset="-128"/>
              </a:rPr>
              <a:t>: 1110.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Gamma code of 13 is the concatenation of </a:t>
            </a:r>
            <a:r>
              <a:rPr lang="en-US" altLang="en-US" i="1">
                <a:ea typeface="ＭＳ Ｐゴシック" panose="020B0600070205080204" pitchFamily="34" charset="-128"/>
              </a:rPr>
              <a:t>length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ea typeface="ＭＳ Ｐゴシック" panose="020B0600070205080204" pitchFamily="34" charset="-128"/>
              </a:rPr>
              <a:t>offset</a:t>
            </a:r>
            <a:r>
              <a:rPr lang="en-US" altLang="en-US">
                <a:ea typeface="ＭＳ Ｐゴシック" panose="020B0600070205080204" pitchFamily="34" charset="-128"/>
              </a:rPr>
              <a:t>: 1110101</a:t>
            </a:r>
          </a:p>
        </p:txBody>
      </p:sp>
      <p:sp>
        <p:nvSpPr>
          <p:cNvPr id="61444" name="TextBox 3">
            <a:extLst>
              <a:ext uri="{FF2B5EF4-FFF2-40B4-BE49-F238E27FC236}">
                <a16:creationId xmlns:a16="http://schemas.microsoft.com/office/drawing/2014/main" xmlns="" id="{ECC58E87-04FC-4648-9844-D82D03729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61445" name="Slide Number Placeholder 4">
            <a:extLst>
              <a:ext uri="{FF2B5EF4-FFF2-40B4-BE49-F238E27FC236}">
                <a16:creationId xmlns:a16="http://schemas.microsoft.com/office/drawing/2014/main" xmlns="" id="{13809C54-B251-9744-A3ED-923AF2E9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0AACD2D9-6CFD-894D-989C-4C541E124AE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571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xmlns="" id="{8E408E68-C435-8F40-B85A-74A94F96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Gamma code examples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4C0135A-2039-FA4A-BC4D-BD4A58B12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220096"/>
              </p:ext>
            </p:extLst>
          </p:nvPr>
        </p:nvGraphicFramePr>
        <p:xfrm>
          <a:off x="533400" y="1752600"/>
          <a:ext cx="8153400" cy="4086225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length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offset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ymbol" charset="2"/>
                        </a:rPr>
                        <a:t>g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-code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1110,001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1110,101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11110,1000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111111110,11111111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11111111110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0000000001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11111111110,0000000001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2529" name="TextBox 4">
            <a:extLst>
              <a:ext uri="{FF2B5EF4-FFF2-40B4-BE49-F238E27FC236}">
                <a16:creationId xmlns:a16="http://schemas.microsoft.com/office/drawing/2014/main" xmlns="" id="{F549C7F8-F951-434F-B25E-3054C156B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62530" name="Slide Number Placeholder 4">
            <a:extLst>
              <a:ext uri="{FF2B5EF4-FFF2-40B4-BE49-F238E27FC236}">
                <a16:creationId xmlns:a16="http://schemas.microsoft.com/office/drawing/2014/main" xmlns="" id="{557E11E8-5FC8-6743-91C4-55A24893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D70631D8-73EE-6643-80C8-2436C7705F2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71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0E07DD-0785-2A44-BC3E-92F5D97D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A31853-BB44-9249-B1B9-0C81066C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/>
          <a:lstStyle/>
          <a:p>
            <a:r>
              <a:rPr lang="en-US" sz="2400" dirty="0"/>
              <a:t>For compression, you need to use bitwise operators</a:t>
            </a:r>
          </a:p>
          <a:p>
            <a:endParaRPr lang="en-US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Python (and most everything else):</a:t>
            </a:r>
          </a:p>
          <a:p>
            <a:pPr lvl="1"/>
            <a:r>
              <a:rPr lang="en-US" dirty="0"/>
              <a:t>&amp; bitwise and; | bitwise or; ^ bitwise </a:t>
            </a:r>
            <a:r>
              <a:rPr lang="en-US" dirty="0" err="1"/>
              <a:t>xor</a:t>
            </a:r>
            <a:r>
              <a:rPr lang="en-US" dirty="0"/>
              <a:t>; ~ ones complement</a:t>
            </a:r>
          </a:p>
          <a:p>
            <a:pPr lvl="1"/>
            <a:r>
              <a:rPr lang="en-US" dirty="0"/>
              <a:t>&lt;&lt; left shift bits, &gt;&gt; right shift; LACKS &gt;&gt;&gt; zero fill right shift</a:t>
            </a:r>
          </a:p>
          <a:p>
            <a:pPr lvl="1"/>
            <a:r>
              <a:rPr lang="en-US" dirty="0"/>
              <a:t>Recipes:</a:t>
            </a:r>
          </a:p>
          <a:p>
            <a:pPr lvl="2"/>
            <a:r>
              <a:rPr lang="en-US" dirty="0"/>
              <a:t>Extract 7 bits:   a &amp; 0x7f00 &gt;&gt; 8 ; if take high-order bit add: &amp; 0x7f</a:t>
            </a:r>
          </a:p>
          <a:p>
            <a:pPr lvl="2"/>
            <a:r>
              <a:rPr lang="en-US" dirty="0"/>
              <a:t>Combine 3 5-bit numbers:   a | (b &lt;&lt; 5) | (c &lt;&lt; 10)</a:t>
            </a:r>
          </a:p>
          <a:p>
            <a:pPr lvl="2"/>
            <a:r>
              <a:rPr lang="en-US" dirty="0"/>
              <a:t>Lookup tables rather than decoding can be faster, yet still small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44E7B7-3303-E24B-A89D-9A545510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B2A4-CF36-8447-B201-55E07538E3C1}" type="slidenum">
              <a:rPr lang="en-US" altLang="en-US" smtClean="0"/>
              <a:pPr/>
              <a:t>39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431424B-85D2-9947-83F2-88EA9F9480C1}"/>
              </a:ext>
            </a:extLst>
          </p:cNvPr>
          <p:cNvGrpSpPr/>
          <p:nvPr/>
        </p:nvGrpSpPr>
        <p:grpSpPr>
          <a:xfrm>
            <a:off x="1409699" y="2133600"/>
            <a:ext cx="6210301" cy="1752600"/>
            <a:chOff x="215900" y="2698750"/>
            <a:chExt cx="8712200" cy="28806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6CCC036F-917E-6246-A4CD-CAED964BE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00" y="2698750"/>
              <a:ext cx="8712200" cy="14605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7E1516E5-B2C4-224C-A52D-029F0D686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54" r="1969"/>
            <a:stretch/>
          </p:blipFill>
          <p:spPr>
            <a:xfrm>
              <a:off x="215900" y="4159250"/>
              <a:ext cx="8712200" cy="1420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767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xmlns="" id="{39FC82BD-187C-384A-8973-AC51AF98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compression (in general)?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xmlns="" id="{F6ED760B-A235-324E-87F4-B7F85564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less disk space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Save a little money; give users more space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Keep more stuff in memory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Increases speed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Increase speed of data transfer from disk to memory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[read compressed data | decompress] is faster than     [read uncompressed data]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Premise: Decompression algorithms are fast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True of the decompression algorithms we use</a:t>
            </a:r>
          </a:p>
        </p:txBody>
      </p:sp>
      <p:sp>
        <p:nvSpPr>
          <p:cNvPr id="21508" name="TextBox 4">
            <a:extLst>
              <a:ext uri="{FF2B5EF4-FFF2-40B4-BE49-F238E27FC236}">
                <a16:creationId xmlns:a16="http://schemas.microsoft.com/office/drawing/2014/main" xmlns="" id="{D62C326D-FFE9-0945-A177-3255CEB6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5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xmlns="" id="{A08208AE-D023-CE49-A8F3-2DAB52FB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12B22C0C-4E87-FC49-837E-5DFB3BBC7BF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050">
            <a:extLst>
              <a:ext uri="{FF2B5EF4-FFF2-40B4-BE49-F238E27FC236}">
                <a16:creationId xmlns:a16="http://schemas.microsoft.com/office/drawing/2014/main" xmlns="" id="{51122C9D-6805-6C4F-9C76-F892CABE2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Gamma code properties</a:t>
            </a:r>
          </a:p>
        </p:txBody>
      </p:sp>
      <p:sp>
        <p:nvSpPr>
          <p:cNvPr id="63491" name="Rectangle 2051">
            <a:extLst>
              <a:ext uri="{FF2B5EF4-FFF2-40B4-BE49-F238E27FC236}">
                <a16:creationId xmlns:a16="http://schemas.microsoft.com/office/drawing/2014/main" xmlns="" id="{07B82F24-112B-3F46-8E9B-A2FB6F0D0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>
                <a:ea typeface="ＭＳ Ｐゴシック" panose="020B0600070205080204" pitchFamily="34" charset="-128"/>
              </a:rPr>
              <a:t>G</a:t>
            </a:r>
            <a:r>
              <a:rPr lang="en-US" altLang="en-US" dirty="0">
                <a:ea typeface="ＭＳ Ｐゴシック" panose="020B0600070205080204" pitchFamily="34" charset="-128"/>
              </a:rPr>
              <a:t> is encoded using 2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log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G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 + 1 bits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Length of offset is log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G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 bits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Length of length is log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G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 + 1 bits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All gamma codes have an odd number of bits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Almost within a factor of 2 of best possible,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log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G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Gamma code is uniquely prefix-decodable, like VB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Gamma code can be used for any distribution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Optimal for </a:t>
            </a:r>
            <a:r>
              <a:rPr lang="en-US" dirty="0"/>
              <a:t>P(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1/(2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Gamma code is parameter-free</a:t>
            </a:r>
          </a:p>
        </p:txBody>
      </p:sp>
      <p:sp>
        <p:nvSpPr>
          <p:cNvPr id="63492" name="TextBox 3">
            <a:extLst>
              <a:ext uri="{FF2B5EF4-FFF2-40B4-BE49-F238E27FC236}">
                <a16:creationId xmlns:a16="http://schemas.microsoft.com/office/drawing/2014/main" xmlns="" id="{816E5EA2-2B11-FC4E-A54B-61E2C2E6E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63493" name="Slide Number Placeholder 4">
            <a:extLst>
              <a:ext uri="{FF2B5EF4-FFF2-40B4-BE49-F238E27FC236}">
                <a16:creationId xmlns:a16="http://schemas.microsoft.com/office/drawing/2014/main" xmlns="" id="{E72EC4AE-0A30-B742-AFC6-03DEE300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469672C4-0CD8-1F4E-A9A2-E2AF4AE9AD9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60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xmlns="" id="{08F01DFE-9631-E54B-ABBF-ADDB1869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Gamma seldom used in practice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xmlns="" id="{FC5C0EE4-AD57-644B-8378-082C4BAC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Machines have word boundaries – 8, 16, 32, 64 bits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Operations that cross word boundaries are slower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Compressing and manipulating at the granularity of bits can be too slow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All modern practice is to use byte or word aligned codes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Variable byte encoding is a faster, conceptually simpler compression scheme, with decent compression</a:t>
            </a:r>
          </a:p>
        </p:txBody>
      </p:sp>
      <p:sp>
        <p:nvSpPr>
          <p:cNvPr id="64516" name="TextBox 3">
            <a:extLst>
              <a:ext uri="{FF2B5EF4-FFF2-40B4-BE49-F238E27FC236}">
                <a16:creationId xmlns:a16="http://schemas.microsoft.com/office/drawing/2014/main" xmlns="" id="{DC9B9463-FFB2-C749-92B8-A92F102E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64517" name="Slide Number Placeholder 4">
            <a:extLst>
              <a:ext uri="{FF2B5EF4-FFF2-40B4-BE49-F238E27FC236}">
                <a16:creationId xmlns:a16="http://schemas.microsoft.com/office/drawing/2014/main" xmlns="" id="{7413E056-F4A1-1B40-98DC-7E99F38A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8673055B-AB15-984D-921A-BDC084BA596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80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xmlns="" id="{1626509C-EF39-604D-ABFD-98286516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Variable Byte (VB) codes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xmlns="" id="{E7E9D539-0B1B-D04B-A451-113B85DCB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 a gap value </a:t>
            </a:r>
            <a:r>
              <a:rPr lang="en-US" altLang="en-US" i="1">
                <a:ea typeface="ＭＳ Ｐゴシック" panose="020B0600070205080204" pitchFamily="34" charset="-128"/>
              </a:rPr>
              <a:t>G, </a:t>
            </a:r>
            <a:r>
              <a:rPr lang="en-US" altLang="en-US">
                <a:ea typeface="ＭＳ Ｐゴシック" panose="020B0600070205080204" pitchFamily="34" charset="-128"/>
              </a:rPr>
              <a:t>we want to use close to the fewest bytes needed to hold log</a:t>
            </a:r>
            <a:r>
              <a:rPr lang="en-US" altLang="en-US" baseline="-25000">
                <a:ea typeface="ＭＳ Ｐゴシック" panose="020B0600070205080204" pitchFamily="34" charset="-128"/>
              </a:rPr>
              <a:t>2 </a:t>
            </a:r>
            <a:r>
              <a:rPr lang="en-US" altLang="en-US" i="1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 bits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Begin with one byte to store </a:t>
            </a:r>
            <a:r>
              <a:rPr lang="en-US" altLang="en-US" i="1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 and dedicate 1 bit in it to be a </a:t>
            </a:r>
            <a:r>
              <a:rPr lang="en-US" altLang="en-US" u="sng">
                <a:ea typeface="ＭＳ Ｐゴシック" panose="020B0600070205080204" pitchFamily="34" charset="-128"/>
              </a:rPr>
              <a:t>continuation </a:t>
            </a:r>
            <a:r>
              <a:rPr lang="en-US" altLang="en-US">
                <a:ea typeface="ＭＳ Ｐゴシック" panose="020B0600070205080204" pitchFamily="34" charset="-128"/>
              </a:rPr>
              <a:t>bit </a:t>
            </a:r>
            <a:r>
              <a:rPr lang="en-US" altLang="en-US" i="1">
                <a:ea typeface="ＭＳ Ｐゴシック" panose="020B0600070205080204" pitchFamily="34" charset="-128"/>
              </a:rPr>
              <a:t>c</a:t>
            </a: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If </a:t>
            </a:r>
            <a:r>
              <a:rPr lang="en-US" altLang="en-US" i="1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 ≤127, binary-encode it in the 7 available bits and set </a:t>
            </a:r>
            <a:r>
              <a:rPr lang="en-US" altLang="en-US" i="1">
                <a:ea typeface="ＭＳ Ｐゴシック" panose="020B0600070205080204" pitchFamily="34" charset="-128"/>
              </a:rPr>
              <a:t>c </a:t>
            </a:r>
            <a:r>
              <a:rPr lang="en-US" altLang="en-US">
                <a:ea typeface="ＭＳ Ｐゴシック" panose="020B0600070205080204" pitchFamily="34" charset="-128"/>
              </a:rPr>
              <a:t>=1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Else encode </a:t>
            </a:r>
            <a:r>
              <a:rPr lang="en-US" altLang="en-US" i="1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’s lower-order 7 bits and then use additional bytes to encode the higher order bits using the same algorithm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At the end set the continuation bit of the last byte to 1 (</a:t>
            </a:r>
            <a:r>
              <a:rPr lang="en-US" altLang="en-US" i="1">
                <a:ea typeface="ＭＳ Ｐゴシック" panose="020B0600070205080204" pitchFamily="34" charset="-128"/>
              </a:rPr>
              <a:t>c</a:t>
            </a:r>
            <a:r>
              <a:rPr lang="en-US" altLang="en-US">
                <a:ea typeface="ＭＳ Ｐゴシック" panose="020B0600070205080204" pitchFamily="34" charset="-128"/>
              </a:rPr>
              <a:t> =1) – and for the other bytes </a:t>
            </a:r>
            <a:r>
              <a:rPr lang="en-US" altLang="en-US" i="1">
                <a:ea typeface="ＭＳ Ｐゴシック" panose="020B0600070205080204" pitchFamily="34" charset="-128"/>
              </a:rPr>
              <a:t>c</a:t>
            </a:r>
            <a:r>
              <a:rPr lang="en-US" altLang="en-US">
                <a:ea typeface="ＭＳ Ｐゴシック" panose="020B0600070205080204" pitchFamily="34" charset="-128"/>
              </a:rPr>
              <a:t> = 0.</a:t>
            </a:r>
          </a:p>
        </p:txBody>
      </p:sp>
      <p:sp>
        <p:nvSpPr>
          <p:cNvPr id="57348" name="TextBox 3">
            <a:extLst>
              <a:ext uri="{FF2B5EF4-FFF2-40B4-BE49-F238E27FC236}">
                <a16:creationId xmlns:a16="http://schemas.microsoft.com/office/drawing/2014/main" xmlns="" id="{1D703818-DB01-7046-847F-84DB6B01F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7349" name="Slide Number Placeholder 4">
            <a:extLst>
              <a:ext uri="{FF2B5EF4-FFF2-40B4-BE49-F238E27FC236}">
                <a16:creationId xmlns:a16="http://schemas.microsoft.com/office/drawing/2014/main" xmlns="" id="{B976BF30-5E38-DE43-8635-66392515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808A7A0D-BC60-9E4B-BDD0-B7DC03DDC9B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xmlns="" id="{DA0BCBB3-BFA5-0F46-B397-000202DB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6355E75-04E6-9C4F-B1A8-1B4B86BC86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752600"/>
          <a:ext cx="7772400" cy="165735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docIDs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824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829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215406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gaps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214577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VB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00000110 10111000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10000101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00001101 00001100 10110001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549953D-47BE-9C4E-9F8C-31C5E7892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81400"/>
            <a:ext cx="80375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/>
              <a:t>Postings stored as the byte concatenation</a:t>
            </a:r>
          </a:p>
          <a:p>
            <a:pPr eaLnBrk="1" hangingPunct="1"/>
            <a:r>
              <a:rPr lang="en-US" altLang="en-US" sz="2000">
                <a:solidFill>
                  <a:srgbClr val="A40508"/>
                </a:solidFill>
              </a:rPr>
              <a:t>000001101011100010000101000011010000110010110001</a:t>
            </a:r>
          </a:p>
        </p:txBody>
      </p:sp>
      <p:sp>
        <p:nvSpPr>
          <p:cNvPr id="6" name="Up Arrow Callout 5">
            <a:extLst>
              <a:ext uri="{FF2B5EF4-FFF2-40B4-BE49-F238E27FC236}">
                <a16:creationId xmlns:a16="http://schemas.microsoft.com/office/drawing/2014/main" xmlns="" id="{51FD0919-D777-6148-99B2-BB02550CD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89425"/>
            <a:ext cx="5983288" cy="1273175"/>
          </a:xfrm>
          <a:prstGeom prst="upArrowCallout">
            <a:avLst>
              <a:gd name="adj1" fmla="val 25020"/>
              <a:gd name="adj2" fmla="val 24999"/>
              <a:gd name="adj3" fmla="val 25000"/>
              <a:gd name="adj4" fmla="val 64977"/>
            </a:avLst>
          </a:prstGeom>
          <a:solidFill>
            <a:srgbClr val="FFC000">
              <a:alpha val="2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/>
              <a:t>Key property: VB-encoded postings are</a:t>
            </a:r>
          </a:p>
          <a:p>
            <a:pPr eaLnBrk="1" hangingPunct="1"/>
            <a:r>
              <a:rPr lang="en-US" altLang="en-US"/>
              <a:t>uniquely prefix-decodable.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xmlns="" id="{23C0F7B1-DB45-4E41-BEBB-38F78FBB589E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133600"/>
            <a:ext cx="3810000" cy="4648200"/>
            <a:chOff x="4495800" y="2133600"/>
            <a:chExt cx="3810000" cy="4648200"/>
          </a:xfrm>
        </p:grpSpPr>
        <p:sp>
          <p:nvSpPr>
            <p:cNvPr id="58398" name="Rounded Rectangle 6">
              <a:extLst>
                <a:ext uri="{FF2B5EF4-FFF2-40B4-BE49-F238E27FC236}">
                  <a16:creationId xmlns:a16="http://schemas.microsoft.com/office/drawing/2014/main" xmlns="" id="{39594DF8-92DE-2C45-8EFB-D2CA7DA18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133600"/>
              <a:ext cx="1219200" cy="685800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25098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399" name="Line Callout 3 7">
              <a:extLst>
                <a:ext uri="{FF2B5EF4-FFF2-40B4-BE49-F238E27FC236}">
                  <a16:creationId xmlns:a16="http://schemas.microsoft.com/office/drawing/2014/main" xmlns="" id="{1B137ED4-1586-384C-94BD-4720A211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5867400"/>
              <a:ext cx="3810000" cy="914400"/>
            </a:xfrm>
            <a:prstGeom prst="borderCallout3">
              <a:avLst>
                <a:gd name="adj1" fmla="val -894"/>
                <a:gd name="adj2" fmla="val 100759"/>
                <a:gd name="adj3" fmla="val -207736"/>
                <a:gd name="adj4" fmla="val 114884"/>
                <a:gd name="adj5" fmla="val -239287"/>
                <a:gd name="adj6" fmla="val 60000"/>
                <a:gd name="adj7" fmla="val -335847"/>
                <a:gd name="adj8" fmla="val 180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For a small gap (5), VB</a:t>
              </a:r>
            </a:p>
            <a:p>
              <a:pPr eaLnBrk="1" hangingPunct="1"/>
              <a:r>
                <a:rPr lang="en-US" altLang="en-US"/>
                <a:t>uses a whole byte.</a:t>
              </a:r>
            </a:p>
          </p:txBody>
        </p:sp>
      </p:grpSp>
      <p:sp>
        <p:nvSpPr>
          <p:cNvPr id="58396" name="TextBox 8">
            <a:extLst>
              <a:ext uri="{FF2B5EF4-FFF2-40B4-BE49-F238E27FC236}">
                <a16:creationId xmlns:a16="http://schemas.microsoft.com/office/drawing/2014/main" xmlns="" id="{D05B057D-0363-BF46-8C8A-EEBE80E60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8397" name="Slide Number Placeholder 9">
            <a:extLst>
              <a:ext uri="{FF2B5EF4-FFF2-40B4-BE49-F238E27FC236}">
                <a16:creationId xmlns:a16="http://schemas.microsoft.com/office/drawing/2014/main" xmlns="" id="{A39AEB1D-6E04-8E42-9317-BFC260EB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08204F3D-D54C-EB49-A0FD-057553C90E4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xmlns="" id="{11392442-D87D-F241-8096-B909BA5C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RCV1 compression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34FFBE75-21B3-D447-B9D1-CB76552920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752600"/>
          <a:ext cx="7772400" cy="4457700"/>
        </p:xfrm>
        <a:graphic>
          <a:graphicData uri="http://schemas.openxmlformats.org/drawingml/2006/table">
            <a:tbl>
              <a:tblPr/>
              <a:tblGrid>
                <a:gridCol w="6324600">
                  <a:extLst>
                    <a:ext uri="{9D8B030D-6E8A-4147-A177-3AD203B41FA5}">
                      <a16:colId xmlns:a16="http://schemas.microsoft.com/office/drawing/2014/main" xmlns="" val="379931905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405964551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Data structure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Size in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9319347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dictionary, fixed-width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8755327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dictionary, term pointers into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5896927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with blocking, k =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91405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with blocking &amp; front coding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293519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collection (text, xml markup etc)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3,600.0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009929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collection (text)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960.0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490231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Term-doc incidence matrix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40,000.0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919878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postings, uncompressed (32-bit words)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400.0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759544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postings, uncompressed (20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250.0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651957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postings, variable byte encoded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116.0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672153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postings,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2" charset="2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g-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encoded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0349102"/>
                  </a:ext>
                </a:extLst>
              </a:tr>
            </a:tbl>
          </a:graphicData>
        </a:graphic>
      </p:graphicFrame>
      <p:sp>
        <p:nvSpPr>
          <p:cNvPr id="65580" name="TextBox 4">
            <a:extLst>
              <a:ext uri="{FF2B5EF4-FFF2-40B4-BE49-F238E27FC236}">
                <a16:creationId xmlns:a16="http://schemas.microsoft.com/office/drawing/2014/main" xmlns="" id="{78FE846E-D59A-E74F-97CF-E2D9668E5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65581" name="Slide Number Placeholder 4">
            <a:extLst>
              <a:ext uri="{FF2B5EF4-FFF2-40B4-BE49-F238E27FC236}">
                <a16:creationId xmlns:a16="http://schemas.microsoft.com/office/drawing/2014/main" xmlns="" id="{EC6FD200-C58B-CE44-80C0-D299B326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8CE16A43-B2C1-2F48-B734-CFF182F36FD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xmlns="" id="{16997171-6EE8-7647-98ED-0F7F0E79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Other variable unit codes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xmlns="" id="{60F383B5-4F7B-4E46-B6F0-6A38A94C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Variable byte codes are used by many real 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Good low-tech blend of variable-length coding and sensitivity to computer memory alignment matches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Byte alignment wastes space if you have many small gaps – as gap encoding often makes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More modern work mainly uses the ideas: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Be word aligned (32 or 64 bits; even faster)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Encode several gaps at the same time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Often assume a maximum gap size, perhaps with an escape</a:t>
            </a:r>
          </a:p>
        </p:txBody>
      </p:sp>
      <p:sp>
        <p:nvSpPr>
          <p:cNvPr id="59396" name="TextBox 3">
            <a:extLst>
              <a:ext uri="{FF2B5EF4-FFF2-40B4-BE49-F238E27FC236}">
                <a16:creationId xmlns:a16="http://schemas.microsoft.com/office/drawing/2014/main" xmlns="" id="{C103564A-FDEB-864D-95C1-B22CD3FB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9397" name="Slide Number Placeholder 4">
            <a:extLst>
              <a:ext uri="{FF2B5EF4-FFF2-40B4-BE49-F238E27FC236}">
                <a16:creationId xmlns:a16="http://schemas.microsoft.com/office/drawing/2014/main" xmlns="" id="{6922EA8C-FAF2-CC42-8CAB-A44628AF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BF08D1F-CE2A-9E4E-A93B-55FCABB63ED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366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3600" dirty="0"/>
              <a:t>Group Variable Integer code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he-IL" sz="2400" dirty="0"/>
              <a:t>Used by Google around turn of millennium….</a:t>
            </a:r>
          </a:p>
          <a:p>
            <a:pPr lvl="1" eaLnBrk="1" hangingPunct="1"/>
            <a:r>
              <a:rPr lang="en-US" altLang="he-IL" sz="1800" dirty="0"/>
              <a:t>Jeff Dean, keynote at WSDM 2009 and presentations at CS276</a:t>
            </a:r>
          </a:p>
          <a:p>
            <a:pPr eaLnBrk="1" hangingPunct="1"/>
            <a:r>
              <a:rPr lang="en-US" altLang="he-IL" sz="2400" dirty="0"/>
              <a:t>Encodes 4 integers in blocks of size 5–17 bytes</a:t>
            </a:r>
          </a:p>
          <a:p>
            <a:pPr eaLnBrk="1" hangingPunct="1"/>
            <a:r>
              <a:rPr lang="en-US" altLang="he-IL" sz="2400" dirty="0"/>
              <a:t>First byte: four 2-bit binary length fields</a:t>
            </a:r>
          </a:p>
          <a:p>
            <a:pPr eaLnBrk="1" hangingPunct="1"/>
            <a:r>
              <a:rPr lang="en-US" altLang="he-IL" sz="2400" dirty="0"/>
              <a:t>					, </a:t>
            </a:r>
            <a:r>
              <a:rPr lang="en-US" altLang="he-IL" sz="2400" dirty="0" err="1"/>
              <a:t>L</a:t>
            </a:r>
            <a:r>
              <a:rPr lang="en-US" altLang="he-IL" sz="2400" baseline="-25000" dirty="0" err="1"/>
              <a:t>j</a:t>
            </a:r>
            <a:r>
              <a:rPr lang="en-US" altLang="he-IL" sz="2400" dirty="0">
                <a:sym typeface="Symbol" pitchFamily="18" charset="2"/>
              </a:rPr>
              <a:t></a:t>
            </a:r>
            <a:r>
              <a:rPr lang="en-US" altLang="he-IL" sz="2400" dirty="0"/>
              <a:t>{1,2,3,4}</a:t>
            </a:r>
          </a:p>
          <a:p>
            <a:pPr eaLnBrk="1" hangingPunct="1"/>
            <a:r>
              <a:rPr lang="en-US" altLang="he-IL" sz="2400" dirty="0"/>
              <a:t>Then, L1+L2+L3+L4 bytes (between 4–16) hold 4 numbers</a:t>
            </a:r>
          </a:p>
          <a:p>
            <a:pPr lvl="1" eaLnBrk="1" hangingPunct="1"/>
            <a:r>
              <a:rPr lang="en-US" altLang="he-IL" sz="1800" dirty="0"/>
              <a:t>Each number can use 8/16/24/32 bits.  Max gap length ~4 billion</a:t>
            </a:r>
          </a:p>
          <a:p>
            <a:pPr eaLnBrk="1" hangingPunct="1"/>
            <a:r>
              <a:rPr lang="en-US" altLang="he-IL" sz="2400" dirty="0"/>
              <a:t>It was suggested that this was about twice as fast as VB encoding</a:t>
            </a:r>
          </a:p>
          <a:p>
            <a:pPr lvl="1" eaLnBrk="1" hangingPunct="1"/>
            <a:r>
              <a:rPr lang="en-US" altLang="he-IL" sz="2000" dirty="0"/>
              <a:t>Decoding gaps is much simpler – no bit masking</a:t>
            </a:r>
          </a:p>
          <a:p>
            <a:pPr lvl="1" eaLnBrk="1" hangingPunct="1"/>
            <a:r>
              <a:rPr lang="en-US" altLang="he-IL" sz="2000" dirty="0"/>
              <a:t>First byte can be decoded with lookup table or switch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CC0099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rgbClr val="CC0099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rgbClr val="CC0099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rgbClr val="CC0099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rgbClr val="CC0099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rgbClr val="CC0099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rgbClr val="CC0099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rgbClr val="CC0099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rgbClr val="CC0099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DDFD46B6-0FEE-46BA-A574-E1360F97B70D}" type="slidenum">
              <a:rPr lang="ar-SA" altLang="he-IL" smtClean="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he-IL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C31B425-05D0-2843-87F1-635B369F2446}"/>
              </a:ext>
            </a:extLst>
          </p:cNvPr>
          <p:cNvGrpSpPr/>
          <p:nvPr/>
        </p:nvGrpSpPr>
        <p:grpSpPr>
          <a:xfrm>
            <a:off x="1295400" y="3352800"/>
            <a:ext cx="1439862" cy="287338"/>
            <a:chOff x="5795963" y="2781300"/>
            <a:chExt cx="1439862" cy="287338"/>
          </a:xfrm>
        </p:grpSpPr>
        <p:sp>
          <p:nvSpPr>
            <p:cNvPr id="9223" name="Rectangle 4"/>
            <p:cNvSpPr>
              <a:spLocks noChangeArrowheads="1"/>
            </p:cNvSpPr>
            <p:nvPr/>
          </p:nvSpPr>
          <p:spPr bwMode="auto">
            <a:xfrm>
              <a:off x="5795963" y="2781300"/>
              <a:ext cx="360362" cy="28733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he-IL" dirty="0">
                  <a:solidFill>
                    <a:schemeClr val="tx2"/>
                  </a:solidFill>
                </a:rPr>
                <a:t>L</a:t>
              </a:r>
              <a:r>
                <a:rPr lang="en-US" altLang="he-IL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9224" name="Rectangle 4"/>
            <p:cNvSpPr>
              <a:spLocks noChangeArrowheads="1"/>
            </p:cNvSpPr>
            <p:nvPr/>
          </p:nvSpPr>
          <p:spPr bwMode="auto">
            <a:xfrm>
              <a:off x="6156325" y="2781300"/>
              <a:ext cx="360363" cy="28733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he-IL" dirty="0">
                  <a:solidFill>
                    <a:schemeClr val="tx2"/>
                  </a:solidFill>
                </a:rPr>
                <a:t>L</a:t>
              </a:r>
              <a:r>
                <a:rPr lang="en-US" altLang="he-IL" baseline="-25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9225" name="Rectangle 4"/>
            <p:cNvSpPr>
              <a:spLocks noChangeArrowheads="1"/>
            </p:cNvSpPr>
            <p:nvPr/>
          </p:nvSpPr>
          <p:spPr bwMode="auto">
            <a:xfrm>
              <a:off x="6516688" y="2781300"/>
              <a:ext cx="358775" cy="28733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he-IL" dirty="0">
                  <a:solidFill>
                    <a:schemeClr val="tx2"/>
                  </a:solidFill>
                </a:rPr>
                <a:t>L</a:t>
              </a:r>
              <a:r>
                <a:rPr lang="en-US" altLang="he-IL" baseline="-250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9226" name="Rectangle 4"/>
            <p:cNvSpPr>
              <a:spLocks noChangeArrowheads="1"/>
            </p:cNvSpPr>
            <p:nvPr/>
          </p:nvSpPr>
          <p:spPr bwMode="auto">
            <a:xfrm>
              <a:off x="6875463" y="2781300"/>
              <a:ext cx="360362" cy="28733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rgbClr val="CC0099"/>
                  </a:solidFill>
                  <a:latin typeface="Tahoma" pitchFamily="34" charset="0"/>
                  <a:cs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he-IL" dirty="0">
                  <a:solidFill>
                    <a:schemeClr val="tx2"/>
                  </a:solidFill>
                </a:rPr>
                <a:t>L</a:t>
              </a:r>
              <a:r>
                <a:rPr lang="en-US" altLang="he-IL" baseline="-25000" dirty="0">
                  <a:solidFill>
                    <a:schemeClr val="tx2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710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75644" y="2743200"/>
            <a:ext cx="6311156" cy="609600"/>
            <a:chOff x="2375644" y="1676400"/>
            <a:chExt cx="6311156" cy="609600"/>
          </a:xfrm>
        </p:grpSpPr>
        <p:sp>
          <p:nvSpPr>
            <p:cNvPr id="5" name="Rectangle 4"/>
            <p:cNvSpPr/>
            <p:nvPr/>
          </p:nvSpPr>
          <p:spPr bwMode="ltGray">
            <a:xfrm>
              <a:off x="2375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 bwMode="ltGray">
            <a:xfrm>
              <a:off x="2680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2985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3290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3594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3899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7" name="Rectangle 16"/>
            <p:cNvSpPr/>
            <p:nvPr/>
          </p:nvSpPr>
          <p:spPr bwMode="ltGray">
            <a:xfrm>
              <a:off x="4204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8" name="Rectangle 17"/>
            <p:cNvSpPr/>
            <p:nvPr/>
          </p:nvSpPr>
          <p:spPr bwMode="ltGray">
            <a:xfrm>
              <a:off x="4509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 bwMode="ltGray">
            <a:xfrm>
              <a:off x="4814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20" name="Rectangle 19"/>
            <p:cNvSpPr/>
            <p:nvPr/>
          </p:nvSpPr>
          <p:spPr bwMode="ltGray">
            <a:xfrm>
              <a:off x="5118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5423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 bwMode="ltGray">
            <a:xfrm>
              <a:off x="5728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6033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6338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35" name="Rectangle 34"/>
            <p:cNvSpPr/>
            <p:nvPr/>
          </p:nvSpPr>
          <p:spPr bwMode="ltGray">
            <a:xfrm>
              <a:off x="2375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36" name="Rectangle 35"/>
            <p:cNvSpPr/>
            <p:nvPr/>
          </p:nvSpPr>
          <p:spPr bwMode="ltGray">
            <a:xfrm>
              <a:off x="2680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37" name="Rectangle 36"/>
            <p:cNvSpPr/>
            <p:nvPr/>
          </p:nvSpPr>
          <p:spPr bwMode="ltGray">
            <a:xfrm>
              <a:off x="2985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 bwMode="ltGray">
            <a:xfrm>
              <a:off x="3290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39" name="Rectangle 38"/>
            <p:cNvSpPr/>
            <p:nvPr/>
          </p:nvSpPr>
          <p:spPr bwMode="ltGray">
            <a:xfrm>
              <a:off x="35948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 bwMode="ltGray">
            <a:xfrm>
              <a:off x="3899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 bwMode="ltGray">
            <a:xfrm>
              <a:off x="4204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42" name="Rectangle 41"/>
            <p:cNvSpPr/>
            <p:nvPr/>
          </p:nvSpPr>
          <p:spPr bwMode="ltGray">
            <a:xfrm>
              <a:off x="4509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43" name="Rectangle 42"/>
            <p:cNvSpPr/>
            <p:nvPr/>
          </p:nvSpPr>
          <p:spPr bwMode="ltGray">
            <a:xfrm>
              <a:off x="4814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 bwMode="ltGray">
            <a:xfrm>
              <a:off x="51188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45" name="Rectangle 44"/>
            <p:cNvSpPr/>
            <p:nvPr/>
          </p:nvSpPr>
          <p:spPr bwMode="ltGray">
            <a:xfrm>
              <a:off x="5423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46" name="Rectangle 45"/>
            <p:cNvSpPr/>
            <p:nvPr/>
          </p:nvSpPr>
          <p:spPr bwMode="ltGray">
            <a:xfrm>
              <a:off x="5728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ltGray">
            <a:xfrm>
              <a:off x="6033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ltGray">
            <a:xfrm>
              <a:off x="6338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719044" y="1676400"/>
              <a:ext cx="196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+mn-lt"/>
                  <a:cs typeface="Gill Sans"/>
                </a:rPr>
                <a:t>28 1-bit numbers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75644" y="3486090"/>
            <a:ext cx="6311156" cy="628710"/>
            <a:chOff x="2375644" y="2419290"/>
            <a:chExt cx="6311156" cy="628710"/>
          </a:xfrm>
        </p:grpSpPr>
        <p:sp>
          <p:nvSpPr>
            <p:cNvPr id="49" name="Rectangle 48"/>
            <p:cNvSpPr/>
            <p:nvPr/>
          </p:nvSpPr>
          <p:spPr bwMode="ltGray">
            <a:xfrm>
              <a:off x="2375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50" name="Rectangle 49"/>
            <p:cNvSpPr/>
            <p:nvPr/>
          </p:nvSpPr>
          <p:spPr bwMode="ltGray">
            <a:xfrm>
              <a:off x="2604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51" name="Rectangle 50"/>
            <p:cNvSpPr/>
            <p:nvPr/>
          </p:nvSpPr>
          <p:spPr bwMode="ltGray">
            <a:xfrm>
              <a:off x="2909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52" name="Rectangle 51"/>
            <p:cNvSpPr/>
            <p:nvPr/>
          </p:nvSpPr>
          <p:spPr bwMode="ltGray">
            <a:xfrm>
              <a:off x="3137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53" name="Rectangle 52"/>
            <p:cNvSpPr/>
            <p:nvPr/>
          </p:nvSpPr>
          <p:spPr bwMode="ltGray">
            <a:xfrm>
              <a:off x="3442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54" name="Rectangle 53"/>
            <p:cNvSpPr/>
            <p:nvPr/>
          </p:nvSpPr>
          <p:spPr bwMode="ltGray">
            <a:xfrm>
              <a:off x="3671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55" name="Rectangle 54"/>
            <p:cNvSpPr/>
            <p:nvPr/>
          </p:nvSpPr>
          <p:spPr bwMode="ltGray">
            <a:xfrm>
              <a:off x="3975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56" name="Rectangle 55"/>
            <p:cNvSpPr/>
            <p:nvPr/>
          </p:nvSpPr>
          <p:spPr bwMode="ltGray">
            <a:xfrm>
              <a:off x="4204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57" name="Rectangle 56"/>
            <p:cNvSpPr/>
            <p:nvPr/>
          </p:nvSpPr>
          <p:spPr bwMode="ltGray">
            <a:xfrm>
              <a:off x="4509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58" name="Rectangle 57"/>
            <p:cNvSpPr/>
            <p:nvPr/>
          </p:nvSpPr>
          <p:spPr bwMode="ltGray">
            <a:xfrm>
              <a:off x="4737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59" name="Rectangle 58"/>
            <p:cNvSpPr/>
            <p:nvPr/>
          </p:nvSpPr>
          <p:spPr bwMode="ltGray">
            <a:xfrm>
              <a:off x="5042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60" name="Rectangle 59"/>
            <p:cNvSpPr/>
            <p:nvPr/>
          </p:nvSpPr>
          <p:spPr bwMode="ltGray">
            <a:xfrm>
              <a:off x="5271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61" name="Rectangle 60"/>
            <p:cNvSpPr/>
            <p:nvPr/>
          </p:nvSpPr>
          <p:spPr bwMode="ltGray">
            <a:xfrm>
              <a:off x="5576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62" name="Rectangle 61"/>
            <p:cNvSpPr/>
            <p:nvPr/>
          </p:nvSpPr>
          <p:spPr bwMode="ltGray">
            <a:xfrm>
              <a:off x="5804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77" name="Rectangle 76"/>
            <p:cNvSpPr/>
            <p:nvPr/>
          </p:nvSpPr>
          <p:spPr bwMode="ltGray">
            <a:xfrm>
              <a:off x="2375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78" name="Rectangle 77"/>
            <p:cNvSpPr/>
            <p:nvPr/>
          </p:nvSpPr>
          <p:spPr bwMode="ltGray">
            <a:xfrm>
              <a:off x="2604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79" name="Rectangle 78"/>
            <p:cNvSpPr/>
            <p:nvPr/>
          </p:nvSpPr>
          <p:spPr bwMode="ltGray">
            <a:xfrm>
              <a:off x="2909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80" name="Rectangle 79"/>
            <p:cNvSpPr/>
            <p:nvPr/>
          </p:nvSpPr>
          <p:spPr bwMode="ltGray">
            <a:xfrm>
              <a:off x="3137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81" name="Rectangle 80"/>
            <p:cNvSpPr/>
            <p:nvPr/>
          </p:nvSpPr>
          <p:spPr bwMode="ltGray">
            <a:xfrm>
              <a:off x="34424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 bwMode="ltGray">
            <a:xfrm>
              <a:off x="3671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83" name="Rectangle 82"/>
            <p:cNvSpPr/>
            <p:nvPr/>
          </p:nvSpPr>
          <p:spPr bwMode="ltGray">
            <a:xfrm>
              <a:off x="39758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84" name="Rectangle 83"/>
            <p:cNvSpPr/>
            <p:nvPr/>
          </p:nvSpPr>
          <p:spPr bwMode="ltGray">
            <a:xfrm>
              <a:off x="42044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85" name="Rectangle 84"/>
            <p:cNvSpPr/>
            <p:nvPr/>
          </p:nvSpPr>
          <p:spPr bwMode="ltGray">
            <a:xfrm>
              <a:off x="4509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86" name="Rectangle 85"/>
            <p:cNvSpPr/>
            <p:nvPr/>
          </p:nvSpPr>
          <p:spPr bwMode="ltGray">
            <a:xfrm>
              <a:off x="47378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87" name="Rectangle 86"/>
            <p:cNvSpPr/>
            <p:nvPr/>
          </p:nvSpPr>
          <p:spPr bwMode="ltGray">
            <a:xfrm>
              <a:off x="5042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88" name="Rectangle 87"/>
            <p:cNvSpPr/>
            <p:nvPr/>
          </p:nvSpPr>
          <p:spPr bwMode="ltGray">
            <a:xfrm>
              <a:off x="5271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89" name="Rectangle 88"/>
            <p:cNvSpPr/>
            <p:nvPr/>
          </p:nvSpPr>
          <p:spPr bwMode="ltGray">
            <a:xfrm>
              <a:off x="5576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90" name="Rectangle 89"/>
            <p:cNvSpPr/>
            <p:nvPr/>
          </p:nvSpPr>
          <p:spPr bwMode="ltGray">
            <a:xfrm>
              <a:off x="5804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719044" y="2419290"/>
              <a:ext cx="196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+mn-lt"/>
                  <a:cs typeface="Gill Sans"/>
                </a:rPr>
                <a:t>14 2-bit numbers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75644" y="4248090"/>
            <a:ext cx="6182916" cy="628710"/>
            <a:chOff x="2375644" y="3181290"/>
            <a:chExt cx="6182916" cy="628710"/>
          </a:xfrm>
        </p:grpSpPr>
        <p:sp>
          <p:nvSpPr>
            <p:cNvPr id="91" name="Rectangle 90"/>
            <p:cNvSpPr/>
            <p:nvPr/>
          </p:nvSpPr>
          <p:spPr bwMode="ltGray">
            <a:xfrm>
              <a:off x="2375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92" name="Rectangle 91"/>
            <p:cNvSpPr/>
            <p:nvPr/>
          </p:nvSpPr>
          <p:spPr bwMode="ltGray">
            <a:xfrm>
              <a:off x="2604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93" name="Rectangle 92"/>
            <p:cNvSpPr/>
            <p:nvPr/>
          </p:nvSpPr>
          <p:spPr bwMode="ltGray">
            <a:xfrm>
              <a:off x="2832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94" name="Rectangle 93"/>
            <p:cNvSpPr/>
            <p:nvPr/>
          </p:nvSpPr>
          <p:spPr bwMode="ltGray">
            <a:xfrm>
              <a:off x="3137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95" name="Rectangle 94"/>
            <p:cNvSpPr/>
            <p:nvPr/>
          </p:nvSpPr>
          <p:spPr bwMode="ltGray">
            <a:xfrm>
              <a:off x="3366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96" name="Rectangle 95"/>
            <p:cNvSpPr/>
            <p:nvPr/>
          </p:nvSpPr>
          <p:spPr bwMode="ltGray">
            <a:xfrm>
              <a:off x="3594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97" name="Rectangle 96"/>
            <p:cNvSpPr/>
            <p:nvPr/>
          </p:nvSpPr>
          <p:spPr bwMode="ltGray">
            <a:xfrm>
              <a:off x="3899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98" name="Rectangle 97"/>
            <p:cNvSpPr/>
            <p:nvPr/>
          </p:nvSpPr>
          <p:spPr bwMode="ltGray">
            <a:xfrm>
              <a:off x="4128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99" name="Rectangle 98"/>
            <p:cNvSpPr/>
            <p:nvPr/>
          </p:nvSpPr>
          <p:spPr bwMode="ltGray">
            <a:xfrm>
              <a:off x="4356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00" name="Rectangle 99"/>
            <p:cNvSpPr/>
            <p:nvPr/>
          </p:nvSpPr>
          <p:spPr bwMode="ltGray">
            <a:xfrm>
              <a:off x="4661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01" name="Rectangle 100"/>
            <p:cNvSpPr/>
            <p:nvPr/>
          </p:nvSpPr>
          <p:spPr bwMode="ltGray">
            <a:xfrm>
              <a:off x="4890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02" name="Rectangle 101"/>
            <p:cNvSpPr/>
            <p:nvPr/>
          </p:nvSpPr>
          <p:spPr bwMode="ltGray">
            <a:xfrm>
              <a:off x="5118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03" name="Rectangle 102"/>
            <p:cNvSpPr/>
            <p:nvPr/>
          </p:nvSpPr>
          <p:spPr bwMode="ltGray">
            <a:xfrm>
              <a:off x="5423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04" name="Rectangle 103"/>
            <p:cNvSpPr/>
            <p:nvPr/>
          </p:nvSpPr>
          <p:spPr bwMode="ltGray">
            <a:xfrm>
              <a:off x="5652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05" name="Rectangle 104"/>
            <p:cNvSpPr/>
            <p:nvPr/>
          </p:nvSpPr>
          <p:spPr bwMode="ltGray">
            <a:xfrm>
              <a:off x="5880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12" name="Rectangle 111"/>
            <p:cNvSpPr/>
            <p:nvPr/>
          </p:nvSpPr>
          <p:spPr bwMode="ltGray">
            <a:xfrm>
              <a:off x="2375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13" name="Rectangle 112"/>
            <p:cNvSpPr/>
            <p:nvPr/>
          </p:nvSpPr>
          <p:spPr bwMode="ltGray">
            <a:xfrm>
              <a:off x="2604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14" name="Rectangle 113"/>
            <p:cNvSpPr/>
            <p:nvPr/>
          </p:nvSpPr>
          <p:spPr bwMode="ltGray">
            <a:xfrm>
              <a:off x="2832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15" name="Rectangle 114"/>
            <p:cNvSpPr/>
            <p:nvPr/>
          </p:nvSpPr>
          <p:spPr bwMode="ltGray">
            <a:xfrm>
              <a:off x="3137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16" name="Rectangle 115"/>
            <p:cNvSpPr/>
            <p:nvPr/>
          </p:nvSpPr>
          <p:spPr bwMode="ltGray">
            <a:xfrm>
              <a:off x="3366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17" name="Rectangle 116"/>
            <p:cNvSpPr/>
            <p:nvPr/>
          </p:nvSpPr>
          <p:spPr bwMode="ltGray">
            <a:xfrm>
              <a:off x="3594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18" name="Rectangle 117"/>
            <p:cNvSpPr/>
            <p:nvPr/>
          </p:nvSpPr>
          <p:spPr bwMode="ltGray">
            <a:xfrm>
              <a:off x="3899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19" name="Rectangle 118"/>
            <p:cNvSpPr/>
            <p:nvPr/>
          </p:nvSpPr>
          <p:spPr bwMode="ltGray">
            <a:xfrm>
              <a:off x="4128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20" name="Rectangle 119"/>
            <p:cNvSpPr/>
            <p:nvPr/>
          </p:nvSpPr>
          <p:spPr bwMode="ltGray">
            <a:xfrm>
              <a:off x="4356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21" name="Rectangle 120"/>
            <p:cNvSpPr/>
            <p:nvPr/>
          </p:nvSpPr>
          <p:spPr bwMode="ltGray">
            <a:xfrm>
              <a:off x="4661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22" name="Rectangle 121"/>
            <p:cNvSpPr/>
            <p:nvPr/>
          </p:nvSpPr>
          <p:spPr bwMode="ltGray">
            <a:xfrm>
              <a:off x="4890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23" name="Rectangle 122"/>
            <p:cNvSpPr/>
            <p:nvPr/>
          </p:nvSpPr>
          <p:spPr bwMode="ltGray">
            <a:xfrm>
              <a:off x="5118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24" name="Rectangle 123"/>
            <p:cNvSpPr/>
            <p:nvPr/>
          </p:nvSpPr>
          <p:spPr bwMode="ltGray">
            <a:xfrm>
              <a:off x="5423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719044" y="3181290"/>
              <a:ext cx="1839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+mn-lt"/>
                  <a:cs typeface="Gill Sans"/>
                </a:rPr>
                <a:t>9 3-bit numbers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75644" y="4933890"/>
            <a:ext cx="6182916" cy="628710"/>
            <a:chOff x="2375644" y="3867090"/>
            <a:chExt cx="6182916" cy="628710"/>
          </a:xfrm>
        </p:grpSpPr>
        <p:sp>
          <p:nvSpPr>
            <p:cNvPr id="127" name="Rectangle 126"/>
            <p:cNvSpPr/>
            <p:nvPr/>
          </p:nvSpPr>
          <p:spPr bwMode="ltGray">
            <a:xfrm>
              <a:off x="2375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28" name="Rectangle 127"/>
            <p:cNvSpPr/>
            <p:nvPr/>
          </p:nvSpPr>
          <p:spPr bwMode="ltGray">
            <a:xfrm>
              <a:off x="2604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29" name="Rectangle 128"/>
            <p:cNvSpPr/>
            <p:nvPr/>
          </p:nvSpPr>
          <p:spPr bwMode="ltGray">
            <a:xfrm>
              <a:off x="2832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0" name="Rectangle 129"/>
            <p:cNvSpPr/>
            <p:nvPr/>
          </p:nvSpPr>
          <p:spPr bwMode="ltGray">
            <a:xfrm>
              <a:off x="3061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1" name="Rectangle 130"/>
            <p:cNvSpPr/>
            <p:nvPr/>
          </p:nvSpPr>
          <p:spPr bwMode="ltGray">
            <a:xfrm>
              <a:off x="3366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2" name="Rectangle 131"/>
            <p:cNvSpPr/>
            <p:nvPr/>
          </p:nvSpPr>
          <p:spPr bwMode="ltGray">
            <a:xfrm>
              <a:off x="3594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3" name="Rectangle 132"/>
            <p:cNvSpPr/>
            <p:nvPr/>
          </p:nvSpPr>
          <p:spPr bwMode="ltGray">
            <a:xfrm>
              <a:off x="3823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4" name="Rectangle 133"/>
            <p:cNvSpPr/>
            <p:nvPr/>
          </p:nvSpPr>
          <p:spPr bwMode="ltGray">
            <a:xfrm>
              <a:off x="4052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5" name="Rectangle 134"/>
            <p:cNvSpPr/>
            <p:nvPr/>
          </p:nvSpPr>
          <p:spPr bwMode="ltGray">
            <a:xfrm>
              <a:off x="4356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6" name="Rectangle 135"/>
            <p:cNvSpPr/>
            <p:nvPr/>
          </p:nvSpPr>
          <p:spPr bwMode="ltGray">
            <a:xfrm>
              <a:off x="4585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7" name="Rectangle 136"/>
            <p:cNvSpPr/>
            <p:nvPr/>
          </p:nvSpPr>
          <p:spPr bwMode="ltGray">
            <a:xfrm>
              <a:off x="4814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8" name="Rectangle 137"/>
            <p:cNvSpPr/>
            <p:nvPr/>
          </p:nvSpPr>
          <p:spPr bwMode="ltGray">
            <a:xfrm>
              <a:off x="5042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39" name="Rectangle 138"/>
            <p:cNvSpPr/>
            <p:nvPr/>
          </p:nvSpPr>
          <p:spPr bwMode="ltGray">
            <a:xfrm>
              <a:off x="5347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0" name="Rectangle 139"/>
            <p:cNvSpPr/>
            <p:nvPr/>
          </p:nvSpPr>
          <p:spPr bwMode="ltGray">
            <a:xfrm>
              <a:off x="5576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1" name="Rectangle 140"/>
            <p:cNvSpPr/>
            <p:nvPr/>
          </p:nvSpPr>
          <p:spPr bwMode="ltGray">
            <a:xfrm>
              <a:off x="5804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2" name="Rectangle 141"/>
            <p:cNvSpPr/>
            <p:nvPr/>
          </p:nvSpPr>
          <p:spPr bwMode="ltGray">
            <a:xfrm>
              <a:off x="6033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3" name="Rectangle 142"/>
            <p:cNvSpPr/>
            <p:nvPr/>
          </p:nvSpPr>
          <p:spPr bwMode="ltGray">
            <a:xfrm>
              <a:off x="23756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4" name="Rectangle 143"/>
            <p:cNvSpPr/>
            <p:nvPr/>
          </p:nvSpPr>
          <p:spPr bwMode="ltGray">
            <a:xfrm>
              <a:off x="26042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5" name="Rectangle 144"/>
            <p:cNvSpPr/>
            <p:nvPr/>
          </p:nvSpPr>
          <p:spPr bwMode="ltGray">
            <a:xfrm>
              <a:off x="2832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6" name="Rectangle 145"/>
            <p:cNvSpPr/>
            <p:nvPr/>
          </p:nvSpPr>
          <p:spPr bwMode="ltGray">
            <a:xfrm>
              <a:off x="3061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7" name="Rectangle 146"/>
            <p:cNvSpPr/>
            <p:nvPr/>
          </p:nvSpPr>
          <p:spPr bwMode="ltGray">
            <a:xfrm>
              <a:off x="33662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8" name="Rectangle 147"/>
            <p:cNvSpPr/>
            <p:nvPr/>
          </p:nvSpPr>
          <p:spPr bwMode="ltGray">
            <a:xfrm>
              <a:off x="3594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49" name="Rectangle 148"/>
            <p:cNvSpPr/>
            <p:nvPr/>
          </p:nvSpPr>
          <p:spPr bwMode="ltGray">
            <a:xfrm>
              <a:off x="3823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50" name="Rectangle 149"/>
            <p:cNvSpPr/>
            <p:nvPr/>
          </p:nvSpPr>
          <p:spPr bwMode="ltGray">
            <a:xfrm>
              <a:off x="40520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51" name="Rectangle 150"/>
            <p:cNvSpPr/>
            <p:nvPr/>
          </p:nvSpPr>
          <p:spPr bwMode="ltGray">
            <a:xfrm>
              <a:off x="4356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52" name="Rectangle 151"/>
            <p:cNvSpPr/>
            <p:nvPr/>
          </p:nvSpPr>
          <p:spPr bwMode="ltGray">
            <a:xfrm>
              <a:off x="4585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53" name="Rectangle 152"/>
            <p:cNvSpPr/>
            <p:nvPr/>
          </p:nvSpPr>
          <p:spPr bwMode="ltGray">
            <a:xfrm>
              <a:off x="48140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54" name="Rectangle 153"/>
            <p:cNvSpPr/>
            <p:nvPr/>
          </p:nvSpPr>
          <p:spPr bwMode="ltGray">
            <a:xfrm>
              <a:off x="50426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719044" y="3867090"/>
              <a:ext cx="1839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+mn-lt"/>
                  <a:cs typeface="Gill Sans"/>
                </a:rPr>
                <a:t>7 4-bit numbers</a:t>
              </a: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2375644" y="5695890"/>
            <a:ext cx="159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+mn-lt"/>
                <a:cs typeface="Gill Sans"/>
              </a:rPr>
              <a:t>(9 total ways)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27844" y="2819400"/>
            <a:ext cx="1343712" cy="2895600"/>
            <a:chOff x="927844" y="1752600"/>
            <a:chExt cx="1343712" cy="2895600"/>
          </a:xfrm>
        </p:grpSpPr>
        <p:sp>
          <p:nvSpPr>
            <p:cNvPr id="155" name="Rectangle 154"/>
            <p:cNvSpPr/>
            <p:nvPr/>
          </p:nvSpPr>
          <p:spPr bwMode="ltGray">
            <a:xfrm>
              <a:off x="1308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56" name="Rectangle 155"/>
            <p:cNvSpPr/>
            <p:nvPr/>
          </p:nvSpPr>
          <p:spPr bwMode="ltGray">
            <a:xfrm>
              <a:off x="1537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57" name="Rectangle 156"/>
            <p:cNvSpPr/>
            <p:nvPr/>
          </p:nvSpPr>
          <p:spPr bwMode="ltGray">
            <a:xfrm>
              <a:off x="1766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58" name="Rectangle 157"/>
            <p:cNvSpPr/>
            <p:nvPr/>
          </p:nvSpPr>
          <p:spPr bwMode="ltGray">
            <a:xfrm>
              <a:off x="1994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59" name="Rectangle 158"/>
            <p:cNvSpPr/>
            <p:nvPr/>
          </p:nvSpPr>
          <p:spPr bwMode="ltGray">
            <a:xfrm>
              <a:off x="1308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0" name="Rectangle 159"/>
            <p:cNvSpPr/>
            <p:nvPr/>
          </p:nvSpPr>
          <p:spPr bwMode="ltGray">
            <a:xfrm>
              <a:off x="1537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1" name="Rectangle 160"/>
            <p:cNvSpPr/>
            <p:nvPr/>
          </p:nvSpPr>
          <p:spPr bwMode="ltGray">
            <a:xfrm>
              <a:off x="1766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2" name="Rectangle 161"/>
            <p:cNvSpPr/>
            <p:nvPr/>
          </p:nvSpPr>
          <p:spPr bwMode="ltGray">
            <a:xfrm>
              <a:off x="1994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3" name="Rectangle 162"/>
            <p:cNvSpPr/>
            <p:nvPr/>
          </p:nvSpPr>
          <p:spPr bwMode="ltGray">
            <a:xfrm>
              <a:off x="1308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4" name="Rectangle 163"/>
            <p:cNvSpPr/>
            <p:nvPr/>
          </p:nvSpPr>
          <p:spPr bwMode="ltGray">
            <a:xfrm>
              <a:off x="15374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5" name="Rectangle 164"/>
            <p:cNvSpPr/>
            <p:nvPr/>
          </p:nvSpPr>
          <p:spPr bwMode="ltGray">
            <a:xfrm>
              <a:off x="17660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6" name="Rectangle 165"/>
            <p:cNvSpPr/>
            <p:nvPr/>
          </p:nvSpPr>
          <p:spPr bwMode="ltGray">
            <a:xfrm>
              <a:off x="1994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7" name="Rectangle 166"/>
            <p:cNvSpPr/>
            <p:nvPr/>
          </p:nvSpPr>
          <p:spPr bwMode="ltGray">
            <a:xfrm>
              <a:off x="1308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8" name="Rectangle 167"/>
            <p:cNvSpPr/>
            <p:nvPr/>
          </p:nvSpPr>
          <p:spPr bwMode="ltGray">
            <a:xfrm>
              <a:off x="1537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69" name="Rectangle 168"/>
            <p:cNvSpPr/>
            <p:nvPr/>
          </p:nvSpPr>
          <p:spPr bwMode="ltGray">
            <a:xfrm>
              <a:off x="1766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70" name="Rectangle 169"/>
            <p:cNvSpPr/>
            <p:nvPr/>
          </p:nvSpPr>
          <p:spPr bwMode="ltGray">
            <a:xfrm>
              <a:off x="1994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Gill Sans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927844" y="4248090"/>
              <a:ext cx="134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+mn-lt"/>
                  <a:cs typeface="Gill Sans"/>
                </a:rPr>
                <a:t>“selectors”</a:t>
              </a: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228600" y="1676400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/>
              <a:t>A word-aligned, multiple number encoding scheme</a:t>
            </a:r>
            <a:endParaRPr lang="en-US" b="0" kern="0" dirty="0">
              <a:solidFill>
                <a:srgbClr val="000000"/>
              </a:solidFill>
              <a:latin typeface="+mn-lt"/>
              <a:cs typeface="Gill Sans"/>
            </a:endParaRPr>
          </a:p>
          <a:p>
            <a:pPr lvl="0">
              <a:defRPr/>
            </a:pPr>
            <a:r>
              <a:rPr lang="en-US" b="0" kern="0" dirty="0">
                <a:solidFill>
                  <a:srgbClr val="000000"/>
                </a:solidFill>
                <a:latin typeface="+mn-lt"/>
                <a:cs typeface="Gill Sans"/>
              </a:rPr>
              <a:t>How can we store several numbers in 32 bits with a format selector?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ABF23EAF-2F8C-5C4E-AC53-06F8D579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>
                <a:solidFill>
                  <a:srgbClr val="000000"/>
                </a:solidFill>
                <a:latin typeface="Gill Sans"/>
                <a:cs typeface="Gill Sans"/>
              </a:rPr>
              <a:t>Simple-9 </a:t>
            </a:r>
            <a:r>
              <a:rPr lang="en-US" dirty="0"/>
              <a:t>[Anh &amp; Moffat, 2004]</a:t>
            </a:r>
          </a:p>
        </p:txBody>
      </p:sp>
    </p:spTree>
    <p:extLst>
      <p:ext uri="{BB962C8B-B14F-4D97-AF65-F5344CB8AC3E}">
        <p14:creationId xmlns:p14="http://schemas.microsoft.com/office/powerpoint/2010/main" val="342301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Simple9 Encoding Scheme [Anh &amp; Moffat, 2004]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Encoding block: 4 bytes (32 bits)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Most significant nibble (4 bits) describe the layout of the 28 other bits as follows: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0: a single 28-bit number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1: two 14-bit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2: three 9-bit numbers (and one spare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3: four 7-bit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4: five 5-bit numbers (and three spare bits)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5: seven 4-bit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6: nine 3-bit numbers (and one spare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7: fourteen two-bit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8: twenty-eight one-bit numbers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Simple16 is a variant with 5 additional (uneven) configurations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Efficiently decoded with hand-coded decoder, using bit masks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 kern="0" dirty="0">
                <a:solidFill>
                  <a:srgbClr val="000000"/>
                </a:solidFill>
                <a:cs typeface="Gill Sans"/>
              </a:rPr>
              <a:t>Extended Simple Family – idea applies to 64-bit words, etc.</a:t>
            </a:r>
          </a:p>
          <a:p>
            <a:pPr eaLnBrk="1" hangingPunct="1">
              <a:lnSpc>
                <a:spcPct val="80000"/>
              </a:lnSpc>
            </a:pPr>
            <a:endParaRPr lang="en-US" sz="2000" b="0" kern="0" dirty="0">
              <a:solidFill>
                <a:srgbClr val="000000"/>
              </a:solidFill>
              <a:cs typeface="Gill Sans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557213" indent="-214313" eaLnBrk="0" hangingPunct="0"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857250" indent="-171450" eaLnBrk="0" hangingPunct="0"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200150" indent="-171450" eaLnBrk="0" hangingPunct="0"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1543050" indent="-171450" eaLnBrk="0" hangingPunct="0"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>
                <a:solidFill>
                  <a:srgbClr val="CC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5CC9E3E-D398-430F-8616-CE761BADD925}" type="slidenum">
              <a:rPr lang="ar-SA">
                <a:solidFill>
                  <a:srgbClr val="000000"/>
                </a:solidFill>
              </a:rPr>
              <a:pPr eaLnBrk="1" hangingPunct="1"/>
              <a:t>48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24400" y="2419350"/>
            <a:ext cx="2862263" cy="323850"/>
            <a:chOff x="3198" y="1933"/>
            <a:chExt cx="2404" cy="272"/>
          </a:xfrm>
        </p:grpSpPr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3198" y="1933"/>
              <a:ext cx="408" cy="272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900" b="1">
                  <a:solidFill>
                    <a:srgbClr val="000000"/>
                  </a:solidFill>
                </a:rPr>
                <a:t>Layout</a:t>
              </a:r>
            </a:p>
            <a:p>
              <a:pPr algn="ctr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900" b="1">
                  <a:solidFill>
                    <a:srgbClr val="000000"/>
                  </a:solidFill>
                </a:rPr>
                <a:t>(4 bits)</a:t>
              </a:r>
            </a:p>
          </p:txBody>
        </p:sp>
        <p:sp>
          <p:nvSpPr>
            <p:cNvPr id="20489" name="Rectangle 5"/>
            <p:cNvSpPr>
              <a:spLocks noChangeArrowheads="1"/>
            </p:cNvSpPr>
            <p:nvPr/>
          </p:nvSpPr>
          <p:spPr bwMode="auto">
            <a:xfrm>
              <a:off x="3605" y="1933"/>
              <a:ext cx="1997" cy="272"/>
            </a:xfrm>
            <a:prstGeom prst="rect">
              <a:avLst/>
            </a:prstGeom>
            <a:solidFill>
              <a:srgbClr val="99CC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>
                  <a:solidFill>
                    <a:srgbClr val="CC0099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050" b="1">
                  <a:solidFill>
                    <a:srgbClr val="000000"/>
                  </a:solidFill>
                </a:rPr>
                <a:t>n numbers of b bits each</a:t>
              </a:r>
            </a:p>
            <a:p>
              <a:pPr algn="ctr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050" b="1">
                  <a:solidFill>
                    <a:srgbClr val="000000"/>
                  </a:solidFill>
                </a:rPr>
                <a:t>n * b </a:t>
              </a:r>
              <a:r>
                <a:rPr lang="en-US" sz="1050" b="1">
                  <a:solidFill>
                    <a:srgbClr val="000000"/>
                  </a:solidFill>
                  <a:sym typeface="Symbol" panose="05050102010706020507" pitchFamily="18" charset="2"/>
                </a:rPr>
                <a:t> 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66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xmlns="" id="{4DCE61F7-51B2-0446-AFDE-66263F3D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Index compression summary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xmlns="" id="{59057961-E805-CD4C-8B8E-03DE4CD0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 can now create an index for highly efficient Boolean retrieval that is very space efficient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Only 4% of the total size of the collection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Only 10-15% of the total size of the </a:t>
            </a:r>
            <a:r>
              <a:rPr lang="en-US" altLang="en-US" u="sng" dirty="0">
                <a:ea typeface="ＭＳ Ｐゴシック" panose="020B0600070205080204" pitchFamily="34" charset="-128"/>
              </a:rPr>
              <a:t>text</a:t>
            </a:r>
            <a:r>
              <a:rPr lang="en-US" altLang="en-US" dirty="0">
                <a:ea typeface="ＭＳ Ｐゴシック" panose="020B0600070205080204" pitchFamily="34" charset="-128"/>
              </a:rPr>
              <a:t> in the collection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We’ve ignored positional information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Hence, space savings are less for indexes used in practice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But techniques substantially the same</a:t>
            </a:r>
          </a:p>
        </p:txBody>
      </p:sp>
      <p:sp>
        <p:nvSpPr>
          <p:cNvPr id="66564" name="TextBox 3">
            <a:extLst>
              <a:ext uri="{FF2B5EF4-FFF2-40B4-BE49-F238E27FC236}">
                <a16:creationId xmlns:a16="http://schemas.microsoft.com/office/drawing/2014/main" xmlns="" id="{5731F5D6-01FC-AE4E-BA28-6A1A3DCE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66565" name="Slide Number Placeholder 4">
            <a:extLst>
              <a:ext uri="{FF2B5EF4-FFF2-40B4-BE49-F238E27FC236}">
                <a16:creationId xmlns:a16="http://schemas.microsoft.com/office/drawing/2014/main" xmlns="" id="{F07C0E16-3AE9-8F42-82E6-A18B926A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FF151BA8-7FF0-A142-870E-0095886AD06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xmlns="" id="{6FF1C087-BBEA-0542-A17D-54EE9297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>
                <a:ea typeface="ＭＳ Ｐゴシック" panose="020B0600070205080204" pitchFamily="34" charset="-128"/>
              </a:rPr>
              <a:t>Why compression for inverted indexes?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xmlns="" id="{47E3F1B3-4920-734F-B0B8-524D690B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>
                <a:ea typeface="ＭＳ Ｐゴシック" panose="020B0600070205080204" pitchFamily="34" charset="-128"/>
              </a:rPr>
              <a:t>Dictionary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Make it small enough to keep in main memory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Make it so small that you can keep some postings lists in main memory too</a:t>
            </a:r>
          </a:p>
          <a:p>
            <a:r>
              <a:rPr lang="en-US" altLang="en-US" sz="2600">
                <a:ea typeface="ＭＳ Ｐゴシック" panose="020B0600070205080204" pitchFamily="34" charset="-128"/>
              </a:rPr>
              <a:t>Postings file(s)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Reduce disk space needed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Decrease time needed to read postings lists from disk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Large search engines keep a significant part of the postings in memory.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Compression lets you keep more in memory</a:t>
            </a:r>
          </a:p>
          <a:p>
            <a:r>
              <a:rPr lang="en-US" altLang="en-US" sz="2600">
                <a:ea typeface="ＭＳ Ｐゴシック" panose="020B0600070205080204" pitchFamily="34" charset="-128"/>
              </a:rPr>
              <a:t>We will devise various IR-specific compression schemes</a:t>
            </a:r>
          </a:p>
        </p:txBody>
      </p:sp>
      <p:sp>
        <p:nvSpPr>
          <p:cNvPr id="22532" name="TextBox 4">
            <a:extLst>
              <a:ext uri="{FF2B5EF4-FFF2-40B4-BE49-F238E27FC236}">
                <a16:creationId xmlns:a16="http://schemas.microsoft.com/office/drawing/2014/main" xmlns="" id="{E10A8D5A-1055-AA47-BDE9-0407FDD88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5</a:t>
            </a: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xmlns="" id="{32A22650-A9C2-BB40-9402-E2222D8D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1CE51CB9-9ABD-D347-9304-970476AB1BC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8">
            <a:extLst>
              <a:ext uri="{FF2B5EF4-FFF2-40B4-BE49-F238E27FC236}">
                <a16:creationId xmlns:a16="http://schemas.microsoft.com/office/drawing/2014/main" xmlns="" id="{7EF6772A-79D8-3747-A30E-E5DE829BC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Resources for today’s lecture</a:t>
            </a:r>
          </a:p>
        </p:txBody>
      </p:sp>
      <p:sp>
        <p:nvSpPr>
          <p:cNvPr id="67587" name="Rectangle 1029">
            <a:extLst>
              <a:ext uri="{FF2B5EF4-FFF2-40B4-BE49-F238E27FC236}">
                <a16:creationId xmlns:a16="http://schemas.microsoft.com/office/drawing/2014/main" xmlns="" id="{8311AEC3-1F9F-324C-B583-647816841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IIR</a:t>
            </a:r>
            <a:r>
              <a:rPr lang="en-US" altLang="en-US">
                <a:ea typeface="ＭＳ Ｐゴシック" panose="020B0600070205080204" pitchFamily="34" charset="-128"/>
              </a:rPr>
              <a:t> 5</a:t>
            </a:r>
          </a:p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MG</a:t>
            </a:r>
            <a:r>
              <a:rPr lang="en-US" altLang="en-US">
                <a:ea typeface="ＭＳ Ｐゴシック" panose="020B0600070205080204" pitchFamily="34" charset="-128"/>
              </a:rPr>
              <a:t> 3.3, 3.4.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F. Scholer, H.E. Williams and J. Zobel. 2002. Compression of Inverted Indexes For Fast Query Evaluation. </a:t>
            </a:r>
            <a:r>
              <a:rPr lang="en-US" altLang="en-US" i="1">
                <a:ea typeface="ＭＳ Ｐゴシック" panose="020B0600070205080204" pitchFamily="34" charset="-128"/>
              </a:rPr>
              <a:t>Proc. ACM-SIGIR 2002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Variable byte codes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V. N. Anh and A. Moffat. 2005. Inverted Index Compression Using Word-Aligned Binary Codes. </a:t>
            </a:r>
            <a:r>
              <a:rPr lang="en-US" altLang="en-US" i="1">
                <a:ea typeface="ＭＳ Ｐゴシック" panose="020B0600070205080204" pitchFamily="34" charset="-128"/>
              </a:rPr>
              <a:t>Information Retrieval </a:t>
            </a:r>
            <a:r>
              <a:rPr lang="en-US" altLang="en-US">
                <a:ea typeface="ＭＳ Ｐゴシック" panose="020B0600070205080204" pitchFamily="34" charset="-128"/>
              </a:rPr>
              <a:t>8: 151–166.  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Word aligned codes</a:t>
            </a:r>
          </a:p>
        </p:txBody>
      </p:sp>
      <p:sp>
        <p:nvSpPr>
          <p:cNvPr id="67588" name="TextBox 3">
            <a:extLst>
              <a:ext uri="{FF2B5EF4-FFF2-40B4-BE49-F238E27FC236}">
                <a16:creationId xmlns:a16="http://schemas.microsoft.com/office/drawing/2014/main" xmlns="" id="{C9892D3B-D6B9-6D4E-B920-29DF25388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5</a:t>
            </a:r>
          </a:p>
        </p:txBody>
      </p:sp>
      <p:sp>
        <p:nvSpPr>
          <p:cNvPr id="67589" name="Slide Number Placeholder 4">
            <a:extLst>
              <a:ext uri="{FF2B5EF4-FFF2-40B4-BE49-F238E27FC236}">
                <a16:creationId xmlns:a16="http://schemas.microsoft.com/office/drawing/2014/main" xmlns="" id="{C22B7340-5D44-A448-85FD-8527619E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697B899A-B5DA-2C4B-B304-A3B00AE44EF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FF8B9DA6-2E38-9542-81CE-88870749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Recall Reuters RCV1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xmlns="" id="{35663553-6B89-F148-AC54-657265B75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symbol	statistic 						value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 			documents				 	800,000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 			avg. # tokens per doc 		200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			terms (= word types) 		~400,000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                	avg. # bytes per token		6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                	(incl. spaces/punct.)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                	avg. # bytes per token		4.5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       	(without spaces/punct.)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                	avg. # bytes per term		7.5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                	non-positional postings	100,000,000</a:t>
            </a:r>
          </a:p>
        </p:txBody>
      </p:sp>
      <p:sp>
        <p:nvSpPr>
          <p:cNvPr id="23556" name="TextBox 4">
            <a:extLst>
              <a:ext uri="{FF2B5EF4-FFF2-40B4-BE49-F238E27FC236}">
                <a16:creationId xmlns:a16="http://schemas.microsoft.com/office/drawing/2014/main" xmlns="" id="{C9DDECA7-075B-8E48-9FCE-A107FA707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xmlns="" id="{8604D8A0-0BEF-074D-8CC9-8CD3C267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AD4E6E1-9E6D-6841-9BA8-AA61009FB5B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xmlns="" id="{02D0FD4B-FCE2-B948-8CEE-944296F4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Index parameters vs. what we index </a:t>
            </a:r>
            <a:r>
              <a:rPr lang="en-US" altLang="en-US" sz="2800">
                <a:ea typeface="ＭＳ Ｐゴシック" panose="020B0600070205080204" pitchFamily="34" charset="-128"/>
              </a:rPr>
              <a:t>(details </a:t>
            </a:r>
            <a:r>
              <a:rPr lang="en-US" altLang="en-US" sz="2800" i="1">
                <a:ea typeface="ＭＳ Ｐゴシック" panose="020B0600070205080204" pitchFamily="34" charset="-128"/>
              </a:rPr>
              <a:t>IIR </a:t>
            </a:r>
            <a:r>
              <a:rPr lang="en-US" altLang="en-US" sz="2800">
                <a:ea typeface="ＭＳ Ｐゴシック" panose="020B0600070205080204" pitchFamily="34" charset="-128"/>
              </a:rPr>
              <a:t>Table 5.1, p.80)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DCF2D3A-BD74-BA42-938F-CF334CE2CA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752600"/>
          <a:ext cx="9067800" cy="401701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7875546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88095357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82340111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88197762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4494950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188191919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378672650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31564817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8237921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487494771"/>
                    </a:ext>
                  </a:extLst>
                </a:gridCol>
              </a:tblGrid>
              <a:tr h="609600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size 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word types (terms)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non-positional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postings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positional postings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625482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dictionary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non-positional index 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positional 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0670509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Size (K)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∆%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cumul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Size (K)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∆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cumul %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Size (K)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∆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cumul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080436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Unfiltered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109,971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197,879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316169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No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100,680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179,158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491887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Case folding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96,969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179,158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074836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 stopwords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83,390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121,858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918472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150 stopwords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67,002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94,517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645852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stemming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63,812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94,517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1415730"/>
                  </a:ext>
                </a:extLst>
              </a:tr>
            </a:tbl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37FC4EF6-C1FA-8343-AE14-294C9BCE3FA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267200"/>
            <a:ext cx="5562600" cy="762000"/>
            <a:chOff x="2590800" y="4267200"/>
            <a:chExt cx="5562600" cy="762000"/>
          </a:xfrm>
        </p:grpSpPr>
        <p:sp>
          <p:nvSpPr>
            <p:cNvPr id="24686" name="Rectangle 4">
              <a:extLst>
                <a:ext uri="{FF2B5EF4-FFF2-40B4-BE49-F238E27FC236}">
                  <a16:creationId xmlns:a16="http://schemas.microsoft.com/office/drawing/2014/main" xmlns="" id="{37AA28D6-BDDC-6746-AE69-7E1E69D38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648200"/>
              <a:ext cx="533400" cy="381000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87" name="Rectangle 5">
              <a:extLst>
                <a:ext uri="{FF2B5EF4-FFF2-40B4-BE49-F238E27FC236}">
                  <a16:creationId xmlns:a16="http://schemas.microsoft.com/office/drawing/2014/main" xmlns="" id="{3C8BAE88-7AEC-4243-8FD7-F89F3D947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4267200"/>
              <a:ext cx="533400" cy="381000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4AD76B7-2268-C248-A160-1EFEF1B91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75338"/>
            <a:ext cx="914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A40508"/>
                </a:solidFill>
              </a:rPr>
              <a:t>Exercise: give intuitions for all the ‘0’ entries. Why do some zero entries correspond to big deltas in other columns? </a:t>
            </a:r>
          </a:p>
        </p:txBody>
      </p:sp>
      <p:sp>
        <p:nvSpPr>
          <p:cNvPr id="24682" name="TextBox 4">
            <a:extLst>
              <a:ext uri="{FF2B5EF4-FFF2-40B4-BE49-F238E27FC236}">
                <a16:creationId xmlns:a16="http://schemas.microsoft.com/office/drawing/2014/main" xmlns="" id="{DD652D31-E187-2D46-B47D-52F3E603A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24683" name="Slide Number Placeholder 11">
            <a:extLst>
              <a:ext uri="{FF2B5EF4-FFF2-40B4-BE49-F238E27FC236}">
                <a16:creationId xmlns:a16="http://schemas.microsoft.com/office/drawing/2014/main" xmlns="" id="{A506C49A-BB91-BA44-BF3A-A15A8B46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9AB65563-040A-ED4E-BA62-A1557F17917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3F3F33A7-6AA4-5942-A30A-F0030AC30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029200"/>
            <a:ext cx="533400" cy="3810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xmlns="" id="{D1B7A64E-EA56-3342-9F9C-30EC5EA5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410200"/>
            <a:ext cx="533400" cy="3810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xmlns="" id="{AA432516-97BB-1A4E-AEF8-997271F1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Lossless vs. lossy compression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xmlns="" id="{E928F970-1FA9-084E-9DB3-367CCAA99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Lossless compression: All information is preserved.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What we mostly do in IR.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Lossy compression: Discard some information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Several of the preprocessing steps can be viewed as lossy compression: case folding, stop words, stemming, number elimination.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Chapter 7: Prune postings entries that are unlikely to turn up in the top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list for any query.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Almost no loss of quality in top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list.</a:t>
            </a:r>
          </a:p>
        </p:txBody>
      </p:sp>
      <p:sp>
        <p:nvSpPr>
          <p:cNvPr id="25604" name="TextBox 4">
            <a:extLst>
              <a:ext uri="{FF2B5EF4-FFF2-40B4-BE49-F238E27FC236}">
                <a16:creationId xmlns:a16="http://schemas.microsoft.com/office/drawing/2014/main" xmlns="" id="{3777D9E9-CB76-3047-BA49-C5BB36A31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xmlns="" id="{AB6C20E8-9783-044E-9F22-9B49384D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7CA7765-879C-A048-A21B-A21A4558588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xmlns="" id="{B871DA42-5F53-5149-BE23-D16446F2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Vocabulary size vs. collection size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xmlns="" id="{D1985FCB-D208-D140-B8FE-686C3FF32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big is the term vocabulary?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That is, how many distinct words are there?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Can we assume an upper bound?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Not really: At least 70</a:t>
            </a:r>
            <a:r>
              <a:rPr lang="en-US" altLang="en-US" baseline="30000">
                <a:ea typeface="ＭＳ Ｐゴシック" panose="020B0600070205080204" pitchFamily="34" charset="-128"/>
              </a:rPr>
              <a:t>20</a:t>
            </a:r>
            <a:r>
              <a:rPr lang="en-US" altLang="en-US">
                <a:ea typeface="ＭＳ Ｐゴシック" panose="020B0600070205080204" pitchFamily="34" charset="-128"/>
              </a:rPr>
              <a:t> = 10</a:t>
            </a:r>
            <a:r>
              <a:rPr lang="en-US" altLang="en-US" baseline="30000">
                <a:ea typeface="ＭＳ Ｐゴシック" panose="020B0600070205080204" pitchFamily="34" charset="-128"/>
              </a:rPr>
              <a:t>37</a:t>
            </a:r>
            <a:r>
              <a:rPr lang="en-US" altLang="en-US">
                <a:ea typeface="ＭＳ Ｐゴシック" panose="020B0600070205080204" pitchFamily="34" charset="-128"/>
              </a:rPr>
              <a:t> different words of length 20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 practice, the vocabulary will keep growing with the collection size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Especially with Unicode 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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8" name="TextBox 4">
            <a:extLst>
              <a:ext uri="{FF2B5EF4-FFF2-40B4-BE49-F238E27FC236}">
                <a16:creationId xmlns:a16="http://schemas.microsoft.com/office/drawing/2014/main" xmlns="" id="{8C1B9460-7F22-5F4B-9269-48FE3F501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xmlns="" id="{5CB5D574-7E34-4C43-8C80-4A92AD95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8931E028-FCB1-1348-BB9E-815249F81C6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29136</TotalTime>
  <Words>3369</Words>
  <Application>Microsoft Office PowerPoint</Application>
  <PresentationFormat>On-screen Show (4:3)</PresentationFormat>
  <Paragraphs>629</Paragraphs>
  <Slides>50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IIR-slides</vt:lpstr>
      <vt:lpstr>Document</vt:lpstr>
      <vt:lpstr>PowerPoint Presentation</vt:lpstr>
      <vt:lpstr>Last lecture – index construction</vt:lpstr>
      <vt:lpstr>Today</vt:lpstr>
      <vt:lpstr>Why compression (in general)?</vt:lpstr>
      <vt:lpstr>Why compression for inverted indexes?</vt:lpstr>
      <vt:lpstr>Recall Reuters RCV1</vt:lpstr>
      <vt:lpstr>Index parameters vs. what we index (details IIR Table 5.1, p.80)</vt:lpstr>
      <vt:lpstr>Lossless vs. lossy compression</vt:lpstr>
      <vt:lpstr>Vocabulary size vs. collection size</vt:lpstr>
      <vt:lpstr>Vocabulary size vs. collection size</vt:lpstr>
      <vt:lpstr>Heaps’ Law</vt:lpstr>
      <vt:lpstr>Exercises</vt:lpstr>
      <vt:lpstr>Zipf’s law</vt:lpstr>
      <vt:lpstr>Zipf consequences</vt:lpstr>
      <vt:lpstr>Zipf’s law for Reuters RCV1</vt:lpstr>
      <vt:lpstr>Compression</vt:lpstr>
      <vt:lpstr>DICTIONARY COMPRESSION</vt:lpstr>
      <vt:lpstr>Why compress the dictionary?</vt:lpstr>
      <vt:lpstr>Dictionary storage – naïve version</vt:lpstr>
      <vt:lpstr>Fixed-width terms are wasteful</vt:lpstr>
      <vt:lpstr>Compressing the term list:  Dictionary-as-a-String</vt:lpstr>
      <vt:lpstr>Space for dictionary as a string</vt:lpstr>
      <vt:lpstr>Blocking</vt:lpstr>
      <vt:lpstr>Blocking Net Gains</vt:lpstr>
      <vt:lpstr>Dictionary search without blocking</vt:lpstr>
      <vt:lpstr>Dictionary search with blocking</vt:lpstr>
      <vt:lpstr>Exercises</vt:lpstr>
      <vt:lpstr>Front coding</vt:lpstr>
      <vt:lpstr>RCV1 dictionary compression summary</vt:lpstr>
      <vt:lpstr>POSTINGS COMPRESSION</vt:lpstr>
      <vt:lpstr>Postings compression</vt:lpstr>
      <vt:lpstr>Postings: two conflicting forces</vt:lpstr>
      <vt:lpstr>Gap encoding of postings file entries</vt:lpstr>
      <vt:lpstr>Three postings entries</vt:lpstr>
      <vt:lpstr>Variable length encoding</vt:lpstr>
      <vt:lpstr>Unary code</vt:lpstr>
      <vt:lpstr>Gamma codes</vt:lpstr>
      <vt:lpstr>Gamma code examples</vt:lpstr>
      <vt:lpstr>Reminder: bitwise operations</vt:lpstr>
      <vt:lpstr>Gamma code properties</vt:lpstr>
      <vt:lpstr>Gamma seldom used in practice</vt:lpstr>
      <vt:lpstr>Variable Byte (VB) codes</vt:lpstr>
      <vt:lpstr>Example</vt:lpstr>
      <vt:lpstr>RCV1 compression</vt:lpstr>
      <vt:lpstr>Other variable unit codes</vt:lpstr>
      <vt:lpstr>Group Variable Integer code</vt:lpstr>
      <vt:lpstr>Simple-9 [Anh &amp; Moffat, 2004]</vt:lpstr>
      <vt:lpstr>Simple9 Encoding Scheme [Anh &amp; Moffat, 2004]</vt:lpstr>
      <vt:lpstr>Index compression summary</vt:lpstr>
      <vt:lpstr>Resources for today’s lecture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nickan</cp:lastModifiedBy>
  <cp:revision>328</cp:revision>
  <cp:lastPrinted>2019-04-11T15:54:37Z</cp:lastPrinted>
  <dcterms:created xsi:type="dcterms:W3CDTF">2011-04-08T03:26:42Z</dcterms:created>
  <dcterms:modified xsi:type="dcterms:W3CDTF">2020-03-21T19:55:29Z</dcterms:modified>
</cp:coreProperties>
</file>