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17" r:id="rId7"/>
    <p:sldId id="306" r:id="rId8"/>
    <p:sldId id="318" r:id="rId9"/>
    <p:sldId id="319" r:id="rId10"/>
    <p:sldId id="320" r:id="rId11"/>
    <p:sldId id="323" r:id="rId12"/>
    <p:sldId id="324" r:id="rId13"/>
    <p:sldId id="32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Ankit Singh" initials="AS" lastIdx="2" clrIdx="3">
    <p:extLst>
      <p:ext uri="{19B8F6BF-5375-455C-9EA6-DF929625EA0E}">
        <p15:presenceInfo xmlns:p15="http://schemas.microsoft.com/office/powerpoint/2012/main" userId="34d4a0d4c657dc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79"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10-09T09:53:39.26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2-10-09T11:19:52.816" idx="2">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10/9/2022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10/9/2022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843425" y="1828800"/>
            <a:ext cx="6693408" cy="2026741"/>
          </a:xfrm>
        </p:spPr>
        <p:txBody>
          <a:bodyPr/>
          <a:lstStyle/>
          <a:p>
            <a:r>
              <a:rPr lang="en-IN" dirty="0">
                <a:effectLst/>
                <a:latin typeface="Arial" panose="020B0604020202020204" pitchFamily="34" charset="0"/>
              </a:rPr>
              <a:t>Plant Disease Classification</a:t>
            </a:r>
            <a:endParaRPr lang="en-US"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normAutofit fontScale="90000"/>
          </a:bodyPr>
          <a:lstStyle/>
          <a:p>
            <a:pPr>
              <a:lnSpc>
                <a:spcPct val="150000"/>
              </a:lnSpc>
            </a:pPr>
            <a:r>
              <a:rPr lang="en-US" sz="4400" dirty="0">
                <a:solidFill>
                  <a:schemeClr val="accent3"/>
                </a:solidFill>
                <a:latin typeface="+mj-lt"/>
                <a:cs typeface="Gill Sans Light" panose="020B0302020104020203" pitchFamily="34" charset="-79"/>
              </a:rPr>
              <a:t>Summary</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fontScale="85000" lnSpcReduction="10000"/>
          </a:bodyPr>
          <a:lstStyle/>
          <a:p>
            <a:pPr marL="342900" indent="-342900" algn="just">
              <a:buFont typeface="Wingdings" panose="05000000000000000000" pitchFamily="2" charset="2"/>
              <a:buChar char="Ø"/>
            </a:pPr>
            <a:r>
              <a:rPr lang="en-US" dirty="0">
                <a:effectLst/>
                <a:latin typeface="Arial" panose="020B0604020202020204" pitchFamily="34" charset="0"/>
              </a:rPr>
              <a:t>Describe a deep convolutional neural network model to identify plant foliar diseases. </a:t>
            </a:r>
          </a:p>
          <a:p>
            <a:pPr marL="342900" indent="-342900" algn="just">
              <a:buFont typeface="Wingdings" panose="05000000000000000000" pitchFamily="2" charset="2"/>
              <a:buChar char="Ø"/>
            </a:pPr>
            <a:r>
              <a:rPr lang="en-US" dirty="0">
                <a:effectLst/>
                <a:latin typeface="Arial" panose="020B0604020202020204" pitchFamily="34" charset="0"/>
              </a:rPr>
              <a:t>80,000+ photos were used for training and validation.</a:t>
            </a:r>
          </a:p>
          <a:p>
            <a:pPr marL="342900" indent="-342900" algn="just">
              <a:buFont typeface="Wingdings" panose="05000000000000000000" pitchFamily="2" charset="2"/>
              <a:buChar char="Ø"/>
            </a:pPr>
            <a:r>
              <a:rPr lang="en-US" dirty="0">
                <a:latin typeface="Arial" panose="020B0604020202020204" pitchFamily="34" charset="0"/>
              </a:rPr>
              <a:t>shown</a:t>
            </a:r>
            <a:r>
              <a:rPr lang="en-US" dirty="0">
                <a:effectLst/>
                <a:latin typeface="Arial" panose="020B0604020202020204" pitchFamily="34" charset="0"/>
              </a:rPr>
              <a:t> that the model can be used to predict a wide range of plant disease types.. </a:t>
            </a:r>
          </a:p>
          <a:p>
            <a:pPr marL="342900" indent="-342900" algn="just">
              <a:buFont typeface="Wingdings" panose="05000000000000000000" pitchFamily="2" charset="2"/>
              <a:buChar char="Ø"/>
            </a:pPr>
            <a:r>
              <a:rPr lang="en-US" dirty="0">
                <a:effectLst/>
                <a:latin typeface="Arial" panose="020B0604020202020204" pitchFamily="34" charset="0"/>
              </a:rPr>
              <a:t>The suggested method might be adopted in the future by including more services like neighboring public stores and a pesticide price list. open market nearby, among other things. </a:t>
            </a:r>
          </a:p>
          <a:p>
            <a:pPr marL="342900" indent="-342900" algn="just">
              <a:buFont typeface="Wingdings" panose="05000000000000000000" pitchFamily="2" charset="2"/>
              <a:buChar char="Ø"/>
            </a:pPr>
            <a:r>
              <a:rPr lang="en-US" dirty="0">
                <a:effectLst/>
                <a:latin typeface="Arial" panose="020B0604020202020204" pitchFamily="34" charset="0"/>
              </a:rPr>
              <a:t>Also, the suggested system might be accessible via an application.</a:t>
            </a:r>
          </a:p>
          <a:p>
            <a:pPr marL="342900" indent="-342900" algn="just">
              <a:buFont typeface="Wingdings" panose="05000000000000000000" pitchFamily="2" charset="2"/>
              <a:buChar char="Ø"/>
            </a:pPr>
            <a:r>
              <a:rPr lang="en-US" dirty="0">
                <a:effectLst/>
                <a:latin typeface="Arial" panose="020B0604020202020204" pitchFamily="34" charset="0"/>
              </a:rPr>
              <a:t>The given system uses resizing, thresholding, and Gaussian filtering for image preprocessing. To segment the leaf area' Then finally CNN classification technique is used to detect the type of plant disease.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78487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4" name="TextBox 3">
            <a:extLst>
              <a:ext uri="{FF2B5EF4-FFF2-40B4-BE49-F238E27FC236}">
                <a16:creationId xmlns:a16="http://schemas.microsoft.com/office/drawing/2014/main" id="{28C1426E-A62A-BFC9-947F-75CB6F6E1E03}"/>
              </a:ext>
            </a:extLst>
          </p:cNvPr>
          <p:cNvSpPr txBox="1"/>
          <p:nvPr/>
        </p:nvSpPr>
        <p:spPr>
          <a:xfrm>
            <a:off x="7715250" y="1514475"/>
            <a:ext cx="4243388" cy="3477875"/>
          </a:xfrm>
          <a:prstGeom prst="rect">
            <a:avLst/>
          </a:prstGeom>
          <a:noFill/>
        </p:spPr>
        <p:txBody>
          <a:bodyPr wrap="square" rtlCol="0">
            <a:spAutoFit/>
          </a:bodyPr>
          <a:lstStyle/>
          <a:p>
            <a:r>
              <a:rPr lang="en-IN" sz="2000" b="1" dirty="0">
                <a:latin typeface="+mj-lt"/>
                <a:cs typeface="Arial" panose="020B0604020202020204" pitchFamily="34" charset="0"/>
              </a:rPr>
              <a:t>By   -    </a:t>
            </a:r>
          </a:p>
          <a:p>
            <a:endParaRPr lang="en-IN" sz="2000" dirty="0">
              <a:latin typeface="+mj-lt"/>
              <a:cs typeface="Arial" panose="020B0604020202020204" pitchFamily="34" charset="0"/>
            </a:endParaRPr>
          </a:p>
          <a:p>
            <a:pPr marL="457200" indent="-457200">
              <a:buFont typeface="Arial" panose="020B0604020202020204" pitchFamily="34" charset="0"/>
              <a:buChar char="•"/>
            </a:pPr>
            <a:r>
              <a:rPr lang="en-IN" sz="2000" dirty="0">
                <a:latin typeface="+mj-lt"/>
                <a:cs typeface="Arial" panose="020B0604020202020204" pitchFamily="34" charset="0"/>
              </a:rPr>
              <a:t>Sai Chandu Sunkara</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Farhad Ahamed Biswas</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Abdul Azad</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Ankit Kumar Singh</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Ambika Nayak</a:t>
            </a:r>
            <a:endParaRPr lang="en-IN" sz="2000" dirty="0">
              <a:latin typeface="+mj-lt"/>
            </a:endParaRP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183880" y="356616"/>
            <a:ext cx="3749040" cy="1325880"/>
          </a:xfrm>
        </p:spPr>
        <p:txBody>
          <a:bodyPr>
            <a:normAutofit/>
          </a:bodyPr>
          <a:lstStyle/>
          <a:p>
            <a:r>
              <a:rPr lang="en-US" dirty="0">
                <a:latin typeface="Baskerville Old Face" panose="02020602080505020303" pitchFamily="18" charset="77"/>
                <a:cs typeface="Calibri Light"/>
              </a:rPr>
              <a:t>Outline</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0</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183880" y="1426464"/>
            <a:ext cx="3749040" cy="5074920"/>
          </a:xfrm>
        </p:spPr>
        <p:txBody>
          <a:bodyPr vert="horz" lIns="91440" tIns="45720" rIns="91440" bIns="45720" rtlCol="0" anchor="t">
            <a:normAutofit fontScale="92500" lnSpcReduction="20000"/>
          </a:bodyPr>
          <a:lstStyle/>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Abstract </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Motivation</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Objectives and scope</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System requirement</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Training and Testing Algorithm</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Applications</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IN" dirty="0">
                <a:effectLst/>
                <a:latin typeface="Arial" panose="020B0604020202020204" pitchFamily="34" charset="0"/>
              </a:rPr>
              <a:t>Plant Disease Classification</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algn="just"/>
            <a:r>
              <a:rPr lang="en-US" dirty="0">
                <a:effectLst/>
                <a:latin typeface="Arial" panose="020B0604020202020204" pitchFamily="34" charset="0"/>
                <a:cs typeface="Arial" panose="020B0604020202020204" pitchFamily="34" charset="0"/>
              </a:rPr>
              <a:t>In the project, we used machine learning models for utilizing to detect plant diseases in the agriculture sector. Automatic plant disease detection, which recognizes indications of the illness as soon as they occur on plant leaves, is crucial in agricultural research for monitoring huge fields of crops. </a:t>
            </a:r>
            <a:r>
              <a:rPr lang="en-US" dirty="0">
                <a:latin typeface="Arial" panose="020B0604020202020204" pitchFamily="34" charset="0"/>
                <a:cs typeface="Arial" panose="020B0604020202020204" pitchFamily="34" charset="0"/>
              </a:rPr>
              <a:t>With some training samples from those two groups, the automatic classifier CNN will be employed for this method of categorization. Last but not least, the error during the outcome demonstrates that the employed network classifier offers less error during training and greater classification accuracy. Farmers engage with agricultural consultants to identify plant diseases.</a:t>
            </a:r>
            <a:endParaRPr lang="en-US" dirty="0">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97263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lnSpcReduction="10000"/>
          </a:bodyPr>
          <a:lstStyle/>
          <a:p>
            <a:pPr marL="342900" indent="-342900" algn="just">
              <a:buFont typeface="Wingdings" panose="05000000000000000000" pitchFamily="2" charset="2"/>
              <a:buChar char="v"/>
            </a:pPr>
            <a:r>
              <a:rPr lang="en-US" dirty="0">
                <a:effectLst/>
                <a:latin typeface="Arial" panose="020B0604020202020204" pitchFamily="34" charset="0"/>
              </a:rPr>
              <a:t>Automatic detection of diseases by just seeing the symptoms on the plant leaves makes it easier also machine vision to provide image-based automatic process control.</a:t>
            </a:r>
          </a:p>
          <a:p>
            <a:pPr marL="342900" indent="-342900" algn="just">
              <a:buFont typeface="Wingdings" panose="05000000000000000000" pitchFamily="2" charset="2"/>
              <a:buChar char="v"/>
            </a:pPr>
            <a:r>
              <a:rPr lang="en-US" dirty="0">
                <a:effectLst/>
                <a:latin typeface="Arial" panose="020B0604020202020204" pitchFamily="34" charset="0"/>
              </a:rPr>
              <a:t>Image segmentation is grouping an image into different parts. This Thresholding process is an advanced color method This process is based on various features found in the image.</a:t>
            </a:r>
          </a:p>
          <a:p>
            <a:pPr marL="342900" indent="-342900" algn="just">
              <a:buFont typeface="Wingdings" panose="05000000000000000000" pitchFamily="2" charset="2"/>
              <a:buChar char="v"/>
            </a:pPr>
            <a:r>
              <a:rPr lang="en-US" sz="2000" dirty="0">
                <a:effectLst/>
                <a:latin typeface="Arial" panose="020B0604020202020204" pitchFamily="34" charset="0"/>
              </a:rPr>
              <a:t>Genetic algorithm searches from a large sampling of the cost surface. A large number of variables can be processed and Gives a number of optimum solutions, different image segmentation results can be obtained</a:t>
            </a:r>
            <a:r>
              <a:rPr lang="en-US" dirty="0">
                <a:effectLst/>
                <a:latin typeface="Arial" panose="020B0604020202020204" pitchFamily="34" charset="0"/>
              </a:rPr>
              <a:t>.</a:t>
            </a:r>
          </a:p>
          <a:p>
            <a:pPr marL="342900" indent="-342900">
              <a:buFont typeface="Wingdings" panose="05000000000000000000" pitchFamily="2" charset="2"/>
              <a:buChar char="Ø"/>
            </a:pPr>
            <a:endParaRPr lang="en-US" dirty="0">
              <a:effectLst/>
              <a:latin typeface="Arial" panose="020B060402020202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normAutofit fontScale="90000"/>
          </a:bodyPr>
          <a:lstStyle/>
          <a:p>
            <a:pPr marL="0" indent="0">
              <a:lnSpc>
                <a:spcPct val="150000"/>
              </a:lnSpc>
              <a:buNone/>
            </a:pPr>
            <a:r>
              <a:rPr lang="en-US" sz="4400" dirty="0">
                <a:solidFill>
                  <a:schemeClr val="accent3"/>
                </a:solidFill>
                <a:latin typeface="+mj-lt"/>
                <a:cs typeface="Gill Sans Light" panose="020B0302020104020203" pitchFamily="34" charset="-79"/>
              </a:rPr>
              <a:t>Motivation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marL="342900" indent="-342900" algn="just">
              <a:buFont typeface="Wingdings" panose="05000000000000000000" pitchFamily="2" charset="2"/>
              <a:buChar char="Ø"/>
            </a:pPr>
            <a:r>
              <a:rPr lang="en-US" dirty="0">
                <a:effectLst/>
                <a:latin typeface="Arial" panose="020B0604020202020204" pitchFamily="34" charset="0"/>
              </a:rPr>
              <a:t>Farmers find it challenging to recognize a variety of plant illnesses. </a:t>
            </a:r>
          </a:p>
          <a:p>
            <a:pPr marL="342900" indent="-342900" algn="just">
              <a:buFont typeface="Wingdings" panose="05000000000000000000" pitchFamily="2" charset="2"/>
              <a:buChar char="Ø"/>
            </a:pPr>
            <a:r>
              <a:rPr lang="en-US" dirty="0">
                <a:effectLst/>
                <a:latin typeface="Arial" panose="020B0604020202020204" pitchFamily="34" charset="0"/>
              </a:rPr>
              <a:t>Worldwide crop losses resulting from plant disease are estimated to be $60 billion annually.</a:t>
            </a:r>
          </a:p>
          <a:p>
            <a:pPr marL="342900" indent="-342900" algn="just">
              <a:buFont typeface="Wingdings" panose="05000000000000000000" pitchFamily="2" charset="2"/>
              <a:buChar char="Ø"/>
            </a:pPr>
            <a:r>
              <a:rPr lang="en-US" dirty="0">
                <a:effectLst/>
                <a:latin typeface="Arial" panose="020B0604020202020204" pitchFamily="34" charset="0"/>
              </a:rPr>
              <a:t>Since it requires a lot of manual labor and time, typical tools and techniques are not very useful.</a:t>
            </a:r>
          </a:p>
          <a:p>
            <a:pPr marL="342900" indent="-342900" algn="just">
              <a:buFont typeface="Wingdings" panose="05000000000000000000" pitchFamily="2" charset="2"/>
              <a:buChar char="Ø"/>
            </a:pPr>
            <a:r>
              <a:rPr lang="en-US" dirty="0">
                <a:effectLst/>
                <a:latin typeface="Arial" panose="020B0604020202020204" pitchFamily="34" charset="0"/>
              </a:rPr>
              <a:t>The obstacles will no longer be a barrier, though, with the aid of a disease-detecting system.</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45766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normAutofit fontScale="90000"/>
          </a:bodyPr>
          <a:lstStyle/>
          <a:p>
            <a:pPr marL="0" indent="0">
              <a:lnSpc>
                <a:spcPct val="150000"/>
              </a:lnSpc>
              <a:buNone/>
            </a:pPr>
            <a:r>
              <a:rPr lang="en-US" dirty="0">
                <a:effectLst/>
                <a:latin typeface="+mj-lt"/>
              </a:rPr>
              <a:t>Objectives And Scope</a:t>
            </a:r>
            <a:endParaRPr lang="en-US" sz="4400" dirty="0">
              <a:solidFill>
                <a:schemeClr val="accent3"/>
              </a:solidFill>
              <a:latin typeface="+mj-lt"/>
              <a:cs typeface="Gill Sans Light" panose="020B0302020104020203" pitchFamily="34" charset="-79"/>
            </a:endParaRP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fontScale="92500" lnSpcReduction="10000"/>
          </a:bodyPr>
          <a:lstStyle/>
          <a:p>
            <a:pPr marL="342900" indent="-342900" algn="just">
              <a:buFont typeface="Wingdings" panose="05000000000000000000" pitchFamily="2" charset="2"/>
              <a:buChar char="Ø"/>
            </a:pPr>
            <a:r>
              <a:rPr lang="en-US" b="1" dirty="0">
                <a:effectLst/>
                <a:latin typeface="Arial" panose="020B0604020202020204" pitchFamily="34" charset="0"/>
              </a:rPr>
              <a:t>Objectives: </a:t>
            </a:r>
          </a:p>
          <a:p>
            <a:pPr marL="457200" indent="-457200" algn="just">
              <a:buFont typeface="+mj-lt"/>
              <a:buAutoNum type="arabicPeriod"/>
            </a:pPr>
            <a:r>
              <a:rPr lang="en-US" dirty="0">
                <a:effectLst/>
                <a:latin typeface="Arial" panose="020B0604020202020204" pitchFamily="34" charset="0"/>
              </a:rPr>
              <a:t>To identify the relationships between the disease-causing organisms and their host plants in relation to the ecosystem as a whole. </a:t>
            </a:r>
          </a:p>
          <a:p>
            <a:pPr marL="457200" indent="-457200" algn="just">
              <a:buFont typeface="+mj-lt"/>
              <a:buAutoNum type="arabicPeriod"/>
            </a:pPr>
            <a:r>
              <a:rPr lang="en-US" dirty="0">
                <a:latin typeface="Arial" panose="020B0604020202020204" pitchFamily="34" charset="0"/>
              </a:rPr>
              <a:t>T</a:t>
            </a:r>
            <a:r>
              <a:rPr lang="en-US" dirty="0">
                <a:effectLst/>
                <a:latin typeface="Arial" panose="020B0604020202020204" pitchFamily="34" charset="0"/>
              </a:rPr>
              <a:t>o put into practice a technique for illness prevention and offering management for lowering the losses/damages brought on by diseases.</a:t>
            </a:r>
          </a:p>
          <a:p>
            <a:pPr marL="457200" indent="-457200" algn="just">
              <a:buFont typeface="+mj-lt"/>
              <a:buAutoNum type="arabicPeriod"/>
            </a:pPr>
            <a:r>
              <a:rPr lang="en-US" dirty="0">
                <a:effectLst/>
                <a:latin typeface="Arial" panose="020B0604020202020204" pitchFamily="34" charset="0"/>
              </a:rPr>
              <a:t>to recognize numerous plant diseases.</a:t>
            </a:r>
          </a:p>
          <a:p>
            <a:pPr marL="342900" indent="-342900" algn="just">
              <a:buFont typeface="Wingdings" panose="05000000000000000000" pitchFamily="2" charset="2"/>
              <a:buChar char="Ø"/>
            </a:pPr>
            <a:r>
              <a:rPr lang="en-US" b="1" dirty="0">
                <a:effectLst/>
                <a:latin typeface="Arial" panose="020B0604020202020204" pitchFamily="34" charset="0"/>
              </a:rPr>
              <a:t>Scope: </a:t>
            </a:r>
          </a:p>
          <a:p>
            <a:pPr marL="457200" indent="-457200" algn="just">
              <a:buFont typeface="+mj-lt"/>
              <a:buAutoNum type="arabicPeriod"/>
            </a:pPr>
            <a:r>
              <a:rPr lang="en-US" dirty="0">
                <a:latin typeface="Arial" panose="020B0604020202020204" pitchFamily="34" charset="0"/>
              </a:rPr>
              <a:t>A</a:t>
            </a:r>
            <a:r>
              <a:rPr lang="en-US" dirty="0">
                <a:effectLst/>
                <a:latin typeface="Arial" panose="020B0604020202020204" pitchFamily="34" charset="0"/>
              </a:rPr>
              <a:t>vert plant diseases for farmers.</a:t>
            </a:r>
          </a:p>
          <a:p>
            <a:pPr marL="457200" indent="-457200" algn="just">
              <a:buFont typeface="+mj-lt"/>
              <a:buAutoNum type="arabicPeriod"/>
            </a:pPr>
            <a:r>
              <a:rPr lang="en-US" dirty="0">
                <a:latin typeface="Arial" panose="020B0604020202020204" pitchFamily="34" charset="0"/>
              </a:rPr>
              <a:t>A</a:t>
            </a:r>
            <a:r>
              <a:rPr lang="en-US" dirty="0">
                <a:effectLst/>
                <a:latin typeface="Arial" panose="020B0604020202020204" pitchFamily="34" charset="0"/>
              </a:rPr>
              <a:t>ssist the pesticide manufacturer in foreseeing new pesticide remedies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687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normAutofit fontScale="90000"/>
          </a:bodyPr>
          <a:lstStyle/>
          <a:p>
            <a:pPr marL="0" indent="0">
              <a:lnSpc>
                <a:spcPct val="150000"/>
              </a:lnSpc>
              <a:buNone/>
            </a:pPr>
            <a:r>
              <a:rPr lang="en-US" sz="4400" dirty="0">
                <a:solidFill>
                  <a:schemeClr val="accent3"/>
                </a:solidFill>
                <a:latin typeface="+mj-lt"/>
                <a:cs typeface="Gill Sans Light" panose="020B0302020104020203" pitchFamily="34" charset="-79"/>
              </a:rPr>
              <a:t>System requirement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lnSpcReduction="10000"/>
          </a:bodyPr>
          <a:lstStyle/>
          <a:p>
            <a:pPr marL="342900" indent="-342900" algn="just">
              <a:buFont typeface="Wingdings" panose="05000000000000000000" pitchFamily="2" charset="2"/>
              <a:buChar char="Ø"/>
            </a:pPr>
            <a:r>
              <a:rPr lang="en-US" b="1" dirty="0">
                <a:effectLst/>
                <a:latin typeface="Arial" panose="020B0604020202020204" pitchFamily="34" charset="0"/>
              </a:rPr>
              <a:t>Hardware Requirements</a:t>
            </a:r>
          </a:p>
          <a:p>
            <a:pPr marL="457200" indent="-457200" algn="just">
              <a:buFont typeface="+mj-lt"/>
              <a:buAutoNum type="arabicPeriod"/>
            </a:pPr>
            <a:r>
              <a:rPr lang="en-US" dirty="0">
                <a:effectLst/>
                <a:latin typeface="Arial" panose="020B0604020202020204" pitchFamily="34" charset="0"/>
              </a:rPr>
              <a:t>Processor: Intel Core i3 </a:t>
            </a:r>
          </a:p>
          <a:p>
            <a:pPr marL="457200" indent="-457200" algn="just">
              <a:buFont typeface="+mj-lt"/>
              <a:buAutoNum type="arabicPeriod"/>
            </a:pPr>
            <a:r>
              <a:rPr lang="en-US" dirty="0">
                <a:effectLst/>
                <a:latin typeface="Arial" panose="020B0604020202020204" pitchFamily="34" charset="0"/>
              </a:rPr>
              <a:t>RAM: 4 GB </a:t>
            </a:r>
          </a:p>
          <a:p>
            <a:pPr marL="457200" indent="-457200" algn="just">
              <a:buFont typeface="+mj-lt"/>
              <a:buAutoNum type="arabicPeriod"/>
            </a:pPr>
            <a:r>
              <a:rPr lang="en-US" dirty="0">
                <a:effectLst/>
                <a:latin typeface="Arial" panose="020B0604020202020204" pitchFamily="34" charset="0"/>
              </a:rPr>
              <a:t>Hard Disk: Minimum 500 GB </a:t>
            </a:r>
          </a:p>
          <a:p>
            <a:pPr marL="342900" indent="-342900" algn="just">
              <a:buFont typeface="Wingdings" panose="05000000000000000000" pitchFamily="2" charset="2"/>
              <a:buChar char="Ø"/>
            </a:pPr>
            <a:r>
              <a:rPr lang="en-US" b="1" dirty="0">
                <a:effectLst/>
                <a:latin typeface="Arial" panose="020B0604020202020204" pitchFamily="34" charset="0"/>
              </a:rPr>
              <a:t>Software Requirements </a:t>
            </a:r>
          </a:p>
          <a:p>
            <a:pPr marL="457200" indent="-457200" algn="just">
              <a:buFont typeface="+mj-lt"/>
              <a:buAutoNum type="arabicPeriod"/>
            </a:pPr>
            <a:r>
              <a:rPr lang="en-US" dirty="0">
                <a:effectLst/>
                <a:latin typeface="Arial" panose="020B0604020202020204" pitchFamily="34" charset="0"/>
              </a:rPr>
              <a:t>Operating System: Windows 8 onwards </a:t>
            </a:r>
          </a:p>
          <a:p>
            <a:pPr marL="457200" indent="-457200" algn="just">
              <a:buFont typeface="+mj-lt"/>
              <a:buAutoNum type="arabicPeriod"/>
            </a:pPr>
            <a:r>
              <a:rPr lang="en-US" dirty="0">
                <a:effectLst/>
                <a:latin typeface="Arial" panose="020B0604020202020204" pitchFamily="34" charset="0"/>
              </a:rPr>
              <a:t>Programming Language: Python 3.8. </a:t>
            </a:r>
          </a:p>
          <a:p>
            <a:pPr marL="457200" indent="-457200" algn="just">
              <a:buFont typeface="+mj-lt"/>
              <a:buAutoNum type="arabicPeriod"/>
            </a:pPr>
            <a:r>
              <a:rPr lang="en-US" dirty="0">
                <a:effectLst/>
                <a:latin typeface="Arial" panose="020B0604020202020204" pitchFamily="34" charset="0"/>
              </a:rPr>
              <a:t>Browser: Google Chrome Hardware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8197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868007"/>
            <a:ext cx="8695944" cy="968188"/>
          </a:xfrm>
        </p:spPr>
        <p:txBody>
          <a:bodyPr>
            <a:normAutofit fontScale="90000"/>
          </a:bodyPr>
          <a:lstStyle/>
          <a:p>
            <a:pPr marL="0" indent="0">
              <a:lnSpc>
                <a:spcPct val="150000"/>
              </a:lnSpc>
              <a:buNone/>
            </a:pPr>
            <a:r>
              <a:rPr lang="en-US" sz="4400" dirty="0">
                <a:solidFill>
                  <a:schemeClr val="accent3"/>
                </a:solidFill>
                <a:latin typeface="+mj-lt"/>
                <a:cs typeface="Gill Sans Light" panose="020B0302020104020203" pitchFamily="34" charset="-79"/>
              </a:rPr>
              <a:t>Training and Testing Algorithm</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fontScale="92500" lnSpcReduction="20000"/>
          </a:bodyPr>
          <a:lstStyle/>
          <a:p>
            <a:pPr marL="342900" indent="-342900" algn="just">
              <a:buFont typeface="Wingdings" panose="05000000000000000000" pitchFamily="2" charset="2"/>
              <a:buChar char="Ø"/>
            </a:pPr>
            <a:r>
              <a:rPr lang="en-US" b="1" dirty="0">
                <a:effectLst/>
                <a:latin typeface="Arial" panose="020B0604020202020204" pitchFamily="34" charset="0"/>
              </a:rPr>
              <a:t>Steps</a:t>
            </a:r>
            <a:r>
              <a:rPr lang="en-US" dirty="0">
                <a:effectLst/>
                <a:latin typeface="Arial" panose="020B0604020202020204" pitchFamily="34" charset="0"/>
              </a:rPr>
              <a:t> </a:t>
            </a:r>
          </a:p>
          <a:p>
            <a:pPr marL="342900" indent="-342900" algn="just">
              <a:buFont typeface="Wingdings" panose="05000000000000000000" pitchFamily="2" charset="2"/>
              <a:buChar char="Ø"/>
            </a:pPr>
            <a:r>
              <a:rPr lang="en-US" dirty="0">
                <a:effectLst/>
                <a:latin typeface="Arial" panose="020B0604020202020204" pitchFamily="34" charset="0"/>
              </a:rPr>
              <a:t>1.  Collecting Data</a:t>
            </a:r>
          </a:p>
          <a:p>
            <a:pPr marL="342900" indent="-342900" algn="just">
              <a:buFont typeface="Wingdings" panose="05000000000000000000" pitchFamily="2" charset="2"/>
              <a:buChar char="Ø"/>
            </a:pPr>
            <a:r>
              <a:rPr lang="en-US" dirty="0">
                <a:effectLst/>
                <a:latin typeface="Arial" panose="020B0604020202020204" pitchFamily="34" charset="0"/>
              </a:rPr>
              <a:t>2.  Preparing the Data</a:t>
            </a:r>
          </a:p>
          <a:p>
            <a:pPr marL="342900" indent="-342900" algn="just">
              <a:buFont typeface="Wingdings" panose="05000000000000000000" pitchFamily="2" charset="2"/>
              <a:buChar char="Ø"/>
            </a:pPr>
            <a:r>
              <a:rPr lang="en-US" dirty="0">
                <a:effectLst/>
                <a:latin typeface="Arial" panose="020B0604020202020204" pitchFamily="34" charset="0"/>
              </a:rPr>
              <a:t>3.  Choosing a Model</a:t>
            </a:r>
          </a:p>
          <a:p>
            <a:pPr marL="342900" indent="-342900" algn="just">
              <a:buFont typeface="Wingdings" panose="05000000000000000000" pitchFamily="2" charset="2"/>
              <a:buChar char="Ø"/>
            </a:pPr>
            <a:r>
              <a:rPr lang="en-US" dirty="0">
                <a:effectLst/>
                <a:latin typeface="Arial" panose="020B0604020202020204" pitchFamily="34" charset="0"/>
              </a:rPr>
              <a:t>4.  Training the Model.</a:t>
            </a:r>
          </a:p>
          <a:p>
            <a:pPr marL="342900" indent="-342900" algn="just">
              <a:buFont typeface="Wingdings" panose="05000000000000000000" pitchFamily="2" charset="2"/>
              <a:buChar char="Ø"/>
            </a:pPr>
            <a:r>
              <a:rPr lang="en-US" dirty="0">
                <a:effectLst/>
                <a:latin typeface="Arial" panose="020B0604020202020204" pitchFamily="34" charset="0"/>
              </a:rPr>
              <a:t>5.  Evaluating the Model</a:t>
            </a:r>
          </a:p>
          <a:p>
            <a:pPr marL="342900" indent="-342900" algn="just">
              <a:buFont typeface="Wingdings" panose="05000000000000000000" pitchFamily="2" charset="2"/>
              <a:buChar char="Ø"/>
            </a:pPr>
            <a:r>
              <a:rPr lang="en-US" dirty="0">
                <a:effectLst/>
                <a:latin typeface="Arial" panose="020B0604020202020204" pitchFamily="34" charset="0"/>
              </a:rPr>
              <a:t>6.  Parameter Tuning</a:t>
            </a:r>
          </a:p>
          <a:p>
            <a:pPr marL="342900" indent="-342900" algn="just">
              <a:buFont typeface="Wingdings" panose="05000000000000000000" pitchFamily="2" charset="2"/>
              <a:buChar char="Ø"/>
            </a:pPr>
            <a:r>
              <a:rPr lang="en-US" dirty="0">
                <a:effectLst/>
                <a:latin typeface="Arial" panose="020B0604020202020204" pitchFamily="34" charset="0"/>
              </a:rPr>
              <a:t>7.  Making Predictions.</a:t>
            </a:r>
          </a:p>
          <a:p>
            <a:pPr marL="342900" indent="-342900" algn="just">
              <a:buFont typeface="Wingdings" panose="05000000000000000000" pitchFamily="2" charset="2"/>
              <a:buChar char="Ø"/>
            </a:pPr>
            <a:r>
              <a:rPr lang="en-US" dirty="0">
                <a:effectLst/>
                <a:latin typeface="Arial" panose="020B0604020202020204" pitchFamily="34" charset="0"/>
              </a:rPr>
              <a:t>8.  Deployment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18173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712478"/>
            <a:ext cx="8695944" cy="1014413"/>
          </a:xfrm>
        </p:spPr>
        <p:txBody>
          <a:bodyPr>
            <a:normAutofit/>
          </a:bodyPr>
          <a:lstStyle/>
          <a:p>
            <a:pPr>
              <a:lnSpc>
                <a:spcPct val="150000"/>
              </a:lnSpc>
            </a:pPr>
            <a:r>
              <a:rPr lang="en-US" sz="4400" dirty="0">
                <a:solidFill>
                  <a:schemeClr val="accent3"/>
                </a:solidFill>
                <a:latin typeface="+mj-lt"/>
                <a:cs typeface="Gill Sans Light" panose="020B0302020104020203" pitchFamily="34" charset="-79"/>
              </a:rPr>
              <a:t>Applications</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lnSpcReduction="10000"/>
          </a:bodyPr>
          <a:lstStyle/>
          <a:p>
            <a:pPr marL="342900" indent="-342900" algn="just">
              <a:buFont typeface="Wingdings" panose="05000000000000000000" pitchFamily="2" charset="2"/>
              <a:buChar char="Ø"/>
            </a:pPr>
            <a:r>
              <a:rPr lang="en-US" b="1" dirty="0">
                <a:effectLst/>
                <a:latin typeface="Arial" panose="020B0604020202020204" pitchFamily="34" charset="0"/>
              </a:rPr>
              <a:t>Image Recognition</a:t>
            </a:r>
            <a:r>
              <a:rPr lang="en-US" dirty="0">
                <a:effectLst/>
                <a:latin typeface="Arial" panose="020B0604020202020204" pitchFamily="34" charset="0"/>
              </a:rPr>
              <a:t>:-. Image rearrangement in a machine-learning environment Software's capacity to recognize things, locations, people, text, and actions in images is known as machine vision.</a:t>
            </a:r>
          </a:p>
          <a:p>
            <a:pPr marL="342900" indent="-342900" algn="just">
              <a:buFont typeface="Wingdings" panose="05000000000000000000" pitchFamily="2" charset="2"/>
              <a:buChar char="Ø"/>
            </a:pPr>
            <a:r>
              <a:rPr lang="en-US" b="1" dirty="0">
                <a:effectLst/>
                <a:latin typeface="Arial" panose="020B0604020202020204" pitchFamily="34" charset="0"/>
              </a:rPr>
              <a:t>Classification</a:t>
            </a:r>
            <a:r>
              <a:rPr lang="en-US" dirty="0">
                <a:effectLst/>
                <a:latin typeface="Arial" panose="020B0604020202020204" pitchFamily="34" charset="0"/>
              </a:rPr>
              <a:t>: It offers a precision of roughly 93% for the accurate and automatic diagnosis of leaf diseases.</a:t>
            </a:r>
          </a:p>
          <a:p>
            <a:pPr marL="342900" indent="-342900" algn="just">
              <a:buFont typeface="Wingdings" panose="05000000000000000000" pitchFamily="2" charset="2"/>
              <a:buChar char="Ø"/>
            </a:pPr>
            <a:r>
              <a:rPr lang="en-US" b="1" dirty="0">
                <a:effectLst/>
                <a:latin typeface="Arial" panose="020B0604020202020204" pitchFamily="34" charset="0"/>
              </a:rPr>
              <a:t>Prediction</a:t>
            </a:r>
            <a:r>
              <a:rPr lang="en-US" dirty="0">
                <a:effectLst/>
                <a:latin typeface="Arial" panose="020B0604020202020204" pitchFamily="34" charset="0"/>
              </a:rPr>
              <a:t>:- The camera and app that make expert forecasts.</a:t>
            </a:r>
          </a:p>
          <a:p>
            <a:pPr marL="342900" indent="-342900" algn="just">
              <a:buFont typeface="Wingdings" panose="05000000000000000000" pitchFamily="2" charset="2"/>
              <a:buChar char="Ø"/>
            </a:pPr>
            <a:r>
              <a:rPr lang="en-US" b="1" dirty="0">
                <a:effectLst/>
                <a:latin typeface="Arial" panose="020B0604020202020204" pitchFamily="34" charset="0"/>
              </a:rPr>
              <a:t>Extraction</a:t>
            </a:r>
            <a:r>
              <a:rPr lang="en-US" dirty="0">
                <a:effectLst/>
                <a:latin typeface="Arial" panose="020B0604020202020204" pitchFamily="34" charset="0"/>
              </a:rPr>
              <a:t>:- Techniques for extracting medicinal herbs The separation of the plant's medicinally effective parts is referred to as extraction.</a:t>
            </a:r>
          </a:p>
          <a:p>
            <a:pPr marL="342900" indent="-342900" algn="just">
              <a:buFont typeface="Wingdings" panose="05000000000000000000" pitchFamily="2" charset="2"/>
              <a:buChar char="Ø"/>
            </a:pPr>
            <a:r>
              <a:rPr lang="en-US" dirty="0">
                <a:effectLst/>
                <a:latin typeface="Arial" panose="020B0604020202020204" pitchFamily="34" charset="0"/>
              </a:rPr>
              <a:t>Prediction of plant diseases and advice on fertilization</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039210385"/>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{88B0898A-C694-445D-977D-7EA4E6A745C6}tf56410444_win32</Template>
  <TotalTime>696</TotalTime>
  <Words>713</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Baskerville</vt:lpstr>
      <vt:lpstr>Baskerville Old Face</vt:lpstr>
      <vt:lpstr>Calibri</vt:lpstr>
      <vt:lpstr>Gill Sans Light</vt:lpstr>
      <vt:lpstr>Gill Sans Nova</vt:lpstr>
      <vt:lpstr>Gill Sans Nova Light</vt:lpstr>
      <vt:lpstr>Wingdings</vt:lpstr>
      <vt:lpstr>Office Theme</vt:lpstr>
      <vt:lpstr>Plant Disease Classification</vt:lpstr>
      <vt:lpstr>Outline</vt:lpstr>
      <vt:lpstr>Abstract</vt:lpstr>
      <vt:lpstr>Introduction</vt:lpstr>
      <vt:lpstr>Motivation</vt:lpstr>
      <vt:lpstr>Objectives And Scope</vt:lpstr>
      <vt:lpstr>System requirement</vt:lpstr>
      <vt:lpstr>Training and Testing Algorithm</vt:lpstr>
      <vt:lpstr>Applications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Classification</dc:title>
  <dc:creator>sai chandu sunkara</dc:creator>
  <cp:lastModifiedBy>Ankit Singh</cp:lastModifiedBy>
  <cp:revision>6</cp:revision>
  <dcterms:created xsi:type="dcterms:W3CDTF">2022-10-09T01:54:56Z</dcterms:created>
  <dcterms:modified xsi:type="dcterms:W3CDTF">2022-10-09T14:56:40Z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