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305" r:id="rId5"/>
    <p:sldId id="296" r:id="rId6"/>
    <p:sldId id="317" r:id="rId7"/>
    <p:sldId id="306" r:id="rId8"/>
    <p:sldId id="318" r:id="rId9"/>
    <p:sldId id="319" r:id="rId10"/>
    <p:sldId id="320" r:id="rId11"/>
    <p:sldId id="334" r:id="rId12"/>
    <p:sldId id="338" r:id="rId13"/>
    <p:sldId id="350" r:id="rId14"/>
    <p:sldId id="340" r:id="rId15"/>
    <p:sldId id="351" r:id="rId16"/>
    <p:sldId id="341" r:id="rId17"/>
    <p:sldId id="352" r:id="rId18"/>
    <p:sldId id="353" r:id="rId19"/>
    <p:sldId id="354" r:id="rId20"/>
    <p:sldId id="355" r:id="rId21"/>
    <p:sldId id="323" r:id="rId22"/>
    <p:sldId id="326" r:id="rId23"/>
    <p:sldId id="324" r:id="rId24"/>
    <p:sldId id="325" r:id="rId25"/>
    <p:sldId id="345" r:id="rId26"/>
    <p:sldId id="346" r:id="rId27"/>
    <p:sldId id="347" r:id="rId28"/>
    <p:sldId id="348" r:id="rId29"/>
    <p:sldId id="349"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Ankit Singh" initials="AS" lastIdx="2" clrIdx="3">
    <p:extLst>
      <p:ext uri="{19B8F6BF-5375-455C-9EA6-DF929625EA0E}">
        <p15:presenceInfo xmlns:p15="http://schemas.microsoft.com/office/powerpoint/2012/main" userId="34d4a0d4c657dc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879" autoAdjust="0"/>
  </p:normalViewPr>
  <p:slideViewPr>
    <p:cSldViewPr snapToGrid="0">
      <p:cViewPr varScale="1">
        <p:scale>
          <a:sx n="75" d="100"/>
          <a:sy n="75" d="100"/>
        </p:scale>
        <p:origin x="540"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2-10-09T09:53:39.260"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2-10-09T11:19:52.816" idx="2">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11/1/2022</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jf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jf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jf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hyperlink" Target="https://docs.streamlit.io/" TargetMode="External"/><Relationship Id="rId3" Type="http://schemas.openxmlformats.org/officeDocument/2006/relationships/hyperlink" Target="https://www.analyticsvidhya.com/" TargetMode="External"/><Relationship Id="rId7" Type="http://schemas.openxmlformats.org/officeDocument/2006/relationships/hyperlink" Target="https://keras.io/" TargetMode="External"/><Relationship Id="rId2" Type="http://schemas.openxmlformats.org/officeDocument/2006/relationships/hyperlink" Target="https://www.kaggle.com/" TargetMode="External"/><Relationship Id="rId1" Type="http://schemas.openxmlformats.org/officeDocument/2006/relationships/slideLayout" Target="../slideLayouts/slideLayout3.xml"/><Relationship Id="rId6" Type="http://schemas.openxmlformats.org/officeDocument/2006/relationships/hyperlink" Target="https://www.tensorflow.org/" TargetMode="External"/><Relationship Id="rId5" Type="http://schemas.openxmlformats.org/officeDocument/2006/relationships/hyperlink" Target="https://www.geeksforgeeks.org/" TargetMode="External"/><Relationship Id="rId4" Type="http://schemas.openxmlformats.org/officeDocument/2006/relationships/hyperlink" Target="https://towardsdatascience.com/" TargetMode="Externa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843425" y="1828800"/>
            <a:ext cx="6693408" cy="2026741"/>
          </a:xfrm>
        </p:spPr>
        <p:txBody>
          <a:bodyPr/>
          <a:lstStyle/>
          <a:p>
            <a:r>
              <a:rPr lang="en-IN" dirty="0">
                <a:effectLst/>
                <a:latin typeface="Arial" panose="020B0604020202020204" pitchFamily="34" charset="0"/>
              </a:rPr>
              <a:t>Plant Disease Classification</a:t>
            </a:r>
            <a:endParaRPr lang="en-US" dirty="0"/>
          </a:p>
        </p:txBody>
      </p:sp>
    </p:spTree>
    <p:extLst>
      <p:ext uri="{BB962C8B-B14F-4D97-AF65-F5344CB8AC3E}">
        <p14:creationId xmlns:p14="http://schemas.microsoft.com/office/powerpoint/2010/main" val="317718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pPr/>
              <a:t>10</a:t>
            </a:fld>
            <a:endParaRPr lang="en-US" dirty="0"/>
          </a:p>
        </p:txBody>
      </p:sp>
      <p:sp>
        <p:nvSpPr>
          <p:cNvPr id="6" name="TextBox 5">
            <a:extLst>
              <a:ext uri="{FF2B5EF4-FFF2-40B4-BE49-F238E27FC236}">
                <a16:creationId xmlns:a16="http://schemas.microsoft.com/office/drawing/2014/main" id="{4EF12BEF-709C-920D-AF3F-3D0659257EAF}"/>
              </a:ext>
            </a:extLst>
          </p:cNvPr>
          <p:cNvSpPr txBox="1"/>
          <p:nvPr/>
        </p:nvSpPr>
        <p:spPr>
          <a:xfrm>
            <a:off x="3990972" y="607380"/>
            <a:ext cx="4210052" cy="707886"/>
          </a:xfrm>
          <a:prstGeom prst="rect">
            <a:avLst/>
          </a:prstGeom>
          <a:solidFill>
            <a:schemeClr val="accent4">
              <a:lumMod val="40000"/>
              <a:lumOff val="60000"/>
            </a:schemeClr>
          </a:solidFill>
        </p:spPr>
        <p:txBody>
          <a:bodyPr wrap="square" rtlCol="0">
            <a:spAutoFit/>
          </a:bodyPr>
          <a:lstStyle/>
          <a:p>
            <a:r>
              <a:rPr lang="en-US" sz="4000" dirty="0" smtClean="0">
                <a:latin typeface="+mj-lt"/>
              </a:rPr>
              <a:t>Data Preprocessing</a:t>
            </a:r>
            <a:endParaRPr lang="en-IN" sz="4000" dirty="0">
              <a:latin typeface="+mj-lt"/>
            </a:endParaRPr>
          </a:p>
        </p:txBody>
      </p:sp>
      <p:sp>
        <p:nvSpPr>
          <p:cNvPr id="7" name="TextBox 6"/>
          <p:cNvSpPr txBox="1"/>
          <p:nvPr/>
        </p:nvSpPr>
        <p:spPr>
          <a:xfrm>
            <a:off x="1765300" y="1315266"/>
            <a:ext cx="8470900" cy="3508653"/>
          </a:xfrm>
          <a:prstGeom prst="rect">
            <a:avLst/>
          </a:prstGeom>
          <a:noFill/>
        </p:spPr>
        <p:txBody>
          <a:bodyPr wrap="square" rtlCol="0">
            <a:spAutoFit/>
          </a:bodyPr>
          <a:lstStyle/>
          <a:p>
            <a:pPr lvl="0"/>
            <a:r>
              <a:rPr lang="en-US" sz="2400" b="1" dirty="0">
                <a:latin typeface="Times New Roman"/>
                <a:ea typeface="Times New Roman"/>
                <a:cs typeface="Times New Roman"/>
                <a:sym typeface="Times New Roman"/>
              </a:rPr>
              <a:t>Image processing :</a:t>
            </a:r>
          </a:p>
          <a:p>
            <a:pPr lvl="0">
              <a:spcBef>
                <a:spcPts val="1200"/>
              </a:spcBef>
            </a:pPr>
            <a:r>
              <a:rPr lang="en-US" sz="2400" b="1" dirty="0">
                <a:latin typeface="Times New Roman"/>
                <a:ea typeface="Times New Roman"/>
                <a:cs typeface="Times New Roman"/>
                <a:sym typeface="Times New Roman"/>
              </a:rPr>
              <a:t>       </a:t>
            </a:r>
            <a:r>
              <a:rPr lang="en-US" dirty="0">
                <a:solidFill>
                  <a:srgbClr val="000000"/>
                </a:solidFill>
                <a:latin typeface="Times New Roman"/>
                <a:ea typeface="Times New Roman"/>
                <a:cs typeface="Times New Roman"/>
                <a:sym typeface="Times New Roman"/>
              </a:rPr>
              <a:t>It</a:t>
            </a:r>
            <a:r>
              <a:rPr lang="en-US" dirty="0">
                <a:solidFill>
                  <a:srgbClr val="000000"/>
                </a:solidFill>
                <a:highlight>
                  <a:srgbClr val="FFFFFF"/>
                </a:highlight>
                <a:latin typeface="Times New Roman"/>
                <a:ea typeface="Times New Roman"/>
                <a:cs typeface="Times New Roman"/>
                <a:sym typeface="Times New Roman"/>
              </a:rPr>
              <a:t> </a:t>
            </a:r>
            <a:r>
              <a:rPr lang="en-US" dirty="0">
                <a:solidFill>
                  <a:srgbClr val="202124"/>
                </a:solidFill>
                <a:highlight>
                  <a:srgbClr val="FFFFFF"/>
                </a:highlight>
                <a:latin typeface="Times New Roman"/>
                <a:ea typeface="Times New Roman"/>
                <a:cs typeface="Times New Roman"/>
                <a:sym typeface="Times New Roman"/>
              </a:rPr>
              <a:t>is </a:t>
            </a:r>
            <a:r>
              <a:rPr lang="en-US" b="1" dirty="0">
                <a:solidFill>
                  <a:srgbClr val="202124"/>
                </a:solidFill>
                <a:highlight>
                  <a:srgbClr val="FFFFFF"/>
                </a:highlight>
                <a:latin typeface="Times New Roman"/>
                <a:ea typeface="Times New Roman"/>
                <a:cs typeface="Times New Roman"/>
                <a:sym typeface="Times New Roman"/>
              </a:rPr>
              <a:t>a </a:t>
            </a:r>
            <a:r>
              <a:rPr lang="en-US" dirty="0">
                <a:solidFill>
                  <a:srgbClr val="202124"/>
                </a:solidFill>
                <a:highlight>
                  <a:srgbClr val="FFFFFF"/>
                </a:highlight>
                <a:latin typeface="Times New Roman"/>
                <a:ea typeface="Times New Roman"/>
                <a:cs typeface="Times New Roman"/>
                <a:sym typeface="Times New Roman"/>
              </a:rPr>
              <a:t>method to perform some operations on an image, in order to get some useful information from it.</a:t>
            </a:r>
          </a:p>
          <a:p>
            <a:pPr lvl="0">
              <a:spcBef>
                <a:spcPts val="1200"/>
              </a:spcBef>
            </a:pPr>
            <a:r>
              <a:rPr lang="en-US" b="1" dirty="0">
                <a:solidFill>
                  <a:srgbClr val="202124"/>
                </a:solidFill>
                <a:highlight>
                  <a:srgbClr val="FFFFFF"/>
                </a:highlight>
                <a:latin typeface="Times New Roman"/>
                <a:ea typeface="Times New Roman"/>
                <a:cs typeface="Times New Roman"/>
                <a:sym typeface="Times New Roman"/>
              </a:rPr>
              <a:t>Steps involved in image processing are:</a:t>
            </a:r>
          </a:p>
          <a:p>
            <a:pPr marL="457200" lvl="0" indent="-323850">
              <a:spcBef>
                <a:spcPts val="1200"/>
              </a:spcBef>
              <a:buClr>
                <a:srgbClr val="202124"/>
              </a:buClr>
              <a:buSzPts val="1500"/>
              <a:buFont typeface="Times New Roman"/>
              <a:buChar char="●"/>
            </a:pPr>
            <a:r>
              <a:rPr lang="en-US" b="1" dirty="0">
                <a:solidFill>
                  <a:srgbClr val="202124"/>
                </a:solidFill>
                <a:highlight>
                  <a:srgbClr val="FFFFFF"/>
                </a:highlight>
                <a:latin typeface="Times New Roman"/>
                <a:ea typeface="Times New Roman"/>
                <a:cs typeface="Times New Roman"/>
                <a:sym typeface="Times New Roman"/>
              </a:rPr>
              <a:t>Image Acquisition</a:t>
            </a:r>
          </a:p>
          <a:p>
            <a:pPr marL="457200" lvl="0" indent="-323850">
              <a:buClr>
                <a:srgbClr val="202124"/>
              </a:buClr>
              <a:buSzPts val="1500"/>
              <a:buFont typeface="Times New Roman"/>
              <a:buChar char="●"/>
            </a:pPr>
            <a:r>
              <a:rPr lang="en-US" b="1" dirty="0">
                <a:solidFill>
                  <a:srgbClr val="202124"/>
                </a:solidFill>
                <a:highlight>
                  <a:srgbClr val="FFFFFF"/>
                </a:highlight>
                <a:latin typeface="Times New Roman"/>
                <a:ea typeface="Times New Roman"/>
                <a:cs typeface="Times New Roman"/>
                <a:sym typeface="Times New Roman"/>
              </a:rPr>
              <a:t>Image </a:t>
            </a:r>
            <a:r>
              <a:rPr lang="en-US" b="1" dirty="0" smtClean="0">
                <a:solidFill>
                  <a:srgbClr val="202124"/>
                </a:solidFill>
                <a:highlight>
                  <a:srgbClr val="FFFFFF"/>
                </a:highlight>
                <a:latin typeface="Times New Roman"/>
                <a:ea typeface="Times New Roman"/>
                <a:cs typeface="Times New Roman"/>
                <a:sym typeface="Times New Roman"/>
              </a:rPr>
              <a:t>Enhancement</a:t>
            </a:r>
          </a:p>
          <a:p>
            <a:pPr marL="457200" lvl="0" indent="-323850">
              <a:buClr>
                <a:srgbClr val="202124"/>
              </a:buClr>
              <a:buSzPts val="1500"/>
              <a:buFont typeface="Times New Roman"/>
              <a:buChar char="●"/>
            </a:pPr>
            <a:r>
              <a:rPr lang="en-US" b="1" dirty="0" smtClean="0">
                <a:solidFill>
                  <a:srgbClr val="202124"/>
                </a:solidFill>
                <a:highlight>
                  <a:srgbClr val="FFFFFF"/>
                </a:highlight>
                <a:latin typeface="Times New Roman"/>
                <a:ea typeface="Times New Roman"/>
                <a:cs typeface="Times New Roman"/>
                <a:sym typeface="Times New Roman"/>
              </a:rPr>
              <a:t>Image Restoration</a:t>
            </a:r>
            <a:endParaRPr lang="en-US" b="1" dirty="0">
              <a:solidFill>
                <a:srgbClr val="202124"/>
              </a:solidFill>
              <a:highlight>
                <a:srgbClr val="FFFFFF"/>
              </a:highlight>
              <a:latin typeface="Times New Roman"/>
              <a:ea typeface="Times New Roman"/>
              <a:cs typeface="Times New Roman"/>
              <a:sym typeface="Times New Roman"/>
            </a:endParaRPr>
          </a:p>
          <a:p>
            <a:pPr marL="457200" lvl="0" indent="-323850">
              <a:buClr>
                <a:srgbClr val="202124"/>
              </a:buClr>
              <a:buSzPts val="1500"/>
              <a:buFont typeface="Times New Roman"/>
              <a:buChar char="●"/>
            </a:pPr>
            <a:r>
              <a:rPr lang="en-US" b="1" dirty="0">
                <a:solidFill>
                  <a:srgbClr val="202124"/>
                </a:solidFill>
                <a:highlight>
                  <a:srgbClr val="FFFFFF"/>
                </a:highlight>
                <a:latin typeface="Times New Roman"/>
                <a:ea typeface="Times New Roman"/>
                <a:cs typeface="Times New Roman"/>
                <a:sym typeface="Times New Roman"/>
              </a:rPr>
              <a:t>Color Image Processing</a:t>
            </a:r>
          </a:p>
          <a:p>
            <a:pPr marL="457200" lvl="0" indent="-323850">
              <a:buClr>
                <a:srgbClr val="202124"/>
              </a:buClr>
              <a:buSzPts val="1500"/>
              <a:buFont typeface="Times New Roman"/>
              <a:buChar char="●"/>
            </a:pPr>
            <a:r>
              <a:rPr lang="en-US" b="1" dirty="0">
                <a:solidFill>
                  <a:srgbClr val="202124"/>
                </a:solidFill>
                <a:highlight>
                  <a:srgbClr val="FFFFFF"/>
                </a:highlight>
                <a:latin typeface="Times New Roman"/>
                <a:ea typeface="Times New Roman"/>
                <a:cs typeface="Times New Roman"/>
                <a:sym typeface="Times New Roman"/>
              </a:rPr>
              <a:t>Image Segmentation</a:t>
            </a:r>
          </a:p>
          <a:p>
            <a:endParaRPr lang="en-IN" dirty="0"/>
          </a:p>
        </p:txBody>
      </p:sp>
    </p:spTree>
    <p:extLst>
      <p:ext uri="{BB962C8B-B14F-4D97-AF65-F5344CB8AC3E}">
        <p14:creationId xmlns:p14="http://schemas.microsoft.com/office/powerpoint/2010/main" val="1083929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1A51AF-6E0E-57DF-701C-2D3AC8C5C62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33A7C18-E996-EAEB-2CA6-76A2A05568F8}"/>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11" name="TextBox 10">
            <a:extLst>
              <a:ext uri="{FF2B5EF4-FFF2-40B4-BE49-F238E27FC236}">
                <a16:creationId xmlns:a16="http://schemas.microsoft.com/office/drawing/2014/main" id="{092A6F5E-E957-D467-D178-0DD76E1C5868}"/>
              </a:ext>
            </a:extLst>
          </p:cNvPr>
          <p:cNvSpPr txBox="1"/>
          <p:nvPr/>
        </p:nvSpPr>
        <p:spPr>
          <a:xfrm>
            <a:off x="4058720" y="501649"/>
            <a:ext cx="4413768" cy="707886"/>
          </a:xfrm>
          <a:prstGeom prst="rect">
            <a:avLst/>
          </a:prstGeom>
          <a:solidFill>
            <a:schemeClr val="accent4">
              <a:lumMod val="40000"/>
              <a:lumOff val="60000"/>
            </a:schemeClr>
          </a:solidFill>
        </p:spPr>
        <p:txBody>
          <a:bodyPr wrap="square" rtlCol="0">
            <a:spAutoFit/>
          </a:bodyPr>
          <a:lstStyle/>
          <a:p>
            <a:r>
              <a:rPr lang="en-IN" sz="4000" dirty="0">
                <a:latin typeface="+mj-lt"/>
              </a:rPr>
              <a:t>Image </a:t>
            </a:r>
            <a:r>
              <a:rPr lang="en-IN" sz="4000" dirty="0" smtClean="0">
                <a:latin typeface="+mj-lt"/>
              </a:rPr>
              <a:t>Acquisition</a:t>
            </a:r>
            <a:endParaRPr lang="en-IN" sz="4000" dirty="0">
              <a:latin typeface="+mj-lt"/>
            </a:endParaRPr>
          </a:p>
        </p:txBody>
      </p:sp>
      <p:sp>
        <p:nvSpPr>
          <p:cNvPr id="2" name="TextBox 1"/>
          <p:cNvSpPr txBox="1"/>
          <p:nvPr/>
        </p:nvSpPr>
        <p:spPr>
          <a:xfrm>
            <a:off x="1701800" y="1701800"/>
            <a:ext cx="8597900" cy="3477875"/>
          </a:xfrm>
          <a:prstGeom prst="rect">
            <a:avLst/>
          </a:prstGeom>
          <a:noFill/>
        </p:spPr>
        <p:txBody>
          <a:bodyPr wrap="square" rtlCol="0">
            <a:spAutoFit/>
          </a:bodyPr>
          <a:lstStyle/>
          <a:p>
            <a:r>
              <a:rPr lang="en-US" sz="2000" dirty="0">
                <a:solidFill>
                  <a:srgbClr val="000000"/>
                </a:solidFill>
                <a:highlight>
                  <a:srgbClr val="FFFFFF"/>
                </a:highlight>
                <a:latin typeface="Times New Roman"/>
                <a:ea typeface="Times New Roman"/>
                <a:cs typeface="Times New Roman"/>
                <a:sym typeface="Times New Roman"/>
              </a:rPr>
              <a:t>Image acquisition is the first step in image processing. It involves retrieving the image from a source, usually a hardware-based source</a:t>
            </a:r>
            <a:r>
              <a:rPr lang="en-US" sz="2000" dirty="0" smtClean="0">
                <a:solidFill>
                  <a:srgbClr val="000000"/>
                </a:solidFill>
                <a:highlight>
                  <a:srgbClr val="FFFFFF"/>
                </a:highlight>
                <a:latin typeface="Times New Roman"/>
                <a:ea typeface="Times New Roman"/>
                <a:cs typeface="Times New Roman"/>
                <a:sym typeface="Times New Roman"/>
              </a:rPr>
              <a:t>. </a:t>
            </a:r>
            <a:r>
              <a:rPr lang="en-US" sz="2000" dirty="0" err="1" smtClean="0">
                <a:solidFill>
                  <a:srgbClr val="000000"/>
                </a:solidFill>
                <a:highlight>
                  <a:srgbClr val="FFFFFF"/>
                </a:highlight>
                <a:latin typeface="Times New Roman"/>
                <a:ea typeface="Times New Roman"/>
                <a:cs typeface="Times New Roman"/>
                <a:sym typeface="Times New Roman"/>
              </a:rPr>
              <a:t>OpenCV</a:t>
            </a:r>
            <a:r>
              <a:rPr lang="en-US" sz="2000" dirty="0" smtClean="0">
                <a:solidFill>
                  <a:srgbClr val="000000"/>
                </a:solidFill>
                <a:highlight>
                  <a:srgbClr val="FFFFFF"/>
                </a:highlight>
                <a:latin typeface="Times New Roman"/>
                <a:ea typeface="Times New Roman"/>
                <a:cs typeface="Times New Roman"/>
                <a:sym typeface="Times New Roman"/>
              </a:rPr>
              <a:t> </a:t>
            </a:r>
            <a:r>
              <a:rPr lang="en-US" sz="2000" dirty="0">
                <a:solidFill>
                  <a:srgbClr val="000000"/>
                </a:solidFill>
                <a:highlight>
                  <a:srgbClr val="FFFFFF"/>
                </a:highlight>
                <a:latin typeface="Times New Roman"/>
                <a:ea typeface="Times New Roman"/>
                <a:cs typeface="Times New Roman"/>
                <a:sym typeface="Times New Roman"/>
              </a:rPr>
              <a:t>gives the flexibility to capture image directly from a pre-recorded video stream, camera input feed, or a directory path</a:t>
            </a:r>
            <a:r>
              <a:rPr lang="en-US" sz="2000" dirty="0" smtClean="0">
                <a:solidFill>
                  <a:srgbClr val="000000"/>
                </a:solidFill>
                <a:highlight>
                  <a:srgbClr val="FFFFFF"/>
                </a:highlight>
                <a:latin typeface="Times New Roman"/>
                <a:ea typeface="Times New Roman"/>
                <a:cs typeface="Times New Roman"/>
                <a:sym typeface="Times New Roman"/>
              </a:rPr>
              <a:t>.</a:t>
            </a:r>
          </a:p>
          <a:p>
            <a:endParaRPr lang="en-US" sz="2000" dirty="0" smtClean="0">
              <a:solidFill>
                <a:srgbClr val="000000"/>
              </a:solidFill>
              <a:highlight>
                <a:srgbClr val="FFFFFF"/>
              </a:highlight>
              <a:latin typeface="Times New Roman"/>
              <a:ea typeface="Times New Roman"/>
              <a:cs typeface="Times New Roman"/>
              <a:sym typeface="Times New Roman"/>
            </a:endParaRPr>
          </a:p>
          <a:p>
            <a:r>
              <a:rPr lang="en-US" sz="2000" dirty="0" smtClean="0">
                <a:solidFill>
                  <a:srgbClr val="000000"/>
                </a:solidFill>
                <a:highlight>
                  <a:srgbClr val="FFFFFF"/>
                </a:highlight>
                <a:latin typeface="Times New Roman"/>
                <a:ea typeface="Times New Roman"/>
                <a:cs typeface="Times New Roman"/>
                <a:sym typeface="Times New Roman"/>
              </a:rPr>
              <a:t>Example:</a:t>
            </a:r>
          </a:p>
          <a:p>
            <a:r>
              <a:rPr lang="en-IN" sz="2000" dirty="0" err="1" smtClean="0">
                <a:solidFill>
                  <a:srgbClr val="000000"/>
                </a:solidFill>
                <a:highlight>
                  <a:srgbClr val="FFFFFE"/>
                </a:highlight>
                <a:latin typeface="Times New Roman"/>
                <a:ea typeface="Times New Roman"/>
                <a:cs typeface="Times New Roman"/>
                <a:sym typeface="Times New Roman"/>
              </a:rPr>
              <a:t>img</a:t>
            </a:r>
            <a:r>
              <a:rPr lang="en-IN" sz="2000" dirty="0" smtClean="0">
                <a:solidFill>
                  <a:srgbClr val="000000"/>
                </a:solidFill>
                <a:highlight>
                  <a:srgbClr val="FFFFFE"/>
                </a:highlight>
                <a:latin typeface="Times New Roman"/>
                <a:ea typeface="Times New Roman"/>
                <a:cs typeface="Times New Roman"/>
                <a:sym typeface="Times New Roman"/>
              </a:rPr>
              <a:t> </a:t>
            </a:r>
            <a:r>
              <a:rPr lang="en-IN" sz="2000" dirty="0">
                <a:solidFill>
                  <a:srgbClr val="000000"/>
                </a:solidFill>
                <a:highlight>
                  <a:srgbClr val="FFFFFE"/>
                </a:highlight>
                <a:latin typeface="Times New Roman"/>
                <a:ea typeface="Times New Roman"/>
                <a:cs typeface="Times New Roman"/>
                <a:sym typeface="Times New Roman"/>
              </a:rPr>
              <a:t>= cv2.imread(</a:t>
            </a:r>
            <a:r>
              <a:rPr lang="en-IN" sz="2000" dirty="0">
                <a:solidFill>
                  <a:srgbClr val="A31515"/>
                </a:solidFill>
                <a:highlight>
                  <a:srgbClr val="FFFFFE"/>
                </a:highlight>
                <a:latin typeface="Times New Roman"/>
                <a:ea typeface="Times New Roman"/>
                <a:cs typeface="Times New Roman"/>
                <a:sym typeface="Times New Roman"/>
              </a:rPr>
              <a:t>'/content/new plant diseases dataset(augmented)/data/train/Apple___</a:t>
            </a:r>
            <a:r>
              <a:rPr lang="en-IN" sz="2000" dirty="0" err="1">
                <a:solidFill>
                  <a:srgbClr val="A31515"/>
                </a:solidFill>
                <a:highlight>
                  <a:srgbClr val="FFFFFE"/>
                </a:highlight>
                <a:latin typeface="Times New Roman"/>
                <a:ea typeface="Times New Roman"/>
                <a:cs typeface="Times New Roman"/>
                <a:sym typeface="Times New Roman"/>
              </a:rPr>
              <a:t>Apple_scab</a:t>
            </a:r>
            <a:r>
              <a:rPr lang="en-IN" sz="2000" dirty="0">
                <a:solidFill>
                  <a:srgbClr val="A31515"/>
                </a:solidFill>
                <a:highlight>
                  <a:srgbClr val="FFFFFE"/>
                </a:highlight>
                <a:latin typeface="Times New Roman"/>
                <a:ea typeface="Times New Roman"/>
                <a:cs typeface="Times New Roman"/>
                <a:sym typeface="Times New Roman"/>
              </a:rPr>
              <a:t>/00075aa8-d81a-4184-8541-b692b78d398a___FREC_Scab 3335.JPG'</a:t>
            </a:r>
            <a:r>
              <a:rPr lang="en-IN" sz="2000" dirty="0">
                <a:solidFill>
                  <a:srgbClr val="000000"/>
                </a:solidFill>
                <a:highlight>
                  <a:srgbClr val="FFFFFE"/>
                </a:highlight>
                <a:latin typeface="Times New Roman"/>
                <a:ea typeface="Times New Roman"/>
                <a:cs typeface="Times New Roman"/>
                <a:sym typeface="Times New Roman"/>
              </a:rPr>
              <a:t>)</a:t>
            </a:r>
          </a:p>
          <a:p>
            <a:endParaRPr lang="en-US" sz="2000" dirty="0">
              <a:solidFill>
                <a:srgbClr val="000000"/>
              </a:solidFill>
              <a:highlight>
                <a:srgbClr val="FFFFFF"/>
              </a:highlight>
              <a:latin typeface="Times New Roman"/>
              <a:ea typeface="Times New Roman"/>
              <a:cs typeface="Times New Roman"/>
              <a:sym typeface="Times New Roman"/>
            </a:endParaRPr>
          </a:p>
          <a:p>
            <a:endParaRPr lang="en-IN" sz="2000" dirty="0"/>
          </a:p>
        </p:txBody>
      </p:sp>
    </p:spTree>
    <p:extLst>
      <p:ext uri="{BB962C8B-B14F-4D97-AF65-F5344CB8AC3E}">
        <p14:creationId xmlns:p14="http://schemas.microsoft.com/office/powerpoint/2010/main" val="2548984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1A51AF-6E0E-57DF-701C-2D3AC8C5C627}"/>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33A7C18-E996-EAEB-2CA6-76A2A05568F8}"/>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11" name="TextBox 10">
            <a:extLst>
              <a:ext uri="{FF2B5EF4-FFF2-40B4-BE49-F238E27FC236}">
                <a16:creationId xmlns:a16="http://schemas.microsoft.com/office/drawing/2014/main" id="{092A6F5E-E957-D467-D178-0DD76E1C5868}"/>
              </a:ext>
            </a:extLst>
          </p:cNvPr>
          <p:cNvSpPr txBox="1"/>
          <p:nvPr/>
        </p:nvSpPr>
        <p:spPr>
          <a:xfrm>
            <a:off x="4058720" y="501649"/>
            <a:ext cx="4413768" cy="707886"/>
          </a:xfrm>
          <a:prstGeom prst="rect">
            <a:avLst/>
          </a:prstGeom>
          <a:solidFill>
            <a:schemeClr val="accent4">
              <a:lumMod val="40000"/>
              <a:lumOff val="60000"/>
            </a:schemeClr>
          </a:solidFill>
        </p:spPr>
        <p:txBody>
          <a:bodyPr wrap="square" rtlCol="0">
            <a:spAutoFit/>
          </a:bodyPr>
          <a:lstStyle/>
          <a:p>
            <a:r>
              <a:rPr lang="en-IN" sz="4000" dirty="0">
                <a:latin typeface="+mj-lt"/>
              </a:rPr>
              <a:t>Image Enhancement</a:t>
            </a:r>
          </a:p>
        </p:txBody>
      </p:sp>
      <p:sp>
        <p:nvSpPr>
          <p:cNvPr id="2" name="TextBox 1"/>
          <p:cNvSpPr txBox="1"/>
          <p:nvPr/>
        </p:nvSpPr>
        <p:spPr>
          <a:xfrm>
            <a:off x="1765300" y="1549400"/>
            <a:ext cx="8597900" cy="3847207"/>
          </a:xfrm>
          <a:prstGeom prst="rect">
            <a:avLst/>
          </a:prstGeom>
          <a:noFill/>
        </p:spPr>
        <p:txBody>
          <a:bodyPr wrap="square" rtlCol="0">
            <a:spAutoFit/>
          </a:bodyPr>
          <a:lstStyle/>
          <a:p>
            <a:pPr lvl="0"/>
            <a:r>
              <a:rPr lang="en-US" sz="1600" dirty="0" smtClean="0">
                <a:solidFill>
                  <a:srgbClr val="202124"/>
                </a:solidFill>
                <a:highlight>
                  <a:srgbClr val="FFFFFF"/>
                </a:highlight>
                <a:latin typeface="Arial"/>
                <a:ea typeface="Times New Roman"/>
                <a:cs typeface="Arial"/>
                <a:sym typeface="Arial"/>
              </a:rPr>
              <a:t>I</a:t>
            </a:r>
            <a:r>
              <a:rPr lang="en-US" sz="2000" dirty="0" smtClean="0">
                <a:solidFill>
                  <a:srgbClr val="000000"/>
                </a:solidFill>
                <a:highlight>
                  <a:srgbClr val="FFFFFF"/>
                </a:highlight>
                <a:latin typeface="Times New Roman"/>
                <a:ea typeface="Times New Roman"/>
                <a:cs typeface="Times New Roman"/>
                <a:sym typeface="Times New Roman"/>
              </a:rPr>
              <a:t>mage </a:t>
            </a:r>
            <a:r>
              <a:rPr lang="en-US" sz="2000" dirty="0">
                <a:solidFill>
                  <a:srgbClr val="000000"/>
                </a:solidFill>
                <a:highlight>
                  <a:srgbClr val="FFFFFF"/>
                </a:highlight>
                <a:latin typeface="Times New Roman"/>
                <a:ea typeface="Times New Roman"/>
                <a:cs typeface="Times New Roman"/>
                <a:sym typeface="Times New Roman"/>
              </a:rPr>
              <a:t>enhancement is the process of adjusting digital images so that the results are more suitable for display or further image analysis. For example, you can remove noise, sharpen, or brighten an image, making it easier to identify key features.</a:t>
            </a:r>
          </a:p>
          <a:p>
            <a:endParaRPr lang="en-US" sz="2000" dirty="0" smtClean="0">
              <a:solidFill>
                <a:srgbClr val="000000"/>
              </a:solidFill>
              <a:highlight>
                <a:srgbClr val="FFFFFF"/>
              </a:highlight>
              <a:latin typeface="Times New Roman"/>
              <a:ea typeface="Times New Roman"/>
              <a:cs typeface="Times New Roman"/>
              <a:sym typeface="Times New Roman"/>
            </a:endParaRPr>
          </a:p>
          <a:p>
            <a:r>
              <a:rPr lang="en-US" dirty="0" err="1">
                <a:solidFill>
                  <a:srgbClr val="000000"/>
                </a:solidFill>
                <a:highlight>
                  <a:srgbClr val="FFFFFF"/>
                </a:highlight>
                <a:latin typeface="Times New Roman"/>
                <a:ea typeface="Times New Roman"/>
                <a:cs typeface="Times New Roman"/>
                <a:sym typeface="Times New Roman"/>
              </a:rPr>
              <a:t>final_mask</a:t>
            </a:r>
            <a:r>
              <a:rPr lang="en-US" dirty="0">
                <a:solidFill>
                  <a:srgbClr val="000000"/>
                </a:solidFill>
                <a:highlight>
                  <a:srgbClr val="FFFFFF"/>
                </a:highlight>
                <a:latin typeface="Times New Roman"/>
                <a:ea typeface="Times New Roman"/>
                <a:cs typeface="Times New Roman"/>
                <a:sym typeface="Times New Roman"/>
              </a:rPr>
              <a:t> = mask + </a:t>
            </a:r>
            <a:r>
              <a:rPr lang="en-US" dirty="0" err="1">
                <a:solidFill>
                  <a:srgbClr val="000000"/>
                </a:solidFill>
                <a:highlight>
                  <a:srgbClr val="FFFFFF"/>
                </a:highlight>
                <a:latin typeface="Times New Roman"/>
                <a:ea typeface="Times New Roman"/>
                <a:cs typeface="Times New Roman"/>
                <a:sym typeface="Times New Roman"/>
              </a:rPr>
              <a:t>disease_mask</a:t>
            </a:r>
            <a:endParaRPr lang="en-US" dirty="0">
              <a:solidFill>
                <a:srgbClr val="000000"/>
              </a:solidFill>
              <a:highlight>
                <a:srgbClr val="FFFFFF"/>
              </a:highlight>
              <a:latin typeface="Times New Roman"/>
              <a:ea typeface="Times New Roman"/>
              <a:cs typeface="Times New Roman"/>
              <a:sym typeface="Times New Roman"/>
            </a:endParaRPr>
          </a:p>
          <a:p>
            <a:r>
              <a:rPr lang="en-US" dirty="0" err="1">
                <a:solidFill>
                  <a:srgbClr val="000000"/>
                </a:solidFill>
                <a:highlight>
                  <a:srgbClr val="FFFFFF"/>
                </a:highlight>
                <a:latin typeface="Times New Roman"/>
                <a:ea typeface="Times New Roman"/>
                <a:cs typeface="Times New Roman"/>
                <a:sym typeface="Times New Roman"/>
              </a:rPr>
              <a:t>final_result</a:t>
            </a:r>
            <a:r>
              <a:rPr lang="en-US" dirty="0">
                <a:solidFill>
                  <a:srgbClr val="000000"/>
                </a:solidFill>
                <a:highlight>
                  <a:srgbClr val="FFFFFF"/>
                </a:highlight>
                <a:latin typeface="Times New Roman"/>
                <a:ea typeface="Times New Roman"/>
                <a:cs typeface="Times New Roman"/>
                <a:sym typeface="Times New Roman"/>
              </a:rPr>
              <a:t> = cv2.bitwise_and(</a:t>
            </a:r>
            <a:r>
              <a:rPr lang="en-US" dirty="0" err="1">
                <a:solidFill>
                  <a:srgbClr val="000000"/>
                </a:solidFill>
                <a:highlight>
                  <a:srgbClr val="FFFFFF"/>
                </a:highlight>
                <a:latin typeface="Times New Roman"/>
                <a:ea typeface="Times New Roman"/>
                <a:cs typeface="Times New Roman"/>
                <a:sym typeface="Times New Roman"/>
              </a:rPr>
              <a:t>img</a:t>
            </a:r>
            <a:r>
              <a:rPr lang="en-US" dirty="0">
                <a:solidFill>
                  <a:srgbClr val="000000"/>
                </a:solidFill>
                <a:highlight>
                  <a:srgbClr val="FFFFFF"/>
                </a:highlight>
                <a:latin typeface="Times New Roman"/>
                <a:ea typeface="Times New Roman"/>
                <a:cs typeface="Times New Roman"/>
                <a:sym typeface="Times New Roman"/>
              </a:rPr>
              <a:t>, </a:t>
            </a:r>
            <a:r>
              <a:rPr lang="en-US" dirty="0" err="1">
                <a:solidFill>
                  <a:srgbClr val="000000"/>
                </a:solidFill>
                <a:highlight>
                  <a:srgbClr val="FFFFFF"/>
                </a:highlight>
                <a:latin typeface="Times New Roman"/>
                <a:ea typeface="Times New Roman"/>
                <a:cs typeface="Times New Roman"/>
                <a:sym typeface="Times New Roman"/>
              </a:rPr>
              <a:t>img</a:t>
            </a:r>
            <a:r>
              <a:rPr lang="en-US" dirty="0">
                <a:solidFill>
                  <a:srgbClr val="000000"/>
                </a:solidFill>
                <a:highlight>
                  <a:srgbClr val="FFFFFF"/>
                </a:highlight>
                <a:latin typeface="Times New Roman"/>
                <a:ea typeface="Times New Roman"/>
                <a:cs typeface="Times New Roman"/>
                <a:sym typeface="Times New Roman"/>
              </a:rPr>
              <a:t>, mask=</a:t>
            </a:r>
            <a:r>
              <a:rPr lang="en-US" dirty="0" err="1">
                <a:solidFill>
                  <a:srgbClr val="000000"/>
                </a:solidFill>
                <a:highlight>
                  <a:srgbClr val="FFFFFF"/>
                </a:highlight>
                <a:latin typeface="Times New Roman"/>
                <a:ea typeface="Times New Roman"/>
                <a:cs typeface="Times New Roman"/>
                <a:sym typeface="Times New Roman"/>
              </a:rPr>
              <a:t>final_mask</a:t>
            </a:r>
            <a:r>
              <a:rPr lang="en-US" dirty="0">
                <a:solidFill>
                  <a:srgbClr val="000000"/>
                </a:solidFill>
                <a:highlight>
                  <a:srgbClr val="FFFFFF"/>
                </a:highlight>
                <a:latin typeface="Times New Roman"/>
                <a:ea typeface="Times New Roman"/>
                <a:cs typeface="Times New Roman"/>
                <a:sym typeface="Times New Roman"/>
              </a:rPr>
              <a:t>)</a:t>
            </a:r>
          </a:p>
          <a:p>
            <a:r>
              <a:rPr lang="en-US" dirty="0" err="1">
                <a:solidFill>
                  <a:srgbClr val="000000"/>
                </a:solidFill>
                <a:highlight>
                  <a:srgbClr val="FFFFFF"/>
                </a:highlight>
                <a:latin typeface="Times New Roman"/>
                <a:ea typeface="Times New Roman"/>
                <a:cs typeface="Times New Roman"/>
                <a:sym typeface="Times New Roman"/>
              </a:rPr>
              <a:t>plt.figure</a:t>
            </a:r>
            <a:r>
              <a:rPr lang="en-US" dirty="0">
                <a:solidFill>
                  <a:srgbClr val="000000"/>
                </a:solidFill>
                <a:highlight>
                  <a:srgbClr val="FFFFFF"/>
                </a:highlight>
                <a:latin typeface="Times New Roman"/>
                <a:ea typeface="Times New Roman"/>
                <a:cs typeface="Times New Roman"/>
                <a:sym typeface="Times New Roman"/>
              </a:rPr>
              <a:t>(</a:t>
            </a:r>
            <a:r>
              <a:rPr lang="en-US" dirty="0" err="1">
                <a:solidFill>
                  <a:srgbClr val="000000"/>
                </a:solidFill>
                <a:highlight>
                  <a:srgbClr val="FFFFFF"/>
                </a:highlight>
                <a:latin typeface="Times New Roman"/>
                <a:ea typeface="Times New Roman"/>
                <a:cs typeface="Times New Roman"/>
                <a:sym typeface="Times New Roman"/>
              </a:rPr>
              <a:t>figsize</a:t>
            </a:r>
            <a:r>
              <a:rPr lang="en-US" dirty="0">
                <a:solidFill>
                  <a:srgbClr val="000000"/>
                </a:solidFill>
                <a:highlight>
                  <a:srgbClr val="FFFFFF"/>
                </a:highlight>
                <a:latin typeface="Times New Roman"/>
                <a:ea typeface="Times New Roman"/>
                <a:cs typeface="Times New Roman"/>
                <a:sym typeface="Times New Roman"/>
              </a:rPr>
              <a:t>=(10,10))</a:t>
            </a:r>
          </a:p>
          <a:p>
            <a:r>
              <a:rPr lang="en-US" dirty="0" err="1">
                <a:solidFill>
                  <a:srgbClr val="000000"/>
                </a:solidFill>
                <a:highlight>
                  <a:srgbClr val="FFFFFF"/>
                </a:highlight>
                <a:latin typeface="Times New Roman"/>
                <a:ea typeface="Times New Roman"/>
                <a:cs typeface="Times New Roman"/>
                <a:sym typeface="Times New Roman"/>
              </a:rPr>
              <a:t>plt.subplot</a:t>
            </a:r>
            <a:r>
              <a:rPr lang="en-US" dirty="0">
                <a:solidFill>
                  <a:srgbClr val="000000"/>
                </a:solidFill>
                <a:highlight>
                  <a:srgbClr val="FFFFFF"/>
                </a:highlight>
                <a:latin typeface="Times New Roman"/>
                <a:ea typeface="Times New Roman"/>
                <a:cs typeface="Times New Roman"/>
                <a:sym typeface="Times New Roman"/>
              </a:rPr>
              <a:t>(1, 2, 1)</a:t>
            </a:r>
          </a:p>
          <a:p>
            <a:r>
              <a:rPr lang="en-US" dirty="0" err="1">
                <a:solidFill>
                  <a:srgbClr val="000000"/>
                </a:solidFill>
                <a:highlight>
                  <a:srgbClr val="FFFFFF"/>
                </a:highlight>
                <a:latin typeface="Times New Roman"/>
                <a:ea typeface="Times New Roman"/>
                <a:cs typeface="Times New Roman"/>
                <a:sym typeface="Times New Roman"/>
              </a:rPr>
              <a:t>plt.imshow</a:t>
            </a:r>
            <a:r>
              <a:rPr lang="en-US" dirty="0">
                <a:solidFill>
                  <a:srgbClr val="000000"/>
                </a:solidFill>
                <a:highlight>
                  <a:srgbClr val="FFFFFF"/>
                </a:highlight>
                <a:latin typeface="Times New Roman"/>
                <a:ea typeface="Times New Roman"/>
                <a:cs typeface="Times New Roman"/>
                <a:sym typeface="Times New Roman"/>
              </a:rPr>
              <a:t>(</a:t>
            </a:r>
            <a:r>
              <a:rPr lang="en-US" dirty="0" err="1">
                <a:solidFill>
                  <a:srgbClr val="000000"/>
                </a:solidFill>
                <a:highlight>
                  <a:srgbClr val="FFFFFF"/>
                </a:highlight>
                <a:latin typeface="Times New Roman"/>
                <a:ea typeface="Times New Roman"/>
                <a:cs typeface="Times New Roman"/>
                <a:sym typeface="Times New Roman"/>
              </a:rPr>
              <a:t>final_mask</a:t>
            </a:r>
            <a:r>
              <a:rPr lang="en-US" dirty="0">
                <a:solidFill>
                  <a:srgbClr val="000000"/>
                </a:solidFill>
                <a:highlight>
                  <a:srgbClr val="FFFFFF"/>
                </a:highlight>
                <a:latin typeface="Times New Roman"/>
                <a:ea typeface="Times New Roman"/>
                <a:cs typeface="Times New Roman"/>
                <a:sym typeface="Times New Roman"/>
              </a:rPr>
              <a:t>, </a:t>
            </a:r>
            <a:r>
              <a:rPr lang="en-US" dirty="0" err="1">
                <a:solidFill>
                  <a:srgbClr val="000000"/>
                </a:solidFill>
                <a:highlight>
                  <a:srgbClr val="FFFFFF"/>
                </a:highlight>
                <a:latin typeface="Times New Roman"/>
                <a:ea typeface="Times New Roman"/>
                <a:cs typeface="Times New Roman"/>
                <a:sym typeface="Times New Roman"/>
              </a:rPr>
              <a:t>cmap</a:t>
            </a:r>
            <a:r>
              <a:rPr lang="en-US" dirty="0">
                <a:solidFill>
                  <a:srgbClr val="000000"/>
                </a:solidFill>
                <a:highlight>
                  <a:srgbClr val="FFFFFF"/>
                </a:highlight>
                <a:latin typeface="Times New Roman"/>
                <a:ea typeface="Times New Roman"/>
                <a:cs typeface="Times New Roman"/>
                <a:sym typeface="Times New Roman"/>
              </a:rPr>
              <a:t>="gray")</a:t>
            </a:r>
          </a:p>
          <a:p>
            <a:r>
              <a:rPr lang="en-US" dirty="0" err="1">
                <a:solidFill>
                  <a:srgbClr val="000000"/>
                </a:solidFill>
                <a:highlight>
                  <a:srgbClr val="FFFFFF"/>
                </a:highlight>
                <a:latin typeface="Times New Roman"/>
                <a:ea typeface="Times New Roman"/>
                <a:cs typeface="Times New Roman"/>
                <a:sym typeface="Times New Roman"/>
              </a:rPr>
              <a:t>plt.subplot</a:t>
            </a:r>
            <a:r>
              <a:rPr lang="en-US" dirty="0">
                <a:solidFill>
                  <a:srgbClr val="000000"/>
                </a:solidFill>
                <a:highlight>
                  <a:srgbClr val="FFFFFF"/>
                </a:highlight>
                <a:latin typeface="Times New Roman"/>
                <a:ea typeface="Times New Roman"/>
                <a:cs typeface="Times New Roman"/>
                <a:sym typeface="Times New Roman"/>
              </a:rPr>
              <a:t>(1, 2, 2)</a:t>
            </a:r>
          </a:p>
          <a:p>
            <a:r>
              <a:rPr lang="en-US" dirty="0" err="1">
                <a:solidFill>
                  <a:srgbClr val="000000"/>
                </a:solidFill>
                <a:highlight>
                  <a:srgbClr val="FFFFFF"/>
                </a:highlight>
                <a:latin typeface="Times New Roman"/>
                <a:ea typeface="Times New Roman"/>
                <a:cs typeface="Times New Roman"/>
                <a:sym typeface="Times New Roman"/>
              </a:rPr>
              <a:t>plt.imshow</a:t>
            </a:r>
            <a:r>
              <a:rPr lang="en-US" dirty="0">
                <a:solidFill>
                  <a:srgbClr val="000000"/>
                </a:solidFill>
                <a:highlight>
                  <a:srgbClr val="FFFFFF"/>
                </a:highlight>
                <a:latin typeface="Times New Roman"/>
                <a:ea typeface="Times New Roman"/>
                <a:cs typeface="Times New Roman"/>
                <a:sym typeface="Times New Roman"/>
              </a:rPr>
              <a:t>(</a:t>
            </a:r>
            <a:r>
              <a:rPr lang="en-US" dirty="0" err="1">
                <a:solidFill>
                  <a:srgbClr val="000000"/>
                </a:solidFill>
                <a:highlight>
                  <a:srgbClr val="FFFFFF"/>
                </a:highlight>
                <a:latin typeface="Times New Roman"/>
                <a:ea typeface="Times New Roman"/>
                <a:cs typeface="Times New Roman"/>
                <a:sym typeface="Times New Roman"/>
              </a:rPr>
              <a:t>final_result</a:t>
            </a:r>
            <a:r>
              <a:rPr lang="en-US" dirty="0">
                <a:solidFill>
                  <a:srgbClr val="000000"/>
                </a:solidFill>
                <a:highlight>
                  <a:srgbClr val="FFFFFF"/>
                </a:highlight>
                <a:latin typeface="Times New Roman"/>
                <a:ea typeface="Times New Roman"/>
                <a:cs typeface="Times New Roman"/>
                <a:sym typeface="Times New Roman"/>
              </a:rPr>
              <a:t>)</a:t>
            </a:r>
          </a:p>
          <a:p>
            <a:r>
              <a:rPr lang="en-US" dirty="0" err="1">
                <a:solidFill>
                  <a:srgbClr val="000000"/>
                </a:solidFill>
                <a:highlight>
                  <a:srgbClr val="FFFFFF"/>
                </a:highlight>
                <a:latin typeface="Times New Roman"/>
                <a:ea typeface="Times New Roman"/>
                <a:cs typeface="Times New Roman"/>
                <a:sym typeface="Times New Roman"/>
              </a:rPr>
              <a:t>plt.show</a:t>
            </a:r>
            <a:r>
              <a:rPr lang="en-US" dirty="0">
                <a:solidFill>
                  <a:srgbClr val="000000"/>
                </a:solidFill>
                <a:highlight>
                  <a:srgbClr val="FFFFFF"/>
                </a:highlight>
                <a:latin typeface="Times New Roman"/>
                <a:ea typeface="Times New Roman"/>
                <a:cs typeface="Times New Roman"/>
                <a:sym typeface="Times New Roman"/>
              </a:rPr>
              <a:t>()</a:t>
            </a:r>
          </a:p>
          <a:p>
            <a:endParaRPr lang="en-IN" sz="2000" dirty="0"/>
          </a:p>
        </p:txBody>
      </p:sp>
    </p:spTree>
    <p:extLst>
      <p:ext uri="{BB962C8B-B14F-4D97-AF65-F5344CB8AC3E}">
        <p14:creationId xmlns:p14="http://schemas.microsoft.com/office/powerpoint/2010/main" val="3666211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1A51AF-6E0E-57DF-701C-2D3AC8C5C62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A7C18-E996-EAEB-2CA6-76A2A05568F8}"/>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7" name="TextBox 6">
            <a:extLst>
              <a:ext uri="{FF2B5EF4-FFF2-40B4-BE49-F238E27FC236}">
                <a16:creationId xmlns:a16="http://schemas.microsoft.com/office/drawing/2014/main" id="{B05873EF-C7D5-EC6F-3139-1DB0C678E65B}"/>
              </a:ext>
            </a:extLst>
          </p:cNvPr>
          <p:cNvSpPr txBox="1"/>
          <p:nvPr/>
        </p:nvSpPr>
        <p:spPr>
          <a:xfrm>
            <a:off x="4116647" y="213815"/>
            <a:ext cx="3958706" cy="707886"/>
          </a:xfrm>
          <a:prstGeom prst="rect">
            <a:avLst/>
          </a:prstGeom>
          <a:solidFill>
            <a:schemeClr val="accent4">
              <a:lumMod val="40000"/>
              <a:lumOff val="60000"/>
            </a:schemeClr>
          </a:solidFill>
        </p:spPr>
        <p:txBody>
          <a:bodyPr wrap="square" rtlCol="0">
            <a:spAutoFit/>
          </a:bodyPr>
          <a:lstStyle/>
          <a:p>
            <a:r>
              <a:rPr lang="en-IN" sz="4000" dirty="0">
                <a:latin typeface="+mj-lt"/>
              </a:rPr>
              <a:t>Image Restoration </a:t>
            </a:r>
          </a:p>
        </p:txBody>
      </p:sp>
      <p:sp>
        <p:nvSpPr>
          <p:cNvPr id="2" name="TextBox 1"/>
          <p:cNvSpPr txBox="1"/>
          <p:nvPr/>
        </p:nvSpPr>
        <p:spPr>
          <a:xfrm>
            <a:off x="1778000" y="1231900"/>
            <a:ext cx="8636000" cy="1569660"/>
          </a:xfrm>
          <a:prstGeom prst="rect">
            <a:avLst/>
          </a:prstGeom>
          <a:noFill/>
        </p:spPr>
        <p:txBody>
          <a:bodyPr wrap="square" rtlCol="0">
            <a:spAutoFit/>
          </a:bodyPr>
          <a:lstStyle/>
          <a:p>
            <a:r>
              <a:rPr lang="en-US" sz="2400" dirty="0" smtClean="0"/>
              <a:t>Image restoration is the process of recovering an image from degraded version –usually a blurred and noisy image.</a:t>
            </a:r>
          </a:p>
          <a:p>
            <a:endParaRPr lang="en-US" sz="2400" dirty="0" smtClean="0"/>
          </a:p>
          <a:p>
            <a:r>
              <a:rPr lang="en-US" sz="2400" dirty="0" smtClean="0"/>
              <a:t> </a:t>
            </a:r>
            <a:endParaRPr lang="en-IN" sz="2400" dirty="0"/>
          </a:p>
        </p:txBody>
      </p:sp>
      <p:pic>
        <p:nvPicPr>
          <p:cNvPr id="8" name="Picture 7"/>
          <p:cNvPicPr>
            <a:picLocks noChangeAspect="1"/>
          </p:cNvPicPr>
          <p:nvPr/>
        </p:nvPicPr>
        <p:blipFill>
          <a:blip r:embed="rId2"/>
          <a:stretch>
            <a:fillRect/>
          </a:stretch>
        </p:blipFill>
        <p:spPr>
          <a:xfrm>
            <a:off x="2671332" y="2155613"/>
            <a:ext cx="6163535" cy="3029373"/>
          </a:xfrm>
          <a:prstGeom prst="rect">
            <a:avLst/>
          </a:prstGeom>
        </p:spPr>
      </p:pic>
    </p:spTree>
    <p:extLst>
      <p:ext uri="{BB962C8B-B14F-4D97-AF65-F5344CB8AC3E}">
        <p14:creationId xmlns:p14="http://schemas.microsoft.com/office/powerpoint/2010/main" val="3445647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1A51AF-6E0E-57DF-701C-2D3AC8C5C62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A7C18-E996-EAEB-2CA6-76A2A05568F8}"/>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7" name="TextBox 6">
            <a:extLst>
              <a:ext uri="{FF2B5EF4-FFF2-40B4-BE49-F238E27FC236}">
                <a16:creationId xmlns:a16="http://schemas.microsoft.com/office/drawing/2014/main" id="{B05873EF-C7D5-EC6F-3139-1DB0C678E65B}"/>
              </a:ext>
            </a:extLst>
          </p:cNvPr>
          <p:cNvSpPr txBox="1"/>
          <p:nvPr/>
        </p:nvSpPr>
        <p:spPr>
          <a:xfrm>
            <a:off x="2971800" y="213815"/>
            <a:ext cx="5448300" cy="707886"/>
          </a:xfrm>
          <a:prstGeom prst="rect">
            <a:avLst/>
          </a:prstGeom>
          <a:solidFill>
            <a:schemeClr val="accent4">
              <a:lumMod val="40000"/>
              <a:lumOff val="60000"/>
            </a:schemeClr>
          </a:solidFill>
        </p:spPr>
        <p:txBody>
          <a:bodyPr wrap="square" rtlCol="0">
            <a:spAutoFit/>
          </a:bodyPr>
          <a:lstStyle/>
          <a:p>
            <a:r>
              <a:rPr lang="en-IN" sz="4000" dirty="0" err="1" smtClean="0">
                <a:latin typeface="+mj-lt"/>
              </a:rPr>
              <a:t>Color</a:t>
            </a:r>
            <a:r>
              <a:rPr lang="en-IN" sz="4000" dirty="0" smtClean="0">
                <a:latin typeface="+mj-lt"/>
              </a:rPr>
              <a:t> Image processing</a:t>
            </a:r>
            <a:r>
              <a:rPr lang="en-IN" sz="4000" dirty="0" smtClean="0">
                <a:latin typeface="+mj-lt"/>
              </a:rPr>
              <a:t> </a:t>
            </a:r>
            <a:endParaRPr lang="en-IN" sz="4000" dirty="0">
              <a:latin typeface="+mj-lt"/>
            </a:endParaRPr>
          </a:p>
        </p:txBody>
      </p:sp>
      <p:sp>
        <p:nvSpPr>
          <p:cNvPr id="2" name="TextBox 1"/>
          <p:cNvSpPr txBox="1"/>
          <p:nvPr/>
        </p:nvSpPr>
        <p:spPr>
          <a:xfrm>
            <a:off x="1778000" y="1231900"/>
            <a:ext cx="8636000" cy="4315925"/>
          </a:xfrm>
          <a:prstGeom prst="rect">
            <a:avLst/>
          </a:prstGeom>
          <a:noFill/>
        </p:spPr>
        <p:txBody>
          <a:bodyPr wrap="square" rtlCol="0">
            <a:spAutoFit/>
          </a:bodyPr>
          <a:lstStyle/>
          <a:p>
            <a:pPr lvl="0"/>
            <a:r>
              <a:rPr lang="en-IN" sz="1200" dirty="0">
                <a:solidFill>
                  <a:srgbClr val="202124"/>
                </a:solidFill>
                <a:highlight>
                  <a:srgbClr val="FFFFFF"/>
                </a:highlight>
                <a:latin typeface="Calibri" panose="020F0502020204030204" pitchFamily="34" charset="0"/>
                <a:ea typeface="Times New Roman"/>
                <a:cs typeface="Calibri" panose="020F0502020204030204" pitchFamily="34" charset="0"/>
                <a:sym typeface="Times New Roman"/>
              </a:rPr>
              <a:t>In </a:t>
            </a:r>
            <a:r>
              <a:rPr lang="en-IN" sz="1200" dirty="0" err="1">
                <a:solidFill>
                  <a:srgbClr val="202124"/>
                </a:solidFill>
                <a:highlight>
                  <a:srgbClr val="FFFFFF"/>
                </a:highlight>
                <a:latin typeface="Calibri" panose="020F0502020204030204" pitchFamily="34" charset="0"/>
                <a:ea typeface="Times New Roman"/>
                <a:cs typeface="Calibri" panose="020F0502020204030204" pitchFamily="34" charset="0"/>
                <a:sym typeface="Times New Roman"/>
              </a:rPr>
              <a:t>color</a:t>
            </a:r>
            <a:r>
              <a:rPr lang="en-IN" sz="1200" dirty="0">
                <a:solidFill>
                  <a:srgbClr val="202124"/>
                </a:solidFill>
                <a:highlight>
                  <a:srgbClr val="FFFFFF"/>
                </a:highlight>
                <a:latin typeface="Calibri" panose="020F0502020204030204" pitchFamily="34" charset="0"/>
                <a:ea typeface="Times New Roman"/>
                <a:cs typeface="Calibri" panose="020F0502020204030204" pitchFamily="34" charset="0"/>
                <a:sym typeface="Times New Roman"/>
              </a:rPr>
              <a:t> image processing, an abstract mathematical model known as </a:t>
            </a:r>
            <a:r>
              <a:rPr lang="en-IN" sz="1200" dirty="0" err="1">
                <a:solidFill>
                  <a:srgbClr val="202124"/>
                </a:solidFill>
                <a:highlight>
                  <a:srgbClr val="FFFFFF"/>
                </a:highlight>
                <a:latin typeface="Calibri" panose="020F0502020204030204" pitchFamily="34" charset="0"/>
                <a:ea typeface="Times New Roman"/>
                <a:cs typeface="Calibri" panose="020F0502020204030204" pitchFamily="34" charset="0"/>
                <a:sym typeface="Times New Roman"/>
              </a:rPr>
              <a:t>color</a:t>
            </a:r>
            <a:r>
              <a:rPr lang="en-IN" sz="1200" dirty="0">
                <a:solidFill>
                  <a:srgbClr val="202124"/>
                </a:solidFill>
                <a:highlight>
                  <a:srgbClr val="FFFFFF"/>
                </a:highlight>
                <a:latin typeface="Calibri" panose="020F0502020204030204" pitchFamily="34" charset="0"/>
                <a:ea typeface="Times New Roman"/>
                <a:cs typeface="Calibri" panose="020F0502020204030204" pitchFamily="34" charset="0"/>
                <a:sym typeface="Times New Roman"/>
              </a:rPr>
              <a:t> space is used to characterize the </a:t>
            </a:r>
            <a:r>
              <a:rPr lang="en-IN" sz="1200" dirty="0" err="1">
                <a:solidFill>
                  <a:srgbClr val="202124"/>
                </a:solidFill>
                <a:highlight>
                  <a:srgbClr val="FFFFFF"/>
                </a:highlight>
                <a:latin typeface="Calibri" panose="020F0502020204030204" pitchFamily="34" charset="0"/>
                <a:ea typeface="Times New Roman"/>
                <a:cs typeface="Calibri" panose="020F0502020204030204" pitchFamily="34" charset="0"/>
                <a:sym typeface="Times New Roman"/>
              </a:rPr>
              <a:t>colors</a:t>
            </a:r>
            <a:r>
              <a:rPr lang="en-IN" sz="1200" dirty="0">
                <a:solidFill>
                  <a:srgbClr val="202124"/>
                </a:solidFill>
                <a:highlight>
                  <a:srgbClr val="FFFFFF"/>
                </a:highlight>
                <a:latin typeface="Calibri" panose="020F0502020204030204" pitchFamily="34" charset="0"/>
                <a:ea typeface="Times New Roman"/>
                <a:cs typeface="Calibri" panose="020F0502020204030204" pitchFamily="34" charset="0"/>
                <a:sym typeface="Times New Roman"/>
              </a:rPr>
              <a:t> in terms of intensity values. This </a:t>
            </a:r>
            <a:r>
              <a:rPr lang="en-IN" sz="1200" dirty="0" err="1">
                <a:solidFill>
                  <a:srgbClr val="202124"/>
                </a:solidFill>
                <a:highlight>
                  <a:srgbClr val="FFFFFF"/>
                </a:highlight>
                <a:latin typeface="Calibri" panose="020F0502020204030204" pitchFamily="34" charset="0"/>
                <a:ea typeface="Times New Roman"/>
                <a:cs typeface="Calibri" panose="020F0502020204030204" pitchFamily="34" charset="0"/>
                <a:sym typeface="Times New Roman"/>
              </a:rPr>
              <a:t>color</a:t>
            </a:r>
            <a:r>
              <a:rPr lang="en-IN" sz="1200" dirty="0">
                <a:solidFill>
                  <a:srgbClr val="202124"/>
                </a:solidFill>
                <a:highlight>
                  <a:srgbClr val="FFFFFF"/>
                </a:highlight>
                <a:latin typeface="Calibri" panose="020F0502020204030204" pitchFamily="34" charset="0"/>
                <a:ea typeface="Times New Roman"/>
                <a:cs typeface="Calibri" panose="020F0502020204030204" pitchFamily="34" charset="0"/>
                <a:sym typeface="Times New Roman"/>
              </a:rPr>
              <a:t> space uses a three-dimensional coordinate system. </a:t>
            </a:r>
            <a:r>
              <a:rPr lang="en-IN" sz="1200" dirty="0">
                <a:solidFill>
                  <a:srgbClr val="2E2E2E"/>
                </a:solidFill>
                <a:latin typeface="Calibri" panose="020F0502020204030204" pitchFamily="34" charset="0"/>
                <a:ea typeface="Times New Roman"/>
                <a:cs typeface="Calibri" panose="020F0502020204030204" pitchFamily="34" charset="0"/>
                <a:sym typeface="Times New Roman"/>
              </a:rPr>
              <a:t>RGB is the default </a:t>
            </a:r>
            <a:r>
              <a:rPr lang="en-IN" sz="1200" dirty="0" err="1">
                <a:solidFill>
                  <a:srgbClr val="2E2E2E"/>
                </a:solidFill>
                <a:latin typeface="Calibri" panose="020F0502020204030204" pitchFamily="34" charset="0"/>
                <a:ea typeface="Times New Roman"/>
                <a:cs typeface="Calibri" panose="020F0502020204030204" pitchFamily="34" charset="0"/>
                <a:sym typeface="Times New Roman"/>
              </a:rPr>
              <a:t>color</a:t>
            </a:r>
            <a:r>
              <a:rPr lang="en-IN" sz="1200" dirty="0">
                <a:solidFill>
                  <a:srgbClr val="2E2E2E"/>
                </a:solidFill>
                <a:latin typeface="Calibri" panose="020F0502020204030204" pitchFamily="34" charset="0"/>
                <a:ea typeface="Times New Roman"/>
                <a:cs typeface="Calibri" panose="020F0502020204030204" pitchFamily="34" charset="0"/>
                <a:sym typeface="Times New Roman"/>
              </a:rPr>
              <a:t> space.</a:t>
            </a:r>
          </a:p>
          <a:p>
            <a:pPr lvl="0">
              <a:lnSpc>
                <a:spcPct val="135714"/>
              </a:lnSpc>
              <a:spcBef>
                <a:spcPts val="1200"/>
              </a:spcBef>
            </a:pPr>
            <a:r>
              <a:rPr lang="en-IN" sz="1200" dirty="0">
                <a:solidFill>
                  <a:srgbClr val="008000"/>
                </a:solidFill>
                <a:highlight>
                  <a:srgbClr val="FFFFFE"/>
                </a:highlight>
                <a:latin typeface="Calibri" panose="020F0502020204030204" pitchFamily="34" charset="0"/>
                <a:ea typeface="Courier New"/>
                <a:cs typeface="Calibri" panose="020F0502020204030204" pitchFamily="34" charset="0"/>
                <a:sym typeface="Courier New"/>
              </a:rPr>
              <a:t>#</a:t>
            </a:r>
            <a:r>
              <a:rPr lang="en-IN" sz="1200" dirty="0">
                <a:solidFill>
                  <a:srgbClr val="008000"/>
                </a:solidFill>
                <a:highlight>
                  <a:srgbClr val="FFFFFE"/>
                </a:highlight>
                <a:latin typeface="Calibri" panose="020F0502020204030204" pitchFamily="34" charset="0"/>
                <a:ea typeface="Times New Roman"/>
                <a:cs typeface="Calibri" panose="020F0502020204030204" pitchFamily="34" charset="0"/>
                <a:sym typeface="Times New Roman"/>
              </a:rPr>
              <a:t> lets change the </a:t>
            </a:r>
            <a:r>
              <a:rPr lang="en-IN" sz="1200" dirty="0" err="1">
                <a:solidFill>
                  <a:srgbClr val="008000"/>
                </a:solidFill>
                <a:highlight>
                  <a:srgbClr val="FFFFFE"/>
                </a:highlight>
                <a:latin typeface="Calibri" panose="020F0502020204030204" pitchFamily="34" charset="0"/>
                <a:ea typeface="Times New Roman"/>
                <a:cs typeface="Calibri" panose="020F0502020204030204" pitchFamily="34" charset="0"/>
                <a:sym typeface="Times New Roman"/>
              </a:rPr>
              <a:t>color</a:t>
            </a:r>
            <a:r>
              <a:rPr lang="en-IN" sz="1200" dirty="0">
                <a:solidFill>
                  <a:srgbClr val="008000"/>
                </a:solidFill>
                <a:highlight>
                  <a:srgbClr val="FFFFFE"/>
                </a:highlight>
                <a:latin typeface="Calibri" panose="020F0502020204030204" pitchFamily="34" charset="0"/>
                <a:ea typeface="Times New Roman"/>
                <a:cs typeface="Calibri" panose="020F0502020204030204" pitchFamily="34" charset="0"/>
                <a:sym typeface="Times New Roman"/>
              </a:rPr>
              <a:t> from BGR to RGB</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img</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 = cv2.imread(</a:t>
            </a:r>
            <a:r>
              <a:rPr lang="en-IN" sz="1200" dirty="0">
                <a:solidFill>
                  <a:srgbClr val="A31515"/>
                </a:solidFill>
                <a:highlight>
                  <a:srgbClr val="FFFFFE"/>
                </a:highlight>
                <a:latin typeface="Calibri" panose="020F0502020204030204" pitchFamily="34" charset="0"/>
                <a:ea typeface="Times New Roman"/>
                <a:cs typeface="Calibri" panose="020F0502020204030204" pitchFamily="34" charset="0"/>
                <a:sym typeface="Times New Roman"/>
              </a:rPr>
              <a:t>'/content/new plant diseases dataset(augmented)/data/train/</a:t>
            </a:r>
            <a:r>
              <a:rPr lang="en-IN" sz="1200" dirty="0" err="1">
                <a:solidFill>
                  <a:srgbClr val="A31515"/>
                </a:solidFill>
                <a:highlight>
                  <a:srgbClr val="FFFFFE"/>
                </a:highlight>
                <a:latin typeface="Calibri" panose="020F0502020204030204" pitchFamily="34" charset="0"/>
                <a:ea typeface="Times New Roman"/>
                <a:cs typeface="Calibri" panose="020F0502020204030204" pitchFamily="34" charset="0"/>
                <a:sym typeface="Times New Roman"/>
              </a:rPr>
              <a:t>Apple___healthy</a:t>
            </a:r>
            <a:r>
              <a:rPr lang="en-IN" sz="1200" dirty="0">
                <a:solidFill>
                  <a:srgbClr val="A31515"/>
                </a:solidFill>
                <a:highlight>
                  <a:srgbClr val="FFFFFE"/>
                </a:highlight>
                <a:latin typeface="Calibri" panose="020F0502020204030204" pitchFamily="34" charset="0"/>
                <a:ea typeface="Times New Roman"/>
                <a:cs typeface="Calibri" panose="020F0502020204030204" pitchFamily="34" charset="0"/>
                <a:sym typeface="Times New Roman"/>
              </a:rPr>
              <a:t>/03d420e7-42a1-41d8-9600-16d577043c64___RS_HL 5738.JPG'</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plt.subplot</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r>
              <a:rPr lang="en-IN" sz="1200" dirty="0">
                <a:solidFill>
                  <a:srgbClr val="09885A"/>
                </a:solidFill>
                <a:highlight>
                  <a:srgbClr val="FFFFFE"/>
                </a:highlight>
                <a:latin typeface="Calibri" panose="020F0502020204030204" pitchFamily="34" charset="0"/>
                <a:ea typeface="Times New Roman"/>
                <a:cs typeface="Calibri" panose="020F0502020204030204" pitchFamily="34" charset="0"/>
                <a:sym typeface="Times New Roman"/>
              </a:rPr>
              <a:t>1</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r>
              <a:rPr lang="en-IN" sz="1200" dirty="0">
                <a:solidFill>
                  <a:srgbClr val="09885A"/>
                </a:solidFill>
                <a:highlight>
                  <a:srgbClr val="FFFFFE"/>
                </a:highlight>
                <a:latin typeface="Calibri" panose="020F0502020204030204" pitchFamily="34" charset="0"/>
                <a:ea typeface="Times New Roman"/>
                <a:cs typeface="Calibri" panose="020F0502020204030204" pitchFamily="34" charset="0"/>
                <a:sym typeface="Times New Roman"/>
              </a:rPr>
              <a:t>2</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r>
              <a:rPr lang="en-IN" sz="1200" dirty="0">
                <a:solidFill>
                  <a:srgbClr val="09885A"/>
                </a:solidFill>
                <a:highlight>
                  <a:srgbClr val="FFFFFE"/>
                </a:highlight>
                <a:latin typeface="Calibri" panose="020F0502020204030204" pitchFamily="34" charset="0"/>
                <a:ea typeface="Times New Roman"/>
                <a:cs typeface="Calibri" panose="020F0502020204030204" pitchFamily="34" charset="0"/>
                <a:sym typeface="Times New Roman"/>
              </a:rPr>
              <a:t>1</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plt.imshow</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img</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plt.subplot</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r>
              <a:rPr lang="en-IN" sz="1200" dirty="0">
                <a:solidFill>
                  <a:srgbClr val="09885A"/>
                </a:solidFill>
                <a:highlight>
                  <a:srgbClr val="FFFFFE"/>
                </a:highlight>
                <a:latin typeface="Calibri" panose="020F0502020204030204" pitchFamily="34" charset="0"/>
                <a:ea typeface="Times New Roman"/>
                <a:cs typeface="Calibri" panose="020F0502020204030204" pitchFamily="34" charset="0"/>
                <a:sym typeface="Times New Roman"/>
              </a:rPr>
              <a:t>1</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 </a:t>
            </a:r>
            <a:r>
              <a:rPr lang="en-IN" sz="1200" dirty="0">
                <a:solidFill>
                  <a:srgbClr val="09885A"/>
                </a:solidFill>
                <a:highlight>
                  <a:srgbClr val="FFFFFE"/>
                </a:highlight>
                <a:latin typeface="Calibri" panose="020F0502020204030204" pitchFamily="34" charset="0"/>
                <a:ea typeface="Times New Roman"/>
                <a:cs typeface="Calibri" panose="020F0502020204030204" pitchFamily="34" charset="0"/>
                <a:sym typeface="Times New Roman"/>
              </a:rPr>
              <a:t>2</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 </a:t>
            </a:r>
            <a:r>
              <a:rPr lang="en-IN" sz="1200" dirty="0">
                <a:solidFill>
                  <a:srgbClr val="09885A"/>
                </a:solidFill>
                <a:highlight>
                  <a:srgbClr val="FFFFFE"/>
                </a:highlight>
                <a:latin typeface="Calibri" panose="020F0502020204030204" pitchFamily="34" charset="0"/>
                <a:ea typeface="Times New Roman"/>
                <a:cs typeface="Calibri" panose="020F0502020204030204" pitchFamily="34" charset="0"/>
                <a:sym typeface="Times New Roman"/>
              </a:rPr>
              <a:t>2</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img</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 = cv2.cvtColor(</a:t>
            </a: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img</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 cv2.COLOR_BGR2RGB)</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plt.imshow</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img</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plt.show</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hsv_img</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 = cv2.cvtColor(</a:t>
            </a: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img</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 cv2.COLOR_RGB2HSV)</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gray_image</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 = cv2.cvtColor(img,cv2.COLOR_BGR2GRAY)</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sketch_image</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=cv2.divide(</a:t>
            </a: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gray_image,inverted_image</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 scale=</a:t>
            </a:r>
            <a:r>
              <a:rPr lang="en-IN" sz="1200" dirty="0">
                <a:solidFill>
                  <a:srgbClr val="09885A"/>
                </a:solidFill>
                <a:highlight>
                  <a:srgbClr val="FFFFFE"/>
                </a:highlight>
                <a:latin typeface="Calibri" panose="020F0502020204030204" pitchFamily="34" charset="0"/>
                <a:ea typeface="Times New Roman"/>
                <a:cs typeface="Calibri" panose="020F0502020204030204" pitchFamily="34" charset="0"/>
                <a:sym typeface="Times New Roman"/>
              </a:rPr>
              <a:t>256.0</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a:t>
            </a:r>
          </a:p>
          <a:p>
            <a:pPr lvl="0">
              <a:lnSpc>
                <a:spcPct val="135714"/>
              </a:lnSpc>
            </a:pP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pencil_sketch</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=cv2.cvtColor(</a:t>
            </a:r>
            <a:r>
              <a:rPr lang="en-IN" sz="1200" dirty="0" err="1">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sketch_image</a:t>
            </a:r>
            <a:r>
              <a:rPr lang="en-IN" sz="1200" dirty="0">
                <a:solidFill>
                  <a:srgbClr val="000000"/>
                </a:solidFill>
                <a:highlight>
                  <a:srgbClr val="FFFFFE"/>
                </a:highlight>
                <a:latin typeface="Calibri" panose="020F0502020204030204" pitchFamily="34" charset="0"/>
                <a:ea typeface="Times New Roman"/>
                <a:cs typeface="Calibri" panose="020F0502020204030204" pitchFamily="34" charset="0"/>
                <a:sym typeface="Times New Roman"/>
              </a:rPr>
              <a:t>, cv2.COLOR_BGR2RGB)</a:t>
            </a:r>
          </a:p>
          <a:p>
            <a:endParaRPr lang="en-US" sz="1200" dirty="0" smtClean="0"/>
          </a:p>
          <a:p>
            <a:r>
              <a:rPr lang="en-US" sz="1200" dirty="0" smtClean="0"/>
              <a:t> </a:t>
            </a:r>
            <a:endParaRPr lang="en-IN" sz="1200" dirty="0"/>
          </a:p>
        </p:txBody>
      </p:sp>
    </p:spTree>
    <p:extLst>
      <p:ext uri="{BB962C8B-B14F-4D97-AF65-F5344CB8AC3E}">
        <p14:creationId xmlns:p14="http://schemas.microsoft.com/office/powerpoint/2010/main" val="855586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1A51AF-6E0E-57DF-701C-2D3AC8C5C62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A7C18-E996-EAEB-2CA6-76A2A05568F8}"/>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7" name="TextBox 6">
            <a:extLst>
              <a:ext uri="{FF2B5EF4-FFF2-40B4-BE49-F238E27FC236}">
                <a16:creationId xmlns:a16="http://schemas.microsoft.com/office/drawing/2014/main" id="{B05873EF-C7D5-EC6F-3139-1DB0C678E65B}"/>
              </a:ext>
            </a:extLst>
          </p:cNvPr>
          <p:cNvSpPr txBox="1"/>
          <p:nvPr/>
        </p:nvSpPr>
        <p:spPr>
          <a:xfrm>
            <a:off x="2971800" y="213815"/>
            <a:ext cx="6070600" cy="646331"/>
          </a:xfrm>
          <a:prstGeom prst="rect">
            <a:avLst/>
          </a:prstGeom>
          <a:solidFill>
            <a:schemeClr val="accent4">
              <a:lumMod val="40000"/>
              <a:lumOff val="60000"/>
            </a:schemeClr>
          </a:solidFill>
        </p:spPr>
        <p:txBody>
          <a:bodyPr wrap="square" rtlCol="0">
            <a:spAutoFit/>
          </a:bodyPr>
          <a:lstStyle/>
          <a:p>
            <a:r>
              <a:rPr lang="en-IN" sz="3600" dirty="0" err="1" smtClean="0">
                <a:latin typeface="+mj-lt"/>
              </a:rPr>
              <a:t>Color</a:t>
            </a:r>
            <a:r>
              <a:rPr lang="en-IN" sz="3600" dirty="0" smtClean="0">
                <a:latin typeface="+mj-lt"/>
              </a:rPr>
              <a:t> Image processing</a:t>
            </a:r>
            <a:r>
              <a:rPr lang="en-IN" sz="3600" dirty="0" smtClean="0">
                <a:latin typeface="+mj-lt"/>
              </a:rPr>
              <a:t> Contd.</a:t>
            </a:r>
            <a:endParaRPr lang="en-IN" sz="3600" dirty="0">
              <a:latin typeface="+mj-lt"/>
            </a:endParaRPr>
          </a:p>
        </p:txBody>
      </p:sp>
      <p:sp>
        <p:nvSpPr>
          <p:cNvPr id="3" name="TextBox 2"/>
          <p:cNvSpPr txBox="1"/>
          <p:nvPr/>
        </p:nvSpPr>
        <p:spPr>
          <a:xfrm>
            <a:off x="1879600" y="1066800"/>
            <a:ext cx="8470900" cy="369332"/>
          </a:xfrm>
          <a:prstGeom prst="rect">
            <a:avLst/>
          </a:prstGeom>
          <a:noFill/>
        </p:spPr>
        <p:txBody>
          <a:bodyPr wrap="square" rtlCol="0">
            <a:spAutoFit/>
          </a:bodyPr>
          <a:lstStyle/>
          <a:p>
            <a:r>
              <a:rPr lang="en-US" dirty="0" smtClean="0"/>
              <a:t>RGB2HSV:  </a:t>
            </a:r>
            <a:endParaRPr lang="en-IN" dirty="0"/>
          </a:p>
        </p:txBody>
      </p:sp>
      <p:sp>
        <p:nvSpPr>
          <p:cNvPr id="8" name="TextBox 7"/>
          <p:cNvSpPr txBox="1"/>
          <p:nvPr/>
        </p:nvSpPr>
        <p:spPr>
          <a:xfrm>
            <a:off x="1797050" y="1020633"/>
            <a:ext cx="8636000" cy="461665"/>
          </a:xfrm>
          <a:prstGeom prst="rect">
            <a:avLst/>
          </a:prstGeom>
          <a:noFill/>
        </p:spPr>
        <p:txBody>
          <a:bodyPr wrap="square" rtlCol="0">
            <a:spAutoFit/>
          </a:bodyPr>
          <a:lstStyle/>
          <a:p>
            <a:endParaRPr lang="en-US" sz="1200" dirty="0" smtClean="0"/>
          </a:p>
          <a:p>
            <a:r>
              <a:rPr lang="en-US" sz="1200" dirty="0" smtClean="0"/>
              <a:t> </a:t>
            </a:r>
            <a:endParaRPr lang="en-IN" sz="1200" dirty="0"/>
          </a:p>
        </p:txBody>
      </p:sp>
      <p:pic>
        <p:nvPicPr>
          <p:cNvPr id="6" name="Picture 5"/>
          <p:cNvPicPr>
            <a:picLocks noChangeAspect="1"/>
          </p:cNvPicPr>
          <p:nvPr/>
        </p:nvPicPr>
        <p:blipFill>
          <a:blip r:embed="rId2"/>
          <a:stretch>
            <a:fillRect/>
          </a:stretch>
        </p:blipFill>
        <p:spPr>
          <a:xfrm>
            <a:off x="3196833" y="1066800"/>
            <a:ext cx="2581667" cy="2062197"/>
          </a:xfrm>
          <a:prstGeom prst="rect">
            <a:avLst/>
          </a:prstGeom>
        </p:spPr>
      </p:pic>
      <p:sp>
        <p:nvSpPr>
          <p:cNvPr id="9" name="TextBox 8"/>
          <p:cNvSpPr txBox="1"/>
          <p:nvPr/>
        </p:nvSpPr>
        <p:spPr>
          <a:xfrm>
            <a:off x="6286500" y="1066800"/>
            <a:ext cx="1524000" cy="369332"/>
          </a:xfrm>
          <a:prstGeom prst="rect">
            <a:avLst/>
          </a:prstGeom>
          <a:noFill/>
        </p:spPr>
        <p:txBody>
          <a:bodyPr wrap="square" rtlCol="0">
            <a:spAutoFit/>
          </a:bodyPr>
          <a:lstStyle/>
          <a:p>
            <a:r>
              <a:rPr lang="en-US" dirty="0" smtClean="0"/>
              <a:t>RGB2GRAY:</a:t>
            </a:r>
            <a:endParaRPr lang="en-IN" dirty="0"/>
          </a:p>
        </p:txBody>
      </p:sp>
      <p:pic>
        <p:nvPicPr>
          <p:cNvPr id="10" name="Picture 9"/>
          <p:cNvPicPr>
            <a:picLocks noChangeAspect="1"/>
          </p:cNvPicPr>
          <p:nvPr/>
        </p:nvPicPr>
        <p:blipFill>
          <a:blip r:embed="rId3"/>
          <a:stretch>
            <a:fillRect/>
          </a:stretch>
        </p:blipFill>
        <p:spPr>
          <a:xfrm>
            <a:off x="7629133" y="1066800"/>
            <a:ext cx="2601118" cy="2062197"/>
          </a:xfrm>
          <a:prstGeom prst="rect">
            <a:avLst/>
          </a:prstGeom>
        </p:spPr>
      </p:pic>
      <p:sp>
        <p:nvSpPr>
          <p:cNvPr id="11" name="TextBox 10"/>
          <p:cNvSpPr txBox="1"/>
          <p:nvPr/>
        </p:nvSpPr>
        <p:spPr>
          <a:xfrm>
            <a:off x="1879600" y="3721100"/>
            <a:ext cx="1447800" cy="338554"/>
          </a:xfrm>
          <a:prstGeom prst="rect">
            <a:avLst/>
          </a:prstGeom>
          <a:noFill/>
        </p:spPr>
        <p:txBody>
          <a:bodyPr wrap="square" rtlCol="0">
            <a:spAutoFit/>
          </a:bodyPr>
          <a:lstStyle/>
          <a:p>
            <a:r>
              <a:rPr lang="en-US" sz="1600" dirty="0" smtClean="0"/>
              <a:t>RBG2SKETCH</a:t>
            </a:r>
            <a:endParaRPr lang="en-IN" sz="1600" dirty="0"/>
          </a:p>
        </p:txBody>
      </p:sp>
      <p:pic>
        <p:nvPicPr>
          <p:cNvPr id="12" name="Picture 11"/>
          <p:cNvPicPr>
            <a:picLocks noChangeAspect="1"/>
          </p:cNvPicPr>
          <p:nvPr/>
        </p:nvPicPr>
        <p:blipFill>
          <a:blip r:embed="rId4"/>
          <a:stretch>
            <a:fillRect/>
          </a:stretch>
        </p:blipFill>
        <p:spPr>
          <a:xfrm>
            <a:off x="3784408" y="3244079"/>
            <a:ext cx="2743583" cy="1963923"/>
          </a:xfrm>
          <a:prstGeom prst="rect">
            <a:avLst/>
          </a:prstGeom>
        </p:spPr>
      </p:pic>
    </p:spTree>
    <p:extLst>
      <p:ext uri="{BB962C8B-B14F-4D97-AF65-F5344CB8AC3E}">
        <p14:creationId xmlns:p14="http://schemas.microsoft.com/office/powerpoint/2010/main" val="696232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1A51AF-6E0E-57DF-701C-2D3AC8C5C62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A7C18-E996-EAEB-2CA6-76A2A05568F8}"/>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7" name="TextBox 6">
            <a:extLst>
              <a:ext uri="{FF2B5EF4-FFF2-40B4-BE49-F238E27FC236}">
                <a16:creationId xmlns:a16="http://schemas.microsoft.com/office/drawing/2014/main" id="{B05873EF-C7D5-EC6F-3139-1DB0C678E65B}"/>
              </a:ext>
            </a:extLst>
          </p:cNvPr>
          <p:cNvSpPr txBox="1"/>
          <p:nvPr/>
        </p:nvSpPr>
        <p:spPr>
          <a:xfrm>
            <a:off x="2971800" y="213815"/>
            <a:ext cx="5448300" cy="707886"/>
          </a:xfrm>
          <a:prstGeom prst="rect">
            <a:avLst/>
          </a:prstGeom>
          <a:solidFill>
            <a:schemeClr val="accent4">
              <a:lumMod val="40000"/>
              <a:lumOff val="60000"/>
            </a:schemeClr>
          </a:solidFill>
        </p:spPr>
        <p:txBody>
          <a:bodyPr wrap="square" rtlCol="0">
            <a:spAutoFit/>
          </a:bodyPr>
          <a:lstStyle/>
          <a:p>
            <a:r>
              <a:rPr lang="en-IN" sz="4000" dirty="0" smtClean="0">
                <a:latin typeface="+mj-lt"/>
              </a:rPr>
              <a:t> Image Segmentation</a:t>
            </a:r>
            <a:r>
              <a:rPr lang="en-IN" sz="4000" dirty="0" smtClean="0">
                <a:latin typeface="+mj-lt"/>
              </a:rPr>
              <a:t> </a:t>
            </a:r>
            <a:endParaRPr lang="en-IN" sz="4000" dirty="0">
              <a:latin typeface="+mj-lt"/>
            </a:endParaRPr>
          </a:p>
        </p:txBody>
      </p:sp>
      <p:sp>
        <p:nvSpPr>
          <p:cNvPr id="2" name="TextBox 1"/>
          <p:cNvSpPr txBox="1"/>
          <p:nvPr/>
        </p:nvSpPr>
        <p:spPr>
          <a:xfrm>
            <a:off x="1778000" y="1231900"/>
            <a:ext cx="8636000" cy="3539430"/>
          </a:xfrm>
          <a:prstGeom prst="rect">
            <a:avLst/>
          </a:prstGeom>
          <a:noFill/>
        </p:spPr>
        <p:txBody>
          <a:bodyPr wrap="square" rtlCol="0">
            <a:spAutoFit/>
          </a:bodyPr>
          <a:lstStyle/>
          <a:p>
            <a:r>
              <a:rPr lang="en-US" sz="2000" dirty="0">
                <a:solidFill>
                  <a:srgbClr val="292929"/>
                </a:solidFill>
                <a:highlight>
                  <a:srgbClr val="FFFFFF"/>
                </a:highlight>
                <a:latin typeface="Times New Roman"/>
                <a:ea typeface="Times New Roman"/>
                <a:cs typeface="Times New Roman"/>
                <a:sym typeface="Times New Roman"/>
              </a:rPr>
              <a:t>Image segmentation is a method in which a digital image is broken down into various subgroups called Image segments which helps in reducing the complexity of the image to make further processing or analysis of the image simpler.</a:t>
            </a:r>
          </a:p>
          <a:p>
            <a:endParaRPr lang="en-US" sz="2000" dirty="0" smtClean="0"/>
          </a:p>
          <a:p>
            <a:pPr lvl="0">
              <a:spcBef>
                <a:spcPts val="1200"/>
              </a:spcBef>
            </a:pPr>
            <a:r>
              <a:rPr lang="en-US" sz="2000" dirty="0">
                <a:solidFill>
                  <a:srgbClr val="292929"/>
                </a:solidFill>
                <a:highlight>
                  <a:srgbClr val="FFFFFF"/>
                </a:highlight>
                <a:latin typeface="Times New Roman"/>
                <a:ea typeface="Times New Roman"/>
                <a:cs typeface="Times New Roman"/>
                <a:sym typeface="Times New Roman"/>
              </a:rPr>
              <a:t>Types of Image Segmentation:</a:t>
            </a:r>
          </a:p>
          <a:p>
            <a:pPr marL="457200" lvl="0" indent="-323850">
              <a:spcBef>
                <a:spcPts val="1200"/>
              </a:spcBef>
              <a:buClr>
                <a:srgbClr val="292929"/>
              </a:buClr>
              <a:buSzPts val="1500"/>
              <a:buFont typeface="Times New Roman"/>
              <a:buChar char="●"/>
            </a:pPr>
            <a:r>
              <a:rPr lang="en-US" sz="2000" dirty="0">
                <a:solidFill>
                  <a:srgbClr val="292929"/>
                </a:solidFill>
                <a:highlight>
                  <a:srgbClr val="FFFFFF"/>
                </a:highlight>
                <a:latin typeface="Times New Roman"/>
                <a:ea typeface="Times New Roman"/>
                <a:cs typeface="Times New Roman"/>
                <a:sym typeface="Times New Roman"/>
              </a:rPr>
              <a:t>Image Segmentation using edge detection</a:t>
            </a:r>
          </a:p>
          <a:p>
            <a:pPr marL="457200" lvl="0" indent="-323850">
              <a:buClr>
                <a:srgbClr val="292929"/>
              </a:buClr>
              <a:buSzPts val="1500"/>
              <a:buFont typeface="Times New Roman"/>
              <a:buChar char="●"/>
            </a:pPr>
            <a:r>
              <a:rPr lang="en-US" sz="2000" dirty="0">
                <a:solidFill>
                  <a:srgbClr val="292929"/>
                </a:solidFill>
                <a:highlight>
                  <a:srgbClr val="FFFFFF"/>
                </a:highlight>
                <a:latin typeface="Times New Roman"/>
                <a:ea typeface="Times New Roman"/>
                <a:cs typeface="Times New Roman"/>
                <a:sym typeface="Times New Roman"/>
              </a:rPr>
              <a:t>Image Segmentation using K means</a:t>
            </a:r>
          </a:p>
          <a:p>
            <a:pPr marL="457200" lvl="0" indent="-323850">
              <a:buClr>
                <a:srgbClr val="292929"/>
              </a:buClr>
              <a:buSzPts val="1500"/>
              <a:buFont typeface="Times New Roman"/>
              <a:buChar char="●"/>
            </a:pPr>
            <a:r>
              <a:rPr lang="en-US" sz="2000" dirty="0">
                <a:solidFill>
                  <a:srgbClr val="292929"/>
                </a:solidFill>
                <a:highlight>
                  <a:srgbClr val="FFFFFF"/>
                </a:highlight>
                <a:latin typeface="Times New Roman"/>
                <a:ea typeface="Times New Roman"/>
                <a:cs typeface="Times New Roman"/>
                <a:sym typeface="Times New Roman"/>
              </a:rPr>
              <a:t>Image Segmentation using Contour Detection</a:t>
            </a:r>
          </a:p>
          <a:p>
            <a:pPr marL="457200" lvl="0" indent="-323850">
              <a:buClr>
                <a:srgbClr val="292929"/>
              </a:buClr>
              <a:buSzPts val="1500"/>
              <a:buFont typeface="Times New Roman"/>
              <a:buChar char="●"/>
            </a:pPr>
            <a:r>
              <a:rPr lang="en-US" sz="2000" dirty="0">
                <a:solidFill>
                  <a:srgbClr val="292929"/>
                </a:solidFill>
                <a:highlight>
                  <a:srgbClr val="FFFFFF"/>
                </a:highlight>
                <a:latin typeface="Times New Roman"/>
                <a:ea typeface="Times New Roman"/>
                <a:cs typeface="Times New Roman"/>
                <a:sym typeface="Times New Roman"/>
              </a:rPr>
              <a:t>Image Segmentation using Color Masking</a:t>
            </a:r>
          </a:p>
          <a:p>
            <a:endParaRPr lang="en-US" sz="1200" dirty="0" smtClean="0"/>
          </a:p>
          <a:p>
            <a:r>
              <a:rPr lang="en-US" sz="1200" dirty="0" smtClean="0"/>
              <a:t> </a:t>
            </a:r>
            <a:endParaRPr lang="en-IN" sz="1200" dirty="0"/>
          </a:p>
        </p:txBody>
      </p:sp>
    </p:spTree>
    <p:extLst>
      <p:ext uri="{BB962C8B-B14F-4D97-AF65-F5344CB8AC3E}">
        <p14:creationId xmlns:p14="http://schemas.microsoft.com/office/powerpoint/2010/main" val="398147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B1A51AF-6E0E-57DF-701C-2D3AC8C5C62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A7C18-E996-EAEB-2CA6-76A2A05568F8}"/>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7" name="TextBox 6">
            <a:extLst>
              <a:ext uri="{FF2B5EF4-FFF2-40B4-BE49-F238E27FC236}">
                <a16:creationId xmlns:a16="http://schemas.microsoft.com/office/drawing/2014/main" id="{B05873EF-C7D5-EC6F-3139-1DB0C678E65B}"/>
              </a:ext>
            </a:extLst>
          </p:cNvPr>
          <p:cNvSpPr txBox="1"/>
          <p:nvPr/>
        </p:nvSpPr>
        <p:spPr>
          <a:xfrm>
            <a:off x="2641600" y="290015"/>
            <a:ext cx="6324600" cy="707886"/>
          </a:xfrm>
          <a:prstGeom prst="rect">
            <a:avLst/>
          </a:prstGeom>
          <a:solidFill>
            <a:schemeClr val="accent4">
              <a:lumMod val="40000"/>
              <a:lumOff val="60000"/>
            </a:schemeClr>
          </a:solidFill>
        </p:spPr>
        <p:txBody>
          <a:bodyPr wrap="square" rtlCol="0">
            <a:spAutoFit/>
          </a:bodyPr>
          <a:lstStyle/>
          <a:p>
            <a:r>
              <a:rPr lang="en-IN" sz="4000" dirty="0" smtClean="0">
                <a:latin typeface="+mj-lt"/>
              </a:rPr>
              <a:t> Image Segmentation Contd.</a:t>
            </a:r>
            <a:r>
              <a:rPr lang="en-IN" sz="4000" dirty="0" smtClean="0">
                <a:latin typeface="+mj-lt"/>
              </a:rPr>
              <a:t> </a:t>
            </a:r>
            <a:endParaRPr lang="en-IN" sz="4000" dirty="0">
              <a:latin typeface="+mj-lt"/>
            </a:endParaRPr>
          </a:p>
        </p:txBody>
      </p:sp>
      <p:sp>
        <p:nvSpPr>
          <p:cNvPr id="2" name="TextBox 1"/>
          <p:cNvSpPr txBox="1"/>
          <p:nvPr/>
        </p:nvSpPr>
        <p:spPr>
          <a:xfrm>
            <a:off x="1778000" y="1231900"/>
            <a:ext cx="8636000" cy="461665"/>
          </a:xfrm>
          <a:prstGeom prst="rect">
            <a:avLst/>
          </a:prstGeom>
          <a:noFill/>
        </p:spPr>
        <p:txBody>
          <a:bodyPr wrap="square" rtlCol="0">
            <a:spAutoFit/>
          </a:bodyPr>
          <a:lstStyle/>
          <a:p>
            <a:endParaRPr lang="en-US" sz="1200" dirty="0" smtClean="0"/>
          </a:p>
          <a:p>
            <a:r>
              <a:rPr lang="en-US" sz="1200" dirty="0" smtClean="0"/>
              <a:t> </a:t>
            </a:r>
            <a:endParaRPr lang="en-IN" sz="1200" dirty="0"/>
          </a:p>
        </p:txBody>
      </p:sp>
      <p:pic>
        <p:nvPicPr>
          <p:cNvPr id="3" name="Picture 2"/>
          <p:cNvPicPr>
            <a:picLocks noChangeAspect="1"/>
          </p:cNvPicPr>
          <p:nvPr/>
        </p:nvPicPr>
        <p:blipFill>
          <a:blip r:embed="rId2"/>
          <a:stretch>
            <a:fillRect/>
          </a:stretch>
        </p:blipFill>
        <p:spPr>
          <a:xfrm>
            <a:off x="1778000" y="1614796"/>
            <a:ext cx="2429214" cy="2410161"/>
          </a:xfrm>
          <a:prstGeom prst="rect">
            <a:avLst/>
          </a:prstGeom>
        </p:spPr>
      </p:pic>
      <p:pic>
        <p:nvPicPr>
          <p:cNvPr id="6" name="Picture 5"/>
          <p:cNvPicPr>
            <a:picLocks noChangeAspect="1"/>
          </p:cNvPicPr>
          <p:nvPr/>
        </p:nvPicPr>
        <p:blipFill>
          <a:blip r:embed="rId3"/>
          <a:stretch>
            <a:fillRect/>
          </a:stretch>
        </p:blipFill>
        <p:spPr>
          <a:xfrm>
            <a:off x="3910090" y="1595743"/>
            <a:ext cx="2353003" cy="2429214"/>
          </a:xfrm>
          <a:prstGeom prst="rect">
            <a:avLst/>
          </a:prstGeom>
        </p:spPr>
      </p:pic>
      <p:pic>
        <p:nvPicPr>
          <p:cNvPr id="8" name="Picture 7"/>
          <p:cNvPicPr>
            <a:picLocks noChangeAspect="1"/>
          </p:cNvPicPr>
          <p:nvPr/>
        </p:nvPicPr>
        <p:blipFill>
          <a:blip r:embed="rId4"/>
          <a:stretch>
            <a:fillRect/>
          </a:stretch>
        </p:blipFill>
        <p:spPr>
          <a:xfrm>
            <a:off x="6147490" y="1693565"/>
            <a:ext cx="2191056" cy="2429214"/>
          </a:xfrm>
          <a:prstGeom prst="rect">
            <a:avLst/>
          </a:prstGeom>
        </p:spPr>
      </p:pic>
      <p:pic>
        <p:nvPicPr>
          <p:cNvPr id="9" name="Picture 8"/>
          <p:cNvPicPr>
            <a:picLocks noChangeAspect="1"/>
          </p:cNvPicPr>
          <p:nvPr/>
        </p:nvPicPr>
        <p:blipFill>
          <a:blip r:embed="rId5"/>
          <a:stretch>
            <a:fillRect/>
          </a:stretch>
        </p:blipFill>
        <p:spPr>
          <a:xfrm>
            <a:off x="8338546" y="1693565"/>
            <a:ext cx="2495898" cy="2457793"/>
          </a:xfrm>
          <a:prstGeom prst="rect">
            <a:avLst/>
          </a:prstGeom>
        </p:spPr>
      </p:pic>
    </p:spTree>
    <p:extLst>
      <p:ext uri="{BB962C8B-B14F-4D97-AF65-F5344CB8AC3E}">
        <p14:creationId xmlns:p14="http://schemas.microsoft.com/office/powerpoint/2010/main" val="2687675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a:bodyPr>
          <a:lstStyle/>
          <a:p>
            <a:pPr marL="342900" indent="-342900" algn="just">
              <a:buFont typeface="Wingdings" panose="05000000000000000000" pitchFamily="2" charset="2"/>
              <a:buChar char="Ø"/>
            </a:pPr>
            <a:r>
              <a:rPr lang="en-US" b="1" dirty="0">
                <a:effectLst/>
                <a:latin typeface="Arial" panose="020B0604020202020204" pitchFamily="34" charset="0"/>
              </a:rPr>
              <a:t>Step 1:</a:t>
            </a:r>
            <a:r>
              <a:rPr lang="en-US" dirty="0">
                <a:effectLst/>
                <a:latin typeface="Arial" panose="020B0604020202020204" pitchFamily="34" charset="0"/>
              </a:rPr>
              <a:t>  Start</a:t>
            </a:r>
          </a:p>
          <a:p>
            <a:pPr marL="342900" indent="-342900" algn="just">
              <a:buFont typeface="Wingdings" panose="05000000000000000000" pitchFamily="2" charset="2"/>
              <a:buChar char="Ø"/>
            </a:pPr>
            <a:r>
              <a:rPr lang="en-US" b="1" dirty="0">
                <a:latin typeface="Arial" panose="020B0604020202020204" pitchFamily="34" charset="0"/>
              </a:rPr>
              <a:t>Step 2:</a:t>
            </a:r>
            <a:r>
              <a:rPr lang="en-US" dirty="0">
                <a:latin typeface="Arial" panose="020B0604020202020204" pitchFamily="34" charset="0"/>
              </a:rPr>
              <a:t> Prepare Dataset (healthy/Unhealthy)</a:t>
            </a:r>
          </a:p>
          <a:p>
            <a:pPr marL="342900" indent="-342900" algn="just">
              <a:buFont typeface="Wingdings" panose="05000000000000000000" pitchFamily="2" charset="2"/>
              <a:buChar char="Ø"/>
            </a:pPr>
            <a:r>
              <a:rPr lang="en-US" b="1" dirty="0">
                <a:latin typeface="Arial" panose="020B0604020202020204" pitchFamily="34" charset="0"/>
              </a:rPr>
              <a:t>Step 3:</a:t>
            </a:r>
            <a:r>
              <a:rPr lang="en-US" dirty="0">
                <a:latin typeface="Arial" panose="020B0604020202020204" pitchFamily="34" charset="0"/>
              </a:rPr>
              <a:t> Preprocessing – Normalization ( size of 64 * 64 ) </a:t>
            </a:r>
          </a:p>
          <a:p>
            <a:pPr marL="342900" indent="-342900" algn="just">
              <a:buFont typeface="Wingdings" panose="05000000000000000000" pitchFamily="2" charset="2"/>
              <a:buChar char="Ø"/>
            </a:pPr>
            <a:r>
              <a:rPr lang="en-US" b="1" dirty="0">
                <a:effectLst/>
                <a:latin typeface="Arial" panose="020B0604020202020204" pitchFamily="34" charset="0"/>
              </a:rPr>
              <a:t>Step 4:</a:t>
            </a:r>
            <a:r>
              <a:rPr lang="en-US" dirty="0">
                <a:effectLst/>
                <a:latin typeface="Arial" panose="020B0604020202020204" pitchFamily="34" charset="0"/>
              </a:rPr>
              <a:t> Tra</a:t>
            </a:r>
            <a:r>
              <a:rPr lang="en-US" dirty="0">
                <a:latin typeface="Arial" panose="020B0604020202020204" pitchFamily="34" charset="0"/>
              </a:rPr>
              <a:t>in CNN</a:t>
            </a:r>
          </a:p>
          <a:p>
            <a:pPr marL="342900" indent="-342900" algn="just">
              <a:buFont typeface="Wingdings" panose="05000000000000000000" pitchFamily="2" charset="2"/>
              <a:buChar char="Ø"/>
            </a:pPr>
            <a:r>
              <a:rPr lang="en-US" b="1" dirty="0">
                <a:effectLst/>
                <a:latin typeface="Arial" panose="020B0604020202020204" pitchFamily="34" charset="0"/>
              </a:rPr>
              <a:t>Step 5:</a:t>
            </a:r>
            <a:r>
              <a:rPr lang="en-US" dirty="0">
                <a:effectLst/>
                <a:latin typeface="Arial" panose="020B0604020202020204" pitchFamily="34" charset="0"/>
              </a:rPr>
              <a:t> Real Image from camera/pc</a:t>
            </a:r>
          </a:p>
          <a:p>
            <a:pPr marL="342900" indent="-342900" algn="just">
              <a:buFont typeface="Wingdings" panose="05000000000000000000" pitchFamily="2" charset="2"/>
              <a:buChar char="Ø"/>
            </a:pPr>
            <a:r>
              <a:rPr lang="en-US" b="1" dirty="0">
                <a:latin typeface="Arial" panose="020B0604020202020204" pitchFamily="34" charset="0"/>
              </a:rPr>
              <a:t>Step 6:</a:t>
            </a:r>
            <a:r>
              <a:rPr lang="en-US" dirty="0">
                <a:latin typeface="Arial" panose="020B0604020202020204" pitchFamily="34" charset="0"/>
              </a:rPr>
              <a:t> Preprocessing (size = 64*64)</a:t>
            </a:r>
          </a:p>
          <a:p>
            <a:pPr marL="342900" indent="-342900" algn="just">
              <a:buFont typeface="Wingdings" panose="05000000000000000000" pitchFamily="2" charset="2"/>
              <a:buChar char="Ø"/>
            </a:pPr>
            <a:r>
              <a:rPr lang="en-US" b="1" dirty="0">
                <a:effectLst/>
                <a:latin typeface="Arial" panose="020B0604020202020204" pitchFamily="34" charset="0"/>
              </a:rPr>
              <a:t>Step 7:</a:t>
            </a:r>
            <a:r>
              <a:rPr lang="en-US" dirty="0">
                <a:effectLst/>
                <a:latin typeface="Arial" panose="020B0604020202020204" pitchFamily="34" charset="0"/>
              </a:rPr>
              <a:t> </a:t>
            </a:r>
            <a:r>
              <a:rPr lang="en-US" dirty="0">
                <a:latin typeface="Arial" panose="020B0604020202020204" pitchFamily="34" charset="0"/>
              </a:rPr>
              <a:t>Test Network </a:t>
            </a:r>
            <a:endParaRPr lang="en-US" dirty="0">
              <a:effectLst/>
              <a:latin typeface="Arial" panose="020B0604020202020204" pitchFamily="34" charset="0"/>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6" name="TextBox 5">
            <a:extLst>
              <a:ext uri="{FF2B5EF4-FFF2-40B4-BE49-F238E27FC236}">
                <a16:creationId xmlns:a16="http://schemas.microsoft.com/office/drawing/2014/main" id="{A5A20744-D26E-2F1D-D888-6A38F00BDABE}"/>
              </a:ext>
            </a:extLst>
          </p:cNvPr>
          <p:cNvSpPr txBox="1"/>
          <p:nvPr/>
        </p:nvSpPr>
        <p:spPr>
          <a:xfrm>
            <a:off x="2763583" y="603173"/>
            <a:ext cx="6664833" cy="707886"/>
          </a:xfrm>
          <a:prstGeom prst="rect">
            <a:avLst/>
          </a:prstGeom>
          <a:solidFill>
            <a:schemeClr val="accent4">
              <a:lumMod val="40000"/>
              <a:lumOff val="60000"/>
            </a:schemeClr>
          </a:solidFill>
        </p:spPr>
        <p:txBody>
          <a:bodyPr wrap="square" rtlCol="0">
            <a:spAutoFit/>
          </a:bodyPr>
          <a:lstStyle/>
          <a:p>
            <a:r>
              <a:rPr lang="en-IN" sz="4000" dirty="0">
                <a:latin typeface="+mj-lt"/>
              </a:rPr>
              <a:t>Training and Testing Algorithm</a:t>
            </a:r>
          </a:p>
        </p:txBody>
      </p:sp>
    </p:spTree>
    <p:extLst>
      <p:ext uri="{BB962C8B-B14F-4D97-AF65-F5344CB8AC3E}">
        <p14:creationId xmlns:p14="http://schemas.microsoft.com/office/powerpoint/2010/main" val="2181732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a:bodyPr>
          <a:lstStyle/>
          <a:p>
            <a:pPr marL="342900" indent="-342900" algn="just">
              <a:buFont typeface="Wingdings" panose="05000000000000000000" pitchFamily="2" charset="2"/>
              <a:buChar char="Ø"/>
            </a:pPr>
            <a:r>
              <a:rPr lang="en-US" b="1" dirty="0">
                <a:effectLst/>
                <a:latin typeface="Arial" panose="020B0604020202020204" pitchFamily="34" charset="0"/>
              </a:rPr>
              <a:t>Step 8:</a:t>
            </a:r>
            <a:r>
              <a:rPr lang="en-US" dirty="0">
                <a:effectLst/>
                <a:latin typeface="Arial" panose="020B0604020202020204" pitchFamily="34" charset="0"/>
              </a:rPr>
              <a:t> if the probability of healthy &gt; probability of unhealthy </a:t>
            </a:r>
          </a:p>
          <a:p>
            <a:pPr algn="just"/>
            <a:r>
              <a:rPr lang="en-US" dirty="0">
                <a:effectLst/>
                <a:latin typeface="Arial" panose="020B0604020202020204" pitchFamily="34" charset="0"/>
              </a:rPr>
              <a:t>Display Healthy Image </a:t>
            </a:r>
          </a:p>
          <a:p>
            <a:pPr algn="just"/>
            <a:r>
              <a:rPr lang="en-US" dirty="0">
                <a:effectLst/>
                <a:latin typeface="Arial" panose="020B0604020202020204" pitchFamily="34" charset="0"/>
              </a:rPr>
              <a:t>otherwise </a:t>
            </a:r>
          </a:p>
          <a:p>
            <a:pPr algn="just"/>
            <a:r>
              <a:rPr lang="en-US" dirty="0">
                <a:effectLst/>
                <a:latin typeface="Arial" panose="020B0604020202020204" pitchFamily="34" charset="0"/>
              </a:rPr>
              <a:t>Display an Unhealthy image </a:t>
            </a:r>
          </a:p>
          <a:p>
            <a:pPr marL="342900" indent="-342900" algn="just">
              <a:buFont typeface="Wingdings" panose="05000000000000000000" pitchFamily="2" charset="2"/>
              <a:buChar char="Ø"/>
            </a:pPr>
            <a:r>
              <a:rPr lang="en-US" b="1" dirty="0">
                <a:effectLst/>
                <a:latin typeface="Arial" panose="020B0604020202020204" pitchFamily="34" charset="0"/>
              </a:rPr>
              <a:t>Step </a:t>
            </a:r>
            <a:r>
              <a:rPr lang="en-US" b="1" dirty="0">
                <a:latin typeface="Arial" panose="020B0604020202020204" pitchFamily="34" charset="0"/>
              </a:rPr>
              <a:t>9</a:t>
            </a:r>
            <a:r>
              <a:rPr lang="en-US" b="1" dirty="0">
                <a:effectLst/>
                <a:latin typeface="Arial" panose="020B0604020202020204" pitchFamily="34" charset="0"/>
              </a:rPr>
              <a:t>:</a:t>
            </a:r>
            <a:r>
              <a:rPr lang="en-US" dirty="0">
                <a:effectLst/>
                <a:latin typeface="Arial" panose="020B0604020202020204" pitchFamily="34" charset="0"/>
              </a:rPr>
              <a:t> Go to Step 4 </a:t>
            </a:r>
          </a:p>
          <a:p>
            <a:pPr marL="342900" indent="-342900" algn="just">
              <a:buFont typeface="Wingdings" panose="05000000000000000000" pitchFamily="2" charset="2"/>
              <a:buChar char="Ø"/>
            </a:pPr>
            <a:r>
              <a:rPr lang="en-US" b="1" dirty="0">
                <a:effectLst/>
                <a:latin typeface="Arial" panose="020B0604020202020204" pitchFamily="34" charset="0"/>
              </a:rPr>
              <a:t>Step 10:</a:t>
            </a:r>
            <a:r>
              <a:rPr lang="en-US" dirty="0">
                <a:effectLst/>
                <a:latin typeface="Arial" panose="020B0604020202020204" pitchFamily="34" charset="0"/>
              </a:rPr>
              <a:t> End</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8" name="TextBox 7">
            <a:extLst>
              <a:ext uri="{FF2B5EF4-FFF2-40B4-BE49-F238E27FC236}">
                <a16:creationId xmlns:a16="http://schemas.microsoft.com/office/drawing/2014/main" id="{3EFFE42A-2DF9-D016-B2A6-D5F606A1B01C}"/>
              </a:ext>
            </a:extLst>
          </p:cNvPr>
          <p:cNvSpPr txBox="1"/>
          <p:nvPr/>
        </p:nvSpPr>
        <p:spPr>
          <a:xfrm>
            <a:off x="2763583" y="603173"/>
            <a:ext cx="6664833" cy="707886"/>
          </a:xfrm>
          <a:prstGeom prst="rect">
            <a:avLst/>
          </a:prstGeom>
          <a:solidFill>
            <a:schemeClr val="accent4">
              <a:lumMod val="40000"/>
              <a:lumOff val="60000"/>
            </a:schemeClr>
          </a:solidFill>
        </p:spPr>
        <p:txBody>
          <a:bodyPr wrap="square" rtlCol="0">
            <a:spAutoFit/>
          </a:bodyPr>
          <a:lstStyle/>
          <a:p>
            <a:r>
              <a:rPr lang="en-IN" sz="4000" dirty="0">
                <a:latin typeface="+mj-lt"/>
              </a:rPr>
              <a:t>Training and Testing Algorithm</a:t>
            </a:r>
          </a:p>
        </p:txBody>
      </p:sp>
    </p:spTree>
    <p:extLst>
      <p:ext uri="{BB962C8B-B14F-4D97-AF65-F5344CB8AC3E}">
        <p14:creationId xmlns:p14="http://schemas.microsoft.com/office/powerpoint/2010/main" val="2846439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183880" y="356616"/>
            <a:ext cx="3749040" cy="1325880"/>
          </a:xfrm>
        </p:spPr>
        <p:txBody>
          <a:bodyPr>
            <a:normAutofit/>
          </a:bodyPr>
          <a:lstStyle/>
          <a:p>
            <a:r>
              <a:rPr lang="en-US" dirty="0">
                <a:latin typeface="Baskerville Old Face" panose="02020602080505020303" pitchFamily="18" charset="77"/>
                <a:cs typeface="Calibri Light"/>
              </a:rPr>
              <a:t>Outline</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0</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8183880" y="1426464"/>
            <a:ext cx="3749040" cy="5074920"/>
          </a:xfrm>
        </p:spPr>
        <p:txBody>
          <a:bodyPr vert="horz" lIns="91440" tIns="45720" rIns="91440" bIns="45720" rtlCol="0" anchor="t">
            <a:normAutofit fontScale="77500" lnSpcReduction="20000"/>
          </a:bodyPr>
          <a:lstStyle/>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Abstract </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Motivation</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Objectives and scope</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System requirement</a:t>
            </a:r>
          </a:p>
          <a:p>
            <a:pPr marL="342900" indent="-342900">
              <a:lnSpc>
                <a:spcPct val="150000"/>
              </a:lnSpc>
              <a:buFont typeface="Arial" panose="020B0604020202020204" pitchFamily="34" charset="0"/>
              <a:buChar char="•"/>
            </a:pPr>
            <a:r>
              <a:rPr lang="en-US" sz="2400" dirty="0" smtClean="0">
                <a:solidFill>
                  <a:schemeClr val="accent3"/>
                </a:solidFill>
                <a:latin typeface="Gill Sans Nova Light" panose="020B0302020104020203" pitchFamily="34" charset="0"/>
                <a:cs typeface="Gill Sans Light" panose="020B0302020104020203" pitchFamily="34" charset="-79"/>
              </a:rPr>
              <a:t>Preprocessing</a:t>
            </a: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Training and Testing Algorithm</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Applications</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Summary</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Future Scope </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IN" dirty="0">
                <a:effectLst/>
                <a:latin typeface="Arial" panose="020B0604020202020204" pitchFamily="34" charset="0"/>
              </a:rPr>
              <a:t>Plant Disease Classification</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lnSpcReduction="10000"/>
          </a:bodyPr>
          <a:lstStyle/>
          <a:p>
            <a:pPr marL="342900" indent="-342900" algn="just">
              <a:buFont typeface="Wingdings" panose="05000000000000000000" pitchFamily="2" charset="2"/>
              <a:buChar char="Ø"/>
            </a:pPr>
            <a:r>
              <a:rPr lang="en-US" b="1" dirty="0">
                <a:effectLst/>
                <a:latin typeface="Arial" panose="020B0604020202020204" pitchFamily="34" charset="0"/>
              </a:rPr>
              <a:t>Image Recognition</a:t>
            </a:r>
            <a:r>
              <a:rPr lang="en-US" dirty="0">
                <a:effectLst/>
                <a:latin typeface="Arial" panose="020B0604020202020204" pitchFamily="34" charset="0"/>
              </a:rPr>
              <a:t>:-. Image rearrangement in a machine-learning environment Software's capacity to recognize things, locations, people, text, and actions in images is known as machine vision.</a:t>
            </a:r>
          </a:p>
          <a:p>
            <a:pPr marL="342900" indent="-342900" algn="just">
              <a:buFont typeface="Wingdings" panose="05000000000000000000" pitchFamily="2" charset="2"/>
              <a:buChar char="Ø"/>
            </a:pPr>
            <a:r>
              <a:rPr lang="en-US" b="1" dirty="0">
                <a:effectLst/>
                <a:latin typeface="Arial" panose="020B0604020202020204" pitchFamily="34" charset="0"/>
              </a:rPr>
              <a:t>Classification</a:t>
            </a:r>
            <a:r>
              <a:rPr lang="en-US" dirty="0">
                <a:effectLst/>
                <a:latin typeface="Arial" panose="020B0604020202020204" pitchFamily="34" charset="0"/>
              </a:rPr>
              <a:t>: It offers a precision of roughly 93% for the accurate and automatic diagnosis of leaf diseases.</a:t>
            </a:r>
          </a:p>
          <a:p>
            <a:pPr marL="342900" indent="-342900" algn="just">
              <a:buFont typeface="Wingdings" panose="05000000000000000000" pitchFamily="2" charset="2"/>
              <a:buChar char="Ø"/>
            </a:pPr>
            <a:r>
              <a:rPr lang="en-US" b="1" dirty="0">
                <a:effectLst/>
                <a:latin typeface="Arial" panose="020B0604020202020204" pitchFamily="34" charset="0"/>
              </a:rPr>
              <a:t>Prediction</a:t>
            </a:r>
            <a:r>
              <a:rPr lang="en-US" dirty="0">
                <a:effectLst/>
                <a:latin typeface="Arial" panose="020B0604020202020204" pitchFamily="34" charset="0"/>
              </a:rPr>
              <a:t>:- The camera and app that make expert forecasts.</a:t>
            </a:r>
          </a:p>
          <a:p>
            <a:pPr marL="342900" indent="-342900" algn="just">
              <a:buFont typeface="Wingdings" panose="05000000000000000000" pitchFamily="2" charset="2"/>
              <a:buChar char="Ø"/>
            </a:pPr>
            <a:r>
              <a:rPr lang="en-US" b="1" dirty="0">
                <a:effectLst/>
                <a:latin typeface="Arial" panose="020B0604020202020204" pitchFamily="34" charset="0"/>
              </a:rPr>
              <a:t>Extraction</a:t>
            </a:r>
            <a:r>
              <a:rPr lang="en-US" dirty="0">
                <a:effectLst/>
                <a:latin typeface="Arial" panose="020B0604020202020204" pitchFamily="34" charset="0"/>
              </a:rPr>
              <a:t>:- Techniques for extracting medicinal herbs The separation of the plant's medicinally effective parts is referred to as extraction.</a:t>
            </a:r>
          </a:p>
          <a:p>
            <a:pPr marL="342900" indent="-342900" algn="just">
              <a:buFont typeface="Wingdings" panose="05000000000000000000" pitchFamily="2" charset="2"/>
              <a:buChar char="Ø"/>
            </a:pPr>
            <a:r>
              <a:rPr lang="en-US" dirty="0">
                <a:effectLst/>
                <a:latin typeface="Arial" panose="020B0604020202020204" pitchFamily="34" charset="0"/>
              </a:rPr>
              <a:t>Prediction of plant diseases and advice on fertilization</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
        <p:nvSpPr>
          <p:cNvPr id="6" name="TextBox 5">
            <a:extLst>
              <a:ext uri="{FF2B5EF4-FFF2-40B4-BE49-F238E27FC236}">
                <a16:creationId xmlns:a16="http://schemas.microsoft.com/office/drawing/2014/main" id="{253C46D4-0A9C-C97D-C999-E8702E257137}"/>
              </a:ext>
            </a:extLst>
          </p:cNvPr>
          <p:cNvSpPr txBox="1"/>
          <p:nvPr/>
        </p:nvSpPr>
        <p:spPr>
          <a:xfrm>
            <a:off x="4727972" y="766529"/>
            <a:ext cx="2736056" cy="707886"/>
          </a:xfrm>
          <a:prstGeom prst="rect">
            <a:avLst/>
          </a:prstGeom>
          <a:solidFill>
            <a:schemeClr val="accent4">
              <a:lumMod val="40000"/>
              <a:lumOff val="60000"/>
            </a:schemeClr>
          </a:solidFill>
        </p:spPr>
        <p:txBody>
          <a:bodyPr wrap="square" rtlCol="0">
            <a:spAutoFit/>
          </a:bodyPr>
          <a:lstStyle/>
          <a:p>
            <a:r>
              <a:rPr lang="en-IN" sz="4000" dirty="0">
                <a:latin typeface="+mj-lt"/>
              </a:rPr>
              <a:t>Applications</a:t>
            </a:r>
          </a:p>
        </p:txBody>
      </p:sp>
    </p:spTree>
    <p:extLst>
      <p:ext uri="{BB962C8B-B14F-4D97-AF65-F5344CB8AC3E}">
        <p14:creationId xmlns:p14="http://schemas.microsoft.com/office/powerpoint/2010/main" val="40392103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fontScale="85000" lnSpcReduction="10000"/>
          </a:bodyPr>
          <a:lstStyle/>
          <a:p>
            <a:pPr marL="342900" indent="-342900" algn="just">
              <a:buFont typeface="Wingdings" panose="05000000000000000000" pitchFamily="2" charset="2"/>
              <a:buChar char="Ø"/>
            </a:pPr>
            <a:r>
              <a:rPr lang="en-US" dirty="0">
                <a:effectLst/>
                <a:latin typeface="Arial" panose="020B0604020202020204" pitchFamily="34" charset="0"/>
              </a:rPr>
              <a:t>Describe a deep convolutional neural network model to identify plant foliar diseases. </a:t>
            </a:r>
          </a:p>
          <a:p>
            <a:pPr marL="342900" indent="-342900" algn="just">
              <a:buFont typeface="Wingdings" panose="05000000000000000000" pitchFamily="2" charset="2"/>
              <a:buChar char="Ø"/>
            </a:pPr>
            <a:r>
              <a:rPr lang="en-US" dirty="0">
                <a:effectLst/>
                <a:latin typeface="Arial" panose="020B0604020202020204" pitchFamily="34" charset="0"/>
              </a:rPr>
              <a:t>80,000+ photos were used for training and validation.</a:t>
            </a:r>
          </a:p>
          <a:p>
            <a:pPr marL="342900" indent="-342900" algn="just">
              <a:buFont typeface="Wingdings" panose="05000000000000000000" pitchFamily="2" charset="2"/>
              <a:buChar char="Ø"/>
            </a:pPr>
            <a:r>
              <a:rPr lang="en-US" dirty="0">
                <a:latin typeface="Arial" panose="020B0604020202020204" pitchFamily="34" charset="0"/>
              </a:rPr>
              <a:t>shown</a:t>
            </a:r>
            <a:r>
              <a:rPr lang="en-US" dirty="0">
                <a:effectLst/>
                <a:latin typeface="Arial" panose="020B0604020202020204" pitchFamily="34" charset="0"/>
              </a:rPr>
              <a:t> that the model can be used to predict a wide range of plant disease types.. </a:t>
            </a:r>
          </a:p>
          <a:p>
            <a:pPr marL="342900" indent="-342900" algn="just">
              <a:buFont typeface="Wingdings" panose="05000000000000000000" pitchFamily="2" charset="2"/>
              <a:buChar char="Ø"/>
            </a:pPr>
            <a:r>
              <a:rPr lang="en-US" dirty="0">
                <a:effectLst/>
                <a:latin typeface="Arial" panose="020B0604020202020204" pitchFamily="34" charset="0"/>
              </a:rPr>
              <a:t>The suggested method might be adopted in the future by including more services like neighboring public stores and a pesticide price list. open market nearby, among other things. </a:t>
            </a:r>
          </a:p>
          <a:p>
            <a:pPr marL="342900" indent="-342900" algn="just">
              <a:buFont typeface="Wingdings" panose="05000000000000000000" pitchFamily="2" charset="2"/>
              <a:buChar char="Ø"/>
            </a:pPr>
            <a:r>
              <a:rPr lang="en-US" dirty="0">
                <a:effectLst/>
                <a:latin typeface="Arial" panose="020B0604020202020204" pitchFamily="34" charset="0"/>
              </a:rPr>
              <a:t>Also, the suggested system might be accessible via an application.</a:t>
            </a:r>
          </a:p>
          <a:p>
            <a:pPr marL="342900" indent="-342900" algn="just">
              <a:buFont typeface="Wingdings" panose="05000000000000000000" pitchFamily="2" charset="2"/>
              <a:buChar char="Ø"/>
            </a:pPr>
            <a:r>
              <a:rPr lang="en-US" dirty="0">
                <a:effectLst/>
                <a:latin typeface="Arial" panose="020B0604020202020204" pitchFamily="34" charset="0"/>
              </a:rPr>
              <a:t>The given system uses resizing, thresholding, and Gaussian filtering for image preprocessing. To segment the leaf area' Then finally CNN classification technique is used to detect the type of plant disease.</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21</a:t>
            </a:fld>
            <a:endParaRPr lang="en-US" dirty="0"/>
          </a:p>
        </p:txBody>
      </p:sp>
      <p:sp>
        <p:nvSpPr>
          <p:cNvPr id="6" name="TextBox 5">
            <a:extLst>
              <a:ext uri="{FF2B5EF4-FFF2-40B4-BE49-F238E27FC236}">
                <a16:creationId xmlns:a16="http://schemas.microsoft.com/office/drawing/2014/main" id="{F592B88A-E08A-5311-CCAC-8FBB9B963436}"/>
              </a:ext>
            </a:extLst>
          </p:cNvPr>
          <p:cNvSpPr txBox="1"/>
          <p:nvPr/>
        </p:nvSpPr>
        <p:spPr>
          <a:xfrm>
            <a:off x="5019770" y="603173"/>
            <a:ext cx="2152460" cy="707886"/>
          </a:xfrm>
          <a:prstGeom prst="rect">
            <a:avLst/>
          </a:prstGeom>
          <a:solidFill>
            <a:schemeClr val="accent4">
              <a:lumMod val="40000"/>
              <a:lumOff val="60000"/>
            </a:schemeClr>
          </a:solidFill>
        </p:spPr>
        <p:txBody>
          <a:bodyPr wrap="square" rtlCol="0">
            <a:spAutoFit/>
          </a:bodyPr>
          <a:lstStyle/>
          <a:p>
            <a:r>
              <a:rPr lang="en-IN" sz="4000" dirty="0">
                <a:latin typeface="+mj-lt"/>
              </a:rPr>
              <a:t>Summary</a:t>
            </a:r>
          </a:p>
        </p:txBody>
      </p:sp>
    </p:spTree>
    <p:extLst>
      <p:ext uri="{BB962C8B-B14F-4D97-AF65-F5344CB8AC3E}">
        <p14:creationId xmlns:p14="http://schemas.microsoft.com/office/powerpoint/2010/main" val="3784875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22</a:t>
            </a:fld>
            <a:endParaRPr lang="en-US" dirty="0"/>
          </a:p>
        </p:txBody>
      </p:sp>
      <p:sp>
        <p:nvSpPr>
          <p:cNvPr id="9" name="AutoShape 4">
            <a:extLst>
              <a:ext uri="{FF2B5EF4-FFF2-40B4-BE49-F238E27FC236}">
                <a16:creationId xmlns:a16="http://schemas.microsoft.com/office/drawing/2014/main" id="{34644713-1652-AF38-E543-E16A487632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5281ED20-26B7-EDF2-ED0C-227D831775BE}"/>
              </a:ext>
            </a:extLst>
          </p:cNvPr>
          <p:cNvPicPr>
            <a:picLocks noChangeAspect="1"/>
          </p:cNvPicPr>
          <p:nvPr/>
        </p:nvPicPr>
        <p:blipFill>
          <a:blip r:embed="rId2"/>
          <a:stretch>
            <a:fillRect/>
          </a:stretch>
        </p:blipFill>
        <p:spPr>
          <a:xfrm>
            <a:off x="1302543" y="1117599"/>
            <a:ext cx="9586913" cy="44577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93115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a:xfrm>
            <a:off x="9072372" y="6277550"/>
            <a:ext cx="2743200" cy="365125"/>
          </a:xfrm>
        </p:spPr>
        <p:txBody>
          <a:bodyPr/>
          <a:lstStyle/>
          <a:p>
            <a:fld id="{294A09A9-5501-47C1-A89A-A340965A2BE2}" type="slidenum">
              <a:rPr lang="en-US" smtClean="0"/>
              <a:pPr/>
              <a:t>23</a:t>
            </a:fld>
            <a:endParaRPr lang="en-US" dirty="0"/>
          </a:p>
        </p:txBody>
      </p:sp>
      <p:sp>
        <p:nvSpPr>
          <p:cNvPr id="9" name="AutoShape 4">
            <a:extLst>
              <a:ext uri="{FF2B5EF4-FFF2-40B4-BE49-F238E27FC236}">
                <a16:creationId xmlns:a16="http://schemas.microsoft.com/office/drawing/2014/main" id="{34644713-1652-AF38-E543-E16A487632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6AEBD3DF-E8F1-9DD7-A253-DB78D2AC3A28}"/>
              </a:ext>
            </a:extLst>
          </p:cNvPr>
          <p:cNvPicPr>
            <a:picLocks noChangeAspect="1"/>
          </p:cNvPicPr>
          <p:nvPr/>
        </p:nvPicPr>
        <p:blipFill>
          <a:blip r:embed="rId2"/>
          <a:stretch>
            <a:fillRect/>
          </a:stretch>
        </p:blipFill>
        <p:spPr>
          <a:xfrm>
            <a:off x="1231106" y="711775"/>
            <a:ext cx="9729788" cy="4965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69915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24</a:t>
            </a:fld>
            <a:endParaRPr lang="en-US" dirty="0"/>
          </a:p>
        </p:txBody>
      </p:sp>
      <p:sp>
        <p:nvSpPr>
          <p:cNvPr id="9" name="AutoShape 4">
            <a:extLst>
              <a:ext uri="{FF2B5EF4-FFF2-40B4-BE49-F238E27FC236}">
                <a16:creationId xmlns:a16="http://schemas.microsoft.com/office/drawing/2014/main" id="{34644713-1652-AF38-E543-E16A487632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60797496-85C4-8F7E-7C4C-5029351DDB6D}"/>
              </a:ext>
            </a:extLst>
          </p:cNvPr>
          <p:cNvPicPr>
            <a:picLocks noChangeAspect="1"/>
          </p:cNvPicPr>
          <p:nvPr/>
        </p:nvPicPr>
        <p:blipFill>
          <a:blip r:embed="rId2"/>
          <a:stretch>
            <a:fillRect/>
          </a:stretch>
        </p:blipFill>
        <p:spPr>
          <a:xfrm>
            <a:off x="1252537" y="1185863"/>
            <a:ext cx="9517063" cy="41989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58805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a:bodyPr>
          <a:lstStyle/>
          <a:p>
            <a:pPr marL="342900" indent="-342900" algn="just">
              <a:buFont typeface="Wingdings" panose="05000000000000000000" pitchFamily="2" charset="2"/>
              <a:buChar char="Ø"/>
            </a:pPr>
            <a:r>
              <a:rPr lang="en-US" dirty="0">
                <a:effectLst/>
                <a:latin typeface="Arial" panose="020B0604020202020204" pitchFamily="34" charset="0"/>
              </a:rPr>
              <a:t>Because disease forecasting is done early on, the necessary precautions can be taken to prevent crop loss.</a:t>
            </a:r>
          </a:p>
          <a:p>
            <a:pPr marL="342900" indent="-342900" algn="just">
              <a:buFont typeface="Wingdings" panose="05000000000000000000" pitchFamily="2" charset="2"/>
              <a:buChar char="Ø"/>
            </a:pPr>
            <a:r>
              <a:rPr lang="en-US" dirty="0">
                <a:effectLst/>
                <a:latin typeface="Arial" panose="020B0604020202020204" pitchFamily="34" charset="0"/>
              </a:rPr>
              <a:t>As soon as the disease crops up on the leaf, our project can identify it.</a:t>
            </a:r>
          </a:p>
          <a:p>
            <a:pPr marL="342900" indent="-342900" algn="just">
              <a:buFont typeface="Wingdings" panose="05000000000000000000" pitchFamily="2" charset="2"/>
              <a:buChar char="Ø"/>
            </a:pPr>
            <a:r>
              <a:rPr lang="en-US" dirty="0">
                <a:effectLst/>
                <a:latin typeface="Arial" panose="020B0604020202020204" pitchFamily="34" charset="0"/>
              </a:rPr>
              <a:t>Developing and training a CNN model from scratch is a difficult task. </a:t>
            </a:r>
            <a:r>
              <a:rPr lang="en-US">
                <a:effectLst/>
                <a:latin typeface="Arial" panose="020B0604020202020204" pitchFamily="34" charset="0"/>
              </a:rPr>
              <a:t>This model can also be used to detect and classify other plant diseases by simply training it with the appropriate datasets.</a:t>
            </a:r>
            <a:endParaRPr lang="en-US" dirty="0">
              <a:effectLst/>
              <a:latin typeface="Arial" panose="020B0604020202020204" pitchFamily="34" charset="0"/>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25</a:t>
            </a:fld>
            <a:endParaRPr lang="en-US" dirty="0"/>
          </a:p>
        </p:txBody>
      </p:sp>
      <p:sp>
        <p:nvSpPr>
          <p:cNvPr id="6" name="TextBox 5">
            <a:extLst>
              <a:ext uri="{FF2B5EF4-FFF2-40B4-BE49-F238E27FC236}">
                <a16:creationId xmlns:a16="http://schemas.microsoft.com/office/drawing/2014/main" id="{F592B88A-E08A-5311-CCAC-8FBB9B963436}"/>
              </a:ext>
            </a:extLst>
          </p:cNvPr>
          <p:cNvSpPr txBox="1"/>
          <p:nvPr/>
        </p:nvSpPr>
        <p:spPr>
          <a:xfrm>
            <a:off x="4633960" y="603173"/>
            <a:ext cx="2924080" cy="707886"/>
          </a:xfrm>
          <a:prstGeom prst="rect">
            <a:avLst/>
          </a:prstGeom>
          <a:solidFill>
            <a:schemeClr val="accent4">
              <a:lumMod val="40000"/>
              <a:lumOff val="60000"/>
            </a:schemeClr>
          </a:solidFill>
        </p:spPr>
        <p:txBody>
          <a:bodyPr wrap="square" rtlCol="0">
            <a:spAutoFit/>
          </a:bodyPr>
          <a:lstStyle/>
          <a:p>
            <a:r>
              <a:rPr lang="en-IN" sz="4000" dirty="0">
                <a:latin typeface="+mj-lt"/>
              </a:rPr>
              <a:t>Future Scope</a:t>
            </a:r>
          </a:p>
        </p:txBody>
      </p:sp>
    </p:spTree>
    <p:extLst>
      <p:ext uri="{BB962C8B-B14F-4D97-AF65-F5344CB8AC3E}">
        <p14:creationId xmlns:p14="http://schemas.microsoft.com/office/powerpoint/2010/main" val="3810179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Presentation title</a:t>
            </a:r>
            <a:endParaRPr lang="en-US" dirty="0"/>
          </a:p>
        </p:txBody>
      </p:sp>
      <p:sp>
        <p:nvSpPr>
          <p:cNvPr id="5" name="Slide Number Placeholder 4"/>
          <p:cNvSpPr>
            <a:spLocks noGrp="1"/>
          </p:cNvSpPr>
          <p:nvPr>
            <p:ph type="sldNum" sz="quarter" idx="11"/>
          </p:nvPr>
        </p:nvSpPr>
        <p:spPr/>
        <p:txBody>
          <a:bodyPr/>
          <a:lstStyle/>
          <a:p>
            <a:fld id="{294A09A9-5501-47C1-A89A-A340965A2BE2}" type="slidenum">
              <a:rPr lang="en-US" smtClean="0"/>
              <a:pPr/>
              <a:t>26</a:t>
            </a:fld>
            <a:endParaRPr lang="en-US" dirty="0"/>
          </a:p>
        </p:txBody>
      </p:sp>
      <p:sp>
        <p:nvSpPr>
          <p:cNvPr id="6" name="TextBox 5">
            <a:extLst>
              <a:ext uri="{FF2B5EF4-FFF2-40B4-BE49-F238E27FC236}">
                <a16:creationId xmlns:a16="http://schemas.microsoft.com/office/drawing/2014/main" id="{F592B88A-E08A-5311-CCAC-8FBB9B963436}"/>
              </a:ext>
            </a:extLst>
          </p:cNvPr>
          <p:cNvSpPr txBox="1"/>
          <p:nvPr/>
        </p:nvSpPr>
        <p:spPr>
          <a:xfrm>
            <a:off x="4633960" y="603173"/>
            <a:ext cx="2924080" cy="707886"/>
          </a:xfrm>
          <a:prstGeom prst="rect">
            <a:avLst/>
          </a:prstGeom>
          <a:solidFill>
            <a:schemeClr val="accent4">
              <a:lumMod val="40000"/>
              <a:lumOff val="60000"/>
            </a:schemeClr>
          </a:solidFill>
        </p:spPr>
        <p:txBody>
          <a:bodyPr wrap="square" rtlCol="0">
            <a:spAutoFit/>
          </a:bodyPr>
          <a:lstStyle/>
          <a:p>
            <a:r>
              <a:rPr lang="en-US" sz="4000" dirty="0" smtClean="0">
                <a:latin typeface="+mj-lt"/>
              </a:rPr>
              <a:t>References</a:t>
            </a:r>
            <a:endParaRPr lang="en-IN" sz="4000" dirty="0">
              <a:latin typeface="+mj-lt"/>
            </a:endParaRPr>
          </a:p>
        </p:txBody>
      </p:sp>
      <p:sp>
        <p:nvSpPr>
          <p:cNvPr id="7" name="TextBox 6"/>
          <p:cNvSpPr txBox="1"/>
          <p:nvPr/>
        </p:nvSpPr>
        <p:spPr>
          <a:xfrm>
            <a:off x="1778508" y="1562100"/>
            <a:ext cx="8801100" cy="3539430"/>
          </a:xfrm>
          <a:prstGeom prst="rect">
            <a:avLst/>
          </a:prstGeom>
          <a:noFill/>
        </p:spPr>
        <p:txBody>
          <a:bodyPr wrap="square" rtlCol="0">
            <a:spAutoFit/>
          </a:bodyPr>
          <a:lstStyle/>
          <a:p>
            <a:pPr marL="285750" indent="-285750">
              <a:buFont typeface="Arial" panose="020B0604020202020204" pitchFamily="34" charset="0"/>
              <a:buChar char="•"/>
            </a:pPr>
            <a:r>
              <a:rPr lang="en-IN" sz="2800" dirty="0">
                <a:hlinkClick r:id="rId2"/>
              </a:rPr>
              <a:t>https://www.kaggle.com</a:t>
            </a:r>
            <a:r>
              <a:rPr lang="en-IN" sz="2800" dirty="0" smtClean="0">
                <a:hlinkClick r:id="rId2"/>
              </a:rPr>
              <a:t>/</a:t>
            </a:r>
            <a:endParaRPr lang="en-IN" sz="2800" dirty="0" smtClean="0"/>
          </a:p>
          <a:p>
            <a:pPr marL="285750" indent="-285750">
              <a:buFont typeface="Arial" panose="020B0604020202020204" pitchFamily="34" charset="0"/>
              <a:buChar char="•"/>
            </a:pPr>
            <a:r>
              <a:rPr lang="en-IN" sz="2800" dirty="0">
                <a:hlinkClick r:id="rId3"/>
              </a:rPr>
              <a:t>https://www.analyticsvidhya.com</a:t>
            </a:r>
            <a:r>
              <a:rPr lang="en-IN" sz="2800" dirty="0" smtClean="0">
                <a:hlinkClick r:id="rId3"/>
              </a:rPr>
              <a:t>/</a:t>
            </a:r>
            <a:endParaRPr lang="en-IN" sz="2800" dirty="0" smtClean="0"/>
          </a:p>
          <a:p>
            <a:pPr marL="285750" indent="-285750">
              <a:buFont typeface="Arial" panose="020B0604020202020204" pitchFamily="34" charset="0"/>
              <a:buChar char="•"/>
            </a:pPr>
            <a:r>
              <a:rPr lang="en-IN" sz="2800" dirty="0">
                <a:hlinkClick r:id="rId4"/>
              </a:rPr>
              <a:t>https://towardsdatascience.com</a:t>
            </a:r>
            <a:r>
              <a:rPr lang="en-IN" sz="2800" dirty="0" smtClean="0">
                <a:hlinkClick r:id="rId4"/>
              </a:rPr>
              <a:t>/</a:t>
            </a:r>
            <a:endParaRPr lang="en-IN" sz="2800" dirty="0" smtClean="0"/>
          </a:p>
          <a:p>
            <a:pPr marL="285750" indent="-285750">
              <a:buFont typeface="Arial" panose="020B0604020202020204" pitchFamily="34" charset="0"/>
              <a:buChar char="•"/>
            </a:pPr>
            <a:r>
              <a:rPr lang="en-IN" sz="2800" dirty="0">
                <a:hlinkClick r:id="rId5"/>
              </a:rPr>
              <a:t>https://www.geeksforgeeks.org</a:t>
            </a:r>
            <a:r>
              <a:rPr lang="en-IN" sz="2800" dirty="0" smtClean="0">
                <a:hlinkClick r:id="rId5"/>
              </a:rPr>
              <a:t>/</a:t>
            </a:r>
            <a:endParaRPr lang="en-IN" sz="2800" dirty="0" smtClean="0"/>
          </a:p>
          <a:p>
            <a:pPr marL="285750" indent="-285750">
              <a:buFont typeface="Arial" panose="020B0604020202020204" pitchFamily="34" charset="0"/>
              <a:buChar char="•"/>
            </a:pPr>
            <a:r>
              <a:rPr lang="en-IN" sz="2800" dirty="0">
                <a:hlinkClick r:id="rId6"/>
              </a:rPr>
              <a:t>https://www.tensorflow.org</a:t>
            </a:r>
            <a:r>
              <a:rPr lang="en-IN" sz="2800" dirty="0" smtClean="0">
                <a:hlinkClick r:id="rId6"/>
              </a:rPr>
              <a:t>/</a:t>
            </a:r>
            <a:endParaRPr lang="en-IN" sz="2800" dirty="0" smtClean="0"/>
          </a:p>
          <a:p>
            <a:pPr marL="285750" indent="-285750">
              <a:buFont typeface="Arial" panose="020B0604020202020204" pitchFamily="34" charset="0"/>
              <a:buChar char="•"/>
            </a:pPr>
            <a:r>
              <a:rPr lang="en-IN" sz="2800" dirty="0">
                <a:hlinkClick r:id="rId7"/>
              </a:rPr>
              <a:t>https://keras.io</a:t>
            </a:r>
            <a:r>
              <a:rPr lang="en-IN" sz="2800" dirty="0" smtClean="0">
                <a:hlinkClick r:id="rId7"/>
              </a:rPr>
              <a:t>/</a:t>
            </a:r>
            <a:endParaRPr lang="en-IN" sz="2800" dirty="0" smtClean="0"/>
          </a:p>
          <a:p>
            <a:pPr marL="285750" indent="-285750">
              <a:buFont typeface="Arial" panose="020B0604020202020204" pitchFamily="34" charset="0"/>
              <a:buChar char="•"/>
            </a:pPr>
            <a:r>
              <a:rPr lang="en-IN" sz="2800" dirty="0">
                <a:hlinkClick r:id="rId8"/>
              </a:rPr>
              <a:t>https://docs.streamlit.io</a:t>
            </a:r>
            <a:r>
              <a:rPr lang="en-IN" sz="2800" dirty="0" smtClean="0">
                <a:hlinkClick r:id="rId8"/>
              </a:rPr>
              <a:t>/</a:t>
            </a:r>
            <a:endParaRPr lang="en-IN" sz="2800" dirty="0" smtClean="0"/>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820968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4" name="TextBox 3">
            <a:extLst>
              <a:ext uri="{FF2B5EF4-FFF2-40B4-BE49-F238E27FC236}">
                <a16:creationId xmlns:a16="http://schemas.microsoft.com/office/drawing/2014/main" id="{28C1426E-A62A-BFC9-947F-75CB6F6E1E03}"/>
              </a:ext>
            </a:extLst>
          </p:cNvPr>
          <p:cNvSpPr txBox="1"/>
          <p:nvPr/>
        </p:nvSpPr>
        <p:spPr>
          <a:xfrm>
            <a:off x="7715250" y="1514475"/>
            <a:ext cx="4243388" cy="3477875"/>
          </a:xfrm>
          <a:prstGeom prst="rect">
            <a:avLst/>
          </a:prstGeom>
          <a:noFill/>
        </p:spPr>
        <p:txBody>
          <a:bodyPr wrap="square" rtlCol="0">
            <a:spAutoFit/>
          </a:bodyPr>
          <a:lstStyle/>
          <a:p>
            <a:r>
              <a:rPr lang="en-IN" sz="2000" b="1" dirty="0">
                <a:latin typeface="+mj-lt"/>
                <a:cs typeface="Arial" panose="020B0604020202020204" pitchFamily="34" charset="0"/>
              </a:rPr>
              <a:t>By   -    </a:t>
            </a:r>
          </a:p>
          <a:p>
            <a:endParaRPr lang="en-IN" sz="2000" dirty="0">
              <a:latin typeface="+mj-lt"/>
              <a:cs typeface="Arial" panose="020B0604020202020204" pitchFamily="34" charset="0"/>
            </a:endParaRPr>
          </a:p>
          <a:p>
            <a:pPr marL="457200" indent="-457200">
              <a:buFont typeface="Arial" panose="020B0604020202020204" pitchFamily="34" charset="0"/>
              <a:buChar char="•"/>
            </a:pPr>
            <a:r>
              <a:rPr lang="en-IN" sz="2000" dirty="0">
                <a:latin typeface="+mj-lt"/>
                <a:cs typeface="Arial" panose="020B0604020202020204" pitchFamily="34" charset="0"/>
              </a:rPr>
              <a:t>Sai Chandu Sunkara</a:t>
            </a:r>
          </a:p>
          <a:p>
            <a:r>
              <a:rPr lang="en-IN" sz="2000" dirty="0">
                <a:latin typeface="+mj-lt"/>
                <a:cs typeface="Arial" panose="020B0604020202020204" pitchFamily="34" charset="0"/>
              </a:rPr>
              <a:t>    </a:t>
            </a:r>
          </a:p>
          <a:p>
            <a:pPr marL="457200" indent="-457200">
              <a:buFont typeface="Arial" panose="020B0604020202020204" pitchFamily="34" charset="0"/>
              <a:buChar char="•"/>
            </a:pPr>
            <a:r>
              <a:rPr lang="en-IN" sz="2000" dirty="0">
                <a:latin typeface="+mj-lt"/>
                <a:cs typeface="Arial" panose="020B0604020202020204" pitchFamily="34" charset="0"/>
              </a:rPr>
              <a:t>Farhad Ahamed Biswas</a:t>
            </a:r>
          </a:p>
          <a:p>
            <a:r>
              <a:rPr lang="en-IN" sz="2000" dirty="0">
                <a:latin typeface="+mj-lt"/>
                <a:cs typeface="Arial" panose="020B0604020202020204" pitchFamily="34" charset="0"/>
              </a:rPr>
              <a:t>               </a:t>
            </a:r>
          </a:p>
          <a:p>
            <a:pPr marL="457200" indent="-457200">
              <a:buFont typeface="Arial" panose="020B0604020202020204" pitchFamily="34" charset="0"/>
              <a:buChar char="•"/>
            </a:pPr>
            <a:r>
              <a:rPr lang="en-IN" sz="2000" dirty="0">
                <a:latin typeface="+mj-lt"/>
                <a:cs typeface="Arial" panose="020B0604020202020204" pitchFamily="34" charset="0"/>
              </a:rPr>
              <a:t>Abdul Azad</a:t>
            </a:r>
          </a:p>
          <a:p>
            <a:r>
              <a:rPr lang="en-IN" sz="2000" dirty="0">
                <a:latin typeface="+mj-lt"/>
                <a:cs typeface="Arial" panose="020B0604020202020204" pitchFamily="34" charset="0"/>
              </a:rPr>
              <a:t>           </a:t>
            </a:r>
          </a:p>
          <a:p>
            <a:pPr marL="457200" indent="-457200">
              <a:buFont typeface="Arial" panose="020B0604020202020204" pitchFamily="34" charset="0"/>
              <a:buChar char="•"/>
            </a:pPr>
            <a:r>
              <a:rPr lang="en-IN" sz="2000" dirty="0">
                <a:latin typeface="+mj-lt"/>
                <a:cs typeface="Arial" panose="020B0604020202020204" pitchFamily="34" charset="0"/>
              </a:rPr>
              <a:t>Ankit Kumar Singh</a:t>
            </a:r>
          </a:p>
          <a:p>
            <a:r>
              <a:rPr lang="en-IN" sz="2000" dirty="0">
                <a:latin typeface="+mj-lt"/>
                <a:cs typeface="Arial" panose="020B0604020202020204" pitchFamily="34" charset="0"/>
              </a:rPr>
              <a:t>          </a:t>
            </a:r>
          </a:p>
          <a:p>
            <a:pPr marL="457200" indent="-457200">
              <a:buFont typeface="Arial" panose="020B0604020202020204" pitchFamily="34" charset="0"/>
              <a:buChar char="•"/>
            </a:pPr>
            <a:r>
              <a:rPr lang="en-IN" sz="2000" dirty="0">
                <a:latin typeface="+mj-lt"/>
                <a:cs typeface="Arial" panose="020B0604020202020204" pitchFamily="34" charset="0"/>
              </a:rPr>
              <a:t>Ambika Nayak</a:t>
            </a:r>
            <a:endParaRPr lang="en-IN" sz="2000" dirty="0">
              <a:latin typeface="+mj-lt"/>
            </a:endParaRP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a:bodyPr>
          <a:lstStyle/>
          <a:p>
            <a:pPr algn="just"/>
            <a:r>
              <a:rPr lang="en-US" dirty="0">
                <a:effectLst/>
                <a:latin typeface="Arial" panose="020B0604020202020204" pitchFamily="34" charset="0"/>
                <a:cs typeface="Arial" panose="020B0604020202020204" pitchFamily="34" charset="0"/>
              </a:rPr>
              <a:t>In the project, we used machine learning models for utilizing to detect plant diseases in the agriculture sector. Automatic plant disease detection, which recognizes indications of the illness as soon as they occur on plant leaves, is crucial in agricultural research for monitoring huge fields of crops. </a:t>
            </a:r>
            <a:r>
              <a:rPr lang="en-US" dirty="0">
                <a:latin typeface="Arial" panose="020B0604020202020204" pitchFamily="34" charset="0"/>
                <a:cs typeface="Arial" panose="020B0604020202020204" pitchFamily="34" charset="0"/>
              </a:rPr>
              <a:t>With some training samples from those two groups, the automatic classifier CNN will be employed for this method of categorization. Last but not least, the error during the outcome demonstrates that the employed network classifier offers less error during training and greater classification accuracy. Farmers engage with agricultural consultants to identify plant diseases.</a:t>
            </a:r>
            <a:endParaRPr lang="en-US" dirty="0">
              <a:effectLst/>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6" name="TextBox 5">
            <a:extLst>
              <a:ext uri="{FF2B5EF4-FFF2-40B4-BE49-F238E27FC236}">
                <a16:creationId xmlns:a16="http://schemas.microsoft.com/office/drawing/2014/main" id="{FF2D167C-7537-C620-55A4-5161ED8F2BCA}"/>
              </a:ext>
            </a:extLst>
          </p:cNvPr>
          <p:cNvSpPr txBox="1"/>
          <p:nvPr/>
        </p:nvSpPr>
        <p:spPr>
          <a:xfrm>
            <a:off x="5160169" y="714375"/>
            <a:ext cx="1871662" cy="707886"/>
          </a:xfrm>
          <a:prstGeom prst="rect">
            <a:avLst/>
          </a:prstGeom>
          <a:solidFill>
            <a:schemeClr val="accent4">
              <a:lumMod val="40000"/>
              <a:lumOff val="60000"/>
            </a:schemeClr>
          </a:solidFill>
        </p:spPr>
        <p:txBody>
          <a:bodyPr wrap="square" rtlCol="0">
            <a:spAutoFit/>
          </a:bodyPr>
          <a:lstStyle/>
          <a:p>
            <a:r>
              <a:rPr lang="en-IN" sz="4000" dirty="0">
                <a:latin typeface="+mj-lt"/>
              </a:rPr>
              <a:t>Abstract</a:t>
            </a:r>
          </a:p>
        </p:txBody>
      </p:sp>
    </p:spTree>
    <p:extLst>
      <p:ext uri="{BB962C8B-B14F-4D97-AF65-F5344CB8AC3E}">
        <p14:creationId xmlns:p14="http://schemas.microsoft.com/office/powerpoint/2010/main" val="1972630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lnSpcReduction="10000"/>
          </a:bodyPr>
          <a:lstStyle/>
          <a:p>
            <a:pPr marL="342900" indent="-342900" algn="just">
              <a:buFont typeface="Wingdings" panose="05000000000000000000" pitchFamily="2" charset="2"/>
              <a:buChar char="v"/>
            </a:pPr>
            <a:r>
              <a:rPr lang="en-US" dirty="0">
                <a:effectLst/>
                <a:latin typeface="Arial" panose="020B0604020202020204" pitchFamily="34" charset="0"/>
              </a:rPr>
              <a:t>Automatic detection of diseases by just seeing the symptoms on the plant leaves makes it easier also machine vision to provide image-based automatic process control.</a:t>
            </a:r>
          </a:p>
          <a:p>
            <a:pPr marL="342900" indent="-342900" algn="just">
              <a:buFont typeface="Wingdings" panose="05000000000000000000" pitchFamily="2" charset="2"/>
              <a:buChar char="v"/>
            </a:pPr>
            <a:r>
              <a:rPr lang="en-US" dirty="0">
                <a:effectLst/>
                <a:latin typeface="Arial" panose="020B0604020202020204" pitchFamily="34" charset="0"/>
              </a:rPr>
              <a:t>Image segmentation is grouping an image into different parts. This Thresholding process is an advanced color method This process is based on various features found in the image.</a:t>
            </a:r>
          </a:p>
          <a:p>
            <a:pPr marL="342900" indent="-342900" algn="just">
              <a:buFont typeface="Wingdings" panose="05000000000000000000" pitchFamily="2" charset="2"/>
              <a:buChar char="v"/>
            </a:pPr>
            <a:r>
              <a:rPr lang="en-US" sz="2000" dirty="0">
                <a:effectLst/>
                <a:latin typeface="Arial" panose="020B0604020202020204" pitchFamily="34" charset="0"/>
              </a:rPr>
              <a:t>Genetic algorithm searches from a large sampling of the cost surface. A large number of variables can be processed and Gives a number of optimum solutions, different image segmentation results can be obtained</a:t>
            </a:r>
            <a:r>
              <a:rPr lang="en-US" dirty="0">
                <a:effectLst/>
                <a:latin typeface="Arial" panose="020B0604020202020204" pitchFamily="34" charset="0"/>
              </a:rPr>
              <a:t>.</a:t>
            </a:r>
          </a:p>
          <a:p>
            <a:pPr marL="342900" indent="-342900">
              <a:buFont typeface="Wingdings" panose="05000000000000000000" pitchFamily="2" charset="2"/>
              <a:buChar char="Ø"/>
            </a:pPr>
            <a:endParaRPr lang="en-US" dirty="0">
              <a:effectLst/>
              <a:latin typeface="Arial" panose="020B0604020202020204" pitchFamily="34" charset="0"/>
            </a:endParaRP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6" name="TextBox 5">
            <a:extLst>
              <a:ext uri="{FF2B5EF4-FFF2-40B4-BE49-F238E27FC236}">
                <a16:creationId xmlns:a16="http://schemas.microsoft.com/office/drawing/2014/main" id="{E83E49A7-8B8D-3868-D881-1C42B8AC5062}"/>
              </a:ext>
            </a:extLst>
          </p:cNvPr>
          <p:cNvSpPr txBox="1"/>
          <p:nvPr/>
        </p:nvSpPr>
        <p:spPr>
          <a:xfrm>
            <a:off x="4726876" y="825145"/>
            <a:ext cx="2738247" cy="707886"/>
          </a:xfrm>
          <a:prstGeom prst="rect">
            <a:avLst/>
          </a:prstGeom>
          <a:solidFill>
            <a:schemeClr val="accent4">
              <a:lumMod val="40000"/>
              <a:lumOff val="60000"/>
            </a:schemeClr>
          </a:solidFill>
        </p:spPr>
        <p:txBody>
          <a:bodyPr wrap="square" rtlCol="0">
            <a:spAutoFit/>
          </a:bodyPr>
          <a:lstStyle/>
          <a:p>
            <a:r>
              <a:rPr lang="en-IN" sz="4000" dirty="0">
                <a:latin typeface="+mj-lt"/>
              </a:rPr>
              <a:t>Introduction</a:t>
            </a:r>
          </a:p>
        </p:txBody>
      </p:sp>
    </p:spTree>
    <p:extLst>
      <p:ext uri="{BB962C8B-B14F-4D97-AF65-F5344CB8AC3E}">
        <p14:creationId xmlns:p14="http://schemas.microsoft.com/office/powerpoint/2010/main" val="1732999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a:bodyPr>
          <a:lstStyle/>
          <a:p>
            <a:pPr marL="342900" indent="-342900" algn="just">
              <a:buFont typeface="Wingdings" panose="05000000000000000000" pitchFamily="2" charset="2"/>
              <a:buChar char="Ø"/>
            </a:pPr>
            <a:r>
              <a:rPr lang="en-US" dirty="0">
                <a:effectLst/>
                <a:latin typeface="Arial" panose="020B0604020202020204" pitchFamily="34" charset="0"/>
              </a:rPr>
              <a:t>Farmers find it challenging to recognize a variety of plant illnesses. </a:t>
            </a:r>
          </a:p>
          <a:p>
            <a:pPr marL="342900" indent="-342900" algn="just">
              <a:buFont typeface="Wingdings" panose="05000000000000000000" pitchFamily="2" charset="2"/>
              <a:buChar char="Ø"/>
            </a:pPr>
            <a:r>
              <a:rPr lang="en-US" dirty="0">
                <a:effectLst/>
                <a:latin typeface="Arial" panose="020B0604020202020204" pitchFamily="34" charset="0"/>
              </a:rPr>
              <a:t>Worldwide crop losses resulting from plant disease are estimated to be $60 billion annually.</a:t>
            </a:r>
          </a:p>
          <a:p>
            <a:pPr marL="342900" indent="-342900" algn="just">
              <a:buFont typeface="Wingdings" panose="05000000000000000000" pitchFamily="2" charset="2"/>
              <a:buChar char="Ø"/>
            </a:pPr>
            <a:r>
              <a:rPr lang="en-US" dirty="0">
                <a:effectLst/>
                <a:latin typeface="Arial" panose="020B0604020202020204" pitchFamily="34" charset="0"/>
              </a:rPr>
              <a:t>Since it requires a lot of manual labor and time, typical tools and techniques are not very useful.</a:t>
            </a:r>
          </a:p>
          <a:p>
            <a:pPr marL="342900" indent="-342900" algn="just">
              <a:buFont typeface="Wingdings" panose="05000000000000000000" pitchFamily="2" charset="2"/>
              <a:buChar char="Ø"/>
            </a:pPr>
            <a:r>
              <a:rPr lang="en-US" dirty="0">
                <a:effectLst/>
                <a:latin typeface="Arial" panose="020B0604020202020204" pitchFamily="34" charset="0"/>
              </a:rPr>
              <a:t>The obstacles will no longer be a barrier, though, with the aid of a disease-detecting system.</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6" name="TextBox 5">
            <a:extLst>
              <a:ext uri="{FF2B5EF4-FFF2-40B4-BE49-F238E27FC236}">
                <a16:creationId xmlns:a16="http://schemas.microsoft.com/office/drawing/2014/main" id="{F04F2615-1AE0-7779-7BBD-CEEBD7948FC6}"/>
              </a:ext>
            </a:extLst>
          </p:cNvPr>
          <p:cNvSpPr txBox="1"/>
          <p:nvPr/>
        </p:nvSpPr>
        <p:spPr>
          <a:xfrm>
            <a:off x="4895850" y="603173"/>
            <a:ext cx="2400300" cy="707886"/>
          </a:xfrm>
          <a:prstGeom prst="rect">
            <a:avLst/>
          </a:prstGeom>
          <a:solidFill>
            <a:schemeClr val="accent4">
              <a:lumMod val="40000"/>
              <a:lumOff val="60000"/>
            </a:schemeClr>
          </a:solidFill>
        </p:spPr>
        <p:txBody>
          <a:bodyPr wrap="square" rtlCol="0">
            <a:spAutoFit/>
          </a:bodyPr>
          <a:lstStyle/>
          <a:p>
            <a:r>
              <a:rPr lang="en-IN" sz="4000" dirty="0">
                <a:latin typeface="+mj-lt"/>
              </a:rPr>
              <a:t>Motivation</a:t>
            </a:r>
          </a:p>
        </p:txBody>
      </p:sp>
    </p:spTree>
    <p:extLst>
      <p:ext uri="{BB962C8B-B14F-4D97-AF65-F5344CB8AC3E}">
        <p14:creationId xmlns:p14="http://schemas.microsoft.com/office/powerpoint/2010/main" val="1457669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fontScale="92500" lnSpcReduction="10000"/>
          </a:bodyPr>
          <a:lstStyle/>
          <a:p>
            <a:pPr marL="342900" indent="-342900" algn="just">
              <a:buFont typeface="Wingdings" panose="05000000000000000000" pitchFamily="2" charset="2"/>
              <a:buChar char="Ø"/>
            </a:pPr>
            <a:r>
              <a:rPr lang="en-US" b="1" dirty="0">
                <a:effectLst/>
                <a:latin typeface="Arial" panose="020B0604020202020204" pitchFamily="34" charset="0"/>
              </a:rPr>
              <a:t>Objectives: </a:t>
            </a:r>
          </a:p>
          <a:p>
            <a:pPr marL="457200" indent="-457200" algn="just">
              <a:buFont typeface="+mj-lt"/>
              <a:buAutoNum type="arabicPeriod"/>
            </a:pPr>
            <a:r>
              <a:rPr lang="en-US" dirty="0">
                <a:effectLst/>
                <a:latin typeface="Arial" panose="020B0604020202020204" pitchFamily="34" charset="0"/>
              </a:rPr>
              <a:t>To identify the relationships between the disease-causing organisms and their host plants in relation to the ecosystem as a whole. </a:t>
            </a:r>
          </a:p>
          <a:p>
            <a:pPr marL="457200" indent="-457200" algn="just">
              <a:buFont typeface="+mj-lt"/>
              <a:buAutoNum type="arabicPeriod"/>
            </a:pPr>
            <a:r>
              <a:rPr lang="en-US" dirty="0">
                <a:latin typeface="Arial" panose="020B0604020202020204" pitchFamily="34" charset="0"/>
              </a:rPr>
              <a:t>T</a:t>
            </a:r>
            <a:r>
              <a:rPr lang="en-US" dirty="0">
                <a:effectLst/>
                <a:latin typeface="Arial" panose="020B0604020202020204" pitchFamily="34" charset="0"/>
              </a:rPr>
              <a:t>o put into practice a technique for illness prevention and offering management for lowering the losses/damages brought on by diseases.</a:t>
            </a:r>
          </a:p>
          <a:p>
            <a:pPr marL="457200" indent="-457200" algn="just">
              <a:buFont typeface="+mj-lt"/>
              <a:buAutoNum type="arabicPeriod"/>
            </a:pPr>
            <a:r>
              <a:rPr lang="en-US" dirty="0">
                <a:effectLst/>
                <a:latin typeface="Arial" panose="020B0604020202020204" pitchFamily="34" charset="0"/>
              </a:rPr>
              <a:t>to recognize numerous plant diseases.</a:t>
            </a:r>
          </a:p>
          <a:p>
            <a:pPr marL="342900" indent="-342900" algn="just">
              <a:buFont typeface="Wingdings" panose="05000000000000000000" pitchFamily="2" charset="2"/>
              <a:buChar char="Ø"/>
            </a:pPr>
            <a:r>
              <a:rPr lang="en-US" b="1" dirty="0">
                <a:effectLst/>
                <a:latin typeface="Arial" panose="020B0604020202020204" pitchFamily="34" charset="0"/>
              </a:rPr>
              <a:t>Scope: </a:t>
            </a:r>
          </a:p>
          <a:p>
            <a:pPr marL="457200" indent="-457200" algn="just">
              <a:buFont typeface="+mj-lt"/>
              <a:buAutoNum type="arabicPeriod"/>
            </a:pPr>
            <a:r>
              <a:rPr lang="en-US" dirty="0">
                <a:latin typeface="Arial" panose="020B0604020202020204" pitchFamily="34" charset="0"/>
              </a:rPr>
              <a:t>A</a:t>
            </a:r>
            <a:r>
              <a:rPr lang="en-US" dirty="0">
                <a:effectLst/>
                <a:latin typeface="Arial" panose="020B0604020202020204" pitchFamily="34" charset="0"/>
              </a:rPr>
              <a:t>vert plant diseases for farmers.</a:t>
            </a:r>
          </a:p>
          <a:p>
            <a:pPr marL="457200" indent="-457200" algn="just">
              <a:buFont typeface="+mj-lt"/>
              <a:buAutoNum type="arabicPeriod"/>
            </a:pPr>
            <a:r>
              <a:rPr lang="en-US" dirty="0">
                <a:latin typeface="Arial" panose="020B0604020202020204" pitchFamily="34" charset="0"/>
              </a:rPr>
              <a:t>A</a:t>
            </a:r>
            <a:r>
              <a:rPr lang="en-US" dirty="0">
                <a:effectLst/>
                <a:latin typeface="Arial" panose="020B0604020202020204" pitchFamily="34" charset="0"/>
              </a:rPr>
              <a:t>ssist the pesticide manufacturer in foreseeing new pesticide remedies</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6" name="TextBox 5">
            <a:extLst>
              <a:ext uri="{FF2B5EF4-FFF2-40B4-BE49-F238E27FC236}">
                <a16:creationId xmlns:a16="http://schemas.microsoft.com/office/drawing/2014/main" id="{0762519C-2BC2-514A-F668-15FD1231CFF4}"/>
              </a:ext>
            </a:extLst>
          </p:cNvPr>
          <p:cNvSpPr txBox="1"/>
          <p:nvPr/>
        </p:nvSpPr>
        <p:spPr>
          <a:xfrm>
            <a:off x="3964496" y="603173"/>
            <a:ext cx="4943475" cy="707886"/>
          </a:xfrm>
          <a:prstGeom prst="rect">
            <a:avLst/>
          </a:prstGeom>
          <a:solidFill>
            <a:schemeClr val="accent4">
              <a:lumMod val="40000"/>
              <a:lumOff val="60000"/>
            </a:schemeClr>
          </a:solidFill>
        </p:spPr>
        <p:txBody>
          <a:bodyPr wrap="square" rtlCol="0">
            <a:spAutoFit/>
          </a:bodyPr>
          <a:lstStyle/>
          <a:p>
            <a:r>
              <a:rPr lang="en-IN" sz="4000" dirty="0">
                <a:latin typeface="+mj-lt"/>
              </a:rPr>
              <a:t>Objectives and Scopes</a:t>
            </a:r>
          </a:p>
        </p:txBody>
      </p:sp>
    </p:spTree>
    <p:extLst>
      <p:ext uri="{BB962C8B-B14F-4D97-AF65-F5344CB8AC3E}">
        <p14:creationId xmlns:p14="http://schemas.microsoft.com/office/powerpoint/2010/main" val="36871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748028" y="1836195"/>
            <a:ext cx="8695944" cy="3287133"/>
          </a:xfrm>
        </p:spPr>
        <p:txBody>
          <a:bodyPr>
            <a:normAutofit lnSpcReduction="10000"/>
          </a:bodyPr>
          <a:lstStyle/>
          <a:p>
            <a:pPr marL="342900" indent="-342900" algn="just">
              <a:buFont typeface="Wingdings" panose="05000000000000000000" pitchFamily="2" charset="2"/>
              <a:buChar char="Ø"/>
            </a:pPr>
            <a:r>
              <a:rPr lang="en-US" b="1" dirty="0">
                <a:effectLst/>
                <a:latin typeface="Arial" panose="020B0604020202020204" pitchFamily="34" charset="0"/>
              </a:rPr>
              <a:t>Hardware Requirements</a:t>
            </a:r>
          </a:p>
          <a:p>
            <a:pPr marL="457200" indent="-457200" algn="just">
              <a:buFont typeface="+mj-lt"/>
              <a:buAutoNum type="arabicPeriod"/>
            </a:pPr>
            <a:r>
              <a:rPr lang="en-US" dirty="0">
                <a:effectLst/>
                <a:latin typeface="Arial" panose="020B0604020202020204" pitchFamily="34" charset="0"/>
              </a:rPr>
              <a:t>Processor: Intel Core i3 </a:t>
            </a:r>
          </a:p>
          <a:p>
            <a:pPr marL="457200" indent="-457200" algn="just">
              <a:buFont typeface="+mj-lt"/>
              <a:buAutoNum type="arabicPeriod"/>
            </a:pPr>
            <a:r>
              <a:rPr lang="en-US" dirty="0">
                <a:effectLst/>
                <a:latin typeface="Arial" panose="020B0604020202020204" pitchFamily="34" charset="0"/>
              </a:rPr>
              <a:t>RAM: 4 GB </a:t>
            </a:r>
          </a:p>
          <a:p>
            <a:pPr marL="457200" indent="-457200" algn="just">
              <a:buFont typeface="+mj-lt"/>
              <a:buAutoNum type="arabicPeriod"/>
            </a:pPr>
            <a:r>
              <a:rPr lang="en-US" dirty="0">
                <a:effectLst/>
                <a:latin typeface="Arial" panose="020B0604020202020204" pitchFamily="34" charset="0"/>
              </a:rPr>
              <a:t>Hard Disk: Minimum 500 GB </a:t>
            </a:r>
          </a:p>
          <a:p>
            <a:pPr marL="342900" indent="-342900" algn="just">
              <a:buFont typeface="Wingdings" panose="05000000000000000000" pitchFamily="2" charset="2"/>
              <a:buChar char="Ø"/>
            </a:pPr>
            <a:r>
              <a:rPr lang="en-US" b="1" dirty="0">
                <a:effectLst/>
                <a:latin typeface="Arial" panose="020B0604020202020204" pitchFamily="34" charset="0"/>
              </a:rPr>
              <a:t>Software Requirements </a:t>
            </a:r>
          </a:p>
          <a:p>
            <a:pPr marL="457200" indent="-457200" algn="just">
              <a:buFont typeface="+mj-lt"/>
              <a:buAutoNum type="arabicPeriod"/>
            </a:pPr>
            <a:r>
              <a:rPr lang="en-US" dirty="0">
                <a:effectLst/>
                <a:latin typeface="Arial" panose="020B0604020202020204" pitchFamily="34" charset="0"/>
              </a:rPr>
              <a:t>Operating System: Windows 8 onwards </a:t>
            </a:r>
          </a:p>
          <a:p>
            <a:pPr marL="457200" indent="-457200" algn="just">
              <a:buFont typeface="+mj-lt"/>
              <a:buAutoNum type="arabicPeriod"/>
            </a:pPr>
            <a:r>
              <a:rPr lang="en-US" dirty="0">
                <a:effectLst/>
                <a:latin typeface="Arial" panose="020B0604020202020204" pitchFamily="34" charset="0"/>
              </a:rPr>
              <a:t>Programming Language: Python 3.8. </a:t>
            </a:r>
          </a:p>
          <a:p>
            <a:pPr marL="457200" indent="-457200" algn="just">
              <a:buFont typeface="+mj-lt"/>
              <a:buAutoNum type="arabicPeriod"/>
            </a:pPr>
            <a:r>
              <a:rPr lang="en-US" dirty="0">
                <a:effectLst/>
                <a:latin typeface="Arial" panose="020B0604020202020204" pitchFamily="34" charset="0"/>
              </a:rPr>
              <a:t>Browser: Google Chrome Hardware</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6" name="TextBox 5">
            <a:extLst>
              <a:ext uri="{FF2B5EF4-FFF2-40B4-BE49-F238E27FC236}">
                <a16:creationId xmlns:a16="http://schemas.microsoft.com/office/drawing/2014/main" id="{0D0C05A5-5E46-3592-70E3-51C913BC33E1}"/>
              </a:ext>
            </a:extLst>
          </p:cNvPr>
          <p:cNvSpPr txBox="1"/>
          <p:nvPr/>
        </p:nvSpPr>
        <p:spPr>
          <a:xfrm>
            <a:off x="3881437" y="603173"/>
            <a:ext cx="4429125" cy="707886"/>
          </a:xfrm>
          <a:prstGeom prst="rect">
            <a:avLst/>
          </a:prstGeom>
          <a:solidFill>
            <a:schemeClr val="accent4">
              <a:lumMod val="40000"/>
              <a:lumOff val="60000"/>
            </a:schemeClr>
          </a:solidFill>
        </p:spPr>
        <p:txBody>
          <a:bodyPr wrap="square" rtlCol="0">
            <a:spAutoFit/>
          </a:bodyPr>
          <a:lstStyle/>
          <a:p>
            <a:r>
              <a:rPr lang="en-IN" sz="4000" dirty="0">
                <a:latin typeface="+mj-lt"/>
              </a:rPr>
              <a:t>System Requirement</a:t>
            </a:r>
          </a:p>
        </p:txBody>
      </p:sp>
    </p:spTree>
    <p:extLst>
      <p:ext uri="{BB962C8B-B14F-4D97-AF65-F5344CB8AC3E}">
        <p14:creationId xmlns:p14="http://schemas.microsoft.com/office/powerpoint/2010/main" val="3481976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6" name="Content Placeholder 5">
            <a:extLst>
              <a:ext uri="{FF2B5EF4-FFF2-40B4-BE49-F238E27FC236}">
                <a16:creationId xmlns:a16="http://schemas.microsoft.com/office/drawing/2014/main" id="{FF984315-2DB2-3EBE-6D1E-754D116BA102}"/>
              </a:ext>
            </a:extLst>
          </p:cNvPr>
          <p:cNvSpPr>
            <a:spLocks noGrp="1"/>
          </p:cNvSpPr>
          <p:nvPr>
            <p:ph idx="1"/>
          </p:nvPr>
        </p:nvSpPr>
        <p:spPr>
          <a:xfrm>
            <a:off x="1748027" y="1614489"/>
            <a:ext cx="8695943" cy="3734752"/>
          </a:xfrm>
        </p:spPr>
        <p:txBody>
          <a:bodyPr>
            <a:normAutofit fontScale="55000" lnSpcReduction="20000"/>
          </a:bodyPr>
          <a:lstStyle/>
          <a:p>
            <a:pPr marL="457200" lvl="0" indent="-323850" algn="l">
              <a:spcBef>
                <a:spcPts val="0"/>
              </a:spcBef>
              <a:buSzPts val="1500"/>
              <a:buFont typeface="Times New Roman"/>
              <a:buChar char="●"/>
            </a:pPr>
            <a:r>
              <a:rPr lang="en-IN" sz="4000" dirty="0">
                <a:latin typeface="Times New Roman"/>
                <a:ea typeface="Times New Roman"/>
                <a:cs typeface="Times New Roman"/>
                <a:sym typeface="Times New Roman"/>
              </a:rPr>
              <a:t>The dataset collected from open source website “</a:t>
            </a:r>
            <a:r>
              <a:rPr lang="en-IN" sz="4000" dirty="0" err="1">
                <a:latin typeface="Times New Roman"/>
                <a:ea typeface="Times New Roman"/>
                <a:cs typeface="Times New Roman"/>
                <a:sym typeface="Times New Roman"/>
              </a:rPr>
              <a:t>kaggle</a:t>
            </a:r>
            <a:r>
              <a:rPr lang="en-IN" sz="4000" dirty="0">
                <a:latin typeface="Times New Roman"/>
                <a:ea typeface="Times New Roman"/>
                <a:cs typeface="Times New Roman"/>
                <a:sym typeface="Times New Roman"/>
              </a:rPr>
              <a:t>”.</a:t>
            </a:r>
          </a:p>
          <a:p>
            <a:pPr marL="457200" lvl="0" indent="-323850" algn="l">
              <a:spcBef>
                <a:spcPts val="0"/>
              </a:spcBef>
              <a:buSzPts val="1500"/>
              <a:buFont typeface="Times New Roman"/>
              <a:buChar char="●"/>
            </a:pPr>
            <a:r>
              <a:rPr lang="en-IN" sz="4000" dirty="0">
                <a:latin typeface="Times New Roman"/>
                <a:ea typeface="Times New Roman"/>
                <a:cs typeface="Times New Roman"/>
                <a:sym typeface="Times New Roman"/>
              </a:rPr>
              <a:t>The dataset contains 87k image samples of 14 crops.</a:t>
            </a:r>
          </a:p>
          <a:p>
            <a:pPr marL="457200" lvl="0" indent="-323850" algn="l">
              <a:spcBef>
                <a:spcPts val="0"/>
              </a:spcBef>
              <a:buSzPts val="1500"/>
              <a:buFont typeface="Times New Roman"/>
              <a:buChar char="●"/>
            </a:pPr>
            <a:r>
              <a:rPr lang="en-IN" sz="4000" dirty="0">
                <a:latin typeface="Times New Roman"/>
                <a:ea typeface="Times New Roman"/>
                <a:cs typeface="Times New Roman"/>
                <a:sym typeface="Times New Roman"/>
              </a:rPr>
              <a:t>The dataset consists of 38 classes corresponding to 38 leaf diseases of 14 crops.</a:t>
            </a:r>
          </a:p>
          <a:p>
            <a:pPr marL="457200" lvl="0" indent="-323850" algn="l">
              <a:spcBef>
                <a:spcPts val="0"/>
              </a:spcBef>
              <a:buSzPts val="1500"/>
              <a:buFont typeface="Times New Roman"/>
              <a:buChar char="●"/>
            </a:pPr>
            <a:r>
              <a:rPr lang="en-IN" sz="4000" dirty="0">
                <a:latin typeface="Times New Roman"/>
                <a:ea typeface="Times New Roman"/>
                <a:cs typeface="Times New Roman"/>
                <a:sym typeface="Times New Roman"/>
              </a:rPr>
              <a:t>The 38 classes are listed below:</a:t>
            </a:r>
          </a:p>
          <a:p>
            <a:pPr lvl="0" algn="l">
              <a:spcBef>
                <a:spcPts val="1200"/>
              </a:spcBef>
            </a:pPr>
            <a:r>
              <a:rPr lang="en-IN" sz="4000" dirty="0">
                <a:latin typeface="Times New Roman"/>
                <a:ea typeface="Times New Roman"/>
                <a:cs typeface="Times New Roman"/>
                <a:sym typeface="Times New Roman"/>
              </a:rPr>
              <a:t> </a:t>
            </a:r>
            <a:r>
              <a:rPr lang="en-IN" sz="2400" dirty="0" smtClean="0">
                <a:solidFill>
                  <a:srgbClr val="3C4043"/>
                </a:solidFill>
                <a:latin typeface="Times New Roman"/>
                <a:ea typeface="Times New Roman"/>
                <a:cs typeface="Times New Roman"/>
                <a:sym typeface="Times New Roman"/>
              </a:rPr>
              <a:t>T</a:t>
            </a:r>
            <a:r>
              <a:rPr lang="en-IN" sz="2400" dirty="0" smtClean="0">
                <a:solidFill>
                  <a:srgbClr val="000000"/>
                </a:solidFill>
                <a:latin typeface="Times New Roman"/>
                <a:ea typeface="Times New Roman"/>
                <a:cs typeface="Times New Roman"/>
                <a:sym typeface="Times New Roman"/>
              </a:rPr>
              <a:t>omato</a:t>
            </a:r>
            <a:r>
              <a:rPr lang="en-IN" sz="2400" dirty="0">
                <a:solidFill>
                  <a:srgbClr val="000000"/>
                </a:solidFill>
                <a:latin typeface="Times New Roman"/>
                <a:ea typeface="Times New Roman"/>
                <a:cs typeface="Times New Roman"/>
                <a:sym typeface="Times New Roman"/>
              </a:rPr>
              <a:t>___</a:t>
            </a:r>
            <a:r>
              <a:rPr lang="en-IN" sz="2400" dirty="0" err="1">
                <a:solidFill>
                  <a:srgbClr val="000000"/>
                </a:solidFill>
                <a:latin typeface="Times New Roman"/>
                <a:ea typeface="Times New Roman"/>
                <a:cs typeface="Times New Roman"/>
                <a:sym typeface="Times New Roman"/>
              </a:rPr>
              <a:t>Late_blight</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Tomato___healthy</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Grape___healthy</a:t>
            </a:r>
            <a:r>
              <a:rPr lang="en-IN" sz="2400" dirty="0">
                <a:solidFill>
                  <a:srgbClr val="000000"/>
                </a:solidFill>
                <a:latin typeface="Times New Roman"/>
                <a:ea typeface="Times New Roman"/>
                <a:cs typeface="Times New Roman"/>
                <a:sym typeface="Times New Roman"/>
              </a:rPr>
              <a:t>', 'Orange___</a:t>
            </a:r>
            <a:r>
              <a:rPr lang="en-IN" sz="2400" dirty="0" err="1">
                <a:solidFill>
                  <a:srgbClr val="000000"/>
                </a:solidFill>
                <a:latin typeface="Times New Roman"/>
                <a:ea typeface="Times New Roman"/>
                <a:cs typeface="Times New Roman"/>
                <a:sym typeface="Times New Roman"/>
              </a:rPr>
              <a:t>Haunglongbing</a:t>
            </a:r>
            <a:r>
              <a:rPr lang="en-IN" sz="2400" dirty="0">
                <a:solidFill>
                  <a:srgbClr val="000000"/>
                </a:solidFill>
                <a:latin typeface="Times New Roman"/>
                <a:ea typeface="Times New Roman"/>
                <a:cs typeface="Times New Roman"/>
                <a:sym typeface="Times New Roman"/>
              </a:rPr>
              <a:t>_(</a:t>
            </a:r>
            <a:r>
              <a:rPr lang="en-IN" sz="2400" dirty="0" err="1">
                <a:solidFill>
                  <a:srgbClr val="000000"/>
                </a:solidFill>
                <a:latin typeface="Times New Roman"/>
                <a:ea typeface="Times New Roman"/>
                <a:cs typeface="Times New Roman"/>
                <a:sym typeface="Times New Roman"/>
              </a:rPr>
              <a:t>Citrus_greening</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Soybean___healthy</a:t>
            </a:r>
            <a:r>
              <a:rPr lang="en-IN" sz="2400" dirty="0">
                <a:solidFill>
                  <a:srgbClr val="000000"/>
                </a:solidFill>
                <a:latin typeface="Times New Roman"/>
                <a:ea typeface="Times New Roman"/>
                <a:cs typeface="Times New Roman"/>
                <a:sym typeface="Times New Roman"/>
              </a:rPr>
              <a:t>', 'Squash___</a:t>
            </a:r>
            <a:r>
              <a:rPr lang="en-IN" sz="2400" dirty="0" err="1">
                <a:solidFill>
                  <a:srgbClr val="000000"/>
                </a:solidFill>
                <a:latin typeface="Times New Roman"/>
                <a:ea typeface="Times New Roman"/>
                <a:cs typeface="Times New Roman"/>
                <a:sym typeface="Times New Roman"/>
              </a:rPr>
              <a:t>Powdery_mildew</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Potato___healthy</a:t>
            </a:r>
            <a:r>
              <a:rPr lang="en-IN" sz="2400" dirty="0">
                <a:solidFill>
                  <a:srgbClr val="000000"/>
                </a:solidFill>
                <a:latin typeface="Times New Roman"/>
                <a:ea typeface="Times New Roman"/>
                <a:cs typeface="Times New Roman"/>
                <a:sym typeface="Times New Roman"/>
              </a:rPr>
              <a:t>', 'Corn_(maize)___</a:t>
            </a:r>
            <a:r>
              <a:rPr lang="en-IN" sz="2400" dirty="0" err="1">
                <a:solidFill>
                  <a:srgbClr val="000000"/>
                </a:solidFill>
                <a:latin typeface="Times New Roman"/>
                <a:ea typeface="Times New Roman"/>
                <a:cs typeface="Times New Roman"/>
                <a:sym typeface="Times New Roman"/>
              </a:rPr>
              <a:t>Northern_Leaf_Blight</a:t>
            </a:r>
            <a:r>
              <a:rPr lang="en-IN" sz="2400" dirty="0">
                <a:solidFill>
                  <a:srgbClr val="000000"/>
                </a:solidFill>
                <a:latin typeface="Times New Roman"/>
                <a:ea typeface="Times New Roman"/>
                <a:cs typeface="Times New Roman"/>
                <a:sym typeface="Times New Roman"/>
              </a:rPr>
              <a:t>', 'Tomato___</a:t>
            </a:r>
            <a:r>
              <a:rPr lang="en-IN" sz="2400" dirty="0" err="1">
                <a:solidFill>
                  <a:srgbClr val="000000"/>
                </a:solidFill>
                <a:latin typeface="Times New Roman"/>
                <a:ea typeface="Times New Roman"/>
                <a:cs typeface="Times New Roman"/>
                <a:sym typeface="Times New Roman"/>
              </a:rPr>
              <a:t>Early_blight</a:t>
            </a:r>
            <a:r>
              <a:rPr lang="en-IN" sz="2400" dirty="0">
                <a:solidFill>
                  <a:srgbClr val="000000"/>
                </a:solidFill>
                <a:latin typeface="Times New Roman"/>
                <a:ea typeface="Times New Roman"/>
                <a:cs typeface="Times New Roman"/>
                <a:sym typeface="Times New Roman"/>
              </a:rPr>
              <a:t>', 'Tomato___</a:t>
            </a:r>
            <a:r>
              <a:rPr lang="en-IN" sz="2400" dirty="0" err="1">
                <a:solidFill>
                  <a:srgbClr val="000000"/>
                </a:solidFill>
                <a:latin typeface="Times New Roman"/>
                <a:ea typeface="Times New Roman"/>
                <a:cs typeface="Times New Roman"/>
                <a:sym typeface="Times New Roman"/>
              </a:rPr>
              <a:t>Septoria_leaf_spot</a:t>
            </a:r>
            <a:r>
              <a:rPr lang="en-IN" sz="2400" dirty="0">
                <a:solidFill>
                  <a:srgbClr val="000000"/>
                </a:solidFill>
                <a:latin typeface="Times New Roman"/>
                <a:ea typeface="Times New Roman"/>
                <a:cs typeface="Times New Roman"/>
                <a:sym typeface="Times New Roman"/>
              </a:rPr>
              <a:t>', 'Corn_(maize)___</a:t>
            </a:r>
            <a:r>
              <a:rPr lang="en-IN" sz="2400" dirty="0" err="1">
                <a:solidFill>
                  <a:srgbClr val="000000"/>
                </a:solidFill>
                <a:latin typeface="Times New Roman"/>
                <a:ea typeface="Times New Roman"/>
                <a:cs typeface="Times New Roman"/>
                <a:sym typeface="Times New Roman"/>
              </a:rPr>
              <a:t>Cercospora_leaf_spot</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Gray_leaf_spot</a:t>
            </a:r>
            <a:r>
              <a:rPr lang="en-IN" sz="2400" dirty="0">
                <a:solidFill>
                  <a:srgbClr val="000000"/>
                </a:solidFill>
                <a:latin typeface="Times New Roman"/>
                <a:ea typeface="Times New Roman"/>
                <a:cs typeface="Times New Roman"/>
                <a:sym typeface="Times New Roman"/>
              </a:rPr>
              <a:t>', 'Strawberry___</a:t>
            </a:r>
            <a:r>
              <a:rPr lang="en-IN" sz="2400" dirty="0" err="1">
                <a:solidFill>
                  <a:srgbClr val="000000"/>
                </a:solidFill>
                <a:latin typeface="Times New Roman"/>
                <a:ea typeface="Times New Roman"/>
                <a:cs typeface="Times New Roman"/>
                <a:sym typeface="Times New Roman"/>
              </a:rPr>
              <a:t>Leaf_scorch</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Peach___healthy</a:t>
            </a:r>
            <a:r>
              <a:rPr lang="en-IN" sz="2400" dirty="0">
                <a:solidFill>
                  <a:srgbClr val="000000"/>
                </a:solidFill>
                <a:latin typeface="Times New Roman"/>
                <a:ea typeface="Times New Roman"/>
                <a:cs typeface="Times New Roman"/>
                <a:sym typeface="Times New Roman"/>
              </a:rPr>
              <a:t>', 'Apple___</a:t>
            </a:r>
            <a:r>
              <a:rPr lang="en-IN" sz="2400" dirty="0" err="1">
                <a:solidFill>
                  <a:srgbClr val="000000"/>
                </a:solidFill>
                <a:latin typeface="Times New Roman"/>
                <a:ea typeface="Times New Roman"/>
                <a:cs typeface="Times New Roman"/>
                <a:sym typeface="Times New Roman"/>
              </a:rPr>
              <a:t>Apple_scab</a:t>
            </a:r>
            <a:r>
              <a:rPr lang="en-IN" sz="2400" dirty="0">
                <a:solidFill>
                  <a:srgbClr val="000000"/>
                </a:solidFill>
                <a:latin typeface="Times New Roman"/>
                <a:ea typeface="Times New Roman"/>
                <a:cs typeface="Times New Roman"/>
                <a:sym typeface="Times New Roman"/>
              </a:rPr>
              <a:t>', 'Tomato___</a:t>
            </a:r>
            <a:r>
              <a:rPr lang="en-IN" sz="2400" dirty="0" err="1">
                <a:solidFill>
                  <a:srgbClr val="000000"/>
                </a:solidFill>
                <a:latin typeface="Times New Roman"/>
                <a:ea typeface="Times New Roman"/>
                <a:cs typeface="Times New Roman"/>
                <a:sym typeface="Times New Roman"/>
              </a:rPr>
              <a:t>Tomato_Yellow_Leaf_Curl_Virus</a:t>
            </a:r>
            <a:r>
              <a:rPr lang="en-IN" sz="2400" dirty="0">
                <a:solidFill>
                  <a:srgbClr val="000000"/>
                </a:solidFill>
                <a:latin typeface="Times New Roman"/>
                <a:ea typeface="Times New Roman"/>
                <a:cs typeface="Times New Roman"/>
                <a:sym typeface="Times New Roman"/>
              </a:rPr>
              <a:t>', 'Tomato___</a:t>
            </a:r>
            <a:r>
              <a:rPr lang="en-IN" sz="2400" dirty="0" err="1">
                <a:solidFill>
                  <a:srgbClr val="000000"/>
                </a:solidFill>
                <a:latin typeface="Times New Roman"/>
                <a:ea typeface="Times New Roman"/>
                <a:cs typeface="Times New Roman"/>
                <a:sym typeface="Times New Roman"/>
              </a:rPr>
              <a:t>Bacterial_spot</a:t>
            </a:r>
            <a:r>
              <a:rPr lang="en-IN" sz="2400" dirty="0">
                <a:solidFill>
                  <a:srgbClr val="000000"/>
                </a:solidFill>
                <a:latin typeface="Times New Roman"/>
                <a:ea typeface="Times New Roman"/>
                <a:cs typeface="Times New Roman"/>
                <a:sym typeface="Times New Roman"/>
              </a:rPr>
              <a:t>', 'Apple___</a:t>
            </a:r>
            <a:r>
              <a:rPr lang="en-IN" sz="2400" dirty="0" err="1">
                <a:solidFill>
                  <a:srgbClr val="000000"/>
                </a:solidFill>
                <a:latin typeface="Times New Roman"/>
                <a:ea typeface="Times New Roman"/>
                <a:cs typeface="Times New Roman"/>
                <a:sym typeface="Times New Roman"/>
              </a:rPr>
              <a:t>Black_rot</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Blueberry___healthy</a:t>
            </a:r>
            <a:r>
              <a:rPr lang="en-IN" sz="2400" dirty="0">
                <a:solidFill>
                  <a:srgbClr val="000000"/>
                </a:solidFill>
                <a:latin typeface="Times New Roman"/>
                <a:ea typeface="Times New Roman"/>
                <a:cs typeface="Times New Roman"/>
                <a:sym typeface="Times New Roman"/>
              </a:rPr>
              <a:t>', 'Cherry_(</a:t>
            </a:r>
            <a:r>
              <a:rPr lang="en-IN" sz="2400" dirty="0" err="1">
                <a:solidFill>
                  <a:srgbClr val="000000"/>
                </a:solidFill>
                <a:latin typeface="Times New Roman"/>
                <a:ea typeface="Times New Roman"/>
                <a:cs typeface="Times New Roman"/>
                <a:sym typeface="Times New Roman"/>
              </a:rPr>
              <a:t>including_sour</a:t>
            </a:r>
            <a:r>
              <a:rPr lang="en-IN" sz="2400" dirty="0">
                <a:solidFill>
                  <a:srgbClr val="000000"/>
                </a:solidFill>
                <a:latin typeface="Times New Roman"/>
                <a:ea typeface="Times New Roman"/>
                <a:cs typeface="Times New Roman"/>
                <a:sym typeface="Times New Roman"/>
              </a:rPr>
              <a:t>)___</a:t>
            </a:r>
            <a:r>
              <a:rPr lang="en-IN" sz="2400" dirty="0" err="1">
                <a:solidFill>
                  <a:srgbClr val="000000"/>
                </a:solidFill>
                <a:latin typeface="Times New Roman"/>
                <a:ea typeface="Times New Roman"/>
                <a:cs typeface="Times New Roman"/>
                <a:sym typeface="Times New Roman"/>
              </a:rPr>
              <a:t>Powdery_mildew</a:t>
            </a:r>
            <a:r>
              <a:rPr lang="en-IN" sz="2400" dirty="0">
                <a:solidFill>
                  <a:srgbClr val="000000"/>
                </a:solidFill>
                <a:latin typeface="Times New Roman"/>
                <a:ea typeface="Times New Roman"/>
                <a:cs typeface="Times New Roman"/>
                <a:sym typeface="Times New Roman"/>
              </a:rPr>
              <a:t>', 'Peach___</a:t>
            </a:r>
            <a:r>
              <a:rPr lang="en-IN" sz="2400" dirty="0" err="1">
                <a:solidFill>
                  <a:srgbClr val="000000"/>
                </a:solidFill>
                <a:latin typeface="Times New Roman"/>
                <a:ea typeface="Times New Roman"/>
                <a:cs typeface="Times New Roman"/>
                <a:sym typeface="Times New Roman"/>
              </a:rPr>
              <a:t>Bacterial_spot</a:t>
            </a:r>
            <a:r>
              <a:rPr lang="en-IN" sz="2400" dirty="0">
                <a:solidFill>
                  <a:srgbClr val="000000"/>
                </a:solidFill>
                <a:latin typeface="Times New Roman"/>
                <a:ea typeface="Times New Roman"/>
                <a:cs typeface="Times New Roman"/>
                <a:sym typeface="Times New Roman"/>
              </a:rPr>
              <a:t>', 'Apple___</a:t>
            </a:r>
            <a:r>
              <a:rPr lang="en-IN" sz="2400" dirty="0" err="1">
                <a:solidFill>
                  <a:srgbClr val="000000"/>
                </a:solidFill>
                <a:latin typeface="Times New Roman"/>
                <a:ea typeface="Times New Roman"/>
                <a:cs typeface="Times New Roman"/>
                <a:sym typeface="Times New Roman"/>
              </a:rPr>
              <a:t>Cedar_apple_rust</a:t>
            </a:r>
            <a:r>
              <a:rPr lang="en-IN" sz="2400" dirty="0">
                <a:solidFill>
                  <a:srgbClr val="000000"/>
                </a:solidFill>
                <a:latin typeface="Times New Roman"/>
                <a:ea typeface="Times New Roman"/>
                <a:cs typeface="Times New Roman"/>
                <a:sym typeface="Times New Roman"/>
              </a:rPr>
              <a:t>', 'Tomato___</a:t>
            </a:r>
            <a:r>
              <a:rPr lang="en-IN" sz="2400" dirty="0" err="1">
                <a:solidFill>
                  <a:srgbClr val="000000"/>
                </a:solidFill>
                <a:latin typeface="Times New Roman"/>
                <a:ea typeface="Times New Roman"/>
                <a:cs typeface="Times New Roman"/>
                <a:sym typeface="Times New Roman"/>
              </a:rPr>
              <a:t>Target_Spot</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Pepper,_bell___healthy</a:t>
            </a:r>
            <a:r>
              <a:rPr lang="en-IN" sz="2400" dirty="0">
                <a:solidFill>
                  <a:srgbClr val="000000"/>
                </a:solidFill>
                <a:latin typeface="Times New Roman"/>
                <a:ea typeface="Times New Roman"/>
                <a:cs typeface="Times New Roman"/>
                <a:sym typeface="Times New Roman"/>
              </a:rPr>
              <a:t>', 'Grape___</a:t>
            </a:r>
            <a:r>
              <a:rPr lang="en-IN" sz="2400" dirty="0" err="1">
                <a:solidFill>
                  <a:srgbClr val="000000"/>
                </a:solidFill>
                <a:latin typeface="Times New Roman"/>
                <a:ea typeface="Times New Roman"/>
                <a:cs typeface="Times New Roman"/>
                <a:sym typeface="Times New Roman"/>
              </a:rPr>
              <a:t>Leaf_blight</a:t>
            </a:r>
            <a:r>
              <a:rPr lang="en-IN" sz="2400" dirty="0">
                <a:solidFill>
                  <a:srgbClr val="000000"/>
                </a:solidFill>
                <a:latin typeface="Times New Roman"/>
                <a:ea typeface="Times New Roman"/>
                <a:cs typeface="Times New Roman"/>
                <a:sym typeface="Times New Roman"/>
              </a:rPr>
              <a:t>_(</a:t>
            </a:r>
            <a:r>
              <a:rPr lang="en-IN" sz="2400" dirty="0" err="1">
                <a:solidFill>
                  <a:srgbClr val="000000"/>
                </a:solidFill>
                <a:latin typeface="Times New Roman"/>
                <a:ea typeface="Times New Roman"/>
                <a:cs typeface="Times New Roman"/>
                <a:sym typeface="Times New Roman"/>
              </a:rPr>
              <a:t>Isariopsis_Leaf_Spot</a:t>
            </a:r>
            <a:r>
              <a:rPr lang="en-IN" sz="2400" dirty="0">
                <a:solidFill>
                  <a:srgbClr val="000000"/>
                </a:solidFill>
                <a:latin typeface="Times New Roman"/>
                <a:ea typeface="Times New Roman"/>
                <a:cs typeface="Times New Roman"/>
                <a:sym typeface="Times New Roman"/>
              </a:rPr>
              <a:t>)', 'Potato___</a:t>
            </a:r>
            <a:r>
              <a:rPr lang="en-IN" sz="2400" dirty="0" err="1">
                <a:solidFill>
                  <a:srgbClr val="000000"/>
                </a:solidFill>
                <a:latin typeface="Times New Roman"/>
                <a:ea typeface="Times New Roman"/>
                <a:cs typeface="Times New Roman"/>
                <a:sym typeface="Times New Roman"/>
              </a:rPr>
              <a:t>Late_blight</a:t>
            </a:r>
            <a:r>
              <a:rPr lang="en-IN" sz="2400" dirty="0">
                <a:solidFill>
                  <a:srgbClr val="000000"/>
                </a:solidFill>
                <a:latin typeface="Times New Roman"/>
                <a:ea typeface="Times New Roman"/>
                <a:cs typeface="Times New Roman"/>
                <a:sym typeface="Times New Roman"/>
              </a:rPr>
              <a:t>', 'Tomato___</a:t>
            </a:r>
            <a:r>
              <a:rPr lang="en-IN" sz="2400" dirty="0" err="1">
                <a:solidFill>
                  <a:srgbClr val="000000"/>
                </a:solidFill>
                <a:latin typeface="Times New Roman"/>
                <a:ea typeface="Times New Roman"/>
                <a:cs typeface="Times New Roman"/>
                <a:sym typeface="Times New Roman"/>
              </a:rPr>
              <a:t>Tomato_mosaic_virus</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Strawberry___healthy</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Apple___healthy</a:t>
            </a:r>
            <a:r>
              <a:rPr lang="en-IN" sz="2400" dirty="0">
                <a:solidFill>
                  <a:srgbClr val="000000"/>
                </a:solidFill>
                <a:latin typeface="Times New Roman"/>
                <a:ea typeface="Times New Roman"/>
                <a:cs typeface="Times New Roman"/>
                <a:sym typeface="Times New Roman"/>
              </a:rPr>
              <a:t>', 'Grape___</a:t>
            </a:r>
            <a:r>
              <a:rPr lang="en-IN" sz="2400" dirty="0" err="1">
                <a:solidFill>
                  <a:srgbClr val="000000"/>
                </a:solidFill>
                <a:latin typeface="Times New Roman"/>
                <a:ea typeface="Times New Roman"/>
                <a:cs typeface="Times New Roman"/>
                <a:sym typeface="Times New Roman"/>
              </a:rPr>
              <a:t>Black_rot</a:t>
            </a:r>
            <a:r>
              <a:rPr lang="en-IN" sz="2400" dirty="0">
                <a:solidFill>
                  <a:srgbClr val="000000"/>
                </a:solidFill>
                <a:latin typeface="Times New Roman"/>
                <a:ea typeface="Times New Roman"/>
                <a:cs typeface="Times New Roman"/>
                <a:sym typeface="Times New Roman"/>
              </a:rPr>
              <a:t>', 'Potato___</a:t>
            </a:r>
            <a:r>
              <a:rPr lang="en-IN" sz="2400" dirty="0" err="1">
                <a:solidFill>
                  <a:srgbClr val="000000"/>
                </a:solidFill>
                <a:latin typeface="Times New Roman"/>
                <a:ea typeface="Times New Roman"/>
                <a:cs typeface="Times New Roman"/>
                <a:sym typeface="Times New Roman"/>
              </a:rPr>
              <a:t>Early_blight</a:t>
            </a:r>
            <a:r>
              <a:rPr lang="en-IN" sz="2400" dirty="0">
                <a:solidFill>
                  <a:srgbClr val="000000"/>
                </a:solidFill>
                <a:latin typeface="Times New Roman"/>
                <a:ea typeface="Times New Roman"/>
                <a:cs typeface="Times New Roman"/>
                <a:sym typeface="Times New Roman"/>
              </a:rPr>
              <a:t>', 'Cherry_(</a:t>
            </a:r>
            <a:r>
              <a:rPr lang="en-IN" sz="2400" dirty="0" err="1">
                <a:solidFill>
                  <a:srgbClr val="000000"/>
                </a:solidFill>
                <a:latin typeface="Times New Roman"/>
                <a:ea typeface="Times New Roman"/>
                <a:cs typeface="Times New Roman"/>
                <a:sym typeface="Times New Roman"/>
              </a:rPr>
              <a:t>including_sour</a:t>
            </a:r>
            <a:r>
              <a:rPr lang="en-IN" sz="2400" dirty="0">
                <a:solidFill>
                  <a:srgbClr val="000000"/>
                </a:solidFill>
                <a:latin typeface="Times New Roman"/>
                <a:ea typeface="Times New Roman"/>
                <a:cs typeface="Times New Roman"/>
                <a:sym typeface="Times New Roman"/>
              </a:rPr>
              <a:t>)___healthy', 'Corn_(maize)___</a:t>
            </a:r>
            <a:r>
              <a:rPr lang="en-IN" sz="2400" dirty="0" err="1">
                <a:solidFill>
                  <a:srgbClr val="000000"/>
                </a:solidFill>
                <a:latin typeface="Times New Roman"/>
                <a:ea typeface="Times New Roman"/>
                <a:cs typeface="Times New Roman"/>
                <a:sym typeface="Times New Roman"/>
              </a:rPr>
              <a:t>Common_rust</a:t>
            </a:r>
            <a:r>
              <a:rPr lang="en-IN" sz="2400" dirty="0">
                <a:solidFill>
                  <a:srgbClr val="000000"/>
                </a:solidFill>
                <a:latin typeface="Times New Roman"/>
                <a:ea typeface="Times New Roman"/>
                <a:cs typeface="Times New Roman"/>
                <a:sym typeface="Times New Roman"/>
              </a:rPr>
              <a:t>_', '</a:t>
            </a:r>
            <a:r>
              <a:rPr lang="en-IN" sz="2400" dirty="0" err="1">
                <a:solidFill>
                  <a:srgbClr val="000000"/>
                </a:solidFill>
                <a:latin typeface="Times New Roman"/>
                <a:ea typeface="Times New Roman"/>
                <a:cs typeface="Times New Roman"/>
                <a:sym typeface="Times New Roman"/>
              </a:rPr>
              <a:t>Grape___Esca</a:t>
            </a:r>
            <a:r>
              <a:rPr lang="en-IN" sz="2400" dirty="0">
                <a:solidFill>
                  <a:srgbClr val="000000"/>
                </a:solidFill>
                <a:latin typeface="Times New Roman"/>
                <a:ea typeface="Times New Roman"/>
                <a:cs typeface="Times New Roman"/>
                <a:sym typeface="Times New Roman"/>
              </a:rPr>
              <a:t>_(</a:t>
            </a:r>
            <a:r>
              <a:rPr lang="en-IN" sz="2400" dirty="0" err="1">
                <a:solidFill>
                  <a:srgbClr val="000000"/>
                </a:solidFill>
                <a:latin typeface="Times New Roman"/>
                <a:ea typeface="Times New Roman"/>
                <a:cs typeface="Times New Roman"/>
                <a:sym typeface="Times New Roman"/>
              </a:rPr>
              <a:t>Black_Measles</a:t>
            </a:r>
            <a:r>
              <a:rPr lang="en-IN" sz="2400" dirty="0">
                <a:solidFill>
                  <a:srgbClr val="000000"/>
                </a:solidFill>
                <a:latin typeface="Times New Roman"/>
                <a:ea typeface="Times New Roman"/>
                <a:cs typeface="Times New Roman"/>
                <a:sym typeface="Times New Roman"/>
              </a:rPr>
              <a:t>)', '</a:t>
            </a:r>
            <a:r>
              <a:rPr lang="en-IN" sz="2400" dirty="0" err="1">
                <a:solidFill>
                  <a:srgbClr val="000000"/>
                </a:solidFill>
                <a:latin typeface="Times New Roman"/>
                <a:ea typeface="Times New Roman"/>
                <a:cs typeface="Times New Roman"/>
                <a:sym typeface="Times New Roman"/>
              </a:rPr>
              <a:t>Raspberry___healthy</a:t>
            </a:r>
            <a:r>
              <a:rPr lang="en-IN" sz="2400" dirty="0">
                <a:solidFill>
                  <a:srgbClr val="000000"/>
                </a:solidFill>
                <a:latin typeface="Times New Roman"/>
                <a:ea typeface="Times New Roman"/>
                <a:cs typeface="Times New Roman"/>
                <a:sym typeface="Times New Roman"/>
              </a:rPr>
              <a:t>', 'Tomato___</a:t>
            </a:r>
            <a:r>
              <a:rPr lang="en-IN" sz="2400" dirty="0" err="1">
                <a:solidFill>
                  <a:srgbClr val="000000"/>
                </a:solidFill>
                <a:latin typeface="Times New Roman"/>
                <a:ea typeface="Times New Roman"/>
                <a:cs typeface="Times New Roman"/>
                <a:sym typeface="Times New Roman"/>
              </a:rPr>
              <a:t>Leaf_Mold</a:t>
            </a:r>
            <a:r>
              <a:rPr lang="en-IN" sz="2400" dirty="0">
                <a:solidFill>
                  <a:srgbClr val="000000"/>
                </a:solidFill>
                <a:latin typeface="Times New Roman"/>
                <a:ea typeface="Times New Roman"/>
                <a:cs typeface="Times New Roman"/>
                <a:sym typeface="Times New Roman"/>
              </a:rPr>
              <a:t>', 'Tomato___</a:t>
            </a:r>
            <a:r>
              <a:rPr lang="en-IN" sz="2400" dirty="0" err="1">
                <a:solidFill>
                  <a:srgbClr val="000000"/>
                </a:solidFill>
                <a:latin typeface="Times New Roman"/>
                <a:ea typeface="Times New Roman"/>
                <a:cs typeface="Times New Roman"/>
                <a:sym typeface="Times New Roman"/>
              </a:rPr>
              <a:t>Spider_mites</a:t>
            </a:r>
            <a:r>
              <a:rPr lang="en-IN" sz="2400" dirty="0">
                <a:solidFill>
                  <a:srgbClr val="000000"/>
                </a:solidFill>
                <a:latin typeface="Times New Roman"/>
                <a:ea typeface="Times New Roman"/>
                <a:cs typeface="Times New Roman"/>
                <a:sym typeface="Times New Roman"/>
              </a:rPr>
              <a:t> Two-</a:t>
            </a:r>
            <a:r>
              <a:rPr lang="en-IN" sz="2400" dirty="0" err="1">
                <a:solidFill>
                  <a:srgbClr val="000000"/>
                </a:solidFill>
                <a:latin typeface="Times New Roman"/>
                <a:ea typeface="Times New Roman"/>
                <a:cs typeface="Times New Roman"/>
                <a:sym typeface="Times New Roman"/>
              </a:rPr>
              <a:t>spotted_spider_mite</a:t>
            </a:r>
            <a:r>
              <a:rPr lang="en-IN" sz="2400" dirty="0">
                <a:solidFill>
                  <a:srgbClr val="000000"/>
                </a:solidFill>
                <a:latin typeface="Times New Roman"/>
                <a:ea typeface="Times New Roman"/>
                <a:cs typeface="Times New Roman"/>
                <a:sym typeface="Times New Roman"/>
              </a:rPr>
              <a:t>', 'Pepper,_bell___</a:t>
            </a:r>
            <a:r>
              <a:rPr lang="en-IN" sz="2400" dirty="0" err="1">
                <a:solidFill>
                  <a:srgbClr val="000000"/>
                </a:solidFill>
                <a:latin typeface="Times New Roman"/>
                <a:ea typeface="Times New Roman"/>
                <a:cs typeface="Times New Roman"/>
                <a:sym typeface="Times New Roman"/>
              </a:rPr>
              <a:t>Bacterial_spot</a:t>
            </a:r>
            <a:r>
              <a:rPr lang="en-IN" sz="2400" dirty="0">
                <a:solidFill>
                  <a:srgbClr val="000000"/>
                </a:solidFill>
                <a:latin typeface="Times New Roman"/>
                <a:ea typeface="Times New Roman"/>
                <a:cs typeface="Times New Roman"/>
                <a:sym typeface="Times New Roman"/>
              </a:rPr>
              <a:t>', 'Corn_(maize)___healthy</a:t>
            </a:r>
            <a:endParaRPr lang="en-IN" sz="2400" dirty="0">
              <a:solidFill>
                <a:srgbClr val="000000"/>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EF12BEF-709C-920D-AF3F-3D0659257EAF}"/>
              </a:ext>
            </a:extLst>
          </p:cNvPr>
          <p:cNvSpPr txBox="1"/>
          <p:nvPr/>
        </p:nvSpPr>
        <p:spPr>
          <a:xfrm>
            <a:off x="3990972" y="607380"/>
            <a:ext cx="4210052" cy="707886"/>
          </a:xfrm>
          <a:prstGeom prst="rect">
            <a:avLst/>
          </a:prstGeom>
          <a:solidFill>
            <a:schemeClr val="accent4">
              <a:lumMod val="40000"/>
              <a:lumOff val="60000"/>
            </a:schemeClr>
          </a:solidFill>
        </p:spPr>
        <p:txBody>
          <a:bodyPr wrap="square" rtlCol="0">
            <a:spAutoFit/>
          </a:bodyPr>
          <a:lstStyle/>
          <a:p>
            <a:r>
              <a:rPr lang="en-US" sz="4000" dirty="0" smtClean="0">
                <a:latin typeface="+mj-lt"/>
              </a:rPr>
              <a:t>About Dataset </a:t>
            </a:r>
            <a:endParaRPr lang="en-IN" sz="4000" dirty="0">
              <a:latin typeface="+mj-lt"/>
            </a:endParaRPr>
          </a:p>
        </p:txBody>
      </p:sp>
    </p:spTree>
    <p:extLst>
      <p:ext uri="{BB962C8B-B14F-4D97-AF65-F5344CB8AC3E}">
        <p14:creationId xmlns:p14="http://schemas.microsoft.com/office/powerpoint/2010/main" val="600291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IN" dirty="0">
                <a:effectLst/>
                <a:latin typeface="Arial" panose="020B0604020202020204" pitchFamily="34" charset="0"/>
              </a:rPr>
              <a:t>Plant Disease Classification</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6" name="Content Placeholder 5">
            <a:extLst>
              <a:ext uri="{FF2B5EF4-FFF2-40B4-BE49-F238E27FC236}">
                <a16:creationId xmlns:a16="http://schemas.microsoft.com/office/drawing/2014/main" id="{FF984315-2DB2-3EBE-6D1E-754D116BA102}"/>
              </a:ext>
            </a:extLst>
          </p:cNvPr>
          <p:cNvSpPr>
            <a:spLocks noGrp="1"/>
          </p:cNvSpPr>
          <p:nvPr>
            <p:ph idx="1"/>
          </p:nvPr>
        </p:nvSpPr>
        <p:spPr>
          <a:xfrm>
            <a:off x="2223516" y="1643063"/>
            <a:ext cx="7744968" cy="3309937"/>
          </a:xfrm>
        </p:spPr>
        <p:txBody>
          <a:bodyPr numCol="2">
            <a:normAutofit/>
          </a:bodyPr>
          <a:lstStyle/>
          <a:p>
            <a:pPr marL="914400" lvl="0" indent="-363537" algn="just">
              <a:lnSpc>
                <a:spcPct val="115000"/>
              </a:lnSpc>
              <a:spcBef>
                <a:spcPts val="0"/>
              </a:spcBef>
              <a:buClr>
                <a:srgbClr val="000000"/>
              </a:buClr>
              <a:buSzPct val="100000"/>
              <a:buFont typeface="Times New Roman"/>
              <a:buChar char="●"/>
            </a:pPr>
            <a:r>
              <a:rPr lang="en-IN" dirty="0" err="1">
                <a:solidFill>
                  <a:srgbClr val="000000"/>
                </a:solidFill>
                <a:latin typeface="Times New Roman"/>
                <a:ea typeface="Times New Roman"/>
                <a:cs typeface="Times New Roman"/>
                <a:sym typeface="Times New Roman"/>
              </a:rPr>
              <a:t>TensorFlow</a:t>
            </a:r>
            <a:endParaRPr lang="en-IN" dirty="0">
              <a:solidFill>
                <a:srgbClr val="000000"/>
              </a:solidFill>
              <a:latin typeface="Times New Roman"/>
              <a:ea typeface="Times New Roman"/>
              <a:cs typeface="Times New Roman"/>
              <a:sym typeface="Times New Roman"/>
            </a:endParaRPr>
          </a:p>
          <a:p>
            <a:pPr marL="914400" lvl="0" indent="-363537" algn="just">
              <a:lnSpc>
                <a:spcPct val="115000"/>
              </a:lnSpc>
              <a:spcBef>
                <a:spcPts val="0"/>
              </a:spcBef>
              <a:buClr>
                <a:srgbClr val="000000"/>
              </a:buClr>
              <a:buSzPct val="100000"/>
              <a:buFont typeface="Times New Roman"/>
              <a:buChar char="●"/>
            </a:pPr>
            <a:r>
              <a:rPr lang="en-IN" dirty="0">
                <a:solidFill>
                  <a:srgbClr val="000000"/>
                </a:solidFill>
                <a:latin typeface="Times New Roman"/>
                <a:ea typeface="Times New Roman"/>
                <a:cs typeface="Times New Roman"/>
                <a:sym typeface="Times New Roman"/>
              </a:rPr>
              <a:t>Pickle</a:t>
            </a:r>
          </a:p>
          <a:p>
            <a:pPr marL="914400" lvl="0" indent="-363537" algn="just">
              <a:lnSpc>
                <a:spcPct val="115000"/>
              </a:lnSpc>
              <a:spcBef>
                <a:spcPts val="0"/>
              </a:spcBef>
              <a:buClr>
                <a:srgbClr val="000000"/>
              </a:buClr>
              <a:buSzPct val="100000"/>
              <a:buFont typeface="Times New Roman"/>
              <a:buChar char="●"/>
            </a:pPr>
            <a:r>
              <a:rPr lang="en-IN" dirty="0" err="1">
                <a:solidFill>
                  <a:srgbClr val="000000"/>
                </a:solidFill>
                <a:latin typeface="Times New Roman"/>
                <a:ea typeface="Times New Roman"/>
                <a:cs typeface="Times New Roman"/>
                <a:sym typeface="Times New Roman"/>
              </a:rPr>
              <a:t>OpenCV</a:t>
            </a:r>
            <a:endParaRPr lang="en-IN" dirty="0">
              <a:solidFill>
                <a:srgbClr val="000000"/>
              </a:solidFill>
              <a:latin typeface="Times New Roman"/>
              <a:ea typeface="Times New Roman"/>
              <a:cs typeface="Times New Roman"/>
              <a:sym typeface="Times New Roman"/>
            </a:endParaRPr>
          </a:p>
          <a:p>
            <a:pPr marL="914400" lvl="0" indent="-363537" algn="just">
              <a:lnSpc>
                <a:spcPct val="115000"/>
              </a:lnSpc>
              <a:spcBef>
                <a:spcPts val="0"/>
              </a:spcBef>
              <a:buClr>
                <a:srgbClr val="000000"/>
              </a:buClr>
              <a:buSzPct val="100000"/>
              <a:buFont typeface="Times New Roman"/>
              <a:buChar char="●"/>
            </a:pPr>
            <a:r>
              <a:rPr lang="en-IN" dirty="0">
                <a:solidFill>
                  <a:srgbClr val="000000"/>
                </a:solidFill>
                <a:latin typeface="Times New Roman"/>
                <a:ea typeface="Times New Roman"/>
                <a:cs typeface="Times New Roman"/>
                <a:sym typeface="Times New Roman"/>
              </a:rPr>
              <a:t>Pandas</a:t>
            </a:r>
          </a:p>
          <a:p>
            <a:pPr marL="914400" lvl="0" indent="-363537" algn="just">
              <a:lnSpc>
                <a:spcPct val="115000"/>
              </a:lnSpc>
              <a:spcBef>
                <a:spcPts val="0"/>
              </a:spcBef>
              <a:buClr>
                <a:srgbClr val="000000"/>
              </a:buClr>
              <a:buSzPct val="100000"/>
              <a:buFont typeface="Times New Roman"/>
              <a:buChar char="●"/>
            </a:pPr>
            <a:r>
              <a:rPr lang="en-IN" dirty="0" err="1">
                <a:solidFill>
                  <a:srgbClr val="000000"/>
                </a:solidFill>
                <a:latin typeface="Times New Roman"/>
                <a:ea typeface="Times New Roman"/>
                <a:cs typeface="Times New Roman"/>
                <a:sym typeface="Times New Roman"/>
              </a:rPr>
              <a:t>Matplotlib</a:t>
            </a:r>
            <a:endParaRPr lang="en-IN" dirty="0">
              <a:solidFill>
                <a:srgbClr val="000000"/>
              </a:solidFill>
              <a:latin typeface="Times New Roman"/>
              <a:ea typeface="Times New Roman"/>
              <a:cs typeface="Times New Roman"/>
              <a:sym typeface="Times New Roman"/>
            </a:endParaRPr>
          </a:p>
          <a:p>
            <a:pPr marL="914400" lvl="0" indent="-363537" algn="just">
              <a:lnSpc>
                <a:spcPct val="115000"/>
              </a:lnSpc>
              <a:spcBef>
                <a:spcPts val="0"/>
              </a:spcBef>
              <a:buClr>
                <a:srgbClr val="000000"/>
              </a:buClr>
              <a:buSzPct val="100000"/>
              <a:buFont typeface="Times New Roman"/>
              <a:buChar char="●"/>
            </a:pPr>
            <a:r>
              <a:rPr lang="en-IN" dirty="0">
                <a:solidFill>
                  <a:srgbClr val="000000"/>
                </a:solidFill>
                <a:latin typeface="Times New Roman"/>
                <a:ea typeface="Times New Roman"/>
                <a:cs typeface="Times New Roman"/>
                <a:sym typeface="Times New Roman"/>
              </a:rPr>
              <a:t>Transfer learning</a:t>
            </a:r>
          </a:p>
          <a:p>
            <a:pPr marL="914400" lvl="0" indent="-363537" algn="just">
              <a:lnSpc>
                <a:spcPct val="115000"/>
              </a:lnSpc>
              <a:spcBef>
                <a:spcPts val="0"/>
              </a:spcBef>
              <a:buClr>
                <a:srgbClr val="000000"/>
              </a:buClr>
              <a:buSzPct val="100000"/>
              <a:buFont typeface="Times New Roman"/>
              <a:buChar char="●"/>
            </a:pPr>
            <a:r>
              <a:rPr lang="en-IN" dirty="0">
                <a:solidFill>
                  <a:srgbClr val="000000"/>
                </a:solidFill>
                <a:latin typeface="Times New Roman"/>
                <a:ea typeface="Times New Roman"/>
                <a:cs typeface="Times New Roman"/>
                <a:sym typeface="Times New Roman"/>
              </a:rPr>
              <a:t>CNN</a:t>
            </a:r>
          </a:p>
          <a:p>
            <a:pPr marL="914400" lvl="0" indent="-363537" algn="just">
              <a:lnSpc>
                <a:spcPct val="115000"/>
              </a:lnSpc>
              <a:spcBef>
                <a:spcPts val="0"/>
              </a:spcBef>
              <a:buClr>
                <a:srgbClr val="000000"/>
              </a:buClr>
              <a:buSzPct val="100000"/>
              <a:buFont typeface="Times New Roman"/>
              <a:buChar char="●"/>
            </a:pPr>
            <a:r>
              <a:rPr lang="en-IN" dirty="0" err="1">
                <a:solidFill>
                  <a:srgbClr val="000000"/>
                </a:solidFill>
                <a:latin typeface="Times New Roman"/>
                <a:ea typeface="Times New Roman"/>
                <a:cs typeface="Times New Roman"/>
                <a:sym typeface="Times New Roman"/>
              </a:rPr>
              <a:t>Streamlit</a:t>
            </a:r>
            <a:endParaRPr lang="en-IN" dirty="0">
              <a:solidFill>
                <a:srgbClr val="000000"/>
              </a:solidFill>
              <a:latin typeface="Times New Roman"/>
              <a:ea typeface="Times New Roman"/>
              <a:cs typeface="Times New Roman"/>
              <a:sym typeface="Times New Roman"/>
            </a:endParaRPr>
          </a:p>
          <a:p>
            <a:pPr algn="l"/>
            <a:endParaRPr lang="en-IN" dirty="0"/>
          </a:p>
        </p:txBody>
      </p:sp>
      <p:sp>
        <p:nvSpPr>
          <p:cNvPr id="3" name="TextBox 2">
            <a:extLst>
              <a:ext uri="{FF2B5EF4-FFF2-40B4-BE49-F238E27FC236}">
                <a16:creationId xmlns:a16="http://schemas.microsoft.com/office/drawing/2014/main" id="{00396B98-C580-38AB-53C4-347BF7B954C0}"/>
              </a:ext>
            </a:extLst>
          </p:cNvPr>
          <p:cNvSpPr txBox="1"/>
          <p:nvPr/>
        </p:nvSpPr>
        <p:spPr>
          <a:xfrm>
            <a:off x="3264408" y="288667"/>
            <a:ext cx="5943600" cy="1077218"/>
          </a:xfrm>
          <a:prstGeom prst="rect">
            <a:avLst/>
          </a:prstGeom>
          <a:solidFill>
            <a:schemeClr val="accent4">
              <a:lumMod val="40000"/>
              <a:lumOff val="60000"/>
            </a:schemeClr>
          </a:solidFill>
        </p:spPr>
        <p:txBody>
          <a:bodyPr wrap="square" rtlCol="0">
            <a:spAutoFit/>
          </a:bodyPr>
          <a:lstStyle/>
          <a:p>
            <a:pPr algn="ctr"/>
            <a:r>
              <a:rPr lang="en-IN" sz="3200" dirty="0">
                <a:latin typeface="+mj-lt"/>
              </a:rPr>
              <a:t>Libraries and visualization dependencies </a:t>
            </a:r>
          </a:p>
        </p:txBody>
      </p:sp>
    </p:spTree>
    <p:extLst>
      <p:ext uri="{BB962C8B-B14F-4D97-AF65-F5344CB8AC3E}">
        <p14:creationId xmlns:p14="http://schemas.microsoft.com/office/powerpoint/2010/main" val="3453482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230e9df3-be65-4c73-a93b-d1236ebd677e"/>
    <ds:schemaRef ds:uri="http://schemas.microsoft.com/office/2006/documentManagement/types"/>
    <ds:schemaRef ds:uri="16c05727-aa75-4e4a-9b5f-8a80a1165891"/>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71af3243-3dd4-4a8d-8c0d-dd76da1f02a5"/>
    <ds:schemaRef ds:uri="http://purl.org/dc/terms/"/>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{88B0898A-C694-445D-977D-7EA4E6A745C6}tf56410444_win32</Template>
  <TotalTime>1141</TotalTime>
  <Words>1569</Words>
  <Application>Microsoft Office PowerPoint</Application>
  <PresentationFormat>Widescreen</PresentationFormat>
  <Paragraphs>223</Paragraphs>
  <Slides>27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Baskerville</vt:lpstr>
      <vt:lpstr>Baskerville Old Face</vt:lpstr>
      <vt:lpstr>Calibri</vt:lpstr>
      <vt:lpstr>Calibri Light</vt:lpstr>
      <vt:lpstr>Courier New</vt:lpstr>
      <vt:lpstr>Gill Sans Light</vt:lpstr>
      <vt:lpstr>Gill Sans Nova</vt:lpstr>
      <vt:lpstr>Gill Sans Nova Light</vt:lpstr>
      <vt:lpstr>Times New Roman</vt:lpstr>
      <vt:lpstr>Wingdings</vt:lpstr>
      <vt:lpstr>Office Theme</vt:lpstr>
      <vt:lpstr>Plant Disease Classification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Classification</dc:title>
  <dc:creator>sai chandu sunkara</dc:creator>
  <cp:lastModifiedBy>User</cp:lastModifiedBy>
  <cp:revision>21</cp:revision>
  <dcterms:created xsi:type="dcterms:W3CDTF">2022-10-09T01:54:56Z</dcterms:created>
  <dcterms:modified xsi:type="dcterms:W3CDTF">2022-11-01T04:50:54Z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