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Lo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D. FARHADUL ISL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9B39CE-7D67-4AB3-AB06-2CD7567304B1}">
  <a:tblStyle styleId="{649B39CE-7D67-4AB3-AB06-2CD7567304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Lora-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ora-italic.fntdata"/><Relationship Id="rId25" Type="http://schemas.openxmlformats.org/officeDocument/2006/relationships/font" Target="fonts/Lora-bold.fntdata"/><Relationship Id="rId27" Type="http://schemas.openxmlformats.org/officeDocument/2006/relationships/font" Target="fonts/Lora-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09T20:46:11.955">
    <p:pos x="6000" y="0"/>
    <p:text>The function can be thought of like a coin toss, where the result will be 0 or 1. The n is how many tosses of the coin do you want to do. The p is the probability for the toss result to be a 1. The overall result is a sum of all toss results. The size is how many of these “tests” to run, and the return is a list of overall results. For example: np.random.binomial(2, 0.5, size=10) This will produce an array that is of size 10, where each element will be the sum of 2 coin tosses, where the probability of 1 will be 0.5, or 50%. The resulting array: array([0, 0, 1, 2, 0, 2, 0, 1, 0, 2])</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96ae03e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96ae03e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96ae03e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96ae03e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96ae03e2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96ae03e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8d63ad57f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8d63ad57f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a41dbc74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a41dbc74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96ae03e2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96ae03e2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96ae03e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96ae03e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8d63ad57f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8d63ad57f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8d63ad57f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8d63ad57f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8d63ad57f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8d63ad57f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8d63ad57f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8d63ad57f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8d63ad57f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8d63ad57f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8d63ad57f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8d63ad57f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8d63ad57f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8d63ad57f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8d63ad57f_0_1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8d63ad57f_0_1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32325"/>
            <a:ext cx="8520600" cy="925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ct val="50000"/>
              <a:buNone/>
            </a:pPr>
            <a:r>
              <a:rPr b="1" lang="en" sz="1979">
                <a:latin typeface="Lora"/>
                <a:ea typeface="Lora"/>
                <a:cs typeface="Lora"/>
                <a:sym typeface="Lora"/>
              </a:rPr>
              <a:t>Book Chapter Review</a:t>
            </a:r>
            <a:br>
              <a:rPr b="1" lang="en" sz="1979">
                <a:latin typeface="Lora"/>
                <a:ea typeface="Lora"/>
                <a:cs typeface="Lora"/>
                <a:sym typeface="Lora"/>
              </a:rPr>
            </a:br>
            <a:br>
              <a:rPr b="1" lang="en" sz="1979">
                <a:latin typeface="Lora"/>
                <a:ea typeface="Lora"/>
                <a:cs typeface="Lora"/>
                <a:sym typeface="Lora"/>
              </a:rPr>
            </a:br>
            <a:r>
              <a:rPr b="1" lang="en" sz="2535">
                <a:latin typeface="Lora"/>
                <a:ea typeface="Lora"/>
                <a:cs typeface="Lora"/>
                <a:sym typeface="Lora"/>
              </a:rPr>
              <a:t>Neural Networks from Scratch in Python </a:t>
            </a:r>
            <a:br>
              <a:rPr b="1" lang="en" sz="2535">
                <a:latin typeface="Lora"/>
                <a:ea typeface="Lora"/>
                <a:cs typeface="Lora"/>
                <a:sym typeface="Lora"/>
              </a:rPr>
            </a:br>
            <a:r>
              <a:rPr b="1" lang="en" sz="2646">
                <a:latin typeface="Lora"/>
                <a:ea typeface="Lora"/>
                <a:cs typeface="Lora"/>
                <a:sym typeface="Lora"/>
              </a:rPr>
              <a:t>Chapter 15: Dropout</a:t>
            </a:r>
            <a:endParaRPr b="1" sz="2646">
              <a:latin typeface="Lora"/>
              <a:ea typeface="Lora"/>
              <a:cs typeface="Lora"/>
              <a:sym typeface="Lora"/>
            </a:endParaRPr>
          </a:p>
        </p:txBody>
      </p:sp>
      <p:sp>
        <p:nvSpPr>
          <p:cNvPr id="55" name="Google Shape;55;p13"/>
          <p:cNvSpPr txBox="1"/>
          <p:nvPr/>
        </p:nvSpPr>
        <p:spPr>
          <a:xfrm>
            <a:off x="3631050" y="1457525"/>
            <a:ext cx="18819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Group 05 - CSE424</a:t>
            </a:r>
            <a:endParaRPr b="1">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Forward Pass - Zeroing the Neurons</a:t>
            </a:r>
            <a:endParaRPr>
              <a:latin typeface="Lora"/>
              <a:ea typeface="Lora"/>
              <a:cs typeface="Lora"/>
              <a:sym typeface="Lora"/>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32629"/>
              </a:buClr>
              <a:buSzPts val="1500"/>
              <a:buFont typeface="Lora"/>
              <a:buChar char="●"/>
            </a:pPr>
            <a:r>
              <a:rPr lang="en" sz="1500">
                <a:solidFill>
                  <a:srgbClr val="232629"/>
                </a:solidFill>
                <a:latin typeface="Lora"/>
                <a:ea typeface="Lora"/>
                <a:cs typeface="Lora"/>
                <a:sym typeface="Lora"/>
              </a:rPr>
              <a:t>We have one hyperparameter for a dropout layer. This is a value for the percentage of neurons to disable in that layer. For example, if you chose 0.10 for the dropout parameter, 10% of the neurons will be disabled at random during each forward pass. </a:t>
            </a:r>
            <a:endParaRPr sz="1500">
              <a:solidFill>
                <a:srgbClr val="232629"/>
              </a:solidFill>
              <a:latin typeface="Lora"/>
              <a:ea typeface="Lora"/>
              <a:cs typeface="Lora"/>
              <a:sym typeface="Lora"/>
            </a:endParaRPr>
          </a:p>
          <a:p>
            <a:pPr indent="0" lvl="0" marL="457200" rtl="0" algn="l">
              <a:lnSpc>
                <a:spcPct val="100000"/>
              </a:lnSpc>
              <a:spcBef>
                <a:spcPts val="1200"/>
              </a:spcBef>
              <a:spcAft>
                <a:spcPts val="0"/>
              </a:spcAft>
              <a:buNone/>
            </a:pPr>
            <a:r>
              <a:rPr b="1" lang="en" sz="1200">
                <a:solidFill>
                  <a:srgbClr val="232629"/>
                </a:solidFill>
                <a:latin typeface="Courier New"/>
                <a:ea typeface="Courier New"/>
                <a:cs typeface="Courier New"/>
                <a:sym typeface="Courier New"/>
              </a:rPr>
              <a:t>dropout_rate = 0.5 </a:t>
            </a:r>
            <a:endParaRPr b="1" sz="1200">
              <a:solidFill>
                <a:srgbClr val="232629"/>
              </a:solidFill>
              <a:latin typeface="Courier New"/>
              <a:ea typeface="Courier New"/>
              <a:cs typeface="Courier New"/>
              <a:sym typeface="Courier New"/>
            </a:endParaRPr>
          </a:p>
          <a:p>
            <a:pPr indent="0" lvl="0" marL="457200" rtl="0" algn="l">
              <a:lnSpc>
                <a:spcPct val="100000"/>
              </a:lnSpc>
              <a:spcBef>
                <a:spcPts val="1200"/>
              </a:spcBef>
              <a:spcAft>
                <a:spcPts val="0"/>
              </a:spcAft>
              <a:buNone/>
            </a:pPr>
            <a:r>
              <a:rPr b="1" lang="en" sz="1200">
                <a:solidFill>
                  <a:srgbClr val="232629"/>
                </a:solidFill>
                <a:latin typeface="Courier New"/>
                <a:ea typeface="Courier New"/>
                <a:cs typeface="Courier New"/>
                <a:sym typeface="Courier New"/>
              </a:rPr>
              <a:t>example_output = [0.27, -1.03, 0.67, 0.99, 0.05, -0.37, -2.01, 1.13, -0.07, 0.73] </a:t>
            </a:r>
            <a:endParaRPr b="1" sz="1200">
              <a:solidFill>
                <a:srgbClr val="232629"/>
              </a:solidFill>
              <a:latin typeface="Courier New"/>
              <a:ea typeface="Courier New"/>
              <a:cs typeface="Courier New"/>
              <a:sym typeface="Courier New"/>
            </a:endParaRPr>
          </a:p>
          <a:p>
            <a:pPr indent="0" lvl="0" marL="457200" rtl="0" algn="l">
              <a:lnSpc>
                <a:spcPct val="100000"/>
              </a:lnSpc>
              <a:spcBef>
                <a:spcPts val="1200"/>
              </a:spcBef>
              <a:spcAft>
                <a:spcPts val="1200"/>
              </a:spcAft>
              <a:buNone/>
            </a:pPr>
            <a:r>
              <a:rPr b="1" lang="en" sz="1200">
                <a:solidFill>
                  <a:srgbClr val="232629"/>
                </a:solidFill>
                <a:latin typeface="Courier New"/>
                <a:ea typeface="Courier New"/>
                <a:cs typeface="Courier New"/>
                <a:sym typeface="Courier New"/>
              </a:rPr>
              <a:t>&gt;&gt;&gt; [0, -1.03, 0.67, 0.99, 0, -0.37, 0, 0, 0, 0.73]</a:t>
            </a:r>
            <a:endParaRPr b="1" sz="1200">
              <a:solidFill>
                <a:srgbClr val="232629"/>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Forward Pass - Bernoulli Distribution </a:t>
            </a:r>
            <a:endParaRPr>
              <a:latin typeface="Lora"/>
              <a:ea typeface="Lora"/>
              <a:cs typeface="Lora"/>
              <a:sym typeface="Lora"/>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32629"/>
              </a:buClr>
              <a:buSzPts val="1200"/>
              <a:buFont typeface="Lora"/>
              <a:buChar char="●"/>
            </a:pPr>
            <a:r>
              <a:rPr lang="en" sz="1200">
                <a:solidFill>
                  <a:srgbClr val="232629"/>
                </a:solidFill>
                <a:latin typeface="Lora"/>
                <a:ea typeface="Lora"/>
                <a:cs typeface="Lora"/>
                <a:sym typeface="Lora"/>
              </a:rPr>
              <a:t>Bernoulli Distribution is a special case of Binomial Distribution with a single trial. There are only two possible outcomes of a Bernoulli and Binomial distribution, namely success and failure.</a:t>
            </a:r>
            <a:endParaRPr sz="1200">
              <a:solidFill>
                <a:srgbClr val="232629"/>
              </a:solidFill>
              <a:latin typeface="Lora"/>
              <a:ea typeface="Lora"/>
              <a:cs typeface="Lora"/>
              <a:sym typeface="Lora"/>
            </a:endParaRPr>
          </a:p>
          <a:p>
            <a:pPr indent="0" lvl="0" marL="457200" rtl="0" algn="l">
              <a:spcBef>
                <a:spcPts val="1200"/>
              </a:spcBef>
              <a:spcAft>
                <a:spcPts val="0"/>
              </a:spcAft>
              <a:buNone/>
            </a:pPr>
            <a:r>
              <a:t/>
            </a:r>
            <a:endParaRPr sz="1200">
              <a:solidFill>
                <a:srgbClr val="232629"/>
              </a:solidFill>
              <a:latin typeface="Lora"/>
              <a:ea typeface="Lora"/>
              <a:cs typeface="Lora"/>
              <a:sym typeface="Lora"/>
            </a:endParaRPr>
          </a:p>
          <a:p>
            <a:pPr indent="-304800" lvl="0" marL="457200" rtl="0" algn="l">
              <a:spcBef>
                <a:spcPts val="1200"/>
              </a:spcBef>
              <a:spcAft>
                <a:spcPts val="0"/>
              </a:spcAft>
              <a:buClr>
                <a:srgbClr val="232629"/>
              </a:buClr>
              <a:buSzPts val="1200"/>
              <a:buFont typeface="Lora"/>
              <a:buChar char="●"/>
            </a:pPr>
            <a:r>
              <a:rPr lang="en" sz="1200">
                <a:solidFill>
                  <a:srgbClr val="232629"/>
                </a:solidFill>
                <a:latin typeface="Lora"/>
                <a:ea typeface="Lora"/>
                <a:cs typeface="Lora"/>
                <a:sym typeface="Lora"/>
              </a:rPr>
              <a:t>If we consider a Bernoulli distribution as a special case of a Binomial distribution with </a:t>
            </a:r>
            <a:r>
              <a:rPr b="1" lang="en" sz="1200">
                <a:solidFill>
                  <a:srgbClr val="232629"/>
                </a:solidFill>
                <a:latin typeface="Courier New"/>
                <a:ea typeface="Courier New"/>
                <a:cs typeface="Courier New"/>
                <a:sym typeface="Courier New"/>
              </a:rPr>
              <a:t>n=1</a:t>
            </a:r>
            <a:r>
              <a:rPr lang="en" sz="1200">
                <a:solidFill>
                  <a:srgbClr val="232629"/>
                </a:solidFill>
                <a:latin typeface="Lora"/>
                <a:ea typeface="Lora"/>
                <a:cs typeface="Lora"/>
                <a:sym typeface="Lora"/>
              </a:rPr>
              <a:t> and look at a list of available methods in NumPy, it turns out that there’s a much cleaner way to do this using </a:t>
            </a:r>
            <a:r>
              <a:rPr b="1" lang="en" sz="1200">
                <a:solidFill>
                  <a:srgbClr val="232629"/>
                </a:solidFill>
                <a:latin typeface="Courier New"/>
                <a:ea typeface="Courier New"/>
                <a:cs typeface="Courier New"/>
                <a:sym typeface="Courier New"/>
              </a:rPr>
              <a:t>numpy.random.binomial</a:t>
            </a:r>
            <a:r>
              <a:rPr lang="en" sz="1200">
                <a:solidFill>
                  <a:srgbClr val="232629"/>
                </a:solidFill>
                <a:latin typeface="Lora"/>
                <a:ea typeface="Lora"/>
                <a:cs typeface="Lora"/>
                <a:sym typeface="Lora"/>
              </a:rPr>
              <a:t>. </a:t>
            </a:r>
            <a:endParaRPr sz="1200">
              <a:solidFill>
                <a:srgbClr val="232629"/>
              </a:solidFill>
              <a:latin typeface="Lora"/>
              <a:ea typeface="Lora"/>
              <a:cs typeface="Lora"/>
              <a:sym typeface="Lora"/>
            </a:endParaRPr>
          </a:p>
          <a:p>
            <a:pPr indent="0" lvl="0" marL="457200" rtl="0" algn="l">
              <a:spcBef>
                <a:spcPts val="1200"/>
              </a:spcBef>
              <a:spcAft>
                <a:spcPts val="0"/>
              </a:spcAft>
              <a:buNone/>
            </a:pPr>
            <a:r>
              <a:t/>
            </a:r>
            <a:endParaRPr sz="1200">
              <a:solidFill>
                <a:srgbClr val="232629"/>
              </a:solidFill>
              <a:latin typeface="Lora"/>
              <a:ea typeface="Lora"/>
              <a:cs typeface="Lora"/>
              <a:sym typeface="Lora"/>
            </a:endParaRPr>
          </a:p>
          <a:p>
            <a:pPr indent="-304800" lvl="0" marL="457200" rtl="0" algn="l">
              <a:spcBef>
                <a:spcPts val="1200"/>
              </a:spcBef>
              <a:spcAft>
                <a:spcPts val="0"/>
              </a:spcAft>
              <a:buClr>
                <a:srgbClr val="232629"/>
              </a:buClr>
              <a:buSzPts val="1200"/>
              <a:buFont typeface="Courier New"/>
              <a:buChar char="●"/>
            </a:pPr>
            <a:r>
              <a:rPr b="1" lang="en" sz="1200">
                <a:solidFill>
                  <a:srgbClr val="232629"/>
                </a:solidFill>
                <a:latin typeface="Courier New"/>
                <a:ea typeface="Courier New"/>
                <a:cs typeface="Courier New"/>
                <a:sym typeface="Courier New"/>
              </a:rPr>
              <a:t>np.random.binomial(2, 0.5, size=10)</a:t>
            </a:r>
            <a:endParaRPr b="1" sz="1200">
              <a:solidFill>
                <a:srgbClr val="232629"/>
              </a:solidFill>
              <a:latin typeface="Courier New"/>
              <a:ea typeface="Courier New"/>
              <a:cs typeface="Courier New"/>
              <a:sym typeface="Courier New"/>
            </a:endParaRPr>
          </a:p>
          <a:p>
            <a:pPr indent="0" lvl="0" marL="457200" rtl="0" algn="l">
              <a:spcBef>
                <a:spcPts val="1200"/>
              </a:spcBef>
              <a:spcAft>
                <a:spcPts val="1200"/>
              </a:spcAft>
              <a:buNone/>
            </a:pPr>
            <a:r>
              <a:rPr b="1" lang="en" sz="1200">
                <a:solidFill>
                  <a:srgbClr val="232629"/>
                </a:solidFill>
                <a:latin typeface="Courier New"/>
                <a:ea typeface="Courier New"/>
                <a:cs typeface="Courier New"/>
                <a:sym typeface="Courier New"/>
              </a:rPr>
              <a:t>&gt;&gt;&gt; array([0, 0, 1, 2, 0, 2, 0, 1, 0, 2])</a:t>
            </a:r>
            <a:endParaRPr b="1" sz="1200">
              <a:solidFill>
                <a:srgbClr val="232629"/>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Forward Pass - Making Dropout Layer </a:t>
            </a:r>
            <a:endParaRPr>
              <a:latin typeface="Lora"/>
              <a:ea typeface="Lora"/>
              <a:cs typeface="Lora"/>
              <a:sym typeface="Lora"/>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232629"/>
                </a:solidFill>
                <a:latin typeface="Courier New"/>
                <a:ea typeface="Courier New"/>
                <a:cs typeface="Courier New"/>
                <a:sym typeface="Courier New"/>
              </a:rPr>
              <a:t>dropout_rate = 0.3</a:t>
            </a:r>
            <a:endParaRPr b="1" sz="1100">
              <a:solidFill>
                <a:srgbClr val="232629"/>
              </a:solidFill>
              <a:latin typeface="Courier New"/>
              <a:ea typeface="Courier New"/>
              <a:cs typeface="Courier New"/>
              <a:sym typeface="Courier New"/>
            </a:endParaRPr>
          </a:p>
          <a:p>
            <a:pPr indent="0" lvl="0" marL="0" rtl="0" algn="l">
              <a:spcBef>
                <a:spcPts val="1200"/>
              </a:spcBef>
              <a:spcAft>
                <a:spcPts val="0"/>
              </a:spcAft>
              <a:buNone/>
            </a:pPr>
            <a:r>
              <a:rPr b="1" lang="en" sz="1100">
                <a:solidFill>
                  <a:srgbClr val="232629"/>
                </a:solidFill>
                <a:latin typeface="Courier New"/>
                <a:ea typeface="Courier New"/>
                <a:cs typeface="Courier New"/>
                <a:sym typeface="Courier New"/>
              </a:rPr>
              <a:t>example_output = np.array([0.27, -1.03, 0.67, 0.99, 0.05, -0.37, -2.01, 1.13, -0.07, 0.73])</a:t>
            </a:r>
            <a:endParaRPr b="1" sz="1100">
              <a:solidFill>
                <a:srgbClr val="232629"/>
              </a:solidFill>
              <a:latin typeface="Courier New"/>
              <a:ea typeface="Courier New"/>
              <a:cs typeface="Courier New"/>
              <a:sym typeface="Courier New"/>
            </a:endParaRPr>
          </a:p>
          <a:p>
            <a:pPr indent="0" lvl="0" marL="0" rtl="0" algn="l">
              <a:spcBef>
                <a:spcPts val="1200"/>
              </a:spcBef>
              <a:spcAft>
                <a:spcPts val="0"/>
              </a:spcAft>
              <a:buNone/>
            </a:pPr>
            <a:r>
              <a:rPr b="1" lang="en" sz="1100">
                <a:solidFill>
                  <a:srgbClr val="232629"/>
                </a:solidFill>
                <a:latin typeface="Courier New"/>
                <a:ea typeface="Courier New"/>
                <a:cs typeface="Courier New"/>
                <a:sym typeface="Courier New"/>
              </a:rPr>
              <a:t>example_output *= np.random.binomial(1, 1-dropout_rate, example_output.shape) </a:t>
            </a:r>
            <a:endParaRPr b="1" sz="1100">
              <a:solidFill>
                <a:srgbClr val="232629"/>
              </a:solidFill>
              <a:latin typeface="Courier New"/>
              <a:ea typeface="Courier New"/>
              <a:cs typeface="Courier New"/>
              <a:sym typeface="Courier New"/>
            </a:endParaRPr>
          </a:p>
          <a:p>
            <a:pPr indent="0" lvl="0" marL="0" rtl="0" algn="l">
              <a:spcBef>
                <a:spcPts val="1200"/>
              </a:spcBef>
              <a:spcAft>
                <a:spcPts val="0"/>
              </a:spcAft>
              <a:buNone/>
            </a:pPr>
            <a:r>
              <a:rPr b="1" lang="en" sz="1100">
                <a:solidFill>
                  <a:srgbClr val="232629"/>
                </a:solidFill>
                <a:latin typeface="Courier New"/>
                <a:ea typeface="Courier New"/>
                <a:cs typeface="Courier New"/>
                <a:sym typeface="Courier New"/>
              </a:rPr>
              <a:t>&gt;&gt;&gt; [ 0.27 -1.03 0.00 0.99 0. -0.37 -2.01 1.13 -0.07 0. ]</a:t>
            </a:r>
            <a:endParaRPr b="1" sz="1100">
              <a:solidFill>
                <a:srgbClr val="232629"/>
              </a:solidFill>
              <a:latin typeface="Courier New"/>
              <a:ea typeface="Courier New"/>
              <a:cs typeface="Courier New"/>
              <a:sym typeface="Courier New"/>
            </a:endParaRPr>
          </a:p>
          <a:p>
            <a:pPr indent="0" lvl="0" marL="0" rtl="0" algn="l">
              <a:spcBef>
                <a:spcPts val="1200"/>
              </a:spcBef>
              <a:spcAft>
                <a:spcPts val="0"/>
              </a:spcAft>
              <a:buNone/>
            </a:pPr>
            <a:r>
              <a:t/>
            </a:r>
            <a:endParaRPr b="1" sz="1100">
              <a:solidFill>
                <a:srgbClr val="232629"/>
              </a:solidFill>
              <a:latin typeface="Courier New"/>
              <a:ea typeface="Courier New"/>
              <a:cs typeface="Courier New"/>
              <a:sym typeface="Courier New"/>
            </a:endParaRPr>
          </a:p>
          <a:p>
            <a:pPr indent="-311150" lvl="0" marL="457200" rtl="0" algn="l">
              <a:spcBef>
                <a:spcPts val="1200"/>
              </a:spcBef>
              <a:spcAft>
                <a:spcPts val="0"/>
              </a:spcAft>
              <a:buClr>
                <a:srgbClr val="232629"/>
              </a:buClr>
              <a:buSzPts val="1300"/>
              <a:buFont typeface="Lora"/>
              <a:buChar char="●"/>
            </a:pPr>
            <a:r>
              <a:rPr lang="en" sz="1300">
                <a:solidFill>
                  <a:srgbClr val="232629"/>
                </a:solidFill>
                <a:latin typeface="Lora"/>
                <a:ea typeface="Lora"/>
                <a:cs typeface="Lora"/>
                <a:sym typeface="Lora"/>
              </a:rPr>
              <a:t>Note that our dropout rate is the ratio of neurons we intend to disable (q). Sometimes, the implementation of dropout will include a rate parameter that instead means the fraction of neurons we intend to keep (p). The dropout parameter in deep learning frameworks, TensorFlow and Keras, represents the neurons we intend to disable.</a:t>
            </a:r>
            <a:endParaRPr sz="1300">
              <a:solidFill>
                <a:srgbClr val="232629"/>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Backward Pass</a:t>
            </a:r>
            <a:endParaRPr>
              <a:latin typeface="Lora"/>
              <a:ea typeface="Lora"/>
              <a:cs typeface="Lora"/>
              <a:sym typeface="Lora"/>
            </a:endParaRPr>
          </a:p>
        </p:txBody>
      </p:sp>
      <p:sp>
        <p:nvSpPr>
          <p:cNvPr id="132" name="Google Shape;132;p2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Lora"/>
              <a:buChar char="●"/>
            </a:pPr>
            <a:r>
              <a:rPr lang="en" sz="1500">
                <a:latin typeface="Lora"/>
                <a:ea typeface="Lora"/>
                <a:cs typeface="Lora"/>
                <a:sym typeface="Lora"/>
              </a:rPr>
              <a:t>The last missing piece to implement dropout as a layer is a backward pass method. </a:t>
            </a:r>
            <a:endParaRPr sz="1500">
              <a:latin typeface="Lora"/>
              <a:ea typeface="Lora"/>
              <a:cs typeface="Lora"/>
              <a:sym typeface="Lora"/>
            </a:endParaRPr>
          </a:p>
          <a:p>
            <a:pPr indent="0" lvl="0" marL="457200" rtl="0" algn="l">
              <a:spcBef>
                <a:spcPts val="1200"/>
              </a:spcBef>
              <a:spcAft>
                <a:spcPts val="0"/>
              </a:spcAft>
              <a:buNone/>
            </a:pPr>
            <a:r>
              <a:t/>
            </a:r>
            <a:endParaRPr sz="1500">
              <a:latin typeface="Lora"/>
              <a:ea typeface="Lora"/>
              <a:cs typeface="Lora"/>
              <a:sym typeface="Lora"/>
            </a:endParaRPr>
          </a:p>
          <a:p>
            <a:pPr indent="-323850" lvl="0" marL="457200" rtl="0" algn="l">
              <a:spcBef>
                <a:spcPts val="1200"/>
              </a:spcBef>
              <a:spcAft>
                <a:spcPts val="0"/>
              </a:spcAft>
              <a:buSzPts val="1500"/>
              <a:buFont typeface="Lora"/>
              <a:buChar char="●"/>
            </a:pPr>
            <a:r>
              <a:rPr lang="en" sz="1500">
                <a:latin typeface="Lora"/>
                <a:ea typeface="Lora"/>
                <a:cs typeface="Lora"/>
                <a:sym typeface="Lora"/>
              </a:rPr>
              <a:t>We need to calculate the partial derivative of the dropout operation.</a:t>
            </a:r>
            <a:endParaRPr sz="1500">
              <a:latin typeface="Lora"/>
              <a:ea typeface="Lora"/>
              <a:cs typeface="Lora"/>
              <a:sym typeface="Lora"/>
            </a:endParaRPr>
          </a:p>
        </p:txBody>
      </p:sp>
      <p:pic>
        <p:nvPicPr>
          <p:cNvPr id="133" name="Google Shape;133;p25"/>
          <p:cNvPicPr preferRelativeResize="0"/>
          <p:nvPr/>
        </p:nvPicPr>
        <p:blipFill>
          <a:blip r:embed="rId3">
            <a:alphaModFix/>
          </a:blip>
          <a:stretch>
            <a:fillRect/>
          </a:stretch>
        </p:blipFill>
        <p:spPr>
          <a:xfrm>
            <a:off x="5474350" y="661263"/>
            <a:ext cx="3234588"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Backward Pass - Partial Derivative</a:t>
            </a:r>
            <a:endParaRPr>
              <a:latin typeface="Lora"/>
              <a:ea typeface="Lora"/>
              <a:cs typeface="Lora"/>
              <a:sym typeface="Lora"/>
            </a:endParaRPr>
          </a:p>
        </p:txBody>
      </p:sp>
      <p:sp>
        <p:nvSpPr>
          <p:cNvPr id="139" name="Google Shape;139;p2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Lora"/>
              <a:buChar char="●"/>
            </a:pPr>
            <a:r>
              <a:rPr lang="en" sz="1100">
                <a:latin typeface="Lora"/>
                <a:ea typeface="Lora"/>
                <a:cs typeface="Lora"/>
                <a:sym typeface="Lora"/>
              </a:rPr>
              <a:t>When the value of element </a:t>
            </a:r>
            <a:r>
              <a:rPr i="1" lang="en" sz="1100">
                <a:latin typeface="Lora"/>
                <a:ea typeface="Lora"/>
                <a:cs typeface="Lora"/>
                <a:sym typeface="Lora"/>
              </a:rPr>
              <a:t>r</a:t>
            </a:r>
            <a:r>
              <a:rPr i="1" lang="en" sz="700">
                <a:latin typeface="Lora"/>
                <a:ea typeface="Lora"/>
                <a:cs typeface="Lora"/>
                <a:sym typeface="Lora"/>
              </a:rPr>
              <a:t>i</a:t>
            </a:r>
            <a:r>
              <a:rPr lang="en" sz="1100">
                <a:latin typeface="Lora"/>
                <a:ea typeface="Lora"/>
                <a:cs typeface="Lora"/>
                <a:sym typeface="Lora"/>
              </a:rPr>
              <a:t> equals 1, its function and derivative becomes the neuron’s output, </a:t>
            </a:r>
            <a:r>
              <a:rPr i="1" lang="en" sz="1100">
                <a:latin typeface="Lora"/>
                <a:ea typeface="Lora"/>
                <a:cs typeface="Lora"/>
                <a:sym typeface="Lora"/>
              </a:rPr>
              <a:t>z</a:t>
            </a:r>
            <a:r>
              <a:rPr lang="en" sz="1100">
                <a:latin typeface="Lora"/>
                <a:ea typeface="Lora"/>
                <a:cs typeface="Lora"/>
                <a:sym typeface="Lora"/>
              </a:rPr>
              <a:t>, compensated for the loss value by </a:t>
            </a:r>
            <a:r>
              <a:rPr i="1" lang="en" sz="1100">
                <a:latin typeface="Lora"/>
                <a:ea typeface="Lora"/>
                <a:cs typeface="Lora"/>
                <a:sym typeface="Lora"/>
              </a:rPr>
              <a:t>1-q</a:t>
            </a:r>
            <a:r>
              <a:rPr lang="en" sz="1100">
                <a:latin typeface="Lora"/>
                <a:ea typeface="Lora"/>
                <a:cs typeface="Lora"/>
                <a:sym typeface="Lora"/>
              </a:rPr>
              <a:t>, where </a:t>
            </a:r>
            <a:r>
              <a:rPr i="1" lang="en" sz="1100">
                <a:latin typeface="Lora"/>
                <a:ea typeface="Lora"/>
                <a:cs typeface="Lora"/>
                <a:sym typeface="Lora"/>
              </a:rPr>
              <a:t>q</a:t>
            </a:r>
            <a:r>
              <a:rPr lang="en" sz="1100">
                <a:latin typeface="Lora"/>
                <a:ea typeface="Lora"/>
                <a:cs typeface="Lora"/>
                <a:sym typeface="Lora"/>
              </a:rPr>
              <a:t> is the dropout rate, as we just described </a:t>
            </a:r>
            <a:r>
              <a:rPr i="1" lang="en" sz="1100">
                <a:latin typeface="Lora"/>
                <a:ea typeface="Lora"/>
                <a:cs typeface="Lora"/>
                <a:sym typeface="Lora"/>
              </a:rPr>
              <a:t>i</a:t>
            </a:r>
            <a:r>
              <a:rPr lang="en" sz="1100">
                <a:latin typeface="Lora"/>
                <a:ea typeface="Lora"/>
                <a:cs typeface="Lora"/>
                <a:sym typeface="Lora"/>
              </a:rPr>
              <a:t> n eq. (i).</a:t>
            </a:r>
            <a:endParaRPr sz="1100">
              <a:latin typeface="Lora"/>
              <a:ea typeface="Lora"/>
              <a:cs typeface="Lora"/>
              <a:sym typeface="Lora"/>
            </a:endParaRPr>
          </a:p>
          <a:p>
            <a:pPr indent="0" lvl="0" marL="457200" rtl="0" algn="l">
              <a:spcBef>
                <a:spcPts val="1200"/>
              </a:spcBef>
              <a:spcAft>
                <a:spcPts val="0"/>
              </a:spcAft>
              <a:buNone/>
            </a:pPr>
            <a:r>
              <a:t/>
            </a:r>
            <a:endParaRPr sz="1100">
              <a:latin typeface="Lora"/>
              <a:ea typeface="Lora"/>
              <a:cs typeface="Lora"/>
              <a:sym typeface="Lora"/>
            </a:endParaRPr>
          </a:p>
          <a:p>
            <a:pPr indent="-298450" lvl="0" marL="457200" rtl="0" algn="l">
              <a:spcBef>
                <a:spcPts val="1200"/>
              </a:spcBef>
              <a:spcAft>
                <a:spcPts val="0"/>
              </a:spcAft>
              <a:buSzPts val="1100"/>
              <a:buFont typeface="Lora"/>
              <a:buChar char="●"/>
            </a:pPr>
            <a:r>
              <a:rPr lang="en" sz="1100">
                <a:latin typeface="Lora"/>
                <a:ea typeface="Lora"/>
                <a:cs typeface="Lora"/>
                <a:sym typeface="Lora"/>
              </a:rPr>
              <a:t>That’s because the derivative with respect to </a:t>
            </a:r>
            <a:r>
              <a:rPr i="1" lang="en" sz="1100">
                <a:latin typeface="Lora"/>
                <a:ea typeface="Lora"/>
                <a:cs typeface="Lora"/>
                <a:sym typeface="Lora"/>
              </a:rPr>
              <a:t>z</a:t>
            </a:r>
            <a:r>
              <a:rPr lang="en" sz="1100">
                <a:latin typeface="Lora"/>
                <a:ea typeface="Lora"/>
                <a:cs typeface="Lora"/>
                <a:sym typeface="Lora"/>
              </a:rPr>
              <a:t> of </a:t>
            </a:r>
            <a:r>
              <a:rPr i="1" lang="en" sz="1100">
                <a:latin typeface="Lora"/>
                <a:ea typeface="Lora"/>
                <a:cs typeface="Lora"/>
                <a:sym typeface="Lora"/>
              </a:rPr>
              <a:t>z</a:t>
            </a:r>
            <a:r>
              <a:rPr lang="en" sz="1100">
                <a:latin typeface="Lora"/>
                <a:ea typeface="Lora"/>
                <a:cs typeface="Lora"/>
                <a:sym typeface="Lora"/>
              </a:rPr>
              <a:t> is 1, and we treat the rest as a constant. When </a:t>
            </a:r>
            <a:r>
              <a:rPr i="1" lang="en" sz="1100">
                <a:latin typeface="Lora"/>
                <a:ea typeface="Lora"/>
                <a:cs typeface="Lora"/>
                <a:sym typeface="Lora"/>
              </a:rPr>
              <a:t>r</a:t>
            </a:r>
            <a:r>
              <a:rPr i="1" lang="en" sz="700">
                <a:latin typeface="Lora"/>
                <a:ea typeface="Lora"/>
                <a:cs typeface="Lora"/>
                <a:sym typeface="Lora"/>
              </a:rPr>
              <a:t>i </a:t>
            </a:r>
            <a:r>
              <a:rPr i="1" lang="en" sz="1100">
                <a:latin typeface="Lora"/>
                <a:ea typeface="Lora"/>
                <a:cs typeface="Lora"/>
                <a:sym typeface="Lora"/>
              </a:rPr>
              <a:t>= 0</a:t>
            </a:r>
            <a:r>
              <a:rPr lang="en" sz="1100">
                <a:latin typeface="Lora"/>
                <a:ea typeface="Lora"/>
                <a:cs typeface="Lora"/>
                <a:sym typeface="Lora"/>
              </a:rPr>
              <a:t> in eq. (ii).</a:t>
            </a:r>
            <a:endParaRPr sz="1100">
              <a:latin typeface="Lora"/>
              <a:ea typeface="Lora"/>
              <a:cs typeface="Lora"/>
              <a:sym typeface="Lora"/>
            </a:endParaRPr>
          </a:p>
          <a:p>
            <a:pPr indent="0" lvl="0" marL="457200" rtl="0" algn="l">
              <a:spcBef>
                <a:spcPts val="1200"/>
              </a:spcBef>
              <a:spcAft>
                <a:spcPts val="0"/>
              </a:spcAft>
              <a:buNone/>
            </a:pPr>
            <a:r>
              <a:t/>
            </a:r>
            <a:endParaRPr sz="1100">
              <a:latin typeface="Lora"/>
              <a:ea typeface="Lora"/>
              <a:cs typeface="Lora"/>
              <a:sym typeface="Lora"/>
            </a:endParaRPr>
          </a:p>
          <a:p>
            <a:pPr indent="-298450" lvl="0" marL="457200" rtl="0" algn="l">
              <a:spcBef>
                <a:spcPts val="1200"/>
              </a:spcBef>
              <a:spcAft>
                <a:spcPts val="0"/>
              </a:spcAft>
              <a:buSzPts val="1100"/>
              <a:buFont typeface="Lora"/>
              <a:buChar char="●"/>
            </a:pPr>
            <a:r>
              <a:rPr lang="en" sz="1100">
                <a:latin typeface="Lora"/>
                <a:ea typeface="Lora"/>
                <a:cs typeface="Lora"/>
                <a:sym typeface="Lora"/>
              </a:rPr>
              <a:t>That’s because we are zeroing this element of the dropout filter, and the derivative of any constant value (including 0) is 0. Let’s combine both cases and denote Dropout as Dr in eq. (iii)</a:t>
            </a:r>
            <a:endParaRPr sz="1100">
              <a:latin typeface="Lora"/>
              <a:ea typeface="Lora"/>
              <a:cs typeface="Lora"/>
              <a:sym typeface="Lora"/>
            </a:endParaRPr>
          </a:p>
        </p:txBody>
      </p:sp>
      <p:pic>
        <p:nvPicPr>
          <p:cNvPr id="140" name="Google Shape;140;p26"/>
          <p:cNvPicPr preferRelativeResize="0"/>
          <p:nvPr/>
        </p:nvPicPr>
        <p:blipFill>
          <a:blip r:embed="rId3">
            <a:alphaModFix/>
          </a:blip>
          <a:stretch>
            <a:fillRect/>
          </a:stretch>
        </p:blipFill>
        <p:spPr>
          <a:xfrm>
            <a:off x="4688900" y="1271525"/>
            <a:ext cx="4108325" cy="572700"/>
          </a:xfrm>
          <a:prstGeom prst="rect">
            <a:avLst/>
          </a:prstGeom>
          <a:noFill/>
          <a:ln>
            <a:noFill/>
          </a:ln>
        </p:spPr>
      </p:pic>
      <p:pic>
        <p:nvPicPr>
          <p:cNvPr id="141" name="Google Shape;141;p26"/>
          <p:cNvPicPr preferRelativeResize="0"/>
          <p:nvPr/>
        </p:nvPicPr>
        <p:blipFill>
          <a:blip r:embed="rId4">
            <a:alphaModFix/>
          </a:blip>
          <a:stretch>
            <a:fillRect/>
          </a:stretch>
        </p:blipFill>
        <p:spPr>
          <a:xfrm>
            <a:off x="4688900" y="2465588"/>
            <a:ext cx="2420120" cy="572700"/>
          </a:xfrm>
          <a:prstGeom prst="rect">
            <a:avLst/>
          </a:prstGeom>
          <a:noFill/>
          <a:ln>
            <a:noFill/>
          </a:ln>
        </p:spPr>
      </p:pic>
      <p:pic>
        <p:nvPicPr>
          <p:cNvPr id="142" name="Google Shape;142;p26"/>
          <p:cNvPicPr preferRelativeResize="0"/>
          <p:nvPr/>
        </p:nvPicPr>
        <p:blipFill>
          <a:blip r:embed="rId5">
            <a:alphaModFix/>
          </a:blip>
          <a:stretch>
            <a:fillRect/>
          </a:stretch>
        </p:blipFill>
        <p:spPr>
          <a:xfrm>
            <a:off x="4688900" y="3659650"/>
            <a:ext cx="3663250" cy="766725"/>
          </a:xfrm>
          <a:prstGeom prst="rect">
            <a:avLst/>
          </a:prstGeom>
          <a:noFill/>
          <a:ln>
            <a:noFill/>
          </a:ln>
        </p:spPr>
      </p:pic>
      <p:sp>
        <p:nvSpPr>
          <p:cNvPr id="143" name="Google Shape;143;p26"/>
          <p:cNvSpPr txBox="1"/>
          <p:nvPr/>
        </p:nvSpPr>
        <p:spPr>
          <a:xfrm>
            <a:off x="8797225" y="1315325"/>
            <a:ext cx="4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latin typeface="Lora"/>
                <a:ea typeface="Lora"/>
                <a:cs typeface="Lora"/>
                <a:sym typeface="Lora"/>
              </a:rPr>
              <a:t>(</a:t>
            </a:r>
            <a:r>
              <a:rPr lang="en">
                <a:solidFill>
                  <a:srgbClr val="9E9E9E"/>
                </a:solidFill>
                <a:latin typeface="Lora"/>
                <a:ea typeface="Lora"/>
                <a:cs typeface="Lora"/>
                <a:sym typeface="Lora"/>
              </a:rPr>
              <a:t>i)</a:t>
            </a:r>
            <a:endParaRPr>
              <a:solidFill>
                <a:srgbClr val="9E9E9E"/>
              </a:solidFill>
              <a:latin typeface="Lora"/>
              <a:ea typeface="Lora"/>
              <a:cs typeface="Lora"/>
              <a:sym typeface="Lora"/>
            </a:endParaRPr>
          </a:p>
        </p:txBody>
      </p:sp>
      <p:sp>
        <p:nvSpPr>
          <p:cNvPr id="144" name="Google Shape;144;p26"/>
          <p:cNvSpPr txBox="1"/>
          <p:nvPr/>
        </p:nvSpPr>
        <p:spPr>
          <a:xfrm>
            <a:off x="6741125" y="2502338"/>
            <a:ext cx="4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latin typeface="Lora"/>
                <a:ea typeface="Lora"/>
                <a:cs typeface="Lora"/>
                <a:sym typeface="Lora"/>
              </a:rPr>
              <a:t>(ii)</a:t>
            </a:r>
            <a:endParaRPr>
              <a:solidFill>
                <a:srgbClr val="9E9E9E"/>
              </a:solidFill>
              <a:latin typeface="Lora"/>
              <a:ea typeface="Lora"/>
              <a:cs typeface="Lora"/>
              <a:sym typeface="Lora"/>
            </a:endParaRPr>
          </a:p>
        </p:txBody>
      </p:sp>
      <p:sp>
        <p:nvSpPr>
          <p:cNvPr id="145" name="Google Shape;145;p26"/>
          <p:cNvSpPr txBox="1"/>
          <p:nvPr/>
        </p:nvSpPr>
        <p:spPr>
          <a:xfrm>
            <a:off x="8203500" y="3754688"/>
            <a:ext cx="4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latin typeface="Lora"/>
                <a:ea typeface="Lora"/>
                <a:cs typeface="Lora"/>
                <a:sym typeface="Lora"/>
              </a:rPr>
              <a:t>(iii)</a:t>
            </a:r>
            <a:endParaRPr>
              <a:solidFill>
                <a:srgbClr val="9E9E9E"/>
              </a:solidFill>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Results</a:t>
            </a:r>
            <a:endParaRPr>
              <a:latin typeface="Lora"/>
              <a:ea typeface="Lora"/>
              <a:cs typeface="Lora"/>
              <a:sym typeface="Lora"/>
            </a:endParaRPr>
          </a:p>
        </p:txBody>
      </p:sp>
      <p:graphicFrame>
        <p:nvGraphicFramePr>
          <p:cNvPr id="151" name="Google Shape;151;p27"/>
          <p:cNvGraphicFramePr/>
          <p:nvPr/>
        </p:nvGraphicFramePr>
        <p:xfrm>
          <a:off x="1183725" y="1410445"/>
          <a:ext cx="3000000" cy="3000000"/>
        </p:xfrm>
        <a:graphic>
          <a:graphicData uri="http://schemas.openxmlformats.org/drawingml/2006/table">
            <a:tbl>
              <a:tblPr>
                <a:noFill/>
                <a:tableStyleId>{649B39CE-7D67-4AB3-AB06-2CD7567304B1}</a:tableStyleId>
              </a:tblPr>
              <a:tblGrid>
                <a:gridCol w="1201550"/>
                <a:gridCol w="819500"/>
                <a:gridCol w="982225"/>
                <a:gridCol w="939775"/>
                <a:gridCol w="897325"/>
                <a:gridCol w="968075"/>
                <a:gridCol w="968075"/>
              </a:tblGrid>
              <a:tr h="1011175">
                <a:tc>
                  <a:txBody>
                    <a:bodyPr/>
                    <a:lstStyle/>
                    <a:p>
                      <a:pPr indent="0" lvl="0" marL="0" rtl="0" algn="ctr">
                        <a:spcBef>
                          <a:spcPts val="0"/>
                        </a:spcBef>
                        <a:spcAft>
                          <a:spcPts val="0"/>
                        </a:spcAft>
                        <a:buNone/>
                      </a:pPr>
                      <a:r>
                        <a:rPr lang="en" sz="1200">
                          <a:latin typeface="Lora"/>
                          <a:ea typeface="Lora"/>
                          <a:cs typeface="Lora"/>
                          <a:sym typeface="Lora"/>
                        </a:rPr>
                        <a:t>Technique</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lang="en" sz="1200">
                          <a:latin typeface="Lora"/>
                          <a:ea typeface="Lora"/>
                          <a:cs typeface="Lora"/>
                          <a:sym typeface="Lora"/>
                        </a:rPr>
                        <a:t>Epoch</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200">
                          <a:latin typeface="Lora"/>
                          <a:ea typeface="Lora"/>
                          <a:cs typeface="Lora"/>
                          <a:sym typeface="Lora"/>
                        </a:rPr>
                        <a:t>Accuracy</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200">
                          <a:latin typeface="Lora"/>
                          <a:ea typeface="Lora"/>
                          <a:cs typeface="Lora"/>
                          <a:sym typeface="Lora"/>
                        </a:rPr>
                        <a:t>Loss</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200">
                          <a:latin typeface="Lora"/>
                          <a:ea typeface="Lora"/>
                          <a:cs typeface="Lora"/>
                          <a:sym typeface="Lora"/>
                        </a:rPr>
                        <a:t>Learning</a:t>
                      </a:r>
                      <a:br>
                        <a:rPr lang="en" sz="1200">
                          <a:latin typeface="Lora"/>
                          <a:ea typeface="Lora"/>
                          <a:cs typeface="Lora"/>
                          <a:sym typeface="Lora"/>
                        </a:rPr>
                      </a:br>
                      <a:r>
                        <a:rPr lang="en" sz="1200">
                          <a:latin typeface="Lora"/>
                          <a:ea typeface="Lora"/>
                          <a:cs typeface="Lora"/>
                          <a:sym typeface="Lora"/>
                        </a:rPr>
                        <a:t>Rate</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200">
                          <a:latin typeface="Lora"/>
                          <a:ea typeface="Lora"/>
                          <a:cs typeface="Lora"/>
                          <a:sym typeface="Lora"/>
                        </a:rPr>
                        <a:t>Validation </a:t>
                      </a:r>
                      <a:br>
                        <a:rPr lang="en" sz="1200">
                          <a:latin typeface="Lora"/>
                          <a:ea typeface="Lora"/>
                          <a:cs typeface="Lora"/>
                          <a:sym typeface="Lora"/>
                        </a:rPr>
                      </a:br>
                      <a:r>
                        <a:rPr lang="en" sz="1200">
                          <a:latin typeface="Lora"/>
                          <a:ea typeface="Lora"/>
                          <a:cs typeface="Lora"/>
                          <a:sym typeface="Lora"/>
                        </a:rPr>
                        <a:t>Accuracy</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200">
                          <a:latin typeface="Lora"/>
                          <a:ea typeface="Lora"/>
                          <a:cs typeface="Lora"/>
                          <a:sym typeface="Lora"/>
                        </a:rPr>
                        <a:t>Validation Loss</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751750">
                <a:tc>
                  <a:txBody>
                    <a:bodyPr/>
                    <a:lstStyle/>
                    <a:p>
                      <a:pPr indent="0" lvl="0" marL="0" rtl="0" algn="ctr">
                        <a:spcBef>
                          <a:spcPts val="0"/>
                        </a:spcBef>
                        <a:spcAft>
                          <a:spcPts val="0"/>
                        </a:spcAft>
                        <a:buNone/>
                      </a:pPr>
                      <a:r>
                        <a:rPr lang="en" sz="1200">
                          <a:latin typeface="Lora"/>
                          <a:ea typeface="Lora"/>
                          <a:cs typeface="Lora"/>
                          <a:sym typeface="Lora"/>
                        </a:rPr>
                        <a:t>L2 </a:t>
                      </a:r>
                      <a:br>
                        <a:rPr lang="en" sz="1000">
                          <a:latin typeface="Lora"/>
                          <a:ea typeface="Lora"/>
                          <a:cs typeface="Lora"/>
                          <a:sym typeface="Lora"/>
                        </a:rPr>
                      </a:br>
                      <a:r>
                        <a:rPr lang="en" sz="1100">
                          <a:latin typeface="Lora"/>
                          <a:ea typeface="Lora"/>
                          <a:cs typeface="Lora"/>
                          <a:sym typeface="Lora"/>
                        </a:rPr>
                        <a:t>Regularization</a:t>
                      </a:r>
                      <a:endParaRPr sz="11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lang="en" sz="1200">
                          <a:latin typeface="Lora"/>
                          <a:ea typeface="Lora"/>
                          <a:cs typeface="Lora"/>
                          <a:sym typeface="Lora"/>
                        </a:rPr>
                        <a:t>10,000</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200">
                          <a:latin typeface="Lora"/>
                          <a:ea typeface="Lora"/>
                          <a:cs typeface="Lora"/>
                          <a:sym typeface="Lora"/>
                        </a:rPr>
                        <a:t>91.8%</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200">
                          <a:latin typeface="Lora"/>
                          <a:ea typeface="Lora"/>
                          <a:cs typeface="Lora"/>
                          <a:sym typeface="Lora"/>
                        </a:rPr>
                        <a:t>0.253</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200">
                          <a:latin typeface="Lora"/>
                          <a:ea typeface="Lora"/>
                          <a:cs typeface="Lora"/>
                          <a:sym typeface="Lora"/>
                        </a:rPr>
                        <a:t>0.019</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200">
                          <a:latin typeface="Lora"/>
                          <a:ea typeface="Lora"/>
                          <a:cs typeface="Lora"/>
                          <a:sym typeface="Lora"/>
                        </a:rPr>
                        <a:t>92.0%</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200">
                          <a:latin typeface="Lora"/>
                          <a:ea typeface="Lora"/>
                          <a:cs typeface="Lora"/>
                          <a:sym typeface="Lora"/>
                        </a:rPr>
                        <a:t>0.256</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805975">
                <a:tc>
                  <a:txBody>
                    <a:bodyPr/>
                    <a:lstStyle/>
                    <a:p>
                      <a:pPr indent="0" lvl="0" marL="0" rtl="0" algn="ctr">
                        <a:spcBef>
                          <a:spcPts val="0"/>
                        </a:spcBef>
                        <a:spcAft>
                          <a:spcPts val="0"/>
                        </a:spcAft>
                        <a:buNone/>
                      </a:pPr>
                      <a:r>
                        <a:rPr lang="en" sz="1200">
                          <a:latin typeface="Lora"/>
                          <a:ea typeface="Lora"/>
                          <a:cs typeface="Lora"/>
                          <a:sym typeface="Lora"/>
                        </a:rPr>
                        <a:t>Dropout</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Lora"/>
                          <a:ea typeface="Lora"/>
                          <a:cs typeface="Lora"/>
                          <a:sym typeface="Lora"/>
                        </a:rPr>
                        <a:t>10,000</a:t>
                      </a:r>
                      <a:endParaRPr sz="1200">
                        <a:solidFill>
                          <a:schemeClr val="dk1"/>
                        </a:solidFill>
                        <a:latin typeface="Lora"/>
                        <a:ea typeface="Lora"/>
                        <a:cs typeface="Lora"/>
                        <a:sym typeface="Lora"/>
                      </a:endParaRPr>
                    </a:p>
                    <a:p>
                      <a:pPr indent="0" lvl="0" marL="0" rtl="0" algn="ctr">
                        <a:spcBef>
                          <a:spcPts val="0"/>
                        </a:spcBef>
                        <a:spcAft>
                          <a:spcPts val="0"/>
                        </a:spcAft>
                        <a:buNone/>
                      </a:pPr>
                      <a:r>
                        <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200">
                          <a:latin typeface="Lora"/>
                          <a:ea typeface="Lora"/>
                          <a:cs typeface="Lora"/>
                          <a:sym typeface="Lora"/>
                        </a:rPr>
                        <a:t>85.9%</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200">
                          <a:latin typeface="Lora"/>
                          <a:ea typeface="Lora"/>
                          <a:cs typeface="Lora"/>
                          <a:sym typeface="Lora"/>
                        </a:rPr>
                        <a:t>0.468</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200">
                          <a:latin typeface="Lora"/>
                          <a:ea typeface="Lora"/>
                          <a:cs typeface="Lora"/>
                          <a:sym typeface="Lora"/>
                        </a:rPr>
                        <a:t>0.033</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200">
                          <a:latin typeface="Lora"/>
                          <a:ea typeface="Lora"/>
                          <a:cs typeface="Lora"/>
                          <a:sym typeface="Lora"/>
                        </a:rPr>
                        <a:t>85.7%</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9CB9C"/>
                    </a:solidFill>
                  </a:tcPr>
                </a:tc>
                <a:tc>
                  <a:txBody>
                    <a:bodyPr/>
                    <a:lstStyle/>
                    <a:p>
                      <a:pPr indent="0" lvl="0" marL="0" rtl="0" algn="ctr">
                        <a:spcBef>
                          <a:spcPts val="0"/>
                        </a:spcBef>
                        <a:spcAft>
                          <a:spcPts val="0"/>
                        </a:spcAft>
                        <a:buNone/>
                      </a:pPr>
                      <a:r>
                        <a:rPr lang="en" sz="1200">
                          <a:latin typeface="Lora"/>
                          <a:ea typeface="Lora"/>
                          <a:cs typeface="Lora"/>
                          <a:sym typeface="Lora"/>
                        </a:rPr>
                        <a:t>0.379</a:t>
                      </a:r>
                      <a:endParaRPr sz="1200">
                        <a:latin typeface="Lora"/>
                        <a:ea typeface="Lora"/>
                        <a:cs typeface="Lora"/>
                        <a:sym typeface="Lora"/>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9CB9C"/>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820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latin typeface="Lora"/>
                <a:ea typeface="Lora"/>
                <a:cs typeface="Lora"/>
                <a:sym typeface="Lora"/>
              </a:rPr>
              <a:t>Conclusion</a:t>
            </a:r>
            <a:endParaRPr sz="56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Group Members</a:t>
            </a:r>
            <a:endParaRPr>
              <a:latin typeface="Lora"/>
              <a:ea typeface="Lora"/>
              <a:cs typeface="Lora"/>
              <a:sym typeface="Lora"/>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Lora"/>
              <a:buChar char="●"/>
            </a:pPr>
            <a:r>
              <a:rPr lang="en">
                <a:latin typeface="Lora"/>
                <a:ea typeface="Lora"/>
                <a:cs typeface="Lora"/>
                <a:sym typeface="Lora"/>
              </a:rPr>
              <a:t>Md. Farhadul Islam</a:t>
            </a:r>
            <a:endParaRPr>
              <a:latin typeface="Lora"/>
              <a:ea typeface="Lora"/>
              <a:cs typeface="Lora"/>
              <a:sym typeface="Lora"/>
            </a:endParaRPr>
          </a:p>
          <a:p>
            <a:pPr indent="0" lvl="0" marL="457200" rtl="0" algn="l">
              <a:spcBef>
                <a:spcPts val="1200"/>
              </a:spcBef>
              <a:spcAft>
                <a:spcPts val="0"/>
              </a:spcAft>
              <a:buNone/>
            </a:pPr>
            <a:r>
              <a:rPr lang="en">
                <a:latin typeface="Lora"/>
                <a:ea typeface="Lora"/>
                <a:cs typeface="Lora"/>
                <a:sym typeface="Lora"/>
              </a:rPr>
              <a:t>ID: 19201086</a:t>
            </a:r>
            <a:endParaRPr>
              <a:latin typeface="Lora"/>
              <a:ea typeface="Lora"/>
              <a:cs typeface="Lora"/>
              <a:sym typeface="Lora"/>
            </a:endParaRPr>
          </a:p>
          <a:p>
            <a:pPr indent="0" lvl="0" marL="457200" rtl="0" algn="l">
              <a:spcBef>
                <a:spcPts val="1200"/>
              </a:spcBef>
              <a:spcAft>
                <a:spcPts val="1200"/>
              </a:spcAft>
              <a:buNone/>
            </a:pPr>
            <a:r>
              <a:rPr lang="en">
                <a:latin typeface="Lora"/>
                <a:ea typeface="Lora"/>
                <a:cs typeface="Lora"/>
                <a:sym typeface="Lora"/>
              </a:rPr>
              <a:t>Dept. of CSE</a:t>
            </a:r>
            <a:endParaRPr>
              <a:latin typeface="Lora"/>
              <a:ea typeface="Lora"/>
              <a:cs typeface="Lora"/>
              <a:sym typeface="Lora"/>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Lora"/>
              <a:buChar char="●"/>
            </a:pPr>
            <a:r>
              <a:rPr lang="en">
                <a:latin typeface="Lora"/>
                <a:ea typeface="Lora"/>
                <a:cs typeface="Lora"/>
                <a:sym typeface="Lora"/>
              </a:rPr>
              <a:t>Sarah Zabeen</a:t>
            </a:r>
            <a:endParaRPr>
              <a:latin typeface="Lora"/>
              <a:ea typeface="Lora"/>
              <a:cs typeface="Lora"/>
              <a:sym typeface="Lora"/>
            </a:endParaRPr>
          </a:p>
          <a:p>
            <a:pPr indent="0" lvl="0" marL="457200" rtl="0" algn="l">
              <a:spcBef>
                <a:spcPts val="1200"/>
              </a:spcBef>
              <a:spcAft>
                <a:spcPts val="0"/>
              </a:spcAft>
              <a:buNone/>
            </a:pPr>
            <a:r>
              <a:rPr lang="en">
                <a:latin typeface="Lora"/>
                <a:ea typeface="Lora"/>
                <a:cs typeface="Lora"/>
                <a:sym typeface="Lora"/>
              </a:rPr>
              <a:t>ID: 19241004</a:t>
            </a:r>
            <a:endParaRPr>
              <a:latin typeface="Lora"/>
              <a:ea typeface="Lora"/>
              <a:cs typeface="Lora"/>
              <a:sym typeface="Lora"/>
            </a:endParaRPr>
          </a:p>
          <a:p>
            <a:pPr indent="0" lvl="0" marL="457200" rtl="0" algn="l">
              <a:spcBef>
                <a:spcPts val="1200"/>
              </a:spcBef>
              <a:spcAft>
                <a:spcPts val="0"/>
              </a:spcAft>
              <a:buNone/>
            </a:pPr>
            <a:r>
              <a:rPr lang="en">
                <a:latin typeface="Lora"/>
                <a:ea typeface="Lora"/>
                <a:cs typeface="Lora"/>
                <a:sym typeface="Lora"/>
              </a:rPr>
              <a:t>Dept. of CSE</a:t>
            </a:r>
            <a:endParaRPr>
              <a:latin typeface="Lora"/>
              <a:ea typeface="Lora"/>
              <a:cs typeface="Lora"/>
              <a:sym typeface="Lora"/>
            </a:endParaRPr>
          </a:p>
          <a:p>
            <a:pPr indent="0" lvl="0" marL="457200" rtl="0" algn="l">
              <a:spcBef>
                <a:spcPts val="1200"/>
              </a:spcBef>
              <a:spcAft>
                <a:spcPts val="1200"/>
              </a:spcAft>
              <a:buNone/>
            </a:pPr>
            <a:r>
              <a:t/>
            </a:r>
            <a:endParaRPr>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Book Information</a:t>
            </a:r>
            <a:endParaRPr>
              <a:latin typeface="Lora"/>
              <a:ea typeface="Lora"/>
              <a:cs typeface="Lora"/>
              <a:sym typeface="Lora"/>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ora"/>
                <a:ea typeface="Lora"/>
                <a:cs typeface="Lora"/>
                <a:sym typeface="Lora"/>
              </a:rPr>
              <a:t>Title: Neural Networks from Scratch in Python</a:t>
            </a:r>
            <a:endParaRPr>
              <a:latin typeface="Lora"/>
              <a:ea typeface="Lora"/>
              <a:cs typeface="Lora"/>
              <a:sym typeface="Lora"/>
            </a:endParaRPr>
          </a:p>
          <a:p>
            <a:pPr indent="0" lvl="0" marL="0" rtl="0" algn="l">
              <a:spcBef>
                <a:spcPts val="1200"/>
              </a:spcBef>
              <a:spcAft>
                <a:spcPts val="0"/>
              </a:spcAft>
              <a:buNone/>
            </a:pPr>
            <a:r>
              <a:rPr lang="en">
                <a:latin typeface="Lora"/>
                <a:ea typeface="Lora"/>
                <a:cs typeface="Lora"/>
                <a:sym typeface="Lora"/>
              </a:rPr>
              <a:t>Authors: Harrison Kinsley &amp; Daniel Kukieła </a:t>
            </a:r>
            <a:endParaRPr>
              <a:latin typeface="Lora"/>
              <a:ea typeface="Lora"/>
              <a:cs typeface="Lora"/>
              <a:sym typeface="Lora"/>
            </a:endParaRPr>
          </a:p>
          <a:p>
            <a:pPr indent="0" lvl="0" marL="0" rtl="0" algn="l">
              <a:spcBef>
                <a:spcPts val="1200"/>
              </a:spcBef>
              <a:spcAft>
                <a:spcPts val="1200"/>
              </a:spcAft>
              <a:buNone/>
            </a:pPr>
            <a:r>
              <a:rPr lang="en">
                <a:latin typeface="Lora"/>
                <a:ea typeface="Lora"/>
                <a:cs typeface="Lora"/>
                <a:sym typeface="Lora"/>
              </a:rPr>
              <a:t>Publisher: Harrison Kinsley</a:t>
            </a:r>
            <a:endParaRPr>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62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Lora"/>
                <a:ea typeface="Lora"/>
                <a:cs typeface="Lora"/>
                <a:sym typeface="Lora"/>
              </a:rPr>
              <a:t>Concept Map</a:t>
            </a:r>
            <a:endParaRPr b="1">
              <a:latin typeface="Lora"/>
              <a:ea typeface="Lora"/>
              <a:cs typeface="Lora"/>
              <a:sym typeface="Lora"/>
            </a:endParaRPr>
          </a:p>
        </p:txBody>
      </p:sp>
      <p:pic>
        <p:nvPicPr>
          <p:cNvPr id="74" name="Google Shape;74;p16"/>
          <p:cNvPicPr preferRelativeResize="0"/>
          <p:nvPr/>
        </p:nvPicPr>
        <p:blipFill>
          <a:blip r:embed="rId3">
            <a:alphaModFix/>
          </a:blip>
          <a:stretch>
            <a:fillRect/>
          </a:stretch>
        </p:blipFill>
        <p:spPr>
          <a:xfrm>
            <a:off x="152400" y="788075"/>
            <a:ext cx="8839201" cy="37137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What is Dropout</a:t>
            </a:r>
            <a:endParaRPr>
              <a:latin typeface="Lora"/>
              <a:ea typeface="Lora"/>
              <a:cs typeface="Lora"/>
              <a:sym typeface="Lora"/>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50">
                <a:solidFill>
                  <a:schemeClr val="dk1"/>
                </a:solidFill>
                <a:latin typeface="Lora"/>
                <a:ea typeface="Lora"/>
                <a:cs typeface="Lora"/>
                <a:sym typeface="Lora"/>
              </a:rPr>
              <a:t>Dropout (Dilution) is a regularization technique for reducing overfitting in artificial neural networks by preventing complex co-adaptations on training data. It is an efficient way of performing model averaging with neural networks. The term dilution refers to the thinning of the weights.</a:t>
            </a:r>
            <a:endParaRPr sz="1650">
              <a:solidFill>
                <a:schemeClr val="dk1"/>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Why Use Dropout</a:t>
            </a:r>
            <a:endParaRPr>
              <a:latin typeface="Lora"/>
              <a:ea typeface="Lora"/>
              <a:cs typeface="Lora"/>
              <a:sym typeface="Lora"/>
            </a:endParaRPr>
          </a:p>
        </p:txBody>
      </p:sp>
      <p:sp>
        <p:nvSpPr>
          <p:cNvPr id="86" name="Google Shape;86;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304800" lvl="0" marL="457200" rtl="0" algn="l">
              <a:lnSpc>
                <a:spcPct val="150000"/>
              </a:lnSpc>
              <a:spcBef>
                <a:spcPts val="0"/>
              </a:spcBef>
              <a:spcAft>
                <a:spcPts val="0"/>
              </a:spcAft>
              <a:buSzPts val="1200"/>
              <a:buFont typeface="Lora"/>
              <a:buChar char="●"/>
            </a:pPr>
            <a:r>
              <a:rPr lang="en" sz="1200">
                <a:latin typeface="Lora"/>
                <a:ea typeface="Lora"/>
                <a:cs typeface="Lora"/>
                <a:sym typeface="Lora"/>
              </a:rPr>
              <a:t>To prevent a neural network from becoming too dependent on any neuron or for any neuron to be relied upon entirely in a specific instance</a:t>
            </a:r>
            <a:endParaRPr sz="1200">
              <a:latin typeface="Lora"/>
              <a:ea typeface="Lora"/>
              <a:cs typeface="Lora"/>
              <a:sym typeface="Lora"/>
            </a:endParaRPr>
          </a:p>
          <a:p>
            <a:pPr indent="-304800" lvl="0" marL="457200" rtl="0" algn="l">
              <a:lnSpc>
                <a:spcPct val="150000"/>
              </a:lnSpc>
              <a:spcBef>
                <a:spcPts val="0"/>
              </a:spcBef>
              <a:spcAft>
                <a:spcPts val="0"/>
              </a:spcAft>
              <a:buSzPts val="1200"/>
              <a:buFont typeface="Lora"/>
              <a:buChar char="●"/>
            </a:pPr>
            <a:r>
              <a:rPr lang="en" sz="1200">
                <a:latin typeface="Lora"/>
                <a:ea typeface="Lora"/>
                <a:cs typeface="Lora"/>
                <a:sym typeface="Lora"/>
              </a:rPr>
              <a:t>This process helps the model to avoid overfitting, especially in large neural networks. </a:t>
            </a:r>
            <a:endParaRPr sz="1200">
              <a:latin typeface="Lora"/>
              <a:ea typeface="Lora"/>
              <a:cs typeface="Lora"/>
              <a:sym typeface="Lora"/>
            </a:endParaRPr>
          </a:p>
          <a:p>
            <a:pPr indent="-304800" lvl="0" marL="457200" rtl="0" algn="l">
              <a:lnSpc>
                <a:spcPct val="150000"/>
              </a:lnSpc>
              <a:spcBef>
                <a:spcPts val="0"/>
              </a:spcBef>
              <a:spcAft>
                <a:spcPts val="0"/>
              </a:spcAft>
              <a:buSzPts val="1200"/>
              <a:buFont typeface="Lora"/>
              <a:buChar char="●"/>
            </a:pPr>
            <a:r>
              <a:rPr lang="en" sz="1200">
                <a:latin typeface="Lora"/>
                <a:ea typeface="Lora"/>
                <a:cs typeface="Lora"/>
                <a:sym typeface="Lora"/>
              </a:rPr>
              <a:t>Dropout can help with is co-adoption, which happens when neurons depend on the output values of other neurons and do not learn the underlying function on their own. </a:t>
            </a:r>
            <a:endParaRPr sz="1200">
              <a:latin typeface="Lora"/>
              <a:ea typeface="Lora"/>
              <a:cs typeface="Lora"/>
              <a:sym typeface="Lora"/>
            </a:endParaRPr>
          </a:p>
          <a:p>
            <a:pPr indent="-304800" lvl="0" marL="457200" rtl="0" algn="l">
              <a:lnSpc>
                <a:spcPct val="150000"/>
              </a:lnSpc>
              <a:spcBef>
                <a:spcPts val="0"/>
              </a:spcBef>
              <a:spcAft>
                <a:spcPts val="0"/>
              </a:spcAft>
              <a:buSzPts val="1200"/>
              <a:buFont typeface="Lora"/>
              <a:buChar char="●"/>
            </a:pPr>
            <a:r>
              <a:rPr lang="en" sz="1200">
                <a:latin typeface="Lora"/>
                <a:ea typeface="Lora"/>
                <a:cs typeface="Lora"/>
                <a:sym typeface="Lora"/>
              </a:rPr>
              <a:t>Can also help with noise and other perturbations in the training data as more neurons working together mean that the model can learn more complex functions. </a:t>
            </a:r>
            <a:endParaRPr sz="1200">
              <a:latin typeface="Lora"/>
              <a:ea typeface="Lora"/>
              <a:cs typeface="Lora"/>
              <a:sym typeface="Lora"/>
            </a:endParaRPr>
          </a:p>
        </p:txBody>
      </p:sp>
      <p:pic>
        <p:nvPicPr>
          <p:cNvPr id="87" name="Google Shape;87;p18"/>
          <p:cNvPicPr preferRelativeResize="0"/>
          <p:nvPr/>
        </p:nvPicPr>
        <p:blipFill>
          <a:blip r:embed="rId3">
            <a:alphaModFix/>
          </a:blip>
          <a:stretch>
            <a:fillRect/>
          </a:stretch>
        </p:blipFill>
        <p:spPr>
          <a:xfrm>
            <a:off x="4759775" y="1384600"/>
            <a:ext cx="4267200" cy="23742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Regularization (Briefly)</a:t>
            </a:r>
            <a:endParaRPr>
              <a:latin typeface="Lora"/>
              <a:ea typeface="Lora"/>
              <a:cs typeface="Lora"/>
              <a:sym typeface="Lora"/>
            </a:endParaRPr>
          </a:p>
        </p:txBody>
      </p:sp>
      <p:sp>
        <p:nvSpPr>
          <p:cNvPr id="93" name="Google Shape;93;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Lora"/>
              <a:buChar char="●"/>
            </a:pPr>
            <a:r>
              <a:rPr lang="en" sz="1200">
                <a:solidFill>
                  <a:schemeClr val="dk1"/>
                </a:solidFill>
                <a:latin typeface="Lora"/>
                <a:ea typeface="Lora"/>
                <a:cs typeface="Lora"/>
                <a:sym typeface="Lora"/>
              </a:rPr>
              <a:t>Regularization is a technique used for tuning the function by adding an additional penalty term in the error function. The additional term controls the excessively fluctuating function such that the coefficients don't take extreme values.</a:t>
            </a:r>
            <a:endParaRPr sz="1200">
              <a:solidFill>
                <a:schemeClr val="dk1"/>
              </a:solidFill>
              <a:latin typeface="Lora"/>
              <a:ea typeface="Lora"/>
              <a:cs typeface="Lora"/>
              <a:sym typeface="Lora"/>
            </a:endParaRPr>
          </a:p>
          <a:p>
            <a:pPr indent="0" lvl="0" marL="457200" rtl="0" algn="l">
              <a:spcBef>
                <a:spcPts val="1200"/>
              </a:spcBef>
              <a:spcAft>
                <a:spcPts val="0"/>
              </a:spcAft>
              <a:buNone/>
            </a:pPr>
            <a:r>
              <a:t/>
            </a:r>
            <a:endParaRPr sz="1200">
              <a:solidFill>
                <a:schemeClr val="dk1"/>
              </a:solidFill>
              <a:latin typeface="Lora"/>
              <a:ea typeface="Lora"/>
              <a:cs typeface="Lora"/>
              <a:sym typeface="Lora"/>
            </a:endParaRPr>
          </a:p>
          <a:p>
            <a:pPr indent="-304800" lvl="0" marL="457200" rtl="0" algn="l">
              <a:spcBef>
                <a:spcPts val="1200"/>
              </a:spcBef>
              <a:spcAft>
                <a:spcPts val="0"/>
              </a:spcAft>
              <a:buClr>
                <a:schemeClr val="dk1"/>
              </a:buClr>
              <a:buSzPts val="1200"/>
              <a:buFont typeface="Lora"/>
              <a:buChar char="●"/>
            </a:pPr>
            <a:r>
              <a:rPr lang="en" sz="1200">
                <a:solidFill>
                  <a:schemeClr val="dk1"/>
                </a:solidFill>
                <a:latin typeface="Lora"/>
                <a:ea typeface="Lora"/>
                <a:cs typeface="Lora"/>
                <a:sym typeface="Lora"/>
              </a:rPr>
              <a:t>Dropout is one of the most frequently used regularization techniques. </a:t>
            </a:r>
            <a:endParaRPr sz="1200">
              <a:solidFill>
                <a:schemeClr val="dk1"/>
              </a:solidFill>
              <a:latin typeface="Lora"/>
              <a:ea typeface="Lora"/>
              <a:cs typeface="Lora"/>
              <a:sym typeface="Lora"/>
            </a:endParaRPr>
          </a:p>
        </p:txBody>
      </p:sp>
      <p:pic>
        <p:nvPicPr>
          <p:cNvPr id="94" name="Google Shape;94;p19"/>
          <p:cNvPicPr preferRelativeResize="0"/>
          <p:nvPr/>
        </p:nvPicPr>
        <p:blipFill>
          <a:blip r:embed="rId3">
            <a:alphaModFix/>
          </a:blip>
          <a:stretch>
            <a:fillRect/>
          </a:stretch>
        </p:blipFill>
        <p:spPr>
          <a:xfrm>
            <a:off x="5150275" y="1090600"/>
            <a:ext cx="3124200" cy="296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How does Dropout Work</a:t>
            </a:r>
            <a:endParaRPr>
              <a:latin typeface="Lora"/>
              <a:ea typeface="Lora"/>
              <a:cs typeface="Lora"/>
              <a:sym typeface="Lora"/>
            </a:endParaRPr>
          </a:p>
        </p:txBody>
      </p:sp>
      <p:sp>
        <p:nvSpPr>
          <p:cNvPr id="100" name="Google Shape;100;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Font typeface="Lora"/>
              <a:buChar char="●"/>
            </a:pPr>
            <a:r>
              <a:rPr lang="en" sz="1500">
                <a:latin typeface="Lora"/>
                <a:ea typeface="Lora"/>
                <a:cs typeface="Lora"/>
                <a:sym typeface="Lora"/>
              </a:rPr>
              <a:t>The Dropout function works by randomly disabling neurons at a given rate during every forward pass, forcing the network to learn how to make accurate predictions with only a random part of neurons remaining.</a:t>
            </a:r>
            <a:endParaRPr sz="1500">
              <a:latin typeface="Lora"/>
              <a:ea typeface="Lora"/>
              <a:cs typeface="Lora"/>
              <a:sym typeface="Lora"/>
            </a:endParaRPr>
          </a:p>
          <a:p>
            <a:pPr indent="0" lvl="0" marL="457200" rtl="0" algn="l">
              <a:spcBef>
                <a:spcPts val="1200"/>
              </a:spcBef>
              <a:spcAft>
                <a:spcPts val="0"/>
              </a:spcAft>
              <a:buNone/>
            </a:pPr>
            <a:r>
              <a:t/>
            </a:r>
            <a:endParaRPr sz="1500">
              <a:latin typeface="Lora"/>
              <a:ea typeface="Lora"/>
              <a:cs typeface="Lora"/>
              <a:sym typeface="Lora"/>
            </a:endParaRPr>
          </a:p>
          <a:p>
            <a:pPr indent="-309562" lvl="0" marL="457200" rtl="0" algn="l">
              <a:spcBef>
                <a:spcPts val="1200"/>
              </a:spcBef>
              <a:spcAft>
                <a:spcPts val="0"/>
              </a:spcAft>
              <a:buSzPct val="100000"/>
              <a:buFont typeface="Lora"/>
              <a:buChar char="●"/>
            </a:pPr>
            <a:r>
              <a:rPr lang="en" sz="1500">
                <a:latin typeface="Lora"/>
                <a:ea typeface="Lora"/>
                <a:cs typeface="Lora"/>
                <a:sym typeface="Lora"/>
              </a:rPr>
              <a:t>We use a hyperparameter to inform the dropout layer of the number of neurons to disable randomly. </a:t>
            </a:r>
            <a:endParaRPr sz="1500">
              <a:latin typeface="Lora"/>
              <a:ea typeface="Lora"/>
              <a:cs typeface="Lora"/>
              <a:sym typeface="Lora"/>
            </a:endParaRPr>
          </a:p>
          <a:p>
            <a:pPr indent="0" lvl="0" marL="457200" rtl="0" algn="l">
              <a:spcBef>
                <a:spcPts val="1200"/>
              </a:spcBef>
              <a:spcAft>
                <a:spcPts val="0"/>
              </a:spcAft>
              <a:buNone/>
            </a:pPr>
            <a:r>
              <a:t/>
            </a:r>
            <a:endParaRPr sz="1500">
              <a:latin typeface="Lora"/>
              <a:ea typeface="Lora"/>
              <a:cs typeface="Lora"/>
              <a:sym typeface="Lora"/>
            </a:endParaRPr>
          </a:p>
          <a:p>
            <a:pPr indent="-309562" lvl="0" marL="457200" rtl="0" algn="l">
              <a:spcBef>
                <a:spcPts val="1200"/>
              </a:spcBef>
              <a:spcAft>
                <a:spcPts val="0"/>
              </a:spcAft>
              <a:buSzPct val="100000"/>
              <a:buFont typeface="Lora"/>
              <a:buChar char="●"/>
            </a:pPr>
            <a:r>
              <a:rPr lang="en" sz="1500">
                <a:latin typeface="Lora"/>
                <a:ea typeface="Lora"/>
                <a:cs typeface="Lora"/>
                <a:sym typeface="Lora"/>
              </a:rPr>
              <a:t>Dropout does not decrease the number of neurons used but instead zeroes their outputs. So, it does not make the training process twice as fast when half the neurons are disabled. </a:t>
            </a:r>
            <a:endParaRPr sz="1500">
              <a:latin typeface="Lora"/>
              <a:ea typeface="Lora"/>
              <a:cs typeface="Lora"/>
              <a:sym typeface="Lora"/>
            </a:endParaRPr>
          </a:p>
        </p:txBody>
      </p:sp>
      <p:pic>
        <p:nvPicPr>
          <p:cNvPr id="101" name="Google Shape;101;p20"/>
          <p:cNvPicPr preferRelativeResize="0"/>
          <p:nvPr/>
        </p:nvPicPr>
        <p:blipFill>
          <a:blip r:embed="rId3">
            <a:alphaModFix/>
          </a:blip>
          <a:stretch>
            <a:fillRect/>
          </a:stretch>
        </p:blipFill>
        <p:spPr>
          <a:xfrm>
            <a:off x="5594625" y="1195375"/>
            <a:ext cx="2371725" cy="275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Forward Pass</a:t>
            </a:r>
            <a:endParaRPr>
              <a:latin typeface="Lora"/>
              <a:ea typeface="Lora"/>
              <a:cs typeface="Lora"/>
              <a:sym typeface="Lora"/>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232629"/>
              </a:buClr>
              <a:buSzPts val="1100"/>
              <a:buFont typeface="Lora"/>
              <a:buChar char="●"/>
            </a:pPr>
            <a:r>
              <a:rPr lang="en" sz="1100">
                <a:solidFill>
                  <a:srgbClr val="232629"/>
                </a:solidFill>
                <a:highlight>
                  <a:srgbClr val="FFFFFF"/>
                </a:highlight>
                <a:latin typeface="Lora"/>
                <a:ea typeface="Lora"/>
                <a:cs typeface="Lora"/>
                <a:sym typeface="Lora"/>
              </a:rPr>
              <a:t>The </a:t>
            </a:r>
            <a:r>
              <a:rPr b="1" lang="en" sz="1100">
                <a:solidFill>
                  <a:srgbClr val="232629"/>
                </a:solidFill>
                <a:highlight>
                  <a:srgbClr val="FFFFFF"/>
                </a:highlight>
                <a:latin typeface="Lora"/>
                <a:ea typeface="Lora"/>
                <a:cs typeface="Lora"/>
                <a:sym typeface="Lora"/>
              </a:rPr>
              <a:t>"forward pass"</a:t>
            </a:r>
            <a:r>
              <a:rPr lang="en" sz="1100">
                <a:solidFill>
                  <a:srgbClr val="232629"/>
                </a:solidFill>
                <a:highlight>
                  <a:srgbClr val="FFFFFF"/>
                </a:highlight>
                <a:latin typeface="Lora"/>
                <a:ea typeface="Lora"/>
                <a:cs typeface="Lora"/>
                <a:sym typeface="Lora"/>
              </a:rPr>
              <a:t> refers to calculation process, values of the output layers from the inputs data. It's traversing through all neurons from first to last layer.</a:t>
            </a:r>
            <a:endParaRPr sz="1100">
              <a:solidFill>
                <a:srgbClr val="232629"/>
              </a:solidFill>
              <a:highlight>
                <a:srgbClr val="FFFFFF"/>
              </a:highlight>
              <a:latin typeface="Lora"/>
              <a:ea typeface="Lora"/>
              <a:cs typeface="Lora"/>
              <a:sym typeface="Lora"/>
            </a:endParaRPr>
          </a:p>
          <a:p>
            <a:pPr indent="0" lvl="0" marL="457200" rtl="0" algn="l">
              <a:spcBef>
                <a:spcPts val="1200"/>
              </a:spcBef>
              <a:spcAft>
                <a:spcPts val="0"/>
              </a:spcAft>
              <a:buNone/>
            </a:pPr>
            <a:r>
              <a:t/>
            </a:r>
            <a:endParaRPr sz="1100">
              <a:solidFill>
                <a:srgbClr val="232629"/>
              </a:solidFill>
              <a:highlight>
                <a:srgbClr val="FFFFFF"/>
              </a:highlight>
              <a:latin typeface="Lora"/>
              <a:ea typeface="Lora"/>
              <a:cs typeface="Lora"/>
              <a:sym typeface="Lora"/>
            </a:endParaRPr>
          </a:p>
          <a:p>
            <a:pPr indent="-298450" lvl="0" marL="457200" rtl="0" algn="l">
              <a:spcBef>
                <a:spcPts val="1200"/>
              </a:spcBef>
              <a:spcAft>
                <a:spcPts val="0"/>
              </a:spcAft>
              <a:buClr>
                <a:srgbClr val="232629"/>
              </a:buClr>
              <a:buSzPts val="1100"/>
              <a:buFont typeface="Lora"/>
              <a:buChar char="●"/>
            </a:pPr>
            <a:r>
              <a:rPr lang="en" sz="1100">
                <a:solidFill>
                  <a:srgbClr val="232629"/>
                </a:solidFill>
                <a:highlight>
                  <a:srgbClr val="FFFFFF"/>
                </a:highlight>
                <a:latin typeface="Lora"/>
                <a:ea typeface="Lora"/>
                <a:cs typeface="Lora"/>
                <a:sym typeface="Lora"/>
              </a:rPr>
              <a:t>We “turn off” neurons with a filter that is an array with the same shape as the layer output but filled with numbers drawn from a Bernoulli distribution.</a:t>
            </a:r>
            <a:endParaRPr sz="1100">
              <a:solidFill>
                <a:srgbClr val="232629"/>
              </a:solidFill>
              <a:highlight>
                <a:srgbClr val="FFFFFF"/>
              </a:highlight>
              <a:latin typeface="Lora"/>
              <a:ea typeface="Lora"/>
              <a:cs typeface="Lora"/>
              <a:sym typeface="Lora"/>
            </a:endParaRPr>
          </a:p>
          <a:p>
            <a:pPr indent="0" lvl="0" marL="457200" rtl="0" algn="l">
              <a:spcBef>
                <a:spcPts val="1200"/>
              </a:spcBef>
              <a:spcAft>
                <a:spcPts val="0"/>
              </a:spcAft>
              <a:buNone/>
            </a:pPr>
            <a:r>
              <a:t/>
            </a:r>
            <a:endParaRPr sz="1100">
              <a:solidFill>
                <a:srgbClr val="232629"/>
              </a:solidFill>
              <a:highlight>
                <a:srgbClr val="FFFFFF"/>
              </a:highlight>
              <a:latin typeface="Lora"/>
              <a:ea typeface="Lora"/>
              <a:cs typeface="Lora"/>
              <a:sym typeface="Lora"/>
            </a:endParaRPr>
          </a:p>
          <a:p>
            <a:pPr indent="-298450" lvl="0" marL="457200" rtl="0" algn="l">
              <a:spcBef>
                <a:spcPts val="1200"/>
              </a:spcBef>
              <a:spcAft>
                <a:spcPts val="0"/>
              </a:spcAft>
              <a:buClr>
                <a:srgbClr val="232629"/>
              </a:buClr>
              <a:buSzPts val="1100"/>
              <a:buFont typeface="Lora"/>
              <a:buChar char="●"/>
            </a:pPr>
            <a:r>
              <a:rPr lang="en" sz="1100">
                <a:solidFill>
                  <a:srgbClr val="232629"/>
                </a:solidFill>
                <a:highlight>
                  <a:srgbClr val="FFFFFF"/>
                </a:highlight>
                <a:latin typeface="Lora"/>
                <a:ea typeface="Lora"/>
                <a:cs typeface="Lora"/>
                <a:sym typeface="Lora"/>
              </a:rPr>
              <a:t>A Bernoulli distribution is a binary (or discrete) probability distribution where we can get a value of 1 with a probability of </a:t>
            </a:r>
            <a:r>
              <a:rPr i="1" lang="en" sz="1100">
                <a:solidFill>
                  <a:srgbClr val="232629"/>
                </a:solidFill>
                <a:highlight>
                  <a:srgbClr val="FFFFFF"/>
                </a:highlight>
                <a:latin typeface="Lora"/>
                <a:ea typeface="Lora"/>
                <a:cs typeface="Lora"/>
                <a:sym typeface="Lora"/>
              </a:rPr>
              <a:t>p</a:t>
            </a:r>
            <a:r>
              <a:rPr lang="en" sz="1100">
                <a:solidFill>
                  <a:srgbClr val="232629"/>
                </a:solidFill>
                <a:highlight>
                  <a:srgbClr val="FFFFFF"/>
                </a:highlight>
                <a:latin typeface="Lora"/>
                <a:ea typeface="Lora"/>
                <a:cs typeface="Lora"/>
                <a:sym typeface="Lora"/>
              </a:rPr>
              <a:t> and value of 0 with a probability of </a:t>
            </a:r>
            <a:r>
              <a:rPr i="1" lang="en" sz="1100">
                <a:solidFill>
                  <a:srgbClr val="232629"/>
                </a:solidFill>
                <a:highlight>
                  <a:srgbClr val="FFFFFF"/>
                </a:highlight>
                <a:latin typeface="Lora"/>
                <a:ea typeface="Lora"/>
                <a:cs typeface="Lora"/>
                <a:sym typeface="Lora"/>
              </a:rPr>
              <a:t>q</a:t>
            </a:r>
            <a:r>
              <a:rPr lang="en" sz="1100">
                <a:solidFill>
                  <a:srgbClr val="232629"/>
                </a:solidFill>
                <a:highlight>
                  <a:srgbClr val="FFFFFF"/>
                </a:highlight>
                <a:latin typeface="Lora"/>
                <a:ea typeface="Lora"/>
                <a:cs typeface="Lora"/>
                <a:sym typeface="Lora"/>
              </a:rPr>
              <a:t>.</a:t>
            </a:r>
            <a:endParaRPr sz="1100">
              <a:solidFill>
                <a:srgbClr val="232629"/>
              </a:solidFill>
              <a:highlight>
                <a:srgbClr val="FFFFFF"/>
              </a:highlight>
              <a:latin typeface="Lora"/>
              <a:ea typeface="Lora"/>
              <a:cs typeface="Lora"/>
              <a:sym typeface="Lora"/>
            </a:endParaRPr>
          </a:p>
        </p:txBody>
      </p:sp>
      <p:pic>
        <p:nvPicPr>
          <p:cNvPr id="108" name="Google Shape;108;p21"/>
          <p:cNvPicPr preferRelativeResize="0"/>
          <p:nvPr/>
        </p:nvPicPr>
        <p:blipFill>
          <a:blip r:embed="rId3">
            <a:alphaModFix/>
          </a:blip>
          <a:stretch>
            <a:fillRect/>
          </a:stretch>
        </p:blipFill>
        <p:spPr>
          <a:xfrm>
            <a:off x="1662125" y="3492000"/>
            <a:ext cx="5819750" cy="155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