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DF6FCB-FA6F-40D2-B079-C3983306BA12}">
  <a:tblStyle styleId="{08DF6FCB-FA6F-40D2-B079-C3983306BA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6651afeb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6651afeb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6651afe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6651afe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6651afe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6651afe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1f71644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1f71644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76d7719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76d7719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76d7719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76d7719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76d7719f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76d7719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76d7719f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76d7719f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76d7719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76d7719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76d7719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76d7719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6651afe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6651afe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76d7719f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76d7719f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76d7719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76d7719f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76d7719f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76d7719f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6651afeb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6651afeb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6651afeb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6651afeb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6651afeb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6651afeb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6651afeb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6651afeb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76d7719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76d7719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76d7719f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76d7719f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6651afeb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6651afeb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651afeb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651afeb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6651afeb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6651afeb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6651afe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6651afe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6651afeb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6651afeb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6651afeb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6651afeb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6651afeb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6651afeb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hyperlink" Target="http://arxiv.org/abs/2001.01550" TargetMode="External"/><Relationship Id="rId10" Type="http://schemas.openxmlformats.org/officeDocument/2006/relationships/hyperlink" Target="https://doi.org/10.1016/j.cmpb.2018.04.005" TargetMode="External"/><Relationship Id="rId13" Type="http://schemas.openxmlformats.org/officeDocument/2006/relationships/hyperlink" Target="http://arxiv.org/abs/1804.06812" TargetMode="External"/><Relationship Id="rId12" Type="http://schemas.openxmlformats.org/officeDocument/2006/relationships/hyperlink" Target="https://doi.org/10.1016/j.ins.2017.06.027" TargetMode="External"/><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doi.org/10.1001/jama.2009.1389" TargetMode="External"/><Relationship Id="rId4" Type="http://schemas.openxmlformats.org/officeDocument/2006/relationships/hyperlink" Target="https://doi.org/10.1016/j.jacc.2017.07.723" TargetMode="External"/><Relationship Id="rId9" Type="http://schemas.openxmlformats.org/officeDocument/2006/relationships/hyperlink" Target="http://arxiv.org/abs/2006.07733" TargetMode="External"/><Relationship Id="rId15" Type="http://schemas.openxmlformats.org/officeDocument/2006/relationships/hyperlink" Target="https://doi.org/10.1016/s0140-6736(19)31721-0" TargetMode="External"/><Relationship Id="rId14" Type="http://schemas.openxmlformats.org/officeDocument/2006/relationships/hyperlink" Target="http://arxiv.org/abs/1812.07421" TargetMode="External"/><Relationship Id="rId17" Type="http://schemas.openxmlformats.org/officeDocument/2006/relationships/hyperlink" Target="http://arxiv.org/abs/1904.01949" TargetMode="External"/><Relationship Id="rId16" Type="http://schemas.openxmlformats.org/officeDocument/2006/relationships/hyperlink" Target="http://arxiv.org/abs/1707.01836" TargetMode="External"/><Relationship Id="rId5" Type="http://schemas.openxmlformats.org/officeDocument/2006/relationships/hyperlink" Target="https://doi.org/10.1038/s41591-018-0268-3" TargetMode="External"/><Relationship Id="rId19" Type="http://schemas.openxmlformats.org/officeDocument/2006/relationships/hyperlink" Target="http://arxiv.org/abs/1710.06122" TargetMode="External"/><Relationship Id="rId6" Type="http://schemas.openxmlformats.org/officeDocument/2006/relationships/hyperlink" Target="https://arxiv.org/abs/1910.09570" TargetMode="External"/><Relationship Id="rId18" Type="http://schemas.openxmlformats.org/officeDocument/2006/relationships/hyperlink" Target="http://arxiv.org/abs/1812.07422" TargetMode="External"/><Relationship Id="rId7" Type="http://schemas.openxmlformats.org/officeDocument/2006/relationships/hyperlink" Target="https://doi.org/10.1161/01.CIR.101.23.e215" TargetMode="External"/><Relationship Id="rId8" Type="http://schemas.openxmlformats.org/officeDocument/2006/relationships/hyperlink" Target="http://arxiv.org/abs/1911.05722" TargetMode="External"/></Relationships>
</file>

<file path=ppt/slides/_rels/slide28.xml.rels><?xml version="1.0" encoding="UTF-8" standalone="yes"?><Relationships xmlns="http://schemas.openxmlformats.org/package/2006/relationships"><Relationship Id="rId11" Type="http://schemas.openxmlformats.org/officeDocument/2006/relationships/hyperlink" Target="http://arxiv.org/abs/1810.07088" TargetMode="External"/><Relationship Id="rId10" Type="http://schemas.openxmlformats.org/officeDocument/2006/relationships/hyperlink" Target="http://arxiv.org/abs/1812.04693" TargetMode="External"/><Relationship Id="rId13" Type="http://schemas.openxmlformats.org/officeDocument/2006/relationships/hyperlink" Target="http://arxiv.org/abs/1901.03295" TargetMode="External"/><Relationship Id="rId12" Type="http://schemas.openxmlformats.org/officeDocument/2006/relationships/hyperlink" Target="https://doi.org/10.1016/j.ins.2016.01.082" TargetMode="External"/><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arxiv.org/abs/1512.03385" TargetMode="External"/><Relationship Id="rId4" Type="http://schemas.openxmlformats.org/officeDocument/2006/relationships/hyperlink" Target="http://arxiv.org/abs/1603.05027" TargetMode="External"/><Relationship Id="rId9" Type="http://schemas.openxmlformats.org/officeDocument/2006/relationships/hyperlink" Target="http://arxiv.org/abs/2004.13701" TargetMode="External"/><Relationship Id="rId15" Type="http://schemas.openxmlformats.org/officeDocument/2006/relationships/hyperlink" Target="http://arxiv.org/abs/1906.02940" TargetMode="External"/><Relationship Id="rId14" Type="http://schemas.openxmlformats.org/officeDocument/2006/relationships/hyperlink" Target="http://arxiv.org/abs/1807.03748" TargetMode="External"/><Relationship Id="rId17" Type="http://schemas.openxmlformats.org/officeDocument/2006/relationships/hyperlink" Target="https://doi.org/10.1166/jmihi.2018.2442" TargetMode="External"/><Relationship Id="rId16" Type="http://schemas.openxmlformats.org/officeDocument/2006/relationships/hyperlink" Target="http://arxiv.org/abs/1412.6980" TargetMode="External"/><Relationship Id="rId5" Type="http://schemas.openxmlformats.org/officeDocument/2006/relationships/hyperlink" Target="http://arxiv.org/abs/1706.03762" TargetMode="External"/><Relationship Id="rId6" Type="http://schemas.openxmlformats.org/officeDocument/2006/relationships/hyperlink" Target="http://arxiv.org/abs/1409.0473" TargetMode="External"/><Relationship Id="rId18" Type="http://schemas.openxmlformats.org/officeDocument/2006/relationships/hyperlink" Target="https://doi.org/10.13026/F4AB-0814" TargetMode="External"/><Relationship Id="rId7" Type="http://schemas.openxmlformats.org/officeDocument/2006/relationships/hyperlink" Target="http://arxiv.org/abs/1502.03044" TargetMode="External"/><Relationship Id="rId8" Type="http://schemas.openxmlformats.org/officeDocument/2006/relationships/hyperlink" Target="https://doi.org/10.1109/ichi.2018.0009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nature.com/articles/s41598-021-84374-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Transfer Learning for ECG Classification</a:t>
            </a:r>
            <a:endParaRPr/>
          </a:p>
        </p:txBody>
      </p:sp>
      <p:sp>
        <p:nvSpPr>
          <p:cNvPr id="65" name="Google Shape;65;p13"/>
          <p:cNvSpPr txBox="1"/>
          <p:nvPr>
            <p:ph idx="1" type="subTitle"/>
          </p:nvPr>
        </p:nvSpPr>
        <p:spPr>
          <a:xfrm>
            <a:off x="2519075" y="1822235"/>
            <a:ext cx="42426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a:t>
            </a:r>
            <a:r>
              <a:rPr lang="en" sz="2577"/>
              <a:t>Representation/ Feature Learning</a:t>
            </a:r>
            <a:r>
              <a:rPr lang="en"/>
              <a:t>)</a:t>
            </a:r>
            <a:endParaRPr/>
          </a:p>
        </p:txBody>
      </p:sp>
      <p:sp>
        <p:nvSpPr>
          <p:cNvPr id="120" name="Google Shape;120;p22"/>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Rahhal et al. </a:t>
            </a:r>
            <a:r>
              <a:rPr lang="en" sz="1000">
                <a:solidFill>
                  <a:srgbClr val="222222"/>
                </a:solidFill>
                <a:highlight>
                  <a:srgbClr val="FFFFFF"/>
                </a:highlight>
              </a:rPr>
              <a:t>[31]</a:t>
            </a:r>
            <a:r>
              <a:rPr lang="en" sz="1350">
                <a:solidFill>
                  <a:srgbClr val="222222"/>
                </a:solidFill>
                <a:highlight>
                  <a:srgbClr val="FFFFFF"/>
                </a:highlight>
              </a:rPr>
              <a:t> and Xia et al. </a:t>
            </a:r>
            <a:r>
              <a:rPr lang="en" sz="1000">
                <a:solidFill>
                  <a:srgbClr val="222222"/>
                </a:solidFill>
                <a:highlight>
                  <a:srgbClr val="FFFFFF"/>
                </a:highlight>
              </a:rPr>
              <a:t>[32]</a:t>
            </a:r>
            <a:r>
              <a:rPr lang="en" sz="1350">
                <a:solidFill>
                  <a:srgbClr val="222222"/>
                </a:solidFill>
                <a:highlight>
                  <a:srgbClr val="FFFFFF"/>
                </a:highlight>
              </a:rPr>
              <a:t> train stacked denoising autoencoders to reconstruct ECG heartbeats.</a:t>
            </a:r>
            <a:endParaRPr sz="1350">
              <a:solidFill>
                <a:srgbClr val="222222"/>
              </a:solidFill>
              <a:highlight>
                <a:srgbClr val="FFFFFF"/>
              </a:highlight>
            </a:endParaRPr>
          </a:p>
          <a:p>
            <a:pPr indent="0" lvl="0" marL="457200" rtl="0" algn="l">
              <a:spcBef>
                <a:spcPts val="1200"/>
              </a:spcBef>
              <a:spcAft>
                <a:spcPts val="0"/>
              </a:spcAft>
              <a:buNone/>
            </a:pPr>
            <a:r>
              <a:rPr lang="en" sz="1350">
                <a:solidFill>
                  <a:srgbClr val="222222"/>
                </a:solidFill>
                <a:highlight>
                  <a:srgbClr val="FFFFFF"/>
                </a:highlight>
              </a:rPr>
              <a:t>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Tan et al. </a:t>
            </a:r>
            <a:r>
              <a:rPr lang="en" sz="1000">
                <a:solidFill>
                  <a:srgbClr val="222222"/>
                </a:solidFill>
                <a:highlight>
                  <a:srgbClr val="FFFFFF"/>
                </a:highlight>
              </a:rPr>
              <a:t>[5]</a:t>
            </a:r>
            <a:r>
              <a:rPr lang="en" sz="1350">
                <a:solidFill>
                  <a:srgbClr val="222222"/>
                </a:solidFill>
                <a:highlight>
                  <a:srgbClr val="FFFFFF"/>
                </a:highlight>
              </a:rPr>
              <a:t> reconstruct slightly longer ECG frames using a simple autoencoder, and Rajan et al.</a:t>
            </a:r>
            <a:r>
              <a:rPr lang="en" sz="1000">
                <a:solidFill>
                  <a:srgbClr val="222222"/>
                </a:solidFill>
                <a:highlight>
                  <a:srgbClr val="FFFFFF"/>
                </a:highlight>
              </a:rPr>
              <a:t> [33]</a:t>
            </a:r>
            <a:r>
              <a:rPr lang="en" sz="1350">
                <a:solidFill>
                  <a:srgbClr val="222222"/>
                </a:solidFill>
                <a:highlight>
                  <a:srgbClr val="FFFFFF"/>
                </a:highlight>
              </a:rPr>
              <a:t> train an encoder-decoder network composed of RNNs (also referred to as </a:t>
            </a:r>
            <a:r>
              <a:rPr i="1" lang="en" sz="1350">
                <a:solidFill>
                  <a:srgbClr val="222222"/>
                </a:solidFill>
                <a:highlight>
                  <a:srgbClr val="FFFFFF"/>
                </a:highlight>
              </a:rPr>
              <a:t>Seq2Seq</a:t>
            </a:r>
            <a:r>
              <a:rPr lang="en" sz="1350">
                <a:solidFill>
                  <a:srgbClr val="222222"/>
                </a:solidFill>
                <a:highlight>
                  <a:srgbClr val="FFFFFF"/>
                </a:highlight>
              </a:rPr>
              <a:t> model) to reconstruct missing channels from a short ECG frame.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In all of the above examples, the latent space learned by the generative model is exploited by training a classifier on top of it. However, generative models taught to reconstruct the input often fail to extract context information which may be useful for the downstream (target) task </a:t>
            </a:r>
            <a:r>
              <a:rPr lang="en" sz="1000">
                <a:solidFill>
                  <a:srgbClr val="222222"/>
                </a:solidFill>
                <a:highlight>
                  <a:srgbClr val="FFFFFF"/>
                </a:highlight>
              </a:rPr>
              <a:t>[34]</a:t>
            </a:r>
            <a:r>
              <a:rPr lang="en" sz="1350">
                <a:solidFill>
                  <a:srgbClr val="222222"/>
                </a:solidFill>
                <a:highlight>
                  <a:srgbClr val="FFFFFF"/>
                </a:highlight>
              </a:rPr>
              <a:t>. </a:t>
            </a:r>
            <a:endParaRPr sz="1350">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a:t>
            </a:r>
            <a:endParaRPr/>
          </a:p>
        </p:txBody>
      </p:sp>
      <p:pic>
        <p:nvPicPr>
          <p:cNvPr id="126" name="Google Shape;126;p23"/>
          <p:cNvPicPr preferRelativeResize="0"/>
          <p:nvPr/>
        </p:nvPicPr>
        <p:blipFill>
          <a:blip r:embed="rId3">
            <a:alphaModFix/>
          </a:blip>
          <a:stretch>
            <a:fillRect/>
          </a:stretch>
        </p:blipFill>
        <p:spPr>
          <a:xfrm>
            <a:off x="1313425" y="1347775"/>
            <a:ext cx="6517151" cy="371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(Pretraining)</a:t>
            </a:r>
            <a:endParaRPr/>
          </a:p>
        </p:txBody>
      </p:sp>
      <p:sp>
        <p:nvSpPr>
          <p:cNvPr id="132" name="Google Shape;132;p2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They pretrain CNNs on Icentia11K, which contains ECG data from 11,000 patients. The average patient is about 60 years old and exhibits some form of heart arrhythmia.</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The data set contains over 630,000 h of ECG signal with over 2,700,000,000 labeled beats.</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During pretraining, they collect mini-batches by sampling short ECG frames from randomly chosen patients.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Once the pretraining is finished, they revert the model to the checkpoint, at which the model had the highest validation accuracy. </a:t>
            </a:r>
            <a:endParaRPr sz="135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(Classification)</a:t>
            </a:r>
            <a:endParaRPr/>
          </a:p>
        </p:txBody>
      </p:sp>
      <p:sp>
        <p:nvSpPr>
          <p:cNvPr id="138" name="Google Shape;138;p2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CNN predicts the presence of an abnormal beat in a short ECG frame.</a:t>
            </a:r>
            <a:endParaRPr sz="1350">
              <a:solidFill>
                <a:srgbClr val="222222"/>
              </a:solidFill>
              <a:highlight>
                <a:srgbClr val="FFFFFF"/>
              </a:highlight>
            </a:endParaRPr>
          </a:p>
          <a:p>
            <a:pPr indent="0" lvl="0" marL="457200" rtl="0" algn="l">
              <a:spcBef>
                <a:spcPts val="1200"/>
              </a:spcBef>
              <a:spcAft>
                <a:spcPts val="0"/>
              </a:spcAft>
              <a:buNone/>
            </a:pPr>
            <a:r>
              <a:rPr lang="en" sz="1350">
                <a:solidFill>
                  <a:srgbClr val="222222"/>
                </a:solidFill>
                <a:highlight>
                  <a:srgbClr val="FFFFFF"/>
                </a:highlight>
              </a:rPr>
              <a:t>Classes: </a:t>
            </a:r>
            <a:r>
              <a:rPr lang="en" sz="1350">
                <a:solidFill>
                  <a:srgbClr val="222222"/>
                </a:solidFill>
                <a:highlight>
                  <a:schemeClr val="lt1"/>
                </a:highlight>
              </a:rPr>
              <a:t>premature atrial contractions (PAC), premature ventricular contractions (PVC) &amp; normal</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CNN predicts the heart rhythm from a short ECG frame. For each frame, they look at the duration of every rhythm to determine the label. Specifically, they pick the longest of the rhythms, while prioritizing Atrial Fibrillation (AFib) and Atrial Flutter (AFlut). This means that they first select the longer among AFib and AFlut if they are present, otherwise the longest of the remaining rhythms.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In contrast to beat and rhythm classification, where labels are in part created by specialists, the labels for this task are generated automatically, i.e. without human intervention. For each frame, they first find the indices of heartbeats (this can be done using a QRS detection algorithm</a:t>
            </a:r>
            <a:r>
              <a:rPr lang="en" sz="1050">
                <a:solidFill>
                  <a:srgbClr val="222222"/>
                </a:solidFill>
                <a:highlight>
                  <a:srgbClr val="FFFFFF"/>
                </a:highlight>
              </a:rPr>
              <a:t>[35]</a:t>
            </a:r>
            <a:r>
              <a:rPr lang="en" sz="1350">
                <a:solidFill>
                  <a:srgbClr val="222222"/>
                </a:solidFill>
                <a:highlight>
                  <a:srgbClr val="FFFFFF"/>
                </a:highlight>
              </a:rPr>
              <a:t>) and estimate the number of beats per minute (BPM) based on the interbeat intervals. Next, they assign a class based on BPM: Bradycardia (&lt; 60 BPM), Tachycardia (&gt;100 BPM), Normal (60–100 BPM) and Noise in case of a failure to detect any heartbeats. Additionally, when generating the label, they always temporarily extend the size of the frame by 1 s at both ends. </a:t>
            </a:r>
            <a:endParaRPr sz="1350">
              <a:solidFill>
                <a:srgbClr val="2222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(Future Prediction)</a:t>
            </a:r>
            <a:endParaRPr/>
          </a:p>
        </p:txBody>
      </p:sp>
      <p:sp>
        <p:nvSpPr>
          <p:cNvPr id="144" name="Google Shape;144;p2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model predicts the future ECG signal based on a present ECG signal. This is a type of unsupervised representation learning, which is their adaptation of Contrastive Predictive Coding</a:t>
            </a:r>
            <a:r>
              <a:rPr lang="en" sz="1000">
                <a:solidFill>
                  <a:srgbClr val="222222"/>
                </a:solidFill>
                <a:highlight>
                  <a:srgbClr val="FFFFFF"/>
                </a:highlight>
              </a:rPr>
              <a:t>[34]</a:t>
            </a:r>
            <a:r>
              <a:rPr lang="en" sz="1350">
                <a:solidFill>
                  <a:srgbClr val="222222"/>
                </a:solidFill>
                <a:highlight>
                  <a:srgbClr val="FFFFFF"/>
                </a:highlight>
              </a:rPr>
              <a:t> to ECG data.</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future is an ECG frame collected at some distance from the context. The distance is measured in the number of frames that lie between the context and the future and they refer to it as the offset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Instead of predicting the future frame directly using a generative model, the context and the future are encoded into vector representations in a way that maximally preserves the mutual information between them.</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By maximizing the mutual information, the model learns to extract the underlying latent variables, which are shared by the context and the future. This is achieved by optimizing a loss based on Noise Contrastive Estimation</a:t>
            </a:r>
            <a:r>
              <a:rPr lang="en" sz="1000">
                <a:solidFill>
                  <a:srgbClr val="222222"/>
                </a:solidFill>
                <a:highlight>
                  <a:srgbClr val="FFFFFF"/>
                </a:highlight>
              </a:rPr>
              <a:t>[36]</a:t>
            </a:r>
            <a:r>
              <a:rPr lang="en" sz="1350">
                <a:solidFill>
                  <a:srgbClr val="222222"/>
                </a:solidFill>
                <a:highlight>
                  <a:srgbClr val="FFFFFF"/>
                </a:highlight>
              </a:rPr>
              <a:t>. </a:t>
            </a:r>
            <a:endParaRPr sz="1350">
              <a:solidFill>
                <a:srgbClr val="22222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(Finetuning)</a:t>
            </a:r>
            <a:endParaRPr/>
          </a:p>
        </p:txBody>
      </p:sp>
      <p:sp>
        <p:nvSpPr>
          <p:cNvPr id="150" name="Google Shape;150;p2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Before finetuning a CNN, they replace model’s output layer (i.e. classification layer) with a fully connected layer whose weights are randomly initialized and whose outputs match the classes of the PhysioNet/CinC Challenge 2017 data set. The CNNs are trained end-to-end (not freezing any pretrained weights) for up to 200 epochs. If the training accuracy does not improve for 50 epochs, the training is interrupted. Usually, the network achieves near 100% accuracy on the train set in a short time. As a consequence, the actual number of epochs is less than 200.</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During finetuning, they record the macro </a:t>
            </a:r>
            <a:r>
              <a:rPr lang="en" sz="1500">
                <a:solidFill>
                  <a:srgbClr val="222222"/>
                </a:solidFill>
                <a:highlight>
                  <a:srgbClr val="FFFFFF"/>
                </a:highlight>
              </a:rPr>
              <a:t>F</a:t>
            </a:r>
            <a:r>
              <a:rPr lang="en" sz="1050">
                <a:solidFill>
                  <a:srgbClr val="222222"/>
                </a:solidFill>
                <a:highlight>
                  <a:srgbClr val="FFFFFF"/>
                </a:highlight>
              </a:rPr>
              <a:t>1 </a:t>
            </a:r>
            <a:r>
              <a:rPr lang="en" sz="1350">
                <a:solidFill>
                  <a:srgbClr val="222222"/>
                </a:solidFill>
                <a:highlight>
                  <a:srgbClr val="FFFFFF"/>
                </a:highlight>
              </a:rPr>
              <a:t>score, which is used as a metric in the PhysioNet/CinC Challenge 2017, on the validation set after each epoch. After the training is finished, they revert the weights of the network to the checkpoint at which the model had the highest macro </a:t>
            </a:r>
            <a:r>
              <a:rPr lang="en" sz="1500">
                <a:solidFill>
                  <a:srgbClr val="222222"/>
                </a:solidFill>
                <a:highlight>
                  <a:srgbClr val="FFFFFF"/>
                </a:highlight>
              </a:rPr>
              <a:t>F</a:t>
            </a:r>
            <a:r>
              <a:rPr lang="en" sz="1050">
                <a:solidFill>
                  <a:srgbClr val="222222"/>
                </a:solidFill>
                <a:highlight>
                  <a:srgbClr val="FFFFFF"/>
                </a:highlight>
              </a:rPr>
              <a:t>1 </a:t>
            </a:r>
            <a:r>
              <a:rPr lang="en" sz="1350">
                <a:solidFill>
                  <a:srgbClr val="222222"/>
                </a:solidFill>
                <a:highlight>
                  <a:srgbClr val="FFFFFF"/>
                </a:highlight>
              </a:rPr>
              <a:t>score on the validation set. Finally, authors record the macro </a:t>
            </a:r>
            <a:r>
              <a:rPr lang="en" sz="1500">
                <a:solidFill>
                  <a:srgbClr val="222222"/>
                </a:solidFill>
                <a:highlight>
                  <a:srgbClr val="FFFFFF"/>
                </a:highlight>
              </a:rPr>
              <a:t>F</a:t>
            </a:r>
            <a:r>
              <a:rPr lang="en" sz="1050">
                <a:solidFill>
                  <a:srgbClr val="222222"/>
                </a:solidFill>
                <a:highlight>
                  <a:srgbClr val="FFFFFF"/>
                </a:highlight>
              </a:rPr>
              <a:t>1 </a:t>
            </a:r>
            <a:r>
              <a:rPr lang="en" sz="1350">
                <a:solidFill>
                  <a:srgbClr val="222222"/>
                </a:solidFill>
                <a:highlight>
                  <a:srgbClr val="FFFFFF"/>
                </a:highlight>
              </a:rPr>
              <a:t>score achieved by the finetuned CNN on the test set.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In order to evaluate a pretraining method, they repeat the described finetuning procedure 10 times. </a:t>
            </a:r>
            <a:endParaRPr sz="1350">
              <a:solidFill>
                <a:srgbClr val="22222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(Model Architecture)</a:t>
            </a:r>
            <a:endParaRPr/>
          </a:p>
        </p:txBody>
      </p:sp>
      <p:sp>
        <p:nvSpPr>
          <p:cNvPr id="156" name="Google Shape;156;p2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They use ResNet-18v2</a:t>
            </a:r>
            <a:r>
              <a:rPr lang="en" sz="1000">
                <a:solidFill>
                  <a:srgbClr val="222222"/>
                </a:solidFill>
                <a:highlight>
                  <a:srgbClr val="FFFFFF"/>
                </a:highlight>
              </a:rPr>
              <a:t>[22]</a:t>
            </a:r>
            <a:r>
              <a:rPr lang="en" sz="1350">
                <a:solidFill>
                  <a:srgbClr val="222222"/>
                </a:solidFill>
                <a:highlight>
                  <a:srgbClr val="FFFFFF"/>
                </a:highlight>
              </a:rPr>
              <a:t> as the baseline CNN.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Their networks follow the design of the improved residual networks proposed by He et al.</a:t>
            </a:r>
            <a:r>
              <a:rPr lang="en" sz="1000">
                <a:solidFill>
                  <a:srgbClr val="222222"/>
                </a:solidFill>
                <a:highlight>
                  <a:srgbClr val="FFFFFF"/>
                </a:highlight>
              </a:rPr>
              <a:t>[22]</a:t>
            </a:r>
            <a:r>
              <a:rPr lang="en" sz="1350">
                <a:solidFill>
                  <a:srgbClr val="222222"/>
                </a:solidFill>
                <a:highlight>
                  <a:srgbClr val="FFFFFF"/>
                </a:highlight>
              </a:rPr>
              <a:t> with some small adjustments.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Due to the dimensionality of the input (i.e. ECG data is 1-dimensional), they replace the 2-dimensional convolutional layers with their 1-dimensional counterparts.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Furthermore, They use larger filter sizes, i.e. 7, 5, 5, and 3 at each stage respectively, which outperform the suggested smaller 3×3 filters.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remaining architectural decisions and hyperparameters, including the weight initialization scheme, are the same as in He et al.</a:t>
            </a:r>
            <a:r>
              <a:rPr lang="en" sz="1000">
                <a:solidFill>
                  <a:srgbClr val="222222"/>
                </a:solidFill>
                <a:highlight>
                  <a:srgbClr val="FFFFFF"/>
                </a:highlight>
              </a:rPr>
              <a:t>[22]</a:t>
            </a:r>
            <a:r>
              <a:rPr lang="en" sz="1350">
                <a:solidFill>
                  <a:srgbClr val="222222"/>
                </a:solidFill>
                <a:highlight>
                  <a:srgbClr val="FFFFFF"/>
                </a:highlight>
              </a:rPr>
              <a:t>.</a:t>
            </a:r>
            <a:endParaRPr sz="1350">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 (Future Prediction Framework)</a:t>
            </a:r>
            <a:endParaRPr/>
          </a:p>
        </p:txBody>
      </p:sp>
      <p:sp>
        <p:nvSpPr>
          <p:cNvPr id="162" name="Google Shape;162;p29"/>
          <p:cNvSpPr txBox="1"/>
          <p:nvPr>
            <p:ph idx="1" type="body"/>
          </p:nvPr>
        </p:nvSpPr>
        <p:spPr>
          <a:xfrm>
            <a:off x="311700" y="1505700"/>
            <a:ext cx="8520600" cy="10131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 framework for Contrastive Predictive Coding</a:t>
            </a:r>
            <a:r>
              <a:rPr lang="en" sz="1000">
                <a:solidFill>
                  <a:srgbClr val="222222"/>
                </a:solidFill>
                <a:highlight>
                  <a:srgbClr val="FFFFFF"/>
                </a:highlight>
              </a:rPr>
              <a:t>[34]</a:t>
            </a:r>
            <a:r>
              <a:rPr lang="en" sz="1350">
                <a:solidFill>
                  <a:srgbClr val="222222"/>
                </a:solidFill>
                <a:highlight>
                  <a:srgbClr val="FFFFFF"/>
                </a:highlight>
              </a:rPr>
              <a:t> consists of two models that are trained jointly: an encoder model that encodes the ECG frames and an autoregressive model that summarizes the encoded context frames into a single vector representation of the context.</a:t>
            </a:r>
            <a:endParaRPr sz="1350">
              <a:solidFill>
                <a:srgbClr val="222222"/>
              </a:solidFill>
              <a:highlight>
                <a:srgbClr val="FFFFFF"/>
              </a:highlight>
            </a:endParaRPr>
          </a:p>
        </p:txBody>
      </p:sp>
      <p:pic>
        <p:nvPicPr>
          <p:cNvPr id="163" name="Google Shape;163;p29"/>
          <p:cNvPicPr preferRelativeResize="0"/>
          <p:nvPr/>
        </p:nvPicPr>
        <p:blipFill>
          <a:blip r:embed="rId3">
            <a:alphaModFix/>
          </a:blip>
          <a:stretch>
            <a:fillRect/>
          </a:stretch>
        </p:blipFill>
        <p:spPr>
          <a:xfrm>
            <a:off x="2474138" y="2444800"/>
            <a:ext cx="4195770" cy="231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69" name="Google Shape;169;p3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70" name="Google Shape;170;p30"/>
          <p:cNvGraphicFramePr/>
          <p:nvPr/>
        </p:nvGraphicFramePr>
        <p:xfrm>
          <a:off x="952500" y="2000250"/>
          <a:ext cx="3000000" cy="3000000"/>
        </p:xfrm>
        <a:graphic>
          <a:graphicData uri="http://schemas.openxmlformats.org/drawingml/2006/table">
            <a:tbl>
              <a:tblPr>
                <a:noFill/>
                <a:tableStyleId>{08DF6FCB-FA6F-40D2-B079-C3983306BA12}</a:tableStyleId>
              </a:tblPr>
              <a:tblGrid>
                <a:gridCol w="3619500"/>
                <a:gridCol w="3619500"/>
              </a:tblGrid>
              <a:tr h="381000">
                <a:tc>
                  <a:txBody>
                    <a:bodyPr/>
                    <a:lstStyle/>
                    <a:p>
                      <a:pPr indent="0" lvl="0" marL="0" rtl="0" algn="ctr">
                        <a:spcBef>
                          <a:spcPts val="0"/>
                        </a:spcBef>
                        <a:spcAft>
                          <a:spcPts val="0"/>
                        </a:spcAft>
                        <a:buNone/>
                      </a:pPr>
                      <a:r>
                        <a:rPr lang="en"/>
                        <a:t>Optimizer</a:t>
                      </a:r>
                      <a:endParaRPr/>
                    </a:p>
                  </a:txBody>
                  <a:tcPr marT="91425" marB="91425" marR="91425" marL="91425"/>
                </a:tc>
                <a:tc>
                  <a:txBody>
                    <a:bodyPr/>
                    <a:lstStyle/>
                    <a:p>
                      <a:pPr indent="0" lvl="0" marL="0" rtl="0" algn="ctr">
                        <a:spcBef>
                          <a:spcPts val="0"/>
                        </a:spcBef>
                        <a:spcAft>
                          <a:spcPts val="0"/>
                        </a:spcAft>
                        <a:buNone/>
                      </a:pPr>
                      <a:r>
                        <a:rPr lang="en"/>
                        <a:t>Adam</a:t>
                      </a:r>
                      <a:endParaRPr/>
                    </a:p>
                  </a:txBody>
                  <a:tcPr marT="91425" marB="91425" marR="91425" marL="91425"/>
                </a:tc>
              </a:tr>
              <a:tr h="381000">
                <a:tc>
                  <a:txBody>
                    <a:bodyPr/>
                    <a:lstStyle/>
                    <a:p>
                      <a:pPr indent="0" lvl="0" marL="0" rtl="0" algn="ctr">
                        <a:spcBef>
                          <a:spcPts val="0"/>
                        </a:spcBef>
                        <a:spcAft>
                          <a:spcPts val="0"/>
                        </a:spcAft>
                        <a:buNone/>
                      </a:pPr>
                      <a:r>
                        <a:rPr lang="en"/>
                        <a:t>Batch Size</a:t>
                      </a:r>
                      <a:endParaRPr/>
                    </a:p>
                  </a:txBody>
                  <a:tcPr marT="91425" marB="91425" marR="91425" marL="91425"/>
                </a:tc>
                <a:tc>
                  <a:txBody>
                    <a:bodyPr/>
                    <a:lstStyle/>
                    <a:p>
                      <a:pPr indent="0" lvl="0" marL="0" rtl="0" algn="ctr">
                        <a:spcBef>
                          <a:spcPts val="0"/>
                        </a:spcBef>
                        <a:spcAft>
                          <a:spcPts val="0"/>
                        </a:spcAft>
                        <a:buNone/>
                      </a:pPr>
                      <a:r>
                        <a:rPr lang="en" sz="1350">
                          <a:solidFill>
                            <a:srgbClr val="222222"/>
                          </a:solidFill>
                          <a:latin typeface="Roboto"/>
                          <a:ea typeface="Roboto"/>
                          <a:cs typeface="Roboto"/>
                          <a:sym typeface="Roboto"/>
                        </a:rPr>
                        <a:t>Different batch sizes depending on the number of trainable parameters</a:t>
                      </a:r>
                      <a:endParaRPr/>
                    </a:p>
                  </a:txBody>
                  <a:tcPr marT="91425" marB="91425" marR="91425" marL="91425"/>
                </a:tc>
              </a:tr>
              <a:tr h="381000">
                <a:tc>
                  <a:txBody>
                    <a:bodyPr/>
                    <a:lstStyle/>
                    <a:p>
                      <a:pPr indent="0" lvl="0" marL="0" rtl="0" algn="ctr">
                        <a:spcBef>
                          <a:spcPts val="0"/>
                        </a:spcBef>
                        <a:spcAft>
                          <a:spcPts val="0"/>
                        </a:spcAft>
                        <a:buNone/>
                      </a:pPr>
                      <a:r>
                        <a:rPr lang="en"/>
                        <a:t>Device</a:t>
                      </a:r>
                      <a:endParaRPr/>
                    </a:p>
                  </a:txBody>
                  <a:tcPr marT="91425" marB="91425" marR="91425" marL="91425"/>
                </a:tc>
                <a:tc>
                  <a:txBody>
                    <a:bodyPr/>
                    <a:lstStyle/>
                    <a:p>
                      <a:pPr indent="0" lvl="0" marL="0" rtl="0" algn="ctr">
                        <a:spcBef>
                          <a:spcPts val="0"/>
                        </a:spcBef>
                        <a:spcAft>
                          <a:spcPts val="0"/>
                        </a:spcAft>
                        <a:buNone/>
                      </a:pPr>
                      <a:r>
                        <a:rPr lang="en" sz="1350">
                          <a:solidFill>
                            <a:srgbClr val="222222"/>
                          </a:solidFill>
                          <a:latin typeface="Roboto"/>
                          <a:ea typeface="Roboto"/>
                          <a:cs typeface="Roboto"/>
                          <a:sym typeface="Roboto"/>
                        </a:rPr>
                        <a:t>Nvidia Tesla P100 GPU</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76" name="Google Shape;176;p31"/>
          <p:cNvSpPr txBox="1"/>
          <p:nvPr>
            <p:ph idx="1" type="body"/>
          </p:nvPr>
        </p:nvSpPr>
        <p:spPr>
          <a:xfrm>
            <a:off x="311700" y="1505700"/>
            <a:ext cx="8520600" cy="41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Hyperparameter Adjustment: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pic>
        <p:nvPicPr>
          <p:cNvPr id="177" name="Google Shape;177;p31"/>
          <p:cNvPicPr preferRelativeResize="0"/>
          <p:nvPr/>
        </p:nvPicPr>
        <p:blipFill>
          <a:blip r:embed="rId3">
            <a:alphaModFix/>
          </a:blip>
          <a:stretch>
            <a:fillRect/>
          </a:stretch>
        </p:blipFill>
        <p:spPr>
          <a:xfrm>
            <a:off x="1171750" y="1885775"/>
            <a:ext cx="6800549" cy="292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05 - Members </a:t>
            </a:r>
            <a:endParaRPr/>
          </a:p>
        </p:txBody>
      </p:sp>
      <p:sp>
        <p:nvSpPr>
          <p:cNvPr id="71" name="Google Shape;71;p1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Md Farhadul Islam</a:t>
            </a:r>
            <a:endParaRPr>
              <a:solidFill>
                <a:schemeClr val="dk1"/>
              </a:solidFill>
            </a:endParaRPr>
          </a:p>
          <a:p>
            <a:pPr indent="0" lvl="0" marL="457200" rtl="0" algn="l">
              <a:spcBef>
                <a:spcPts val="1200"/>
              </a:spcBef>
              <a:spcAft>
                <a:spcPts val="0"/>
              </a:spcAft>
              <a:buNone/>
            </a:pPr>
            <a:r>
              <a:rPr lang="en">
                <a:solidFill>
                  <a:schemeClr val="dk1"/>
                </a:solidFill>
              </a:rPr>
              <a:t>ID: 19201086</a:t>
            </a:r>
            <a:endParaRPr>
              <a:solidFill>
                <a:schemeClr val="dk1"/>
              </a:solidFill>
            </a:endParaRPr>
          </a:p>
          <a:p>
            <a:pPr indent="0" lvl="0" marL="457200" rtl="0" algn="l">
              <a:spcBef>
                <a:spcPts val="1200"/>
              </a:spcBef>
              <a:spcAft>
                <a:spcPts val="1200"/>
              </a:spcAft>
              <a:buNone/>
            </a:pPr>
            <a:r>
              <a:rPr lang="en">
                <a:solidFill>
                  <a:schemeClr val="dk1"/>
                </a:solidFill>
              </a:rPr>
              <a:t>Dept. of CSE</a:t>
            </a:r>
            <a:endParaRPr>
              <a:solidFill>
                <a:schemeClr val="dk1"/>
              </a:solidFill>
            </a:endParaRPr>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Sarah Zabeen</a:t>
            </a:r>
            <a:endParaRPr>
              <a:solidFill>
                <a:schemeClr val="dk1"/>
              </a:solidFill>
            </a:endParaRPr>
          </a:p>
          <a:p>
            <a:pPr indent="0" lvl="0" marL="457200" rtl="0" algn="l">
              <a:spcBef>
                <a:spcPts val="1200"/>
              </a:spcBef>
              <a:spcAft>
                <a:spcPts val="0"/>
              </a:spcAft>
              <a:buNone/>
            </a:pPr>
            <a:r>
              <a:rPr lang="en">
                <a:solidFill>
                  <a:schemeClr val="dk1"/>
                </a:solidFill>
              </a:rPr>
              <a:t>ID: 19241004</a:t>
            </a:r>
            <a:endParaRPr>
              <a:solidFill>
                <a:schemeClr val="dk1"/>
              </a:solidFill>
            </a:endParaRPr>
          </a:p>
          <a:p>
            <a:pPr indent="0" lvl="0" marL="457200" rtl="0" algn="l">
              <a:spcBef>
                <a:spcPts val="1200"/>
              </a:spcBef>
              <a:spcAft>
                <a:spcPts val="1200"/>
              </a:spcAft>
              <a:buNone/>
            </a:pPr>
            <a:r>
              <a:rPr lang="en">
                <a:solidFill>
                  <a:schemeClr val="dk1"/>
                </a:solidFill>
              </a:rPr>
              <a:t>Dept. of CSE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83" name="Google Shape;183;p32"/>
          <p:cNvSpPr txBox="1"/>
          <p:nvPr>
            <p:ph idx="1" type="body"/>
          </p:nvPr>
        </p:nvSpPr>
        <p:spPr>
          <a:xfrm>
            <a:off x="311700" y="1505700"/>
            <a:ext cx="8520600" cy="41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Results(F1 score) based on training samples</a:t>
            </a:r>
            <a:r>
              <a:rPr lang="en" sz="1125"/>
              <a:t>: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pic>
        <p:nvPicPr>
          <p:cNvPr id="184" name="Google Shape;184;p32"/>
          <p:cNvPicPr preferRelativeResize="0"/>
          <p:nvPr/>
        </p:nvPicPr>
        <p:blipFill>
          <a:blip r:embed="rId3">
            <a:alphaModFix/>
          </a:blip>
          <a:stretch>
            <a:fillRect/>
          </a:stretch>
        </p:blipFill>
        <p:spPr>
          <a:xfrm>
            <a:off x="152400" y="2239500"/>
            <a:ext cx="8839203" cy="15360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Experiments &amp; Results</a:t>
            </a:r>
            <a:endParaRPr/>
          </a:p>
        </p:txBody>
      </p:sp>
      <p:sp>
        <p:nvSpPr>
          <p:cNvPr id="190" name="Google Shape;190;p33"/>
          <p:cNvSpPr txBox="1"/>
          <p:nvPr>
            <p:ph idx="1" type="body"/>
          </p:nvPr>
        </p:nvSpPr>
        <p:spPr>
          <a:xfrm>
            <a:off x="311700" y="1505700"/>
            <a:ext cx="8520600" cy="30081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Char char="●"/>
            </a:pPr>
            <a:r>
              <a:rPr lang="en" sz="1350">
                <a:solidFill>
                  <a:srgbClr val="222222"/>
                </a:solidFill>
                <a:highlight>
                  <a:srgbClr val="FFFFFF"/>
                </a:highlight>
              </a:rPr>
              <a:t>ResNet-18v2, which is the baseline model which can be considered a “shallow” network. </a:t>
            </a:r>
            <a:endParaRPr sz="1350">
              <a:solidFill>
                <a:srgbClr val="222222"/>
              </a:solidFill>
              <a:highlight>
                <a:srgbClr val="FFFFFF"/>
              </a:highlight>
            </a:endParaRPr>
          </a:p>
          <a:p>
            <a:pPr indent="0" lvl="0" marL="457200" rtl="0" algn="l">
              <a:lnSpc>
                <a:spcPct val="95000"/>
              </a:lnSpc>
              <a:spcBef>
                <a:spcPts val="1200"/>
              </a:spcBef>
              <a:spcAft>
                <a:spcPts val="0"/>
              </a:spcAft>
              <a:buNone/>
            </a:pPr>
            <a:r>
              <a:t/>
            </a:r>
            <a:endParaRPr sz="1350">
              <a:solidFill>
                <a:srgbClr val="222222"/>
              </a:solidFill>
              <a:highlight>
                <a:srgbClr val="FFFFFF"/>
              </a:highlight>
            </a:endParaRPr>
          </a:p>
          <a:p>
            <a:pPr indent="-311150" lvl="0" marL="457200" rtl="0" algn="l">
              <a:lnSpc>
                <a:spcPct val="95000"/>
              </a:lnSpc>
              <a:spcBef>
                <a:spcPts val="1200"/>
              </a:spcBef>
              <a:spcAft>
                <a:spcPts val="0"/>
              </a:spcAft>
              <a:buSzPts val="1300"/>
              <a:buChar char="●"/>
            </a:pPr>
            <a:r>
              <a:rPr lang="en" sz="1350">
                <a:solidFill>
                  <a:srgbClr val="222222"/>
                </a:solidFill>
                <a:highlight>
                  <a:srgbClr val="FFFFFF"/>
                </a:highlight>
              </a:rPr>
              <a:t>ResNet-18v2 has a small number of layers and parameters comparatively. </a:t>
            </a:r>
            <a:endParaRPr sz="1350">
              <a:solidFill>
                <a:srgbClr val="222222"/>
              </a:solidFill>
              <a:highlight>
                <a:srgbClr val="FFFFFF"/>
              </a:highlight>
            </a:endParaRPr>
          </a:p>
          <a:p>
            <a:pPr indent="0" lvl="0" marL="457200" rtl="0" algn="l">
              <a:lnSpc>
                <a:spcPct val="95000"/>
              </a:lnSpc>
              <a:spcBef>
                <a:spcPts val="1200"/>
              </a:spcBef>
              <a:spcAft>
                <a:spcPts val="0"/>
              </a:spcAft>
              <a:buNone/>
            </a:pPr>
            <a:r>
              <a:t/>
            </a:r>
            <a:endParaRPr sz="1350">
              <a:solidFill>
                <a:srgbClr val="222222"/>
              </a:solidFill>
              <a:highlight>
                <a:srgbClr val="FFFFFF"/>
              </a:highlight>
            </a:endParaRPr>
          </a:p>
          <a:p>
            <a:pPr indent="-311150" lvl="0" marL="457200" rtl="0" algn="l">
              <a:lnSpc>
                <a:spcPct val="95000"/>
              </a:lnSpc>
              <a:spcBef>
                <a:spcPts val="1200"/>
              </a:spcBef>
              <a:spcAft>
                <a:spcPts val="0"/>
              </a:spcAft>
              <a:buSzPts val="1300"/>
              <a:buChar char="●"/>
            </a:pPr>
            <a:r>
              <a:rPr lang="en" sz="1350">
                <a:solidFill>
                  <a:srgbClr val="222222"/>
                </a:solidFill>
                <a:highlight>
                  <a:srgbClr val="FFFFFF"/>
                </a:highlight>
              </a:rPr>
              <a:t>Therefore, they increase the size of the model. They employ two new architectures: ResNet-34v2</a:t>
            </a:r>
            <a:r>
              <a:rPr lang="en" sz="1000">
                <a:solidFill>
                  <a:srgbClr val="222222"/>
                </a:solidFill>
                <a:highlight>
                  <a:srgbClr val="FFFFFF"/>
                </a:highlight>
              </a:rPr>
              <a:t>[22]</a:t>
            </a:r>
            <a:r>
              <a:rPr lang="en" sz="1350">
                <a:solidFill>
                  <a:srgbClr val="222222"/>
                </a:solidFill>
                <a:highlight>
                  <a:srgbClr val="FFFFFF"/>
                </a:highlight>
              </a:rPr>
              <a:t> and ResNet-50v2 </a:t>
            </a:r>
            <a:r>
              <a:rPr lang="en" sz="1000">
                <a:solidFill>
                  <a:srgbClr val="222222"/>
                </a:solidFill>
                <a:highlight>
                  <a:srgbClr val="FFFFFF"/>
                </a:highlight>
              </a:rPr>
              <a:t>[22]</a:t>
            </a:r>
            <a:r>
              <a:rPr lang="en" sz="1350">
                <a:solidFill>
                  <a:srgbClr val="222222"/>
                </a:solidFill>
                <a:highlight>
                  <a:srgbClr val="FFFFFF"/>
                </a:highlight>
              </a:rPr>
              <a:t>, which replaces standard residual blocks with bottleneck blocks. Other hyperparameters of the network remain the same. </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1200"/>
              </a:spcAft>
              <a:buSzPts val="275"/>
              <a:buNone/>
            </a:pPr>
            <a:r>
              <a:t/>
            </a:r>
            <a:endParaRPr sz="112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a:t>
            </a:r>
            <a:endParaRPr/>
          </a:p>
        </p:txBody>
      </p:sp>
      <p:pic>
        <p:nvPicPr>
          <p:cNvPr id="196" name="Google Shape;196;p34"/>
          <p:cNvPicPr preferRelativeResize="0"/>
          <p:nvPr/>
        </p:nvPicPr>
        <p:blipFill>
          <a:blip r:embed="rId3">
            <a:alphaModFix/>
          </a:blip>
          <a:stretch>
            <a:fillRect/>
          </a:stretch>
        </p:blipFill>
        <p:spPr>
          <a:xfrm>
            <a:off x="152400" y="1390225"/>
            <a:ext cx="8839199" cy="1524482"/>
          </a:xfrm>
          <a:prstGeom prst="rect">
            <a:avLst/>
          </a:prstGeom>
          <a:noFill/>
          <a:ln>
            <a:noFill/>
          </a:ln>
        </p:spPr>
      </p:pic>
      <p:pic>
        <p:nvPicPr>
          <p:cNvPr id="197" name="Google Shape;197;p34"/>
          <p:cNvPicPr preferRelativeResize="0"/>
          <p:nvPr/>
        </p:nvPicPr>
        <p:blipFill>
          <a:blip r:embed="rId4">
            <a:alphaModFix/>
          </a:blip>
          <a:stretch>
            <a:fillRect/>
          </a:stretch>
        </p:blipFill>
        <p:spPr>
          <a:xfrm>
            <a:off x="1127375" y="2968057"/>
            <a:ext cx="6889312" cy="19239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203" name="Google Shape;203;p3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22222"/>
                </a:solidFill>
                <a:highlight>
                  <a:srgbClr val="FFFFFF"/>
                </a:highlight>
              </a:rPr>
              <a:t>Transfer learning proves to be a valuable technique to deal with an inadequate amount of annotated data that plagues models trained to classify ECG recordings. In this work, they showed that pretraining convolutional neural networks (CNN) on a large ECG database and subsequently finetuning them on a much smaller ECG data set considerably improves the performance on the target task, effectively reducing the number of expensive annotations required to achieve the same performance level as CNNs that are not pretrained.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 Our Review</a:t>
            </a:r>
            <a:endParaRPr/>
          </a:p>
        </p:txBody>
      </p:sp>
      <p:sp>
        <p:nvSpPr>
          <p:cNvPr id="209" name="Google Shape;209;p3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a:solidFill>
                  <a:srgbClr val="222222"/>
                </a:solidFill>
              </a:rPr>
              <a:t>Helpful for tasks using small data</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Their contribution is very strong </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sz="1350">
                <a:solidFill>
                  <a:srgbClr val="222222"/>
                </a:solidFill>
                <a:highlight>
                  <a:srgbClr val="FFFFFF"/>
                </a:highlight>
              </a:rPr>
              <a:t>Pretraining CNNs improves the performance on the target task, i.e. AF classification, by up to 6.57%, effectively reducing the number of annotations required to achieve the same performance as CNNs that are not pretrained. </a:t>
            </a:r>
            <a:endParaRPr>
              <a:solidFill>
                <a:srgbClr val="22222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 Our Review</a:t>
            </a:r>
            <a:endParaRPr/>
          </a:p>
        </p:txBody>
      </p:sp>
      <p:sp>
        <p:nvSpPr>
          <p:cNvPr id="215" name="Google Shape;215;p3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Other metrics would help to compare </a:t>
            </a:r>
            <a:endParaRPr>
              <a:solidFill>
                <a:srgbClr val="222222"/>
              </a:solidFill>
            </a:endParaRPr>
          </a:p>
          <a:p>
            <a:pPr indent="0" lvl="0" marL="457200" rtl="0" algn="l">
              <a:spcBef>
                <a:spcPts val="1200"/>
              </a:spcBef>
              <a:spcAft>
                <a:spcPts val="0"/>
              </a:spcAft>
              <a:buNone/>
            </a:pPr>
            <a:r>
              <a:t/>
            </a:r>
            <a:endParaRPr>
              <a:solidFill>
                <a:srgbClr val="222222"/>
              </a:solidFill>
            </a:endParaRPr>
          </a:p>
          <a:p>
            <a:pPr indent="-311150" lvl="0" marL="457200" rtl="0" algn="l">
              <a:spcBef>
                <a:spcPts val="1200"/>
              </a:spcBef>
              <a:spcAft>
                <a:spcPts val="0"/>
              </a:spcAft>
              <a:buClr>
                <a:srgbClr val="222222"/>
              </a:buClr>
              <a:buSzPts val="1300"/>
              <a:buChar char="●"/>
            </a:pPr>
            <a:r>
              <a:rPr lang="en">
                <a:solidFill>
                  <a:srgbClr val="222222"/>
                </a:solidFill>
              </a:rPr>
              <a:t>Making the whole model uncertainty-aware </a:t>
            </a:r>
            <a:r>
              <a:rPr lang="en">
                <a:solidFill>
                  <a:srgbClr val="222222"/>
                </a:solidFill>
              </a:rPr>
              <a:t>would improve their decision makings</a:t>
            </a:r>
            <a:endParaRPr>
              <a:solidFill>
                <a:srgbClr val="222222"/>
              </a:solidFill>
            </a:endParaRPr>
          </a:p>
          <a:p>
            <a:pPr indent="0" lvl="0" marL="457200" rtl="0" algn="l">
              <a:spcBef>
                <a:spcPts val="1200"/>
              </a:spcBef>
              <a:spcAft>
                <a:spcPts val="1200"/>
              </a:spcAft>
              <a:buNone/>
            </a:pPr>
            <a:r>
              <a:t/>
            </a:r>
            <a:endParaRPr>
              <a:solidFill>
                <a:srgbClr val="2222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6" name="Google Shape;226;p3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fontScale="70000" lnSpcReduction="20000"/>
          </a:bodyPr>
          <a:lstStyle/>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Tawfik, D. S. </a:t>
            </a:r>
            <a:r>
              <a:rPr i="1" lang="en" sz="1050">
                <a:solidFill>
                  <a:srgbClr val="222222"/>
                </a:solidFill>
                <a:highlight>
                  <a:srgbClr val="FFFFFF"/>
                </a:highlight>
              </a:rPr>
              <a:t>et al.</a:t>
            </a:r>
            <a:r>
              <a:rPr lang="en" sz="1050">
                <a:solidFill>
                  <a:srgbClr val="222222"/>
                </a:solidFill>
                <a:highlight>
                  <a:srgbClr val="FFFFFF"/>
                </a:highlight>
              </a:rPr>
              <a:t> Physician burnout, well-being, and work unit safety grades in relationship to reported medical errors. </a:t>
            </a:r>
            <a:r>
              <a:rPr i="1" lang="en" sz="1050">
                <a:solidFill>
                  <a:srgbClr val="222222"/>
                </a:solidFill>
                <a:highlight>
                  <a:srgbClr val="FFFFFF"/>
                </a:highlight>
              </a:rPr>
              <a:t>Mayo Clin. Proc.</a:t>
            </a:r>
            <a:r>
              <a:rPr lang="en" sz="1050">
                <a:solidFill>
                  <a:srgbClr val="222222"/>
                </a:solidFill>
                <a:highlight>
                  <a:srgbClr val="FFFFFF"/>
                </a:highlight>
              </a:rPr>
              <a:t> 93, 1571–1580 (2018)</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West, C. P., Tan, A. D., Habermann, T. M., Sloan, J. A. &amp; Shanafelt, T. D. Association of resident fatigue and distress with perceived medical errors. </a:t>
            </a:r>
            <a:r>
              <a:rPr i="1" lang="en" sz="1050">
                <a:solidFill>
                  <a:srgbClr val="222222"/>
                </a:solidFill>
                <a:highlight>
                  <a:srgbClr val="FFFFFF"/>
                </a:highlight>
              </a:rPr>
              <a:t>JAMA</a:t>
            </a:r>
            <a:r>
              <a:rPr lang="en" sz="1050">
                <a:solidFill>
                  <a:srgbClr val="222222"/>
                </a:solidFill>
                <a:highlight>
                  <a:srgbClr val="FFFFFF"/>
                </a:highlight>
              </a:rPr>
              <a:t> 302, 1294–1300. </a:t>
            </a:r>
            <a:r>
              <a:rPr lang="en" sz="1050" u="sng">
                <a:solidFill>
                  <a:srgbClr val="006699"/>
                </a:solidFill>
                <a:highlight>
                  <a:srgbClr val="FFFFFF"/>
                </a:highlight>
                <a:hlinkClick r:id="rId3">
                  <a:extLst>
                    <a:ext uri="{A12FA001-AC4F-418D-AE19-62706E023703}">
                      <ahyp:hlinkClr val="tx"/>
                    </a:ext>
                  </a:extLst>
                </a:hlinkClick>
              </a:rPr>
              <a:t>https://doi.org/10.1001/jama.2009.1389</a:t>
            </a:r>
            <a:r>
              <a:rPr lang="en" sz="1050">
                <a:solidFill>
                  <a:srgbClr val="222222"/>
                </a:solidFill>
                <a:highlight>
                  <a:srgbClr val="FFFFFF"/>
                </a:highlight>
              </a:rPr>
              <a:t> (2009)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Schläpfer, J. &amp; Wellens, H. J. Computer-interpreted electrocardiograms. </a:t>
            </a:r>
            <a:r>
              <a:rPr i="1" lang="en" sz="1050">
                <a:solidFill>
                  <a:srgbClr val="222222"/>
                </a:solidFill>
                <a:highlight>
                  <a:srgbClr val="FFFFFF"/>
                </a:highlight>
              </a:rPr>
              <a:t>J. Am. Coll. Cardiol.</a:t>
            </a:r>
            <a:r>
              <a:rPr lang="en" sz="1050">
                <a:solidFill>
                  <a:srgbClr val="222222"/>
                </a:solidFill>
                <a:highlight>
                  <a:srgbClr val="FFFFFF"/>
                </a:highlight>
              </a:rPr>
              <a:t> 70, 1183–1192. </a:t>
            </a:r>
            <a:r>
              <a:rPr lang="en" sz="1050" u="sng">
                <a:solidFill>
                  <a:srgbClr val="006699"/>
                </a:solidFill>
                <a:highlight>
                  <a:srgbClr val="FFFFFF"/>
                </a:highlight>
                <a:hlinkClick r:id="rId4">
                  <a:extLst>
                    <a:ext uri="{A12FA001-AC4F-418D-AE19-62706E023703}">
                      <ahyp:hlinkClr val="tx"/>
                    </a:ext>
                  </a:extLst>
                </a:hlinkClick>
              </a:rPr>
              <a:t>https://doi.org/10.1016/j.jacc.2017.07.723</a:t>
            </a:r>
            <a:r>
              <a:rPr lang="en" sz="1050">
                <a:solidFill>
                  <a:srgbClr val="222222"/>
                </a:solidFill>
                <a:highlight>
                  <a:srgbClr val="FFFFFF"/>
                </a:highlight>
              </a:rPr>
              <a:t> (2017)</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Hannun, A. Y. </a:t>
            </a:r>
            <a:r>
              <a:rPr i="1" lang="en" sz="1050">
                <a:solidFill>
                  <a:srgbClr val="222222"/>
                </a:solidFill>
                <a:highlight>
                  <a:srgbClr val="FFFFFF"/>
                </a:highlight>
              </a:rPr>
              <a:t>et al.</a:t>
            </a:r>
            <a:r>
              <a:rPr lang="en" sz="1050">
                <a:solidFill>
                  <a:srgbClr val="222222"/>
                </a:solidFill>
                <a:highlight>
                  <a:srgbClr val="FFFFFF"/>
                </a:highlight>
              </a:rPr>
              <a:t> Cardiologist-level arrhythmia detection and classification in ambulatory electrocardiograms using a deep neural network. </a:t>
            </a:r>
            <a:r>
              <a:rPr i="1" lang="en" sz="1050">
                <a:solidFill>
                  <a:srgbClr val="222222"/>
                </a:solidFill>
                <a:highlight>
                  <a:srgbClr val="FFFFFF"/>
                </a:highlight>
              </a:rPr>
              <a:t>Nat. Med.</a:t>
            </a:r>
            <a:r>
              <a:rPr lang="en" sz="1050">
                <a:solidFill>
                  <a:srgbClr val="222222"/>
                </a:solidFill>
                <a:highlight>
                  <a:srgbClr val="FFFFFF"/>
                </a:highlight>
              </a:rPr>
              <a:t> 25, 65–69. </a:t>
            </a:r>
            <a:r>
              <a:rPr lang="en" sz="1050" u="sng">
                <a:solidFill>
                  <a:srgbClr val="006699"/>
                </a:solidFill>
                <a:highlight>
                  <a:srgbClr val="FFFFFF"/>
                </a:highlight>
                <a:hlinkClick r:id="rId5">
                  <a:extLst>
                    <a:ext uri="{A12FA001-AC4F-418D-AE19-62706E023703}">
                      <ahyp:hlinkClr val="tx"/>
                    </a:ext>
                  </a:extLst>
                </a:hlinkClick>
              </a:rPr>
              <a:t>https://doi.org/10.1038/s41591-018-0268-3</a:t>
            </a:r>
            <a:r>
              <a:rPr lang="en" sz="1050">
                <a:solidFill>
                  <a:srgbClr val="222222"/>
                </a:solidFill>
                <a:highlight>
                  <a:srgbClr val="FFFFFF"/>
                </a:highlight>
              </a:rPr>
              <a:t> (2019</a:t>
            </a:r>
            <a:r>
              <a:rPr b="1" lang="en" sz="1050">
                <a:solidFill>
                  <a:srgbClr val="222222"/>
                </a:solidFill>
                <a:highlight>
                  <a:srgbClr val="FFFFFF"/>
                </a:highlight>
              </a:rPr>
              <a:t> .</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Tan, S. </a:t>
            </a:r>
            <a:r>
              <a:rPr i="1" lang="en" sz="1050">
                <a:solidFill>
                  <a:srgbClr val="222222"/>
                </a:solidFill>
                <a:highlight>
                  <a:srgbClr val="FFFFFF"/>
                </a:highlight>
              </a:rPr>
              <a:t>et al.</a:t>
            </a:r>
            <a:r>
              <a:rPr lang="en" sz="1050">
                <a:solidFill>
                  <a:srgbClr val="222222"/>
                </a:solidFill>
                <a:highlight>
                  <a:srgbClr val="FFFFFF"/>
                </a:highlight>
              </a:rPr>
              <a:t> Icentia11K: An Unsupervised Representation Learning Dataset for Arrhythmia Subtype Discovery (2019). arXiv:</a:t>
            </a:r>
            <a:r>
              <a:rPr lang="en" sz="1050" u="sng">
                <a:solidFill>
                  <a:srgbClr val="006699"/>
                </a:solidFill>
                <a:highlight>
                  <a:srgbClr val="FFFFFF"/>
                </a:highlight>
                <a:hlinkClick r:id="rId6">
                  <a:extLst>
                    <a:ext uri="{A12FA001-AC4F-418D-AE19-62706E023703}">
                      <ahyp:hlinkClr val="tx"/>
                    </a:ext>
                  </a:extLst>
                </a:hlinkClick>
              </a:rPr>
              <a:t>arXiv:1910.09570</a:t>
            </a:r>
            <a:endParaRPr sz="1050" u="sng">
              <a:solidFill>
                <a:srgbClr val="006699"/>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Deng, J. </a:t>
            </a:r>
            <a:r>
              <a:rPr i="1" lang="en" sz="1050">
                <a:solidFill>
                  <a:srgbClr val="222222"/>
                </a:solidFill>
                <a:highlight>
                  <a:srgbClr val="FFFFFF"/>
                </a:highlight>
              </a:rPr>
              <a:t>et al.</a:t>
            </a:r>
            <a:r>
              <a:rPr lang="en" sz="1050">
                <a:solidFill>
                  <a:srgbClr val="222222"/>
                </a:solidFill>
                <a:highlight>
                  <a:srgbClr val="FFFFFF"/>
                </a:highlight>
              </a:rPr>
              <a:t> ImageNet: A large-scale hierarchical image database. in </a:t>
            </a:r>
            <a:r>
              <a:rPr i="1" lang="en" sz="1050">
                <a:solidFill>
                  <a:srgbClr val="222222"/>
                </a:solidFill>
                <a:highlight>
                  <a:srgbClr val="FFFFFF"/>
                </a:highlight>
              </a:rPr>
              <a:t>CVPR09</a:t>
            </a:r>
            <a:r>
              <a:rPr lang="en" sz="1050">
                <a:solidFill>
                  <a:srgbClr val="222222"/>
                </a:solidFill>
                <a:highlight>
                  <a:srgbClr val="FFFFFF"/>
                </a:highlight>
              </a:rPr>
              <a:t> (2009)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Clifford, G. D. </a:t>
            </a:r>
            <a:r>
              <a:rPr i="1" lang="en" sz="1050">
                <a:solidFill>
                  <a:srgbClr val="222222"/>
                </a:solidFill>
                <a:highlight>
                  <a:srgbClr val="FFFFFF"/>
                </a:highlight>
              </a:rPr>
              <a:t>et al.</a:t>
            </a:r>
            <a:r>
              <a:rPr lang="en" sz="1050">
                <a:solidFill>
                  <a:srgbClr val="222222"/>
                </a:solidFill>
                <a:highlight>
                  <a:srgbClr val="FFFFFF"/>
                </a:highlight>
              </a:rPr>
              <a:t> AF Classification from a short single lead ECG recording: the PhysioNet/computing in cardiology challenge 2017. </a:t>
            </a:r>
            <a:r>
              <a:rPr i="1" lang="en" sz="1050">
                <a:solidFill>
                  <a:srgbClr val="222222"/>
                </a:solidFill>
                <a:highlight>
                  <a:srgbClr val="FFFFFF"/>
                </a:highlight>
              </a:rPr>
              <a:t>Comput. Cardiol.</a:t>
            </a:r>
            <a:r>
              <a:rPr lang="en" sz="1050">
                <a:solidFill>
                  <a:srgbClr val="222222"/>
                </a:solidFill>
                <a:highlight>
                  <a:srgbClr val="FFFFFF"/>
                </a:highlight>
              </a:rPr>
              <a:t> (2017)</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Goldberger, A. L. </a:t>
            </a:r>
            <a:r>
              <a:rPr i="1" lang="en" sz="1050">
                <a:solidFill>
                  <a:srgbClr val="222222"/>
                </a:solidFill>
                <a:highlight>
                  <a:srgbClr val="FFFFFF"/>
                </a:highlight>
              </a:rPr>
              <a:t>et al.</a:t>
            </a:r>
            <a:r>
              <a:rPr lang="en" sz="1050">
                <a:solidFill>
                  <a:srgbClr val="222222"/>
                </a:solidFill>
                <a:highlight>
                  <a:srgbClr val="FFFFFF"/>
                </a:highlight>
              </a:rPr>
              <a:t> PhysioBank, PhysioToolkit, and PhysioNet: components of a new research resource for complex physiologic signals. </a:t>
            </a:r>
            <a:r>
              <a:rPr i="1" lang="en" sz="1050">
                <a:solidFill>
                  <a:srgbClr val="222222"/>
                </a:solidFill>
                <a:highlight>
                  <a:srgbClr val="FFFFFF"/>
                </a:highlight>
              </a:rPr>
              <a:t>Circulation</a:t>
            </a:r>
            <a:r>
              <a:rPr lang="en" sz="1050">
                <a:solidFill>
                  <a:srgbClr val="222222"/>
                </a:solidFill>
                <a:highlight>
                  <a:srgbClr val="FFFFFF"/>
                </a:highlight>
              </a:rPr>
              <a:t> 101, e215–e220. </a:t>
            </a:r>
            <a:r>
              <a:rPr lang="en" sz="1050" u="sng">
                <a:solidFill>
                  <a:srgbClr val="006699"/>
                </a:solidFill>
                <a:highlight>
                  <a:srgbClr val="FFFFFF"/>
                </a:highlight>
                <a:hlinkClick r:id="rId7">
                  <a:extLst>
                    <a:ext uri="{A12FA001-AC4F-418D-AE19-62706E023703}">
                      <ahyp:hlinkClr val="tx"/>
                    </a:ext>
                  </a:extLst>
                </a:hlinkClick>
              </a:rPr>
              <a:t>https://doi.org/10.1161/01.CIR.101.23.e215</a:t>
            </a:r>
            <a:r>
              <a:rPr lang="en" sz="1050">
                <a:solidFill>
                  <a:srgbClr val="222222"/>
                </a:solidFill>
                <a:highlight>
                  <a:srgbClr val="FFFFFF"/>
                </a:highlight>
              </a:rPr>
              <a:t> (2000)</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He, K., Fan, H., Wu, Y., Xie, S., &amp; Girshick, R. Momentum Contrast for Unsupervised Visual Representation Learning (2020). </a:t>
            </a:r>
            <a:r>
              <a:rPr lang="en" sz="1050" u="sng">
                <a:solidFill>
                  <a:srgbClr val="006699"/>
                </a:solidFill>
                <a:highlight>
                  <a:srgbClr val="FFFFFF"/>
                </a:highlight>
                <a:hlinkClick r:id="rId8">
                  <a:extLst>
                    <a:ext uri="{A12FA001-AC4F-418D-AE19-62706E023703}">
                      <ahyp:hlinkClr val="tx"/>
                    </a:ext>
                  </a:extLst>
                </a:hlinkClick>
              </a:rPr>
              <a:t>arXiv:1911.05722</a:t>
            </a:r>
            <a:r>
              <a:rPr lang="en" sz="1050">
                <a:solidFill>
                  <a:srgbClr val="222222"/>
                </a:solidFill>
                <a:highlight>
                  <a:srgbClr val="FFFFFF"/>
                </a:highlight>
              </a:rPr>
              <a:t>.</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Grill, J.-B. </a:t>
            </a:r>
            <a:r>
              <a:rPr i="1" lang="en" sz="1050">
                <a:solidFill>
                  <a:srgbClr val="222222"/>
                </a:solidFill>
                <a:highlight>
                  <a:srgbClr val="FFFFFF"/>
                </a:highlight>
              </a:rPr>
              <a:t>et al.</a:t>
            </a:r>
            <a:r>
              <a:rPr lang="en" sz="1050">
                <a:solidFill>
                  <a:srgbClr val="222222"/>
                </a:solidFill>
                <a:highlight>
                  <a:srgbClr val="FFFFFF"/>
                </a:highlight>
              </a:rPr>
              <a:t> Bootstrap Your Own Latent: A New Approach to Self-Supervised Learning (2020). </a:t>
            </a:r>
            <a:r>
              <a:rPr lang="en" sz="1050" u="sng">
                <a:solidFill>
                  <a:srgbClr val="006699"/>
                </a:solidFill>
                <a:highlight>
                  <a:srgbClr val="FFFFFF"/>
                </a:highlight>
                <a:hlinkClick r:id="rId9">
                  <a:extLst>
                    <a:ext uri="{A12FA001-AC4F-418D-AE19-62706E023703}">
                      <ahyp:hlinkClr val="tx"/>
                    </a:ext>
                  </a:extLst>
                </a:hlinkClick>
              </a:rPr>
              <a:t>arXiv:2006.07733</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Faust, O., Hagiwara, Y., Hong, T. J., Lih, O. S. &amp; Acharya, U. R. Deep learning for healthcare applications based on physiological signals: a review. </a:t>
            </a:r>
            <a:r>
              <a:rPr i="1" lang="en" sz="1050">
                <a:solidFill>
                  <a:srgbClr val="222222"/>
                </a:solidFill>
                <a:highlight>
                  <a:srgbClr val="FFFFFF"/>
                </a:highlight>
              </a:rPr>
              <a:t>Comput. Methods Prog. Biomed.</a:t>
            </a:r>
            <a:r>
              <a:rPr lang="en" sz="1050">
                <a:solidFill>
                  <a:srgbClr val="222222"/>
                </a:solidFill>
                <a:highlight>
                  <a:srgbClr val="FFFFFF"/>
                </a:highlight>
              </a:rPr>
              <a:t> 161, 1–13. </a:t>
            </a:r>
            <a:r>
              <a:rPr lang="en" sz="1050" u="sng">
                <a:solidFill>
                  <a:srgbClr val="006699"/>
                </a:solidFill>
                <a:highlight>
                  <a:srgbClr val="FFFFFF"/>
                </a:highlight>
                <a:hlinkClick r:id="rId10">
                  <a:extLst>
                    <a:ext uri="{A12FA001-AC4F-418D-AE19-62706E023703}">
                      <ahyp:hlinkClr val="tx"/>
                    </a:ext>
                  </a:extLst>
                </a:hlinkClick>
              </a:rPr>
              <a:t>https://doi.org/10.1016/j.cmpb.2018.04.005</a:t>
            </a:r>
            <a:r>
              <a:rPr lang="en" sz="1050">
                <a:solidFill>
                  <a:srgbClr val="222222"/>
                </a:solidFill>
                <a:highlight>
                  <a:srgbClr val="FFFFFF"/>
                </a:highlight>
              </a:rPr>
              <a:t> (2018)</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Hong, S., Zhou, Y., Shang, J., Xiao, C., &amp; Sun, J. Opportunities and Challenges of Deep Learning Methods for Electrocardiogram Data: A Systematic Review (2020). </a:t>
            </a:r>
            <a:r>
              <a:rPr lang="en" sz="1050" u="sng">
                <a:solidFill>
                  <a:srgbClr val="006699"/>
                </a:solidFill>
                <a:highlight>
                  <a:srgbClr val="FFFFFF"/>
                </a:highlight>
                <a:hlinkClick r:id="rId11">
                  <a:extLst>
                    <a:ext uri="{A12FA001-AC4F-418D-AE19-62706E023703}">
                      <ahyp:hlinkClr val="tx"/>
                    </a:ext>
                  </a:extLst>
                </a:hlinkClick>
              </a:rPr>
              <a:t>arXiv:2001.01550</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Acharya, U. R. </a:t>
            </a:r>
            <a:r>
              <a:rPr i="1" lang="en" sz="1050">
                <a:solidFill>
                  <a:srgbClr val="222222"/>
                </a:solidFill>
                <a:highlight>
                  <a:srgbClr val="FFFFFF"/>
                </a:highlight>
              </a:rPr>
              <a:t>et al.</a:t>
            </a:r>
            <a:r>
              <a:rPr lang="en" sz="1050">
                <a:solidFill>
                  <a:srgbClr val="222222"/>
                </a:solidFill>
                <a:highlight>
                  <a:srgbClr val="FFFFFF"/>
                </a:highlight>
              </a:rPr>
              <a:t> Application of deep convolutional neural network for automated detection of myocardial infarction using ecg signals. </a:t>
            </a:r>
            <a:r>
              <a:rPr i="1" lang="en" sz="1050">
                <a:solidFill>
                  <a:srgbClr val="222222"/>
                </a:solidFill>
                <a:highlight>
                  <a:srgbClr val="FFFFFF"/>
                </a:highlight>
              </a:rPr>
              <a:t>Inf. Sci.</a:t>
            </a:r>
            <a:r>
              <a:rPr lang="en" sz="1050">
                <a:solidFill>
                  <a:srgbClr val="222222"/>
                </a:solidFill>
                <a:highlight>
                  <a:srgbClr val="FFFFFF"/>
                </a:highlight>
              </a:rPr>
              <a:t> 415–416, 190–198. </a:t>
            </a:r>
            <a:r>
              <a:rPr lang="en" sz="1050" u="sng">
                <a:solidFill>
                  <a:srgbClr val="006699"/>
                </a:solidFill>
                <a:highlight>
                  <a:srgbClr val="FFFFFF"/>
                </a:highlight>
                <a:hlinkClick r:id="rId12">
                  <a:extLst>
                    <a:ext uri="{A12FA001-AC4F-418D-AE19-62706E023703}">
                      <ahyp:hlinkClr val="tx"/>
                    </a:ext>
                  </a:extLst>
                </a:hlinkClick>
              </a:rPr>
              <a:t>https://doi.org/10.1016/j.ins.2017.06.027</a:t>
            </a:r>
            <a:r>
              <a:rPr lang="en" sz="1050">
                <a:solidFill>
                  <a:srgbClr val="222222"/>
                </a:solidFill>
                <a:highlight>
                  <a:srgbClr val="FFFFFF"/>
                </a:highlight>
              </a:rPr>
              <a:t> (2017)</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Jun, T. J. </a:t>
            </a:r>
            <a:r>
              <a:rPr i="1" lang="en" sz="1050">
                <a:solidFill>
                  <a:srgbClr val="222222"/>
                </a:solidFill>
                <a:highlight>
                  <a:srgbClr val="FFFFFF"/>
                </a:highlight>
              </a:rPr>
              <a:t>et al.</a:t>
            </a:r>
            <a:r>
              <a:rPr lang="en" sz="1050">
                <a:solidFill>
                  <a:srgbClr val="222222"/>
                </a:solidFill>
                <a:highlight>
                  <a:srgbClr val="FFFFFF"/>
                </a:highlight>
              </a:rPr>
              <a:t> ECG Arrhythmia Classification Using a 2-D Convolutional Neural Network (2018). </a:t>
            </a:r>
            <a:r>
              <a:rPr lang="en" sz="1050" u="sng">
                <a:solidFill>
                  <a:srgbClr val="006699"/>
                </a:solidFill>
                <a:highlight>
                  <a:srgbClr val="FFFFFF"/>
                </a:highlight>
                <a:hlinkClick r:id="rId13">
                  <a:extLst>
                    <a:ext uri="{A12FA001-AC4F-418D-AE19-62706E023703}">
                      <ahyp:hlinkClr val="tx"/>
                    </a:ext>
                  </a:extLst>
                </a:hlinkClick>
              </a:rPr>
              <a:t>arXiv:1804.06812</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Mousavi, S., Afghah, F. &amp; Acharya, U. R. Inter- and Intra-Patient ECG Heartbeat Classification for Arrhythmia Detection: A Sequence to Sequence Deep Learning Approach (2019). </a:t>
            </a:r>
            <a:r>
              <a:rPr lang="en" sz="1050" u="sng">
                <a:solidFill>
                  <a:srgbClr val="006699"/>
                </a:solidFill>
                <a:highlight>
                  <a:srgbClr val="FFFFFF"/>
                </a:highlight>
                <a:hlinkClick r:id="rId14">
                  <a:extLst>
                    <a:ext uri="{A12FA001-AC4F-418D-AE19-62706E023703}">
                      <ahyp:hlinkClr val="tx"/>
                    </a:ext>
                  </a:extLst>
                </a:hlinkClick>
              </a:rPr>
              <a:t>arXiv:1812.07421</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Attia, Z. I. </a:t>
            </a:r>
            <a:r>
              <a:rPr i="1" lang="en" sz="1050">
                <a:solidFill>
                  <a:srgbClr val="222222"/>
                </a:solidFill>
                <a:highlight>
                  <a:srgbClr val="FFFFFF"/>
                </a:highlight>
              </a:rPr>
              <a:t>et al.</a:t>
            </a:r>
            <a:r>
              <a:rPr lang="en" sz="1050">
                <a:solidFill>
                  <a:srgbClr val="222222"/>
                </a:solidFill>
                <a:highlight>
                  <a:srgbClr val="FFFFFF"/>
                </a:highlight>
              </a:rPr>
              <a:t> An artificial intelligence-enabled ECG algorithm for the identification of patients with atrial fibrillation during sinus rhythm: a retrospective analysis of outcome prediction. </a:t>
            </a:r>
            <a:r>
              <a:rPr i="1" lang="en" sz="1050">
                <a:solidFill>
                  <a:srgbClr val="222222"/>
                </a:solidFill>
                <a:highlight>
                  <a:srgbClr val="FFFFFF"/>
                </a:highlight>
              </a:rPr>
              <a:t>Lancet</a:t>
            </a:r>
            <a:r>
              <a:rPr lang="en" sz="1050">
                <a:solidFill>
                  <a:srgbClr val="222222"/>
                </a:solidFill>
                <a:highlight>
                  <a:srgbClr val="FFFFFF"/>
                </a:highlight>
              </a:rPr>
              <a:t> 394, 861–867. </a:t>
            </a:r>
            <a:r>
              <a:rPr lang="en" sz="1050" u="sng">
                <a:solidFill>
                  <a:srgbClr val="006699"/>
                </a:solidFill>
                <a:highlight>
                  <a:srgbClr val="FFFFFF"/>
                </a:highlight>
                <a:hlinkClick r:id="rId15">
                  <a:extLst>
                    <a:ext uri="{A12FA001-AC4F-418D-AE19-62706E023703}">
                      <ahyp:hlinkClr val="tx"/>
                    </a:ext>
                  </a:extLst>
                </a:hlinkClick>
              </a:rPr>
              <a:t>https://doi.org/10.1016/s0140-6736(19)31721-0</a:t>
            </a:r>
            <a:r>
              <a:rPr lang="en" sz="1050">
                <a:solidFill>
                  <a:srgbClr val="222222"/>
                </a:solidFill>
                <a:highlight>
                  <a:srgbClr val="FFFFFF"/>
                </a:highlight>
              </a:rPr>
              <a:t> (2019)</a:t>
            </a:r>
            <a:endParaRPr b="1"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Rajpurkar, P., Hannun, A. Y., Haghpanahi, M., Bourn, C., &amp; Ng, A. Y. Cardiologist-Level Arrhythmia Detection with Convolutional Neural Networks (2017). </a:t>
            </a:r>
            <a:r>
              <a:rPr lang="en" sz="1050" u="sng">
                <a:solidFill>
                  <a:srgbClr val="006699"/>
                </a:solidFill>
                <a:highlight>
                  <a:srgbClr val="FFFFFF"/>
                </a:highlight>
                <a:hlinkClick r:id="rId16">
                  <a:extLst>
                    <a:ext uri="{A12FA001-AC4F-418D-AE19-62706E023703}">
                      <ahyp:hlinkClr val="tx"/>
                    </a:ext>
                  </a:extLst>
                </a:hlinkClick>
              </a:rPr>
              <a:t>arXiv:1707.01836</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Ribeiro, A. H. </a:t>
            </a:r>
            <a:r>
              <a:rPr i="1" lang="en" sz="1050">
                <a:solidFill>
                  <a:srgbClr val="222222"/>
                </a:solidFill>
                <a:highlight>
                  <a:srgbClr val="FFFFFF"/>
                </a:highlight>
              </a:rPr>
              <a:t>et al.</a:t>
            </a:r>
            <a:r>
              <a:rPr lang="en" sz="1050">
                <a:solidFill>
                  <a:srgbClr val="222222"/>
                </a:solidFill>
                <a:highlight>
                  <a:srgbClr val="FFFFFF"/>
                </a:highlight>
              </a:rPr>
              <a:t> Automatic Diagnosis of the 12-Lead ECG Using a Deep Neural Network (2019). </a:t>
            </a:r>
            <a:r>
              <a:rPr lang="en" sz="1050" u="sng">
                <a:solidFill>
                  <a:srgbClr val="006699"/>
                </a:solidFill>
                <a:highlight>
                  <a:srgbClr val="FFFFFF"/>
                </a:highlight>
                <a:hlinkClick r:id="rId17">
                  <a:extLst>
                    <a:ext uri="{A12FA001-AC4F-418D-AE19-62706E023703}">
                      <ahyp:hlinkClr val="tx"/>
                    </a:ext>
                  </a:extLst>
                </a:hlinkClick>
              </a:rPr>
              <a:t>arXiv:1904.01949</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Mousavi, S., Afghah, F., Razi, A., &amp; Acharya, U. R. ECGNET: Learning where to attend for detection of atrial fibrillation with deep visual attention (2019). </a:t>
            </a:r>
            <a:r>
              <a:rPr lang="en" sz="1050" u="sng">
                <a:solidFill>
                  <a:srgbClr val="006699"/>
                </a:solidFill>
                <a:highlight>
                  <a:srgbClr val="FFFFFF"/>
                </a:highlight>
                <a:hlinkClick r:id="rId18">
                  <a:extLst>
                    <a:ext uri="{A12FA001-AC4F-418D-AE19-62706E023703}">
                      <ahyp:hlinkClr val="tx"/>
                    </a:ext>
                  </a:extLst>
                </a:hlinkClick>
              </a:rPr>
              <a:t>arXiv:1812.07422</a:t>
            </a:r>
            <a:endParaRPr sz="1050">
              <a:solidFill>
                <a:srgbClr val="222222"/>
              </a:solidFill>
              <a:highlight>
                <a:srgbClr val="FFFFFF"/>
              </a:highlight>
            </a:endParaRPr>
          </a:p>
          <a:p>
            <a:pPr indent="-275272" lvl="0" marL="457200" rtl="0" algn="l">
              <a:spcBef>
                <a:spcPts val="0"/>
              </a:spcBef>
              <a:spcAft>
                <a:spcPts val="0"/>
              </a:spcAft>
              <a:buClr>
                <a:srgbClr val="222222"/>
              </a:buClr>
              <a:buSzPct val="100000"/>
              <a:buAutoNum type="arabicPeriod"/>
            </a:pPr>
            <a:r>
              <a:rPr lang="en" sz="1050">
                <a:solidFill>
                  <a:srgbClr val="222222"/>
                </a:solidFill>
                <a:highlight>
                  <a:srgbClr val="FFFFFF"/>
                </a:highlight>
              </a:rPr>
              <a:t>Zihlmann, M., Perekrestenko, D., &amp; Tschannen, M. Convolutional Recurrent Neural Networks for Electrocardiogram Classification (2018). </a:t>
            </a:r>
            <a:r>
              <a:rPr lang="en" sz="1050" u="sng">
                <a:solidFill>
                  <a:srgbClr val="006699"/>
                </a:solidFill>
                <a:highlight>
                  <a:srgbClr val="FFFFFF"/>
                </a:highlight>
                <a:hlinkClick r:id="rId19">
                  <a:extLst>
                    <a:ext uri="{A12FA001-AC4F-418D-AE19-62706E023703}">
                      <ahyp:hlinkClr val="tx"/>
                    </a:ext>
                  </a:extLst>
                </a:hlinkClick>
              </a:rPr>
              <a:t>arXiv:1710.06122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2" name="Google Shape;232;p40"/>
          <p:cNvSpPr txBox="1"/>
          <p:nvPr>
            <p:ph idx="1" type="body"/>
          </p:nvPr>
        </p:nvSpPr>
        <p:spPr>
          <a:xfrm>
            <a:off x="311700" y="1505700"/>
            <a:ext cx="8520600" cy="3434400"/>
          </a:xfrm>
          <a:prstGeom prst="rect">
            <a:avLst/>
          </a:prstGeom>
        </p:spPr>
        <p:txBody>
          <a:bodyPr anchorCtr="0" anchor="t" bIns="91425" lIns="91425" spcFirstLastPara="1" rIns="91425" wrap="square" tIns="91425">
            <a:normAutofit fontScale="40000" lnSpcReduction="10000"/>
          </a:bodyPr>
          <a:lstStyle/>
          <a:p>
            <a:pPr indent="0" lvl="0" marL="0" rtl="0" algn="l">
              <a:lnSpc>
                <a:spcPct val="95000"/>
              </a:lnSpc>
              <a:spcBef>
                <a:spcPts val="0"/>
              </a:spcBef>
              <a:spcAft>
                <a:spcPts val="0"/>
              </a:spcAft>
              <a:buSzPts val="209"/>
              <a:buNone/>
            </a:pPr>
            <a:r>
              <a:rPr lang="en" sz="2150">
                <a:solidFill>
                  <a:srgbClr val="222222"/>
                </a:solidFill>
              </a:rPr>
              <a:t>21.         He, K., Zhang, X., Ren, S., &amp; Sun, J. Deep Residual Learning for Image Recognition (2015). </a:t>
            </a:r>
            <a:r>
              <a:rPr lang="en" sz="2150" u="sng">
                <a:solidFill>
                  <a:srgbClr val="006699"/>
                </a:solidFill>
                <a:hlinkClick r:id="rId3">
                  <a:extLst>
                    <a:ext uri="{A12FA001-AC4F-418D-AE19-62706E023703}">
                      <ahyp:hlinkClr val="tx"/>
                    </a:ext>
                  </a:extLst>
                </a:hlinkClick>
              </a:rPr>
              <a:t>arXiv:1512.03385</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22.         He, K., Zhang, X., Ren, S., &amp; Sun, J. Identity Mappings in Deep Residual Networks (2016). </a:t>
            </a:r>
            <a:r>
              <a:rPr lang="en" sz="2150" u="sng">
                <a:solidFill>
                  <a:srgbClr val="222222"/>
                </a:solidFill>
                <a:hlinkClick r:id="rId4">
                  <a:extLst>
                    <a:ext uri="{A12FA001-AC4F-418D-AE19-62706E023703}">
                      <ahyp:hlinkClr val="tx"/>
                    </a:ext>
                  </a:extLst>
                </a:hlinkClick>
              </a:rPr>
              <a:t>arXiv:1603.05027</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23.         Vaswani, A. et al. Attention Is All You Need (2017). </a:t>
            </a:r>
            <a:r>
              <a:rPr lang="en" sz="2150" u="sng">
                <a:solidFill>
                  <a:srgbClr val="006699"/>
                </a:solidFill>
                <a:hlinkClick r:id="rId5">
                  <a:extLst>
                    <a:ext uri="{A12FA001-AC4F-418D-AE19-62706E023703}">
                      <ahyp:hlinkClr val="tx"/>
                    </a:ext>
                  </a:extLst>
                </a:hlinkClick>
              </a:rPr>
              <a:t>arXiv:1706.03762</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24.         Bahdanau, D., Cho, K., &amp; Bengio, Y. Neural Machine Translation by Jointly Learning to Align and Translate (2016). </a:t>
            </a:r>
            <a:r>
              <a:rPr lang="en" sz="2150" u="sng">
                <a:solidFill>
                  <a:srgbClr val="006699"/>
                </a:solidFill>
                <a:hlinkClick r:id="rId6">
                  <a:extLst>
                    <a:ext uri="{A12FA001-AC4F-418D-AE19-62706E023703}">
                      <ahyp:hlinkClr val="tx"/>
                    </a:ext>
                  </a:extLst>
                </a:hlinkClick>
              </a:rPr>
              <a:t>arXiv:1409.0473</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25.         Xu, K. et al. Show, Attend and Tell: Neural Image Caption Generation with Visual Attention (2016). </a:t>
            </a:r>
            <a:r>
              <a:rPr lang="en" sz="2150" u="sng">
                <a:solidFill>
                  <a:srgbClr val="006699"/>
                </a:solidFill>
                <a:hlinkClick r:id="rId7">
                  <a:extLst>
                    <a:ext uri="{A12FA001-AC4F-418D-AE19-62706E023703}">
                      <ahyp:hlinkClr val="tx"/>
                    </a:ext>
                  </a:extLst>
                </a:hlinkClick>
              </a:rPr>
              <a:t>arXiv:1502.03044</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26.         Xiong, Z. et al. ECG signal classification for the detection of cardiac arrhythmias using a convolutional recurrent neural network. Physiol. Meas. 39, 094006 (2018)</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27.         Kachuee, M., Fazeli, S., &amp; Sarrafzadeh, M. ECG heartbeat classification: a deep transferable representation. in 2018 IEEE International Conference on Healthcare</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               Informatics (ICHI)</a:t>
            </a:r>
            <a:r>
              <a:rPr lang="en" sz="2150" u="sng">
                <a:solidFill>
                  <a:srgbClr val="006699"/>
                </a:solidFill>
                <a:hlinkClick r:id="rId8">
                  <a:extLst>
                    <a:ext uri="{A12FA001-AC4F-418D-AE19-62706E023703}">
                      <ahyp:hlinkClr val="tx"/>
                    </a:ext>
                  </a:extLst>
                </a:hlinkClick>
              </a:rPr>
              <a:t>https://doi.org/10.1109/ichi.2018.00092</a:t>
            </a:r>
            <a:r>
              <a:rPr lang="en" sz="2150">
                <a:solidFill>
                  <a:srgbClr val="222222"/>
                </a:solidFill>
              </a:rPr>
              <a:t> (2018)</a:t>
            </a:r>
            <a:endParaRPr sz="2150">
              <a:solidFill>
                <a:srgbClr val="222222"/>
              </a:solidFill>
            </a:endParaRPr>
          </a:p>
          <a:p>
            <a:pPr indent="0" lvl="0" marL="0" rtl="0" algn="l">
              <a:lnSpc>
                <a:spcPct val="95000"/>
              </a:lnSpc>
              <a:spcBef>
                <a:spcPts val="0"/>
              </a:spcBef>
              <a:spcAft>
                <a:spcPts val="0"/>
              </a:spcAft>
              <a:buSzPts val="209"/>
              <a:buNone/>
            </a:pPr>
            <a:r>
              <a:rPr lang="en" sz="2150">
                <a:solidFill>
                  <a:srgbClr val="222222"/>
                </a:solidFill>
              </a:rPr>
              <a:t>28.         Strodthoff, N., Wagner, P., Schaeffter, T., &amp; Samek, W. Deep Learning for ECG Analysis: Benchmarks and Insights from PTB-XL (2020). </a:t>
            </a:r>
            <a:r>
              <a:rPr lang="en" sz="2150" u="sng">
                <a:solidFill>
                  <a:srgbClr val="006699"/>
                </a:solidFill>
                <a:hlinkClick r:id="rId9">
                  <a:extLst>
                    <a:ext uri="{A12FA001-AC4F-418D-AE19-62706E023703}">
                      <ahyp:hlinkClr val="tx"/>
                    </a:ext>
                  </a:extLst>
                </a:hlinkClick>
              </a:rPr>
              <a:t>arXiv:2004.13701</a:t>
            </a:r>
            <a:endParaRPr sz="2150">
              <a:solidFill>
                <a:srgbClr val="006699"/>
              </a:solidFill>
            </a:endParaRPr>
          </a:p>
          <a:p>
            <a:pPr indent="0" lvl="0" marL="0" rtl="0" algn="l">
              <a:lnSpc>
                <a:spcPct val="95000"/>
              </a:lnSpc>
              <a:spcBef>
                <a:spcPts val="0"/>
              </a:spcBef>
              <a:spcAft>
                <a:spcPts val="0"/>
              </a:spcAft>
              <a:buSzPts val="209"/>
              <a:buNone/>
            </a:pPr>
            <a:r>
              <a:rPr lang="en" sz="2150">
                <a:solidFill>
                  <a:srgbClr val="222222"/>
                </a:solidFill>
              </a:rPr>
              <a:t>29.         Salem, M., Taheri, S., &amp; Shiun-Yuan, J. ECG Arrhythmia Classification Using Transfer Learning from 2-Dimensional Deep CNN Features (2018). </a:t>
            </a:r>
            <a:r>
              <a:rPr lang="en" sz="2150" u="sng">
                <a:solidFill>
                  <a:srgbClr val="006699"/>
                </a:solidFill>
                <a:hlinkClick r:id="rId10">
                  <a:extLst>
                    <a:ext uri="{A12FA001-AC4F-418D-AE19-62706E023703}">
                      <ahyp:hlinkClr val="tx"/>
                    </a:ext>
                  </a:extLst>
                </a:hlinkClick>
              </a:rPr>
              <a:t>arXiv:1812.04693</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30.         Wu, Y., Yang, F., Liu, Y., Zha, X., &amp; Yuan, S. A Comparison of 1-D and 2-D Deep Convolutional Neural Networks in ECG Classification (2018). </a:t>
            </a:r>
            <a:r>
              <a:rPr lang="en" sz="2150" u="sng">
                <a:solidFill>
                  <a:srgbClr val="006699"/>
                </a:solidFill>
                <a:hlinkClick r:id="rId11">
                  <a:extLst>
                    <a:ext uri="{A12FA001-AC4F-418D-AE19-62706E023703}">
                      <ahyp:hlinkClr val="tx"/>
                    </a:ext>
                  </a:extLst>
                </a:hlinkClick>
              </a:rPr>
              <a:t>arXiv:1810.07088</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31.         Rahhal, M. A. et al. Deep learning approach for active classification of electrocardiogram signals. Inf. Sci. 345, 340–354.</a:t>
            </a:r>
            <a:r>
              <a:rPr lang="en" sz="2150">
                <a:solidFill>
                  <a:srgbClr val="006699"/>
                </a:solidFill>
              </a:rPr>
              <a:t> </a:t>
            </a:r>
            <a:r>
              <a:rPr lang="en" sz="2150" u="sng">
                <a:solidFill>
                  <a:srgbClr val="006699"/>
                </a:solidFill>
                <a:hlinkClick r:id="rId12">
                  <a:extLst>
                    <a:ext uri="{A12FA001-AC4F-418D-AE19-62706E023703}">
                      <ahyp:hlinkClr val="tx"/>
                    </a:ext>
                  </a:extLst>
                </a:hlinkClick>
              </a:rPr>
              <a:t>https://doi.org/10.1016/j.ins.2016.01.082</a:t>
            </a:r>
            <a:r>
              <a:rPr lang="en" sz="2150">
                <a:solidFill>
                  <a:srgbClr val="222222"/>
                </a:solidFill>
              </a:rPr>
              <a:t>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(2016)</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32.         Xia, Y. et al. An automatic cardiac arrhythmia classification system with wearable electrocardiogram. IEEE Access 6, 16529–16538 (2018)</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33.         Rajan, D., Beymer, D., &amp; Narayan, G. Generalization Studies of Neural Network Models for Cardiac Disease Detection Using Limited Channel ECG (2019).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a:t>
            </a:r>
            <a:r>
              <a:rPr lang="en" sz="2150" u="sng">
                <a:solidFill>
                  <a:srgbClr val="006699"/>
                </a:solidFill>
                <a:hlinkClick r:id="rId13">
                  <a:extLst>
                    <a:ext uri="{A12FA001-AC4F-418D-AE19-62706E023703}">
                      <ahyp:hlinkClr val="tx"/>
                    </a:ext>
                  </a:extLst>
                </a:hlinkClick>
              </a:rPr>
              <a:t>arXiv:1901.03295</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34.         van den Oord, A., Li, Y., &amp; Vinyals, O. Representation Learning with Contrastive Predictive Coding (2019).</a:t>
            </a:r>
            <a:r>
              <a:rPr lang="en" sz="2150">
                <a:solidFill>
                  <a:srgbClr val="006699"/>
                </a:solidFill>
              </a:rPr>
              <a:t> </a:t>
            </a:r>
            <a:r>
              <a:rPr lang="en" sz="2150" u="sng">
                <a:solidFill>
                  <a:srgbClr val="006699"/>
                </a:solidFill>
                <a:hlinkClick r:id="rId14">
                  <a:extLst>
                    <a:ext uri="{A12FA001-AC4F-418D-AE19-62706E023703}">
                      <ahyp:hlinkClr val="tx"/>
                    </a:ext>
                  </a:extLst>
                </a:hlinkClick>
              </a:rPr>
              <a:t>arXiv:1807.03748</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35.         Pan, J. &amp; Tompkins, W. J. A Real-Time QRS Detection Algorithm. IEEE Trans. Biomed. Eng. 32, 230–236 (1985)</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36.         Gutmann, M., &amp; Hyvärinen, A. Noise-contrastive estimation: a new estimation principle for unnormalized statistical models. in Teh, Y. W. &amp; Titterington, M. (eds.)</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Proceedings of the Thirteenth International Conference on Artificial Intelligence and Statistics, vol. 9 of Proceedings of Machine Learning Research, 297–304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(PMLR, Chia Laguna Resort, Sardinia, Italy, 2010)</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37.         Trinh, T. H., Luong, M.-T., &amp; Le, Q. V. Selfie: Self-Supervised Pretraining for Image Embedding (2019). </a:t>
            </a:r>
            <a:r>
              <a:rPr lang="en" sz="2150" u="sng">
                <a:solidFill>
                  <a:srgbClr val="006699"/>
                </a:solidFill>
                <a:hlinkClick r:id="rId15">
                  <a:extLst>
                    <a:ext uri="{A12FA001-AC4F-418D-AE19-62706E023703}">
                      <ahyp:hlinkClr val="tx"/>
                    </a:ext>
                  </a:extLst>
                </a:hlinkClick>
              </a:rPr>
              <a:t>arXiv:1906.02940</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38.         Kingma, D. P., &amp; Ba, J. A Method for Stochastic Optimization (Adam, 2017). </a:t>
            </a:r>
            <a:r>
              <a:rPr lang="en" sz="2150" u="sng">
                <a:solidFill>
                  <a:srgbClr val="006699"/>
                </a:solidFill>
                <a:hlinkClick r:id="rId16">
                  <a:extLst>
                    <a:ext uri="{A12FA001-AC4F-418D-AE19-62706E023703}">
                      <ahyp:hlinkClr val="tx"/>
                    </a:ext>
                  </a:extLst>
                </a:hlinkClick>
              </a:rPr>
              <a:t>arXiv:1412.6980</a:t>
            </a:r>
            <a:endParaRPr sz="2150">
              <a:solidFill>
                <a:srgbClr val="006699"/>
              </a:solidFill>
            </a:endParaRPr>
          </a:p>
          <a:p>
            <a:pPr indent="0" lvl="0" marL="0" rtl="0" algn="l">
              <a:lnSpc>
                <a:spcPct val="95000"/>
              </a:lnSpc>
              <a:spcBef>
                <a:spcPts val="0"/>
              </a:spcBef>
              <a:spcAft>
                <a:spcPts val="0"/>
              </a:spcAft>
              <a:buNone/>
            </a:pPr>
            <a:r>
              <a:rPr lang="en" sz="2150">
                <a:solidFill>
                  <a:srgbClr val="222222"/>
                </a:solidFill>
              </a:rPr>
              <a:t>39.         Liu, F. et al. An open access database for evaluating the algorithms of electrocardiogram rhythm and morphology abnormality detection. J. Med. Imaging Health Inf. </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               8, 1368–1373. </a:t>
            </a:r>
            <a:r>
              <a:rPr lang="en" sz="2150" u="sng">
                <a:solidFill>
                  <a:srgbClr val="006699"/>
                </a:solidFill>
                <a:hlinkClick r:id="rId17">
                  <a:extLst>
                    <a:ext uri="{A12FA001-AC4F-418D-AE19-62706E023703}">
                      <ahyp:hlinkClr val="tx"/>
                    </a:ext>
                  </a:extLst>
                </a:hlinkClick>
              </a:rPr>
              <a:t>https://doi.org/10.1166/jmihi.2018.2442</a:t>
            </a:r>
            <a:r>
              <a:rPr lang="en" sz="2150">
                <a:solidFill>
                  <a:srgbClr val="222222"/>
                </a:solidFill>
              </a:rPr>
              <a:t> (2018)</a:t>
            </a:r>
            <a:endParaRPr sz="2150">
              <a:solidFill>
                <a:srgbClr val="222222"/>
              </a:solidFill>
            </a:endParaRPr>
          </a:p>
          <a:p>
            <a:pPr indent="0" lvl="0" marL="0" rtl="0" algn="l">
              <a:lnSpc>
                <a:spcPct val="95000"/>
              </a:lnSpc>
              <a:spcBef>
                <a:spcPts val="0"/>
              </a:spcBef>
              <a:spcAft>
                <a:spcPts val="0"/>
              </a:spcAft>
              <a:buNone/>
            </a:pPr>
            <a:r>
              <a:rPr lang="en" sz="2150">
                <a:solidFill>
                  <a:srgbClr val="222222"/>
                </a:solidFill>
              </a:rPr>
              <a:t>40.         Perez Alday, E. A. et al. Classification of 12-lead ECGs: The PhysioNet—Computing in Cardiology Challenge. </a:t>
            </a:r>
            <a:r>
              <a:rPr lang="en" sz="2150" u="sng">
                <a:solidFill>
                  <a:srgbClr val="006699"/>
                </a:solidFill>
                <a:hlinkClick r:id="rId18">
                  <a:extLst>
                    <a:ext uri="{A12FA001-AC4F-418D-AE19-62706E023703}">
                      <ahyp:hlinkClr val="tx"/>
                    </a:ext>
                  </a:extLst>
                </a:hlinkClick>
              </a:rPr>
              <a:t>https://doi.org/10.13026/F4AB-0814</a:t>
            </a:r>
            <a:r>
              <a:rPr lang="en" sz="2150">
                <a:solidFill>
                  <a:srgbClr val="222222"/>
                </a:solidFill>
              </a:rPr>
              <a:t> (2020)</a:t>
            </a:r>
            <a:endParaRPr sz="2150">
              <a:solidFill>
                <a:srgbClr val="222222"/>
              </a:solidFill>
            </a:endParaRPr>
          </a:p>
          <a:p>
            <a:pPr indent="0" lvl="0" marL="0" rtl="0" algn="l">
              <a:lnSpc>
                <a:spcPct val="70000"/>
              </a:lnSpc>
              <a:spcBef>
                <a:spcPts val="0"/>
              </a:spcBef>
              <a:spcAft>
                <a:spcPts val="0"/>
              </a:spcAft>
              <a:buSzPct val="40192"/>
              <a:buNone/>
            </a:pPr>
            <a:r>
              <a:t/>
            </a:r>
            <a:endParaRPr/>
          </a:p>
          <a:p>
            <a:pPr indent="0" lvl="0" marL="0" rtl="0" algn="l">
              <a:lnSpc>
                <a:spcPct val="70000"/>
              </a:lnSpc>
              <a:spcBef>
                <a:spcPts val="1200"/>
              </a:spcBef>
              <a:spcAft>
                <a:spcPts val="1200"/>
              </a:spcAft>
              <a:buSzPct val="71331"/>
              <a:buNone/>
            </a:pPr>
            <a:r>
              <a:rPr lang="en" sz="732">
                <a:solidFill>
                  <a:srgbClr val="222222"/>
                </a:solidFill>
                <a:highlight>
                  <a:srgbClr val="FFFFFF"/>
                </a:highlight>
              </a:rPr>
              <a:t>. </a:t>
            </a:r>
            <a:endParaRPr sz="732">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Details:</a:t>
            </a:r>
            <a:endParaRPr/>
          </a:p>
        </p:txBody>
      </p:sp>
      <p:sp>
        <p:nvSpPr>
          <p:cNvPr id="78" name="Google Shape;78;p1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Paper Title: </a:t>
            </a:r>
            <a:r>
              <a:rPr b="1" i="1" lang="en" sz="1400">
                <a:solidFill>
                  <a:schemeClr val="dk1"/>
                </a:solidFill>
                <a:highlight>
                  <a:srgbClr val="FFFFFF"/>
                </a:highlight>
              </a:rPr>
              <a:t>Transfer learning for ECG classification</a:t>
            </a:r>
            <a:endParaRPr b="1" i="1"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Authors: Kuba Weimann</a:t>
            </a:r>
            <a:r>
              <a:rPr lang="en" sz="1400">
                <a:solidFill>
                  <a:srgbClr val="222222"/>
                </a:solidFill>
                <a:highlight>
                  <a:srgbClr val="FFFFFF"/>
                </a:highlight>
              </a:rPr>
              <a:t> &amp; Tim O. F. Conrad </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Paper Link: </a:t>
            </a:r>
            <a:r>
              <a:rPr lang="en" sz="1400" u="sng">
                <a:solidFill>
                  <a:schemeClr val="hlink"/>
                </a:solidFill>
                <a:latin typeface="Arial"/>
                <a:ea typeface="Arial"/>
                <a:cs typeface="Arial"/>
                <a:sym typeface="Arial"/>
                <a:hlinkClick r:id="rId3"/>
              </a:rPr>
              <a:t>Transfer learning for ECG classification | Scientific Reports (nature.com)</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Publication Type: Journal Article - Nature Scientific Reports</a:t>
            </a:r>
            <a:endParaRPr sz="1400">
              <a:solidFill>
                <a:schemeClr val="dk1"/>
              </a:solidFill>
              <a:highlight>
                <a:srgbClr val="FFFFFF"/>
              </a:highlight>
            </a:endParaRPr>
          </a:p>
          <a:p>
            <a:pPr indent="0" lvl="0" marL="0" rtl="0" algn="l">
              <a:spcBef>
                <a:spcPts val="1200"/>
              </a:spcBef>
              <a:spcAft>
                <a:spcPts val="1200"/>
              </a:spcAft>
              <a:buNone/>
            </a:pPr>
            <a:r>
              <a:rPr lang="en" sz="1400">
                <a:solidFill>
                  <a:schemeClr val="dk1"/>
                </a:solidFill>
                <a:highlight>
                  <a:srgbClr val="FFFFFF"/>
                </a:highlight>
              </a:rPr>
              <a:t>Date Published: 04 March 2011</a:t>
            </a:r>
            <a:endParaRPr sz="14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84" name="Google Shape;84;p1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Patients with periodic heart arrhythmia needs to be constantly monitored, for that reason automatic ECG interpretation can be very effective.</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To solve the problem efficiently Authors use Deep CNN models.</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However, training CNNs for ECG classification often requires a large number of annotated samples, which are expensive to acquire. In this work, they tackle this problem by using </a:t>
            </a:r>
            <a:r>
              <a:rPr b="1" i="1" lang="en" sz="1350">
                <a:solidFill>
                  <a:schemeClr val="dk1"/>
                </a:solidFill>
                <a:highlight>
                  <a:srgbClr val="FFFFFF"/>
                </a:highlight>
              </a:rPr>
              <a:t>transfer learning</a:t>
            </a:r>
            <a:r>
              <a:rPr lang="en" sz="1350">
                <a:solidFill>
                  <a:schemeClr val="dk1"/>
                </a:solidFill>
                <a:highlight>
                  <a:srgbClr val="FFFFFF"/>
                </a:highlight>
              </a:rPr>
              <a:t>.</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First, they pretrain (both Supervised and Unsupervised)  CNNs on the largest public data set of continuous raw ECG signals. Next, they finetune the networks on a small data set for classification of Atrial Fibrillation, which is the most common heart arrhythmia. </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The pretraining improves the performance of CNNs on the target task by up to 6.57% effectively reducing the number of annotations required to achieve the same performance as CNNs that are not pretrained. </a:t>
            </a:r>
            <a:endParaRPr sz="13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0" name="Google Shape;90;p1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ECG devices record large amounts of electrocardiogram (ECG) data that needs to be interpreted. This task falls on physicians, nurses and other medical workers. The additional workload further contributes to the fatigue regularly experienced by the medical staff at work, which increases the chances of medical errors </a:t>
            </a:r>
            <a:r>
              <a:rPr lang="en" sz="1000">
                <a:solidFill>
                  <a:srgbClr val="222222"/>
                </a:solidFill>
                <a:highlight>
                  <a:srgbClr val="FFFFFF"/>
                </a:highlight>
              </a:rPr>
              <a:t>[1,2]</a:t>
            </a:r>
            <a:r>
              <a:rPr lang="en" sz="1350">
                <a:solidFill>
                  <a:srgbClr val="222222"/>
                </a:solidFill>
                <a:highlight>
                  <a:srgbClr val="FFFFFF"/>
                </a:highlight>
              </a:rPr>
              <a:t>.</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A significant portion of the received ECG recordings are often false alarms, since the remote monitoring devices are very sensitive to abnormalities in the ECG, which prevents them from missing major cardiovascular events. </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Therefore, the authors decided to automate this task using Deep CNNs.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Deep neural networks (DNN) have recently achieved cardiologist-level classification performance </a:t>
            </a:r>
            <a:r>
              <a:rPr lang="en" sz="1000">
                <a:solidFill>
                  <a:srgbClr val="222222"/>
                </a:solidFill>
                <a:highlight>
                  <a:schemeClr val="lt1"/>
                </a:highlight>
              </a:rPr>
              <a:t>[4]</a:t>
            </a:r>
            <a:r>
              <a:rPr lang="en" sz="1350">
                <a:solidFill>
                  <a:srgbClr val="222222"/>
                </a:solidFill>
                <a:highlight>
                  <a:schemeClr val="lt1"/>
                </a:highlight>
              </a:rPr>
              <a:t> when trained on a large (n = 91,232) data set of raw ECG recordings.</a:t>
            </a:r>
            <a:endParaRPr sz="1350">
              <a:solidFill>
                <a:srgbClr val="222222"/>
              </a:solidFill>
              <a:highlight>
                <a:schemeClr val="lt1"/>
              </a:highlight>
            </a:endParaRPr>
          </a:p>
          <a:p>
            <a:pPr indent="-314325" lvl="0" marL="457200" rtl="0" algn="l">
              <a:spcBef>
                <a:spcPts val="0"/>
              </a:spcBef>
              <a:spcAft>
                <a:spcPts val="0"/>
              </a:spcAft>
              <a:buClr>
                <a:srgbClr val="222222"/>
              </a:buClr>
              <a:buSzPts val="1350"/>
              <a:buChar char="●"/>
            </a:pPr>
            <a:r>
              <a:rPr lang="en" sz="1350">
                <a:solidFill>
                  <a:srgbClr val="222222"/>
                </a:solidFill>
                <a:highlight>
                  <a:schemeClr val="lt1"/>
                </a:highlight>
              </a:rPr>
              <a:t>However, available ECG data sets are often much smaller, which makes it difficult to achieve a desirable performance level. This issue led them to focus on the case where the data set used for training a classifier is small.</a:t>
            </a:r>
            <a:endParaRPr sz="1350">
              <a:solidFill>
                <a:srgbClr val="222222"/>
              </a:solidFill>
              <a:highlight>
                <a:schemeClr val="lt1"/>
              </a:highlight>
            </a:endParaRPr>
          </a:p>
          <a:p>
            <a:pPr indent="0" lvl="0" marL="0" rtl="0" algn="l">
              <a:spcBef>
                <a:spcPts val="1200"/>
              </a:spcBef>
              <a:spcAft>
                <a:spcPts val="1200"/>
              </a:spcAft>
              <a:buNone/>
            </a:pPr>
            <a:r>
              <a:t/>
            </a:r>
            <a:endParaRPr sz="1350">
              <a:solidFill>
                <a:srgbClr val="2222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6" name="Google Shape;96;p18"/>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rPr>
              <a:t>There are different approaches to improving classifiers when manual labeling becomes too expensive. </a:t>
            </a:r>
            <a:endParaRPr sz="1350">
              <a:solidFill>
                <a:srgbClr val="222222"/>
              </a:solidFill>
            </a:endParaRPr>
          </a:p>
          <a:p>
            <a:pPr indent="0" lvl="0" marL="457200" rtl="0" algn="l">
              <a:spcBef>
                <a:spcPts val="1200"/>
              </a:spcBef>
              <a:spcAft>
                <a:spcPts val="0"/>
              </a:spcAft>
              <a:buNone/>
            </a:pPr>
            <a:r>
              <a:rPr lang="en" sz="1350">
                <a:solidFill>
                  <a:srgbClr val="222222"/>
                </a:solidFill>
              </a:rPr>
              <a:t>Two of them are: </a:t>
            </a:r>
            <a:r>
              <a:rPr i="1" lang="en" sz="1350">
                <a:solidFill>
                  <a:srgbClr val="222222"/>
                </a:solidFill>
              </a:rPr>
              <a:t>active learning &amp; transfer learning</a:t>
            </a:r>
            <a:endParaRPr i="1" sz="1350">
              <a:solidFill>
                <a:srgbClr val="222222"/>
              </a:solidFill>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rPr>
              <a:t>Active Learning: Active learning is the subset of machine learning in which a learning algorithm can query a user interactively to label data with the desired outputs. In active learning, the algorithm proactively selects the subset of examples to be labeled next from the pool of unlabeled data.</a:t>
            </a:r>
            <a:endParaRPr sz="1350">
              <a:solidFill>
                <a:srgbClr val="222222"/>
              </a:solidFill>
            </a:endParaRPr>
          </a:p>
          <a:p>
            <a:pPr indent="0" lvl="0" marL="914400" rtl="0" algn="l">
              <a:lnSpc>
                <a:spcPct val="100000"/>
              </a:lnSpc>
              <a:spcBef>
                <a:spcPts val="1200"/>
              </a:spcBef>
              <a:spcAft>
                <a:spcPts val="0"/>
              </a:spcAft>
              <a:buNone/>
            </a:pPr>
            <a:r>
              <a:t/>
            </a:r>
            <a:endParaRPr sz="1350">
              <a:solidFill>
                <a:srgbClr val="222222"/>
              </a:solidFill>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rPr>
              <a:t>Transfer Learning: Transfer Learning is a machine learning method where they reuse a pre-trained model as the starting point for a model on a new task. To put it simply—a model trained on one task is repurposed on a second, related task as an optimization that allows rapid progress when modeling the second task.</a:t>
            </a:r>
            <a:endParaRPr sz="135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02" name="Google Shape;102;p1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222222"/>
              </a:buClr>
              <a:buSzPts val="1350"/>
              <a:buChar char="●"/>
            </a:pPr>
            <a:r>
              <a:rPr lang="en" sz="1350">
                <a:solidFill>
                  <a:srgbClr val="222222"/>
                </a:solidFill>
                <a:highlight>
                  <a:srgbClr val="FFFFFF"/>
                </a:highlight>
              </a:rPr>
              <a:t>They use transfer learning to improve ECG classifiers. </a:t>
            </a:r>
            <a:endParaRPr sz="1350">
              <a:solidFill>
                <a:srgbClr val="222222"/>
              </a:solidFill>
              <a:highlight>
                <a:srgbClr val="FFFFFF"/>
              </a:highlight>
            </a:endParaRPr>
          </a:p>
          <a:p>
            <a:pPr indent="0" lvl="0" marL="914400" rtl="0" algn="l">
              <a:lnSpc>
                <a:spcPct val="100000"/>
              </a:lnSpc>
              <a:spcBef>
                <a:spcPts val="1200"/>
              </a:spcBef>
              <a:spcAft>
                <a:spcPts val="0"/>
              </a:spcAft>
              <a:buNone/>
            </a:pPr>
            <a:r>
              <a:t/>
            </a:r>
            <a:endParaRPr sz="1350">
              <a:solidFill>
                <a:srgbClr val="222222"/>
              </a:solidFill>
              <a:highlight>
                <a:srgbClr val="FFFFFF"/>
              </a:highlight>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highlight>
                  <a:srgbClr val="FFFFFF"/>
                </a:highlight>
              </a:rPr>
              <a:t>First, they pretrain deep convolutional neural networks (CNN) on the Icentia11K </a:t>
            </a:r>
            <a:r>
              <a:rPr lang="en" sz="1000">
                <a:solidFill>
                  <a:srgbClr val="222222"/>
                </a:solidFill>
                <a:highlight>
                  <a:srgbClr val="FFFFFF"/>
                </a:highlight>
              </a:rPr>
              <a:t>[5]</a:t>
            </a:r>
            <a:r>
              <a:rPr lang="en" sz="1350">
                <a:solidFill>
                  <a:srgbClr val="222222"/>
                </a:solidFill>
                <a:highlight>
                  <a:srgbClr val="FFFFFF"/>
                </a:highlight>
              </a:rPr>
              <a:t> data set. To that end, they define several pretraining tasks that utilize either labeled or unlabeled data. </a:t>
            </a:r>
            <a:endParaRPr sz="1350">
              <a:solidFill>
                <a:srgbClr val="222222"/>
              </a:solidFill>
              <a:highlight>
                <a:srgbClr val="FFFFFF"/>
              </a:highlight>
            </a:endParaRPr>
          </a:p>
          <a:p>
            <a:pPr indent="0" lvl="0" marL="914400" rtl="0" algn="l">
              <a:lnSpc>
                <a:spcPct val="100000"/>
              </a:lnSpc>
              <a:spcBef>
                <a:spcPts val="1200"/>
              </a:spcBef>
              <a:spcAft>
                <a:spcPts val="0"/>
              </a:spcAft>
              <a:buNone/>
            </a:pPr>
            <a:r>
              <a:t/>
            </a:r>
            <a:endParaRPr sz="1350">
              <a:solidFill>
                <a:srgbClr val="222222"/>
              </a:solidFill>
              <a:highlight>
                <a:srgbClr val="FFFFFF"/>
              </a:highlight>
            </a:endParaRPr>
          </a:p>
          <a:p>
            <a:pPr indent="-314325" lvl="0" marL="457200" rtl="0" algn="l">
              <a:lnSpc>
                <a:spcPct val="100000"/>
              </a:lnSpc>
              <a:spcBef>
                <a:spcPts val="1200"/>
              </a:spcBef>
              <a:spcAft>
                <a:spcPts val="0"/>
              </a:spcAft>
              <a:buClr>
                <a:srgbClr val="222222"/>
              </a:buClr>
              <a:buSzPts val="1350"/>
              <a:buChar char="●"/>
            </a:pPr>
            <a:r>
              <a:rPr lang="en" sz="1350">
                <a:solidFill>
                  <a:srgbClr val="222222"/>
                </a:solidFill>
                <a:highlight>
                  <a:srgbClr val="FFFFFF"/>
                </a:highlight>
              </a:rPr>
              <a:t>Next, they finetune the pretrained CNNs on the PhysioNet/CinC 2017 data set </a:t>
            </a:r>
            <a:r>
              <a:rPr lang="en" sz="1000">
                <a:solidFill>
                  <a:srgbClr val="222222"/>
                </a:solidFill>
                <a:highlight>
                  <a:srgbClr val="FFFFFF"/>
                </a:highlight>
              </a:rPr>
              <a:t>[7,8]</a:t>
            </a:r>
            <a:r>
              <a:rPr lang="en" sz="1350">
                <a:solidFill>
                  <a:srgbClr val="222222"/>
                </a:solidFill>
                <a:highlight>
                  <a:srgbClr val="FFFFFF"/>
                </a:highlight>
              </a:rPr>
              <a:t> to classify Atrial Fibrillation (AF). AF is the most common heart arrhythmia </a:t>
            </a:r>
            <a:r>
              <a:rPr lang="en" sz="1000">
                <a:solidFill>
                  <a:srgbClr val="222222"/>
                </a:solidFill>
                <a:highlight>
                  <a:srgbClr val="FFFFFF"/>
                </a:highlight>
              </a:rPr>
              <a:t>[7]</a:t>
            </a:r>
            <a:r>
              <a:rPr lang="en" sz="1350">
                <a:solidFill>
                  <a:srgbClr val="222222"/>
                </a:solidFill>
                <a:highlight>
                  <a:srgbClr val="FFFFFF"/>
                </a:highlight>
              </a:rPr>
              <a:t> characterized by an irregular heart rhythm that is caused by a chaotic propagation of electrical impulses in the atria. </a:t>
            </a:r>
            <a:endParaRPr sz="1350">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(ECG Classification)</a:t>
            </a:r>
            <a:endParaRPr/>
          </a:p>
        </p:txBody>
      </p:sp>
      <p:sp>
        <p:nvSpPr>
          <p:cNvPr id="108" name="Google Shape;108;p20"/>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22222"/>
              </a:buClr>
              <a:buSzPts val="1300"/>
              <a:buChar char="●"/>
            </a:pPr>
            <a:r>
              <a:rPr lang="en" sz="1350">
                <a:solidFill>
                  <a:srgbClr val="222222"/>
                </a:solidFill>
                <a:highlight>
                  <a:srgbClr val="FFFFFF"/>
                </a:highlight>
              </a:rPr>
              <a:t>Most ECG classification methods for disease detection can be categorized as either heartbeat </a:t>
            </a:r>
            <a:r>
              <a:rPr lang="en" sz="1000">
                <a:solidFill>
                  <a:srgbClr val="222222"/>
                </a:solidFill>
                <a:highlight>
                  <a:srgbClr val="FFFFFF"/>
                </a:highlight>
              </a:rPr>
              <a:t>[13,14,15]</a:t>
            </a:r>
            <a:r>
              <a:rPr lang="en" sz="1350">
                <a:solidFill>
                  <a:srgbClr val="222222"/>
                </a:solidFill>
                <a:highlight>
                  <a:srgbClr val="FFFFFF"/>
                </a:highlight>
              </a:rPr>
              <a:t> or heart arrhythmia classification </a:t>
            </a:r>
            <a:r>
              <a:rPr lang="en" sz="1000">
                <a:solidFill>
                  <a:srgbClr val="222222"/>
                </a:solidFill>
                <a:highlight>
                  <a:srgbClr val="FFFFFF"/>
                </a:highlight>
              </a:rPr>
              <a:t>[4,16,17,18]</a:t>
            </a:r>
            <a:r>
              <a:rPr lang="en" sz="1350">
                <a:solidFill>
                  <a:srgbClr val="222222"/>
                </a:solidFill>
                <a:highlight>
                  <a:srgbClr val="FFFFFF"/>
                </a:highlight>
              </a:rPr>
              <a:t> based on some form of ECG signal as the input to a neural network.</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Authors follow the trend of training 1d convolutional neural networks (CNN), in particular residual networks </a:t>
            </a:r>
            <a:r>
              <a:rPr lang="en" sz="1000">
                <a:solidFill>
                  <a:srgbClr val="222222"/>
                </a:solidFill>
                <a:highlight>
                  <a:srgbClr val="FFFFFF"/>
                </a:highlight>
              </a:rPr>
              <a:t>[21,22]</a:t>
            </a:r>
            <a:r>
              <a:rPr lang="en" sz="1350">
                <a:solidFill>
                  <a:srgbClr val="222222"/>
                </a:solidFill>
                <a:highlight>
                  <a:srgbClr val="FFFFFF"/>
                </a:highlight>
              </a:rPr>
              <a:t>, on raw ECG signals for heart arrhythmia classification. In addition to that, they employ an attention model based on the Transformer architecture </a:t>
            </a:r>
            <a:r>
              <a:rPr lang="en" sz="1000">
                <a:solidFill>
                  <a:srgbClr val="222222"/>
                </a:solidFill>
                <a:highlight>
                  <a:srgbClr val="FFFFFF"/>
                </a:highlight>
              </a:rPr>
              <a:t>[23]</a:t>
            </a:r>
            <a:r>
              <a:rPr lang="en" sz="1350">
                <a:solidFill>
                  <a:srgbClr val="222222"/>
                </a:solidFill>
                <a:highlight>
                  <a:srgbClr val="FFFFFF"/>
                </a:highlight>
              </a:rPr>
              <a:t> for summarizing features from short ECG frames in one of the pretraining tasks.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Large ECG databases remain mostly inaccessible to the general public, thus a lot of research is done using relatively small public data sets, for example PhysioNet/CinC Challenge 2017 </a:t>
            </a:r>
            <a:r>
              <a:rPr lang="en" sz="1000">
                <a:solidFill>
                  <a:srgbClr val="222222"/>
                </a:solidFill>
                <a:highlight>
                  <a:srgbClr val="FFFFFF"/>
                </a:highlight>
              </a:rPr>
              <a:t>[7,8]</a:t>
            </a:r>
            <a:r>
              <a:rPr lang="en" sz="1350">
                <a:solidFill>
                  <a:srgbClr val="222222"/>
                </a:solidFill>
                <a:highlight>
                  <a:srgbClr val="FFFFFF"/>
                </a:highlight>
              </a:rPr>
              <a:t> data set, which is used for AF classification </a:t>
            </a:r>
            <a:r>
              <a:rPr lang="en" sz="1000">
                <a:solidFill>
                  <a:srgbClr val="222222"/>
                </a:solidFill>
                <a:highlight>
                  <a:srgbClr val="FFFFFF"/>
                </a:highlight>
              </a:rPr>
              <a:t>[4,20,26]</a:t>
            </a:r>
            <a:r>
              <a:rPr lang="en" sz="1350">
                <a:solidFill>
                  <a:srgbClr val="222222"/>
                </a:solidFill>
                <a:highlight>
                  <a:srgbClr val="FFFFFF"/>
                </a:highlight>
              </a:rPr>
              <a:t>. In this study, authors measure the performance of their pretraining methods on the PhysioNet/CinC Challenge 2017 data set.</a:t>
            </a:r>
            <a:endParaRPr sz="1350">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(Transfer Learning)</a:t>
            </a:r>
            <a:endParaRPr/>
          </a:p>
        </p:txBody>
      </p:sp>
      <p:sp>
        <p:nvSpPr>
          <p:cNvPr id="114" name="Google Shape;114;p21"/>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22222"/>
              </a:buClr>
              <a:buSzPts val="1350"/>
              <a:buChar char="●"/>
            </a:pPr>
            <a:r>
              <a:rPr lang="en" sz="1350">
                <a:solidFill>
                  <a:srgbClr val="222222"/>
                </a:solidFill>
                <a:highlight>
                  <a:srgbClr val="FFFFFF"/>
                </a:highlight>
              </a:rPr>
              <a:t>There are studies </a:t>
            </a:r>
            <a:r>
              <a:rPr lang="en" sz="1000">
                <a:solidFill>
                  <a:srgbClr val="222222"/>
                </a:solidFill>
                <a:highlight>
                  <a:srgbClr val="FFFFFF"/>
                </a:highlight>
              </a:rPr>
              <a:t>[29,3</a:t>
            </a:r>
            <a:r>
              <a:rPr lang="en" sz="1000">
                <a:solidFill>
                  <a:srgbClr val="222222"/>
                </a:solidFill>
                <a:highlight>
                  <a:srgbClr val="FFFFFF"/>
                </a:highlight>
              </a:rPr>
              <a:t>0]</a:t>
            </a:r>
            <a:r>
              <a:rPr lang="en" sz="1350">
                <a:solidFill>
                  <a:srgbClr val="222222"/>
                </a:solidFill>
                <a:highlight>
                  <a:srgbClr val="FFFFFF"/>
                </a:highlight>
              </a:rPr>
              <a:t> of transfer learning from 2-dimensional deep CNN features trained on ImageNet </a:t>
            </a:r>
            <a:r>
              <a:rPr lang="en" sz="1000">
                <a:solidFill>
                  <a:srgbClr val="222222"/>
                </a:solidFill>
                <a:highlight>
                  <a:srgbClr val="FFFFFF"/>
                </a:highlight>
              </a:rPr>
              <a:t>[6]</a:t>
            </a:r>
            <a:r>
              <a:rPr lang="en" sz="1350">
                <a:solidFill>
                  <a:srgbClr val="222222"/>
                </a:solidFill>
                <a:highlight>
                  <a:srgbClr val="FFFFFF"/>
                </a:highlight>
              </a:rPr>
              <a:t>. But, authors focus exclusively on transferable ECG representations, not transferable image representations.</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Kachuee et al.</a:t>
            </a:r>
            <a:r>
              <a:rPr lang="en" sz="1000">
                <a:solidFill>
                  <a:srgbClr val="222222"/>
                </a:solidFill>
                <a:highlight>
                  <a:srgbClr val="FFFFFF"/>
                </a:highlight>
              </a:rPr>
              <a:t>[27]</a:t>
            </a:r>
            <a:r>
              <a:rPr lang="en" sz="1350">
                <a:solidFill>
                  <a:srgbClr val="222222"/>
                </a:solidFill>
                <a:highlight>
                  <a:srgbClr val="FFFFFF"/>
                </a:highlight>
              </a:rPr>
              <a:t> presented a method for ECG heartbeat classification based on transferable representations using 1-dimensional residual networks. </a:t>
            </a:r>
            <a:endParaRPr sz="1350">
              <a:solidFill>
                <a:srgbClr val="222222"/>
              </a:solidFill>
              <a:highlight>
                <a:srgbClr val="FFFFFF"/>
              </a:highlight>
            </a:endParaRPr>
          </a:p>
          <a:p>
            <a:pPr indent="0" lvl="0" marL="457200" rtl="0" algn="l">
              <a:spcBef>
                <a:spcPts val="1200"/>
              </a:spcBef>
              <a:spcAft>
                <a:spcPts val="0"/>
              </a:spcAft>
              <a:buNone/>
            </a:pPr>
            <a:r>
              <a:t/>
            </a:r>
            <a:endParaRPr sz="1350">
              <a:solidFill>
                <a:srgbClr val="222222"/>
              </a:solidFill>
              <a:highlight>
                <a:srgbClr val="FFFFFF"/>
              </a:highlight>
            </a:endParaRPr>
          </a:p>
          <a:p>
            <a:pPr indent="-314325" lvl="0" marL="457200" rtl="0" algn="l">
              <a:spcBef>
                <a:spcPts val="1200"/>
              </a:spcBef>
              <a:spcAft>
                <a:spcPts val="0"/>
              </a:spcAft>
              <a:buClr>
                <a:srgbClr val="222222"/>
              </a:buClr>
              <a:buSzPts val="1350"/>
              <a:buChar char="●"/>
            </a:pPr>
            <a:r>
              <a:rPr lang="en" sz="1350">
                <a:solidFill>
                  <a:srgbClr val="222222"/>
                </a:solidFill>
                <a:highlight>
                  <a:srgbClr val="FFFFFF"/>
                </a:highlight>
              </a:rPr>
              <a:t>Strodthoff et al.</a:t>
            </a:r>
            <a:r>
              <a:rPr lang="en" sz="1000">
                <a:solidFill>
                  <a:srgbClr val="222222"/>
                </a:solidFill>
                <a:highlight>
                  <a:srgbClr val="FFFFFF"/>
                </a:highlight>
              </a:rPr>
              <a:t>[28]</a:t>
            </a:r>
            <a:r>
              <a:rPr lang="en" sz="1350">
                <a:solidFill>
                  <a:srgbClr val="222222"/>
                </a:solidFill>
                <a:highlight>
                  <a:srgbClr val="FFFFFF"/>
                </a:highlight>
              </a:rPr>
              <a:t> used transfer learning on public ECG data sets to classify heart arrhythmia.</a:t>
            </a:r>
            <a:endParaRPr sz="135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