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or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300B2E-F561-4E15-8D2D-FB953804124F}">
  <a:tblStyle styleId="{56300B2E-F561-4E15-8D2D-FB95380412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bold.fntdata"/><Relationship Id="rId11" Type="http://schemas.openxmlformats.org/officeDocument/2006/relationships/slide" Target="slides/slide5.xml"/><Relationship Id="rId22" Type="http://schemas.openxmlformats.org/officeDocument/2006/relationships/font" Target="fonts/Lora-boldItalic.fntdata"/><Relationship Id="rId10" Type="http://schemas.openxmlformats.org/officeDocument/2006/relationships/slide" Target="slides/slide4.xml"/><Relationship Id="rId21" Type="http://schemas.openxmlformats.org/officeDocument/2006/relationships/font" Target="fonts/Lora-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or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708b6469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708b646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72aa13a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72aa13a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72aa13a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72aa13a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6066ce1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6066ce1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6066ce10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6066ce10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6066ce10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6066ce10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708b646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708b646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9255abf4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9255abf4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708b646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708b646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9255abf4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9255abf4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708b6469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708b6469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K-nearest_neighbors_algorith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en.wikipedia.org/wiki/N-gra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Lora"/>
                <a:ea typeface="Lora"/>
                <a:cs typeface="Lora"/>
                <a:sym typeface="Lora"/>
              </a:rPr>
              <a:t>OpenRefine - Clustering</a:t>
            </a:r>
            <a:endParaRPr>
              <a:latin typeface="Lora"/>
              <a:ea typeface="Lora"/>
              <a:cs typeface="Lora"/>
              <a:sym typeface="Lor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ora"/>
                <a:ea typeface="Lora"/>
                <a:cs typeface="Lora"/>
                <a:sym typeface="Lora"/>
              </a:rPr>
              <a:t>What - Why - How</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100"/>
              </a:spcBef>
              <a:spcAft>
                <a:spcPts val="0"/>
              </a:spcAft>
              <a:buNone/>
            </a:pPr>
            <a:r>
              <a:rPr lang="en" sz="2500">
                <a:latin typeface="Lora"/>
                <a:ea typeface="Lora"/>
                <a:cs typeface="Lora"/>
                <a:sym typeface="Lora"/>
              </a:rPr>
              <a:t>Phonetic clustering</a:t>
            </a:r>
            <a:endParaRPr sz="2500">
              <a:latin typeface="Lora"/>
              <a:ea typeface="Lora"/>
              <a:cs typeface="Lora"/>
              <a:sym typeface="Lora"/>
            </a:endParaRPr>
          </a:p>
          <a:p>
            <a:pPr indent="0" lvl="0" marL="0" rtl="0" algn="l">
              <a:spcBef>
                <a:spcPts val="20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200"/>
              </a:spcBef>
              <a:spcAft>
                <a:spcPts val="0"/>
              </a:spcAft>
              <a:buClr>
                <a:schemeClr val="dk1"/>
              </a:buClr>
              <a:buSzPts val="1200"/>
              <a:buFont typeface="Lora"/>
              <a:buChar char="●"/>
            </a:pPr>
            <a:r>
              <a:rPr b="1" lang="en" sz="1200">
                <a:solidFill>
                  <a:schemeClr val="dk1"/>
                </a:solidFill>
                <a:latin typeface="Lora"/>
                <a:ea typeface="Lora"/>
                <a:cs typeface="Lora"/>
                <a:sym typeface="Lora"/>
              </a:rPr>
              <a:t>Metaphone3</a:t>
            </a:r>
            <a:r>
              <a:rPr lang="en" sz="1200">
                <a:solidFill>
                  <a:schemeClr val="dk1"/>
                </a:solidFill>
                <a:latin typeface="Lora"/>
                <a:ea typeface="Lora"/>
                <a:cs typeface="Lora"/>
                <a:sym typeface="Lora"/>
              </a:rPr>
              <a:t> fingerprinting is an English-language phonetic algorithm. For example, “Reuben Gevorkiantz” and “Ruben Gevorkyants” share the same phonetic fingerprint in English.</a:t>
            </a:r>
            <a:endParaRPr sz="1200">
              <a:solidFill>
                <a:schemeClr val="dk1"/>
              </a:solidFill>
              <a:latin typeface="Lora"/>
              <a:ea typeface="Lora"/>
              <a:cs typeface="Lora"/>
              <a:sym typeface="Lora"/>
            </a:endParaRPr>
          </a:p>
          <a:p>
            <a:pPr indent="-304800" lvl="0" marL="457200" rtl="0" algn="l">
              <a:lnSpc>
                <a:spcPct val="200000"/>
              </a:lnSpc>
              <a:spcBef>
                <a:spcPts val="0"/>
              </a:spcBef>
              <a:spcAft>
                <a:spcPts val="0"/>
              </a:spcAft>
              <a:buClr>
                <a:schemeClr val="dk1"/>
              </a:buClr>
              <a:buSzPts val="1200"/>
              <a:buFont typeface="Lora"/>
              <a:buChar char="●"/>
            </a:pPr>
            <a:r>
              <a:rPr b="1" lang="en" sz="1200">
                <a:solidFill>
                  <a:schemeClr val="dk1"/>
                </a:solidFill>
                <a:latin typeface="Lora"/>
                <a:ea typeface="Lora"/>
                <a:cs typeface="Lora"/>
                <a:sym typeface="Lora"/>
              </a:rPr>
              <a:t>Cologne fingerprinting</a:t>
            </a:r>
            <a:r>
              <a:rPr lang="en" sz="1200">
                <a:solidFill>
                  <a:schemeClr val="dk1"/>
                </a:solidFill>
                <a:latin typeface="Lora"/>
                <a:ea typeface="Lora"/>
                <a:cs typeface="Lora"/>
                <a:sym typeface="Lora"/>
              </a:rPr>
              <a:t> is another phonetic algorithm, but for German pronunciation.</a:t>
            </a:r>
            <a:endParaRPr sz="1200">
              <a:solidFill>
                <a:schemeClr val="dk1"/>
              </a:solidFill>
              <a:latin typeface="Lora"/>
              <a:ea typeface="Lora"/>
              <a:cs typeface="Lora"/>
              <a:sym typeface="Lora"/>
            </a:endParaRPr>
          </a:p>
          <a:p>
            <a:pPr indent="-304800" lvl="0" marL="457200" rtl="0" algn="l">
              <a:lnSpc>
                <a:spcPct val="200000"/>
              </a:lnSpc>
              <a:spcBef>
                <a:spcPts val="0"/>
              </a:spcBef>
              <a:spcAft>
                <a:spcPts val="0"/>
              </a:spcAft>
              <a:buClr>
                <a:schemeClr val="dk1"/>
              </a:buClr>
              <a:buSzPts val="1200"/>
              <a:buFont typeface="Lora"/>
              <a:buChar char="●"/>
            </a:pPr>
            <a:r>
              <a:rPr b="1" lang="en" sz="1200">
                <a:solidFill>
                  <a:schemeClr val="dk1"/>
                </a:solidFill>
                <a:latin typeface="Lora"/>
                <a:ea typeface="Lora"/>
                <a:cs typeface="Lora"/>
                <a:sym typeface="Lora"/>
              </a:rPr>
              <a:t>Daitch-Mokotoff</a:t>
            </a:r>
            <a:r>
              <a:rPr lang="en" sz="1200">
                <a:solidFill>
                  <a:schemeClr val="dk1"/>
                </a:solidFill>
                <a:latin typeface="Lora"/>
                <a:ea typeface="Lora"/>
                <a:cs typeface="Lora"/>
                <a:sym typeface="Lora"/>
              </a:rPr>
              <a:t> is a phonetic algorithm for Slavic and Yiddish words, especially names. </a:t>
            </a:r>
            <a:endParaRPr sz="1200">
              <a:solidFill>
                <a:schemeClr val="dk1"/>
              </a:solidFill>
              <a:latin typeface="Lora"/>
              <a:ea typeface="Lora"/>
              <a:cs typeface="Lora"/>
              <a:sym typeface="Lora"/>
            </a:endParaRPr>
          </a:p>
          <a:p>
            <a:pPr indent="-304800" lvl="0" marL="457200" rtl="0" algn="l">
              <a:lnSpc>
                <a:spcPct val="200000"/>
              </a:lnSpc>
              <a:spcBef>
                <a:spcPts val="0"/>
              </a:spcBef>
              <a:spcAft>
                <a:spcPts val="0"/>
              </a:spcAft>
              <a:buClr>
                <a:schemeClr val="dk1"/>
              </a:buClr>
              <a:buSzPts val="1200"/>
              <a:buFont typeface="Lora"/>
              <a:buChar char="●"/>
            </a:pPr>
            <a:r>
              <a:rPr b="1" lang="en" sz="1200">
                <a:solidFill>
                  <a:schemeClr val="dk1"/>
                </a:solidFill>
                <a:latin typeface="Lora"/>
                <a:ea typeface="Lora"/>
                <a:cs typeface="Lora"/>
                <a:sym typeface="Lora"/>
              </a:rPr>
              <a:t>Baider-Morse</a:t>
            </a:r>
            <a:r>
              <a:rPr lang="en" sz="1200">
                <a:solidFill>
                  <a:schemeClr val="dk1"/>
                </a:solidFill>
                <a:latin typeface="Lora"/>
                <a:ea typeface="Lora"/>
                <a:cs typeface="Lora"/>
                <a:sym typeface="Lora"/>
              </a:rPr>
              <a:t> is a version of Daitch-Mokotoff that is slightly more strict.</a:t>
            </a:r>
            <a:endParaRPr sz="1200">
              <a:solidFill>
                <a:schemeClr val="dk1"/>
              </a:solidFill>
              <a:latin typeface="Lora"/>
              <a:ea typeface="Lora"/>
              <a:cs typeface="Lora"/>
              <a:sym typeface="Lora"/>
            </a:endParaRPr>
          </a:p>
          <a:p>
            <a:pPr indent="0" lvl="0" marL="0" rtl="0" algn="l">
              <a:lnSpc>
                <a:spcPct val="200000"/>
              </a:lnSpc>
              <a:spcBef>
                <a:spcPts val="0"/>
              </a:spcBef>
              <a:spcAft>
                <a:spcPts val="1200"/>
              </a:spcAft>
              <a:buNone/>
            </a:pPr>
            <a:r>
              <a:t/>
            </a:r>
            <a:endParaRPr sz="1200">
              <a:solidFill>
                <a:schemeClr val="dk1"/>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300"/>
              </a:spcBef>
              <a:spcAft>
                <a:spcPts val="1200"/>
              </a:spcAft>
              <a:buNone/>
            </a:pPr>
            <a:r>
              <a:rPr lang="en" sz="2500">
                <a:latin typeface="Lora"/>
                <a:ea typeface="Lora"/>
                <a:cs typeface="Lora"/>
                <a:sym typeface="Lora"/>
              </a:rPr>
              <a:t>Levenshtein distance</a:t>
            </a:r>
            <a:endParaRPr sz="2500">
              <a:latin typeface="Lora"/>
              <a:ea typeface="Lora"/>
              <a:cs typeface="Lora"/>
              <a:sym typeface="Lora"/>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Lora"/>
                <a:ea typeface="Lora"/>
                <a:cs typeface="Lora"/>
                <a:sym typeface="Lora"/>
              </a:rPr>
              <a:t>The Levenshtein distance between two words is the minimum number of single-character edits (insertions, deletions or substitutions) required to change one word into the other.</a:t>
            </a:r>
            <a:endParaRPr sz="1200">
              <a:solidFill>
                <a:schemeClr val="dk1"/>
              </a:solidFill>
              <a:latin typeface="Lora"/>
              <a:ea typeface="Lora"/>
              <a:cs typeface="Lora"/>
              <a:sym typeface="Lora"/>
            </a:endParaRPr>
          </a:p>
          <a:p>
            <a:pPr indent="-304800" lvl="0" marL="457200" rtl="0" algn="l">
              <a:spcBef>
                <a:spcPts val="1200"/>
              </a:spcBef>
              <a:spcAft>
                <a:spcPts val="0"/>
              </a:spcAft>
              <a:buClr>
                <a:schemeClr val="dk1"/>
              </a:buClr>
              <a:buSzPts val="1200"/>
              <a:buFont typeface="Lora"/>
              <a:buChar char="●"/>
            </a:pPr>
            <a:r>
              <a:rPr lang="en" sz="1200">
                <a:solidFill>
                  <a:schemeClr val="dk1"/>
                </a:solidFill>
                <a:latin typeface="Lora"/>
                <a:ea typeface="Lora"/>
                <a:cs typeface="Lora"/>
                <a:sym typeface="Lora"/>
              </a:rPr>
              <a:t>Each character that gets changed counts as 1 “distance.” “New York” and “newyork” have an edit distance value of 3 (“N” to “n”; “Y” to “y”; remove the space). </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It can do relatively advanced edits, such as understand the distance between “M. Makeba” and “Miriam Makeba” (5),</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But it may create false positives if these distances are greater than other, simpler transformations (such as the one-character distance to “B. Makeba,” another person entirely).</a:t>
            </a:r>
            <a:endParaRPr sz="1200">
              <a:solidFill>
                <a:schemeClr val="dk1"/>
              </a:solidFill>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Lora"/>
                <a:ea typeface="Lora"/>
                <a:cs typeface="Lora"/>
                <a:sym typeface="Lora"/>
              </a:rPr>
              <a:t>PPM (Prediction by Partial Matching)</a:t>
            </a:r>
            <a:endParaRPr sz="2500">
              <a:latin typeface="Lora"/>
              <a:ea typeface="Lora"/>
              <a:cs typeface="Lora"/>
              <a:sym typeface="Lora"/>
            </a:endParaRPr>
          </a:p>
        </p:txBody>
      </p:sp>
      <p:sp>
        <p:nvSpPr>
          <p:cNvPr id="123" name="Google Shape;123;p24"/>
          <p:cNvSpPr txBox="1"/>
          <p:nvPr>
            <p:ph idx="1" type="body"/>
          </p:nvPr>
        </p:nvSpPr>
        <p:spPr>
          <a:xfrm>
            <a:off x="311700" y="1173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Lora"/>
                <a:ea typeface="Lora"/>
                <a:cs typeface="Lora"/>
                <a:sym typeface="Lora"/>
              </a:rPr>
              <a:t>Prediction by partial matching (PPM) is an adaptive statistical data compression technique based on context modeling and prediction. </a:t>
            </a:r>
            <a:endParaRPr sz="1200">
              <a:solidFill>
                <a:schemeClr val="dk1"/>
              </a:solidFill>
              <a:latin typeface="Lora"/>
              <a:ea typeface="Lora"/>
              <a:cs typeface="Lora"/>
              <a:sym typeface="Lora"/>
            </a:endParaRPr>
          </a:p>
          <a:p>
            <a:pPr indent="-304800" lvl="0" marL="457200" rtl="0" algn="l">
              <a:spcBef>
                <a:spcPts val="1200"/>
              </a:spcBef>
              <a:spcAft>
                <a:spcPts val="0"/>
              </a:spcAft>
              <a:buClr>
                <a:schemeClr val="dk1"/>
              </a:buClr>
              <a:buSzPts val="1200"/>
              <a:buFont typeface="Lora"/>
              <a:buChar char="●"/>
            </a:pPr>
            <a:r>
              <a:rPr lang="en" sz="1200">
                <a:solidFill>
                  <a:schemeClr val="dk1"/>
                </a:solidFill>
                <a:latin typeface="Lora"/>
                <a:ea typeface="Lora"/>
                <a:cs typeface="Lora"/>
                <a:sym typeface="Lora"/>
              </a:rPr>
              <a:t>Predict the next symbol of the sequence by having some context remembered.</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Determine order of PPM by k.</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If k context, (k first symbols has not been seen yet, use smaller context).</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If the symbol we encode was seen, we use its counter. </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If the symbol was not found to encode ESC, dividing by ESC’s counter by number of all symbols occured in this context and ESC’s context then, drop to a lower context, k-1.</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If we are in context 0, we encode the symbol with the probability </a:t>
            </a:r>
            <a:r>
              <a:rPr b="1" i="1" lang="en" sz="1300">
                <a:solidFill>
                  <a:schemeClr val="dk1"/>
                </a:solidFill>
                <a:latin typeface="Lora"/>
                <a:ea typeface="Lora"/>
                <a:cs typeface="Lora"/>
                <a:sym typeface="Lora"/>
              </a:rPr>
              <a:t>p</a:t>
            </a:r>
            <a:r>
              <a:rPr b="1" i="1" lang="en" sz="800">
                <a:solidFill>
                  <a:schemeClr val="dk1"/>
                </a:solidFill>
                <a:latin typeface="Lora"/>
                <a:ea typeface="Lora"/>
                <a:cs typeface="Lora"/>
                <a:sym typeface="Lora"/>
              </a:rPr>
              <a:t>i</a:t>
            </a:r>
            <a:r>
              <a:rPr b="1" i="1" lang="en" sz="1300">
                <a:solidFill>
                  <a:schemeClr val="dk1"/>
                </a:solidFill>
                <a:latin typeface="Lora"/>
                <a:ea typeface="Lora"/>
                <a:cs typeface="Lora"/>
                <a:sym typeface="Lora"/>
              </a:rPr>
              <a:t> = Symbol Counter / (All Symbols + ESC)</a:t>
            </a:r>
            <a:endParaRPr b="1" i="1" sz="13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If we are in -1 context (symbol was not seen before), encode it with </a:t>
            </a:r>
            <a:r>
              <a:rPr b="1" lang="en" sz="1300">
                <a:solidFill>
                  <a:schemeClr val="dk1"/>
                </a:solidFill>
                <a:latin typeface="Lora"/>
                <a:ea typeface="Lora"/>
                <a:cs typeface="Lora"/>
                <a:sym typeface="Lora"/>
              </a:rPr>
              <a:t>= </a:t>
            </a:r>
            <a:r>
              <a:rPr b="1" i="1" lang="en" sz="1300">
                <a:solidFill>
                  <a:schemeClr val="dk1"/>
                </a:solidFill>
                <a:latin typeface="Lora"/>
                <a:ea typeface="Lora"/>
                <a:cs typeface="Lora"/>
                <a:sym typeface="Lora"/>
              </a:rPr>
              <a:t>1 / Source Alphabet </a:t>
            </a:r>
            <a:endParaRPr b="1" i="1" sz="1300">
              <a:solidFill>
                <a:schemeClr val="dk1"/>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What is “Clustering” in OpenRefine</a:t>
            </a:r>
            <a:endParaRPr>
              <a:latin typeface="Lora"/>
              <a:ea typeface="Lora"/>
              <a:cs typeface="Lora"/>
              <a:sym typeface="Lor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The Cluster function groups together similar, but inconsistent values in a given column and lets you merge these inconsistent values into a single value you choose.</a:t>
            </a:r>
            <a:endParaRPr sz="1200">
              <a:solidFill>
                <a:schemeClr val="dk1"/>
              </a:solidFill>
              <a:latin typeface="Lora"/>
              <a:ea typeface="Lora"/>
              <a:cs typeface="Lora"/>
              <a:sym typeface="Lora"/>
            </a:endParaRPr>
          </a:p>
          <a:p>
            <a:pPr indent="0" lvl="0" marL="457200" rtl="0" algn="l">
              <a:lnSpc>
                <a:spcPct val="200000"/>
              </a:lnSpc>
              <a:spcBef>
                <a:spcPts val="1200"/>
              </a:spcBef>
              <a:spcAft>
                <a:spcPts val="0"/>
              </a:spcAft>
              <a:buNone/>
            </a:pPr>
            <a:r>
              <a:t/>
            </a:r>
            <a:endParaRPr sz="1200">
              <a:solidFill>
                <a:schemeClr val="dk1"/>
              </a:solidFill>
              <a:latin typeface="Lora"/>
              <a:ea typeface="Lora"/>
              <a:cs typeface="Lora"/>
              <a:sym typeface="Lora"/>
            </a:endParaRPr>
          </a:p>
          <a:p>
            <a:pPr indent="-304800" lvl="0" marL="457200" rtl="0" algn="l">
              <a:lnSpc>
                <a:spcPct val="200000"/>
              </a:lnSpc>
              <a:spcBef>
                <a:spcPts val="1200"/>
              </a:spcBef>
              <a:spcAft>
                <a:spcPts val="0"/>
              </a:spcAft>
              <a:buClr>
                <a:schemeClr val="dk1"/>
              </a:buClr>
              <a:buSzPts val="1200"/>
              <a:buFont typeface="Lora"/>
              <a:buChar char="●"/>
            </a:pPr>
            <a:r>
              <a:rPr lang="en" sz="1200">
                <a:solidFill>
                  <a:schemeClr val="dk1"/>
                </a:solidFill>
                <a:latin typeface="Lora"/>
                <a:ea typeface="Lora"/>
                <a:cs typeface="Lora"/>
                <a:sym typeface="Lora"/>
              </a:rPr>
              <a:t>This is very effective where you have data with minor variations in data values, e.g. names of people, organisations, places, classification terms.</a:t>
            </a:r>
            <a:endParaRPr sz="1200">
              <a:solidFill>
                <a:schemeClr val="dk1"/>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Clustering Types</a:t>
            </a:r>
            <a:endParaRPr>
              <a:latin typeface="Lora"/>
              <a:ea typeface="Lora"/>
              <a:cs typeface="Lora"/>
              <a:sym typeface="Lor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chemeClr val="dk1"/>
                </a:solidFill>
                <a:latin typeface="Lora"/>
                <a:ea typeface="Lora"/>
                <a:cs typeface="Lora"/>
                <a:sym typeface="Lora"/>
              </a:rPr>
              <a:t>OpenRefine currently offers 2 broad categories of clustering methods:</a:t>
            </a:r>
            <a:endParaRPr sz="1200">
              <a:solidFill>
                <a:schemeClr val="dk1"/>
              </a:solidFill>
              <a:latin typeface="Lora"/>
              <a:ea typeface="Lora"/>
              <a:cs typeface="Lora"/>
              <a:sym typeface="Lora"/>
            </a:endParaRPr>
          </a:p>
          <a:p>
            <a:pPr indent="-311150" lvl="0" marL="457200" rtl="0" algn="l">
              <a:lnSpc>
                <a:spcPct val="150000"/>
              </a:lnSpc>
              <a:spcBef>
                <a:spcPts val="1200"/>
              </a:spcBef>
              <a:spcAft>
                <a:spcPts val="0"/>
              </a:spcAft>
              <a:buClr>
                <a:schemeClr val="dk1"/>
              </a:buClr>
              <a:buSzPts val="1300"/>
              <a:buFont typeface="Lora"/>
              <a:buAutoNum type="arabicPeriod"/>
            </a:pPr>
            <a:r>
              <a:rPr b="1" lang="en" sz="1300">
                <a:solidFill>
                  <a:schemeClr val="dk1"/>
                </a:solidFill>
                <a:latin typeface="Lora"/>
                <a:ea typeface="Lora"/>
                <a:cs typeface="Lora"/>
                <a:sym typeface="Lora"/>
              </a:rPr>
              <a:t>Key Collision Methods</a:t>
            </a:r>
            <a:endParaRPr b="1" sz="1300">
              <a:solidFill>
                <a:schemeClr val="dk1"/>
              </a:solidFill>
              <a:latin typeface="Lora"/>
              <a:ea typeface="Lora"/>
              <a:cs typeface="Lora"/>
              <a:sym typeface="Lora"/>
            </a:endParaRPr>
          </a:p>
          <a:p>
            <a:pPr indent="-304800" lvl="1" marL="914400" rtl="0" algn="l">
              <a:spcBef>
                <a:spcPts val="0"/>
              </a:spcBef>
              <a:spcAft>
                <a:spcPts val="0"/>
              </a:spcAft>
              <a:buClr>
                <a:schemeClr val="dk1"/>
              </a:buClr>
              <a:buSzPts val="1200"/>
              <a:buFont typeface="Lora"/>
              <a:buAutoNum type="alphaLcPeriod"/>
            </a:pPr>
            <a:r>
              <a:rPr lang="en" sz="1200">
                <a:solidFill>
                  <a:schemeClr val="dk1"/>
                </a:solidFill>
                <a:latin typeface="Lora"/>
                <a:ea typeface="Lora"/>
                <a:cs typeface="Lora"/>
                <a:sym typeface="Lora"/>
              </a:rPr>
              <a:t>Fingerprint</a:t>
            </a:r>
            <a:endParaRPr sz="1200">
              <a:solidFill>
                <a:schemeClr val="dk1"/>
              </a:solidFill>
              <a:latin typeface="Lora"/>
              <a:ea typeface="Lora"/>
              <a:cs typeface="Lora"/>
              <a:sym typeface="Lora"/>
            </a:endParaRPr>
          </a:p>
          <a:p>
            <a:pPr indent="-304800" lvl="1" marL="914400" rtl="0" algn="l">
              <a:spcBef>
                <a:spcPts val="0"/>
              </a:spcBef>
              <a:spcAft>
                <a:spcPts val="0"/>
              </a:spcAft>
              <a:buClr>
                <a:schemeClr val="dk1"/>
              </a:buClr>
              <a:buSzPts val="1200"/>
              <a:buFont typeface="Lora"/>
              <a:buAutoNum type="alphaLcPeriod"/>
            </a:pPr>
            <a:r>
              <a:rPr lang="en" sz="1200">
                <a:solidFill>
                  <a:schemeClr val="dk1"/>
                </a:solidFill>
                <a:latin typeface="Lora"/>
                <a:ea typeface="Lora"/>
                <a:cs typeface="Lora"/>
                <a:sym typeface="Lora"/>
              </a:rPr>
              <a:t>Ngram-fingerprint</a:t>
            </a:r>
            <a:endParaRPr sz="1200">
              <a:solidFill>
                <a:schemeClr val="dk1"/>
              </a:solidFill>
              <a:latin typeface="Lora"/>
              <a:ea typeface="Lora"/>
              <a:cs typeface="Lora"/>
              <a:sym typeface="Lora"/>
            </a:endParaRPr>
          </a:p>
          <a:p>
            <a:pPr indent="-304800" lvl="1" marL="914400" rtl="0" algn="l">
              <a:spcBef>
                <a:spcPts val="0"/>
              </a:spcBef>
              <a:spcAft>
                <a:spcPts val="0"/>
              </a:spcAft>
              <a:buClr>
                <a:schemeClr val="dk1"/>
              </a:buClr>
              <a:buSzPts val="1200"/>
              <a:buFont typeface="Lora"/>
              <a:buAutoNum type="alphaLcPeriod"/>
            </a:pPr>
            <a:r>
              <a:rPr lang="en" sz="1200">
                <a:solidFill>
                  <a:schemeClr val="dk1"/>
                </a:solidFill>
                <a:latin typeface="Lora"/>
                <a:ea typeface="Lora"/>
                <a:cs typeface="Lora"/>
                <a:sym typeface="Lora"/>
              </a:rPr>
              <a:t>Metaphone3</a:t>
            </a:r>
            <a:endParaRPr sz="1200">
              <a:solidFill>
                <a:schemeClr val="dk1"/>
              </a:solidFill>
              <a:latin typeface="Lora"/>
              <a:ea typeface="Lora"/>
              <a:cs typeface="Lora"/>
              <a:sym typeface="Lora"/>
            </a:endParaRPr>
          </a:p>
          <a:p>
            <a:pPr indent="-304800" lvl="1" marL="914400" rtl="0" algn="l">
              <a:spcBef>
                <a:spcPts val="0"/>
              </a:spcBef>
              <a:spcAft>
                <a:spcPts val="0"/>
              </a:spcAft>
              <a:buClr>
                <a:schemeClr val="dk1"/>
              </a:buClr>
              <a:buSzPts val="1200"/>
              <a:buFont typeface="Lora"/>
              <a:buAutoNum type="alphaLcPeriod"/>
            </a:pPr>
            <a:r>
              <a:rPr lang="en" sz="1200">
                <a:solidFill>
                  <a:schemeClr val="dk1"/>
                </a:solidFill>
                <a:latin typeface="Lora"/>
                <a:ea typeface="Lora"/>
                <a:cs typeface="Lora"/>
                <a:sym typeface="Lora"/>
              </a:rPr>
              <a:t>Cologne-phonetic</a:t>
            </a:r>
            <a:endParaRPr sz="1200">
              <a:solidFill>
                <a:schemeClr val="dk1"/>
              </a:solidFill>
              <a:latin typeface="Lora"/>
              <a:ea typeface="Lora"/>
              <a:cs typeface="Lora"/>
              <a:sym typeface="Lora"/>
            </a:endParaRPr>
          </a:p>
          <a:p>
            <a:pPr indent="-304800" lvl="1" marL="914400" rtl="0" algn="l">
              <a:spcBef>
                <a:spcPts val="0"/>
              </a:spcBef>
              <a:spcAft>
                <a:spcPts val="0"/>
              </a:spcAft>
              <a:buClr>
                <a:schemeClr val="dk1"/>
              </a:buClr>
              <a:buSzPts val="1200"/>
              <a:buFont typeface="Lora"/>
              <a:buAutoNum type="alphaLcPeriod"/>
            </a:pPr>
            <a:r>
              <a:rPr lang="en" sz="1200">
                <a:solidFill>
                  <a:schemeClr val="dk1"/>
                </a:solidFill>
                <a:latin typeface="Lora"/>
                <a:ea typeface="Lora"/>
                <a:cs typeface="Lora"/>
                <a:sym typeface="Lora"/>
              </a:rPr>
              <a:t>Daitch-Mokotoff</a:t>
            </a:r>
            <a:endParaRPr sz="1200">
              <a:solidFill>
                <a:schemeClr val="dk1"/>
              </a:solidFill>
              <a:latin typeface="Lora"/>
              <a:ea typeface="Lora"/>
              <a:cs typeface="Lora"/>
              <a:sym typeface="Lora"/>
            </a:endParaRPr>
          </a:p>
          <a:p>
            <a:pPr indent="-304800" lvl="1" marL="914400" rtl="0" algn="l">
              <a:spcBef>
                <a:spcPts val="0"/>
              </a:spcBef>
              <a:spcAft>
                <a:spcPts val="0"/>
              </a:spcAft>
              <a:buClr>
                <a:schemeClr val="dk1"/>
              </a:buClr>
              <a:buSzPts val="1200"/>
              <a:buFont typeface="Lora"/>
              <a:buAutoNum type="alphaLcPeriod"/>
            </a:pPr>
            <a:r>
              <a:rPr lang="en" sz="1200">
                <a:solidFill>
                  <a:schemeClr val="dk1"/>
                </a:solidFill>
                <a:latin typeface="Lora"/>
                <a:ea typeface="Lora"/>
                <a:cs typeface="Lora"/>
                <a:sym typeface="Lora"/>
              </a:rPr>
              <a:t>Beider-Morse</a:t>
            </a:r>
            <a:endParaRPr sz="1200">
              <a:solidFill>
                <a:schemeClr val="dk1"/>
              </a:solidFill>
              <a:latin typeface="Lora"/>
              <a:ea typeface="Lora"/>
              <a:cs typeface="Lora"/>
              <a:sym typeface="Lora"/>
            </a:endParaRPr>
          </a:p>
          <a:p>
            <a:pPr indent="0" lvl="0" marL="0" rtl="0" algn="l">
              <a:spcBef>
                <a:spcPts val="0"/>
              </a:spcBef>
              <a:spcAft>
                <a:spcPts val="0"/>
              </a:spcAft>
              <a:buNone/>
            </a:pPr>
            <a:r>
              <a:t/>
            </a:r>
            <a:endParaRPr sz="1200">
              <a:solidFill>
                <a:schemeClr val="dk1"/>
              </a:solidFill>
              <a:latin typeface="Lora"/>
              <a:ea typeface="Lora"/>
              <a:cs typeface="Lora"/>
              <a:sym typeface="Lora"/>
            </a:endParaRPr>
          </a:p>
          <a:p>
            <a:pPr indent="-311150" lvl="0" marL="457200" rtl="0" algn="l">
              <a:spcBef>
                <a:spcPts val="1100"/>
              </a:spcBef>
              <a:spcAft>
                <a:spcPts val="0"/>
              </a:spcAft>
              <a:buClr>
                <a:schemeClr val="dk1"/>
              </a:buClr>
              <a:buSzPts val="1300"/>
              <a:buFont typeface="Lora"/>
              <a:buAutoNum type="arabicPeriod"/>
            </a:pPr>
            <a:r>
              <a:rPr b="1" lang="en" sz="1300">
                <a:solidFill>
                  <a:schemeClr val="dk1"/>
                </a:solidFill>
                <a:latin typeface="Lora"/>
                <a:ea typeface="Lora"/>
                <a:cs typeface="Lora"/>
                <a:sym typeface="Lora"/>
              </a:rPr>
              <a:t>Nearest neighbor</a:t>
            </a:r>
            <a:endParaRPr b="1" sz="1300">
              <a:solidFill>
                <a:schemeClr val="dk1"/>
              </a:solidFill>
              <a:latin typeface="Lora"/>
              <a:ea typeface="Lora"/>
              <a:cs typeface="Lora"/>
              <a:sym typeface="Lora"/>
            </a:endParaRPr>
          </a:p>
          <a:p>
            <a:pPr indent="-304800" lvl="1" marL="914400" rtl="0" algn="l">
              <a:lnSpc>
                <a:spcPct val="150000"/>
              </a:lnSpc>
              <a:spcBef>
                <a:spcPts val="0"/>
              </a:spcBef>
              <a:spcAft>
                <a:spcPts val="0"/>
              </a:spcAft>
              <a:buClr>
                <a:schemeClr val="dk1"/>
              </a:buClr>
              <a:buSzPts val="1200"/>
              <a:buFont typeface="Lora"/>
              <a:buAutoNum type="alphaLcPeriod"/>
            </a:pPr>
            <a:r>
              <a:rPr lang="en" sz="1200">
                <a:solidFill>
                  <a:schemeClr val="dk1"/>
                </a:solidFill>
                <a:latin typeface="Lora"/>
                <a:ea typeface="Lora"/>
                <a:cs typeface="Lora"/>
                <a:sym typeface="Lora"/>
              </a:rPr>
              <a:t>Levenshtein distance</a:t>
            </a:r>
            <a:endParaRPr sz="1200">
              <a:solidFill>
                <a:schemeClr val="dk1"/>
              </a:solidFill>
              <a:latin typeface="Lora"/>
              <a:ea typeface="Lora"/>
              <a:cs typeface="Lora"/>
              <a:sym typeface="Lora"/>
            </a:endParaRPr>
          </a:p>
          <a:p>
            <a:pPr indent="-304800" lvl="1" marL="914400" rtl="0" algn="l">
              <a:lnSpc>
                <a:spcPct val="150000"/>
              </a:lnSpc>
              <a:spcBef>
                <a:spcPts val="0"/>
              </a:spcBef>
              <a:spcAft>
                <a:spcPts val="0"/>
              </a:spcAft>
              <a:buClr>
                <a:schemeClr val="dk1"/>
              </a:buClr>
              <a:buSzPts val="1200"/>
              <a:buFont typeface="Lora"/>
              <a:buAutoNum type="alphaLcPeriod"/>
            </a:pPr>
            <a:r>
              <a:rPr lang="en" sz="1200">
                <a:solidFill>
                  <a:schemeClr val="dk1"/>
                </a:solidFill>
                <a:latin typeface="Lora"/>
                <a:ea typeface="Lora"/>
                <a:cs typeface="Lora"/>
                <a:sym typeface="Lora"/>
              </a:rPr>
              <a:t>PPM</a:t>
            </a:r>
            <a:endParaRPr sz="1200">
              <a:solidFill>
                <a:schemeClr val="dk1"/>
              </a:solidFill>
              <a:latin typeface="Lora"/>
              <a:ea typeface="Lora"/>
              <a:cs typeface="Lora"/>
              <a:sym typeface="Lora"/>
            </a:endParaRPr>
          </a:p>
        </p:txBody>
      </p:sp>
      <p:sp>
        <p:nvSpPr>
          <p:cNvPr id="68" name="Google Shape;68;p15"/>
          <p:cNvSpPr/>
          <p:nvPr/>
        </p:nvSpPr>
        <p:spPr>
          <a:xfrm>
            <a:off x="1117850" y="2407900"/>
            <a:ext cx="1705200" cy="924300"/>
          </a:xfrm>
          <a:prstGeom prst="bracePai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 name="Google Shape;69;p15"/>
          <p:cNvSpPr txBox="1"/>
          <p:nvPr/>
        </p:nvSpPr>
        <p:spPr>
          <a:xfrm>
            <a:off x="3028075" y="2683675"/>
            <a:ext cx="179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ora"/>
                <a:ea typeface="Lora"/>
                <a:cs typeface="Lora"/>
                <a:sym typeface="Lora"/>
              </a:rPr>
              <a:t>Phonetic clustering</a:t>
            </a:r>
            <a:endParaRPr sz="1100">
              <a:solidFill>
                <a:schemeClr val="dk1"/>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Key Collision vs Nearest Neighbor</a:t>
            </a:r>
            <a:endParaRPr>
              <a:latin typeface="Lora"/>
              <a:ea typeface="Lora"/>
              <a:cs typeface="Lora"/>
              <a:sym typeface="Lora"/>
            </a:endParaRPr>
          </a:p>
        </p:txBody>
      </p:sp>
      <p:graphicFrame>
        <p:nvGraphicFramePr>
          <p:cNvPr id="75" name="Google Shape;75;p16"/>
          <p:cNvGraphicFramePr/>
          <p:nvPr/>
        </p:nvGraphicFramePr>
        <p:xfrm>
          <a:off x="952500" y="1619250"/>
          <a:ext cx="3000000" cy="3000000"/>
        </p:xfrm>
        <a:graphic>
          <a:graphicData uri="http://schemas.openxmlformats.org/drawingml/2006/table">
            <a:tbl>
              <a:tblPr>
                <a:noFill/>
                <a:tableStyleId>{56300B2E-F561-4E15-8D2D-FB953804124F}</a:tableStyleId>
              </a:tblPr>
              <a:tblGrid>
                <a:gridCol w="3619500"/>
                <a:gridCol w="3619500"/>
              </a:tblGrid>
              <a:tr h="381000">
                <a:tc>
                  <a:txBody>
                    <a:bodyPr/>
                    <a:lstStyle/>
                    <a:p>
                      <a:pPr indent="0" lvl="0" marL="0" rtl="0" algn="ctr">
                        <a:spcBef>
                          <a:spcPts val="0"/>
                        </a:spcBef>
                        <a:spcAft>
                          <a:spcPts val="0"/>
                        </a:spcAft>
                        <a:buNone/>
                      </a:pPr>
                      <a:r>
                        <a:rPr lang="en">
                          <a:solidFill>
                            <a:schemeClr val="dk1"/>
                          </a:solidFill>
                          <a:latin typeface="Lora"/>
                          <a:ea typeface="Lora"/>
                          <a:cs typeface="Lora"/>
                          <a:sym typeface="Lora"/>
                        </a:rPr>
                        <a:t>Key Collision</a:t>
                      </a:r>
                      <a:endParaRPr>
                        <a:solidFill>
                          <a:schemeClr val="dk1"/>
                        </a:solidFill>
                        <a:latin typeface="Lora"/>
                        <a:ea typeface="Lora"/>
                        <a:cs typeface="Lora"/>
                        <a:sym typeface="Lora"/>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434343"/>
                    </a:solidFill>
                  </a:tcPr>
                </a:tc>
                <a:tc>
                  <a:txBody>
                    <a:bodyPr/>
                    <a:lstStyle/>
                    <a:p>
                      <a:pPr indent="0" lvl="0" marL="0" rtl="0" algn="ctr">
                        <a:spcBef>
                          <a:spcPts val="0"/>
                        </a:spcBef>
                        <a:spcAft>
                          <a:spcPts val="0"/>
                        </a:spcAft>
                        <a:buNone/>
                      </a:pPr>
                      <a:r>
                        <a:rPr lang="en">
                          <a:solidFill>
                            <a:schemeClr val="dk1"/>
                          </a:solidFill>
                          <a:latin typeface="Lora"/>
                          <a:ea typeface="Lora"/>
                          <a:cs typeface="Lora"/>
                          <a:sym typeface="Lora"/>
                        </a:rPr>
                        <a:t>Nearest Neighbor</a:t>
                      </a:r>
                      <a:endParaRPr>
                        <a:solidFill>
                          <a:schemeClr val="dk1"/>
                        </a:solidFill>
                        <a:latin typeface="Lora"/>
                        <a:ea typeface="Lora"/>
                        <a:cs typeface="Lora"/>
                        <a:sym typeface="Lora"/>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434343"/>
                    </a:solidFill>
                  </a:tcPr>
                </a:tc>
              </a:tr>
              <a:tr h="381000">
                <a:tc>
                  <a:txBody>
                    <a:bodyPr/>
                    <a:lstStyle/>
                    <a:p>
                      <a:pPr indent="0" lvl="0" marL="0" rtl="0" algn="ctr">
                        <a:spcBef>
                          <a:spcPts val="0"/>
                        </a:spcBef>
                        <a:spcAft>
                          <a:spcPts val="0"/>
                        </a:spcAft>
                        <a:buNone/>
                      </a:pPr>
                      <a:r>
                        <a:rPr lang="en">
                          <a:solidFill>
                            <a:schemeClr val="dk1"/>
                          </a:solidFill>
                          <a:latin typeface="Lora"/>
                          <a:ea typeface="Lora"/>
                          <a:cs typeface="Lora"/>
                          <a:sym typeface="Lora"/>
                        </a:rPr>
                        <a:t>Comparatively Fast</a:t>
                      </a:r>
                      <a:endParaRPr>
                        <a:solidFill>
                          <a:schemeClr val="dk1"/>
                        </a:solidFill>
                        <a:latin typeface="Lora"/>
                        <a:ea typeface="Lora"/>
                        <a:cs typeface="Lora"/>
                        <a:sym typeface="Lora"/>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Lora"/>
                          <a:ea typeface="Lora"/>
                          <a:cs typeface="Lora"/>
                          <a:sym typeface="Lora"/>
                        </a:rPr>
                        <a:t>Comparatively Slow</a:t>
                      </a:r>
                      <a:endParaRPr>
                        <a:solidFill>
                          <a:schemeClr val="dk1"/>
                        </a:solidFill>
                        <a:latin typeface="Lora"/>
                        <a:ea typeface="Lora"/>
                        <a:cs typeface="Lora"/>
                        <a:sym typeface="Lora"/>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r>
              <a:tr h="381000">
                <a:tc>
                  <a:txBody>
                    <a:bodyPr/>
                    <a:lstStyle/>
                    <a:p>
                      <a:pPr indent="0" lvl="0" marL="0" rtl="0" algn="ctr">
                        <a:spcBef>
                          <a:spcPts val="0"/>
                        </a:spcBef>
                        <a:spcAft>
                          <a:spcPts val="0"/>
                        </a:spcAft>
                        <a:buNone/>
                      </a:pPr>
                      <a:r>
                        <a:rPr lang="en" sz="1200">
                          <a:solidFill>
                            <a:schemeClr val="dk1"/>
                          </a:solidFill>
                          <a:latin typeface="Lora"/>
                          <a:ea typeface="Lora"/>
                          <a:cs typeface="Lora"/>
                          <a:sym typeface="Lora"/>
                        </a:rPr>
                        <a:t>"Key Collision" methods are based on the idea of creating an alternative representation of a value (a "key") that contains only the most valuable or meaningful part of the string and "buckets" (or "bin" as it's described inside OpenRefine's code) together different strings based on the fact that their key is the same (hence the name "key collision").</a:t>
                      </a:r>
                      <a:endParaRPr>
                        <a:solidFill>
                          <a:schemeClr val="dk1"/>
                        </a:solidFill>
                        <a:latin typeface="Lora"/>
                        <a:ea typeface="Lora"/>
                        <a:cs typeface="Lora"/>
                        <a:sym typeface="Lora"/>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dk1"/>
                          </a:solidFill>
                          <a:latin typeface="Lora"/>
                          <a:ea typeface="Lora"/>
                          <a:cs typeface="Lora"/>
                          <a:sym typeface="Lora"/>
                        </a:rPr>
                        <a:t>The </a:t>
                      </a:r>
                      <a:r>
                        <a:rPr lang="en" sz="1200">
                          <a:solidFill>
                            <a:schemeClr val="dk1"/>
                          </a:solidFill>
                          <a:uFill>
                            <a:noFill/>
                          </a:uFill>
                          <a:latin typeface="Lora"/>
                          <a:ea typeface="Lora"/>
                          <a:cs typeface="Lora"/>
                          <a:sym typeface="Lora"/>
                          <a:hlinkClick r:id="rId3">
                            <a:extLst>
                              <a:ext uri="{A12FA001-AC4F-418D-AE19-62706E023703}">
                                <ahyp:hlinkClr val="tx"/>
                              </a:ext>
                            </a:extLst>
                          </a:hlinkClick>
                        </a:rPr>
                        <a:t>Nearest Neighbor</a:t>
                      </a:r>
                      <a:r>
                        <a:rPr lang="en" sz="1200">
                          <a:solidFill>
                            <a:schemeClr val="dk1"/>
                          </a:solidFill>
                          <a:latin typeface="Lora"/>
                          <a:ea typeface="Lora"/>
                          <a:cs typeface="Lora"/>
                          <a:sym typeface="Lora"/>
                        </a:rPr>
                        <a:t> methods (also known as kNN), on the other hand, provide a parameter (the radius, or </a:t>
                      </a:r>
                      <a:r>
                        <a:rPr lang="en" sz="1000">
                          <a:solidFill>
                            <a:schemeClr val="dk1"/>
                          </a:solidFill>
                          <a:latin typeface="Lora"/>
                          <a:ea typeface="Lora"/>
                          <a:cs typeface="Lora"/>
                          <a:sym typeface="Lora"/>
                        </a:rPr>
                        <a:t>k</a:t>
                      </a:r>
                      <a:r>
                        <a:rPr lang="en" sz="1200">
                          <a:solidFill>
                            <a:schemeClr val="dk1"/>
                          </a:solidFill>
                          <a:latin typeface="Lora"/>
                          <a:ea typeface="Lora"/>
                          <a:cs typeface="Lora"/>
                          <a:sym typeface="Lora"/>
                        </a:rPr>
                        <a:t>) which represents a distance threshold: any pair of strings that is closer than a certain value will be binned together.</a:t>
                      </a:r>
                      <a:endParaRPr>
                        <a:solidFill>
                          <a:schemeClr val="dk1"/>
                        </a:solidFill>
                        <a:latin typeface="Lora"/>
                        <a:ea typeface="Lora"/>
                        <a:cs typeface="Lora"/>
                        <a:sym typeface="Lora"/>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Fingerprinting</a:t>
            </a:r>
            <a:endParaRPr>
              <a:latin typeface="Lora"/>
              <a:ea typeface="Lora"/>
              <a:cs typeface="Lora"/>
              <a:sym typeface="Lora"/>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Lora"/>
                <a:ea typeface="Lora"/>
                <a:cs typeface="Lora"/>
                <a:sym typeface="Lora"/>
              </a:rPr>
              <a:t>The fingerprinting method is the least likely to produce false positives, which is why it is the default method.</a:t>
            </a:r>
            <a:endParaRPr sz="1400">
              <a:solidFill>
                <a:schemeClr val="dk1"/>
              </a:solidFill>
              <a:latin typeface="Lora"/>
              <a:ea typeface="Lora"/>
              <a:cs typeface="Lora"/>
              <a:sym typeface="Lora"/>
            </a:endParaRPr>
          </a:p>
          <a:p>
            <a:pPr indent="0" lvl="0" marL="0" rtl="0" algn="l">
              <a:spcBef>
                <a:spcPts val="1200"/>
              </a:spcBef>
              <a:spcAft>
                <a:spcPts val="0"/>
              </a:spcAft>
              <a:buNone/>
            </a:pPr>
            <a:r>
              <a:rPr lang="en" sz="1400">
                <a:solidFill>
                  <a:schemeClr val="dk1"/>
                </a:solidFill>
                <a:latin typeface="Lora"/>
                <a:ea typeface="Lora"/>
                <a:cs typeface="Lora"/>
                <a:sym typeface="Lora"/>
              </a:rPr>
              <a:t>The process that generates the key from a string value is the following (note that the order of these operations is significant):</a:t>
            </a:r>
            <a:endParaRPr sz="1400">
              <a:solidFill>
                <a:schemeClr val="dk1"/>
              </a:solidFill>
              <a:latin typeface="Lora"/>
              <a:ea typeface="Lora"/>
              <a:cs typeface="Lora"/>
              <a:sym typeface="Lora"/>
            </a:endParaRPr>
          </a:p>
          <a:p>
            <a:pPr indent="-317500" lvl="0" marL="457200" rtl="0" algn="l">
              <a:spcBef>
                <a:spcPts val="1200"/>
              </a:spcBef>
              <a:spcAft>
                <a:spcPts val="0"/>
              </a:spcAft>
              <a:buClr>
                <a:schemeClr val="dk1"/>
              </a:buClr>
              <a:buSzPts val="1400"/>
              <a:buFont typeface="Lora"/>
              <a:buChar char="●"/>
            </a:pPr>
            <a:r>
              <a:rPr lang="en" sz="1400">
                <a:solidFill>
                  <a:schemeClr val="dk1"/>
                </a:solidFill>
                <a:latin typeface="Lora"/>
                <a:ea typeface="Lora"/>
                <a:cs typeface="Lora"/>
                <a:sym typeface="Lora"/>
              </a:rPr>
              <a:t>remove leading and trailing whitespace</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change all characters to their lowercase representation</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remove all punctuation and control characters</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normalize extended western characters to their ASCII representation (for example "gödel" → "godel")</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split the string into whitespace-separated tokens</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sort the tokens and remove duplicates</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join the tokens back together</a:t>
            </a:r>
            <a:endParaRPr sz="1400">
              <a:solidFill>
                <a:schemeClr val="dk1"/>
              </a:solidFill>
              <a:latin typeface="Lora"/>
              <a:ea typeface="Lora"/>
              <a:cs typeface="Lora"/>
              <a:sym typeface="Lora"/>
            </a:endParaRPr>
          </a:p>
          <a:p>
            <a:pPr indent="0" lvl="0" marL="457200" rtl="0" algn="l">
              <a:spcBef>
                <a:spcPts val="1200"/>
              </a:spcBef>
              <a:spcAft>
                <a:spcPts val="1200"/>
              </a:spcAft>
              <a:buNone/>
            </a:pPr>
            <a:r>
              <a:t/>
            </a:r>
            <a:endParaRPr sz="1400">
              <a:solidFill>
                <a:schemeClr val="dk1"/>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Fingerprinting</a:t>
            </a:r>
            <a:endParaRPr>
              <a:latin typeface="Lora"/>
              <a:ea typeface="Lora"/>
              <a:cs typeface="Lora"/>
              <a:sym typeface="Lora"/>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Lora"/>
                <a:ea typeface="Lora"/>
                <a:cs typeface="Lora"/>
                <a:sym typeface="Lora"/>
              </a:rPr>
              <a:t>There are several factors that play a role in this fingerprint:</a:t>
            </a:r>
            <a:endParaRPr sz="1400">
              <a:solidFill>
                <a:schemeClr val="dk1"/>
              </a:solidFill>
              <a:latin typeface="Lora"/>
              <a:ea typeface="Lora"/>
              <a:cs typeface="Lora"/>
              <a:sym typeface="Lora"/>
            </a:endParaRPr>
          </a:p>
          <a:p>
            <a:pPr indent="-317500" lvl="0" marL="457200" rtl="0" algn="l">
              <a:spcBef>
                <a:spcPts val="1200"/>
              </a:spcBef>
              <a:spcAft>
                <a:spcPts val="0"/>
              </a:spcAft>
              <a:buClr>
                <a:schemeClr val="dk1"/>
              </a:buClr>
              <a:buSzPts val="1400"/>
              <a:buFont typeface="Lora"/>
              <a:buChar char="●"/>
            </a:pPr>
            <a:r>
              <a:rPr lang="en" sz="1400">
                <a:solidFill>
                  <a:schemeClr val="dk1"/>
                </a:solidFill>
                <a:latin typeface="Lora"/>
                <a:ea typeface="Lora"/>
                <a:cs typeface="Lora"/>
                <a:sym typeface="Lora"/>
              </a:rPr>
              <a:t>because whitespace is normalized, characters are lowercased, and punctuation is removed, those parts don't play a differentiation role in the fingerprint. Because these attributes of the string are the least significant in terms of meaning differentiation, these turn out to be the most varying parts of the strings, and removing them has a substantial benefit in emerging clusters.</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because the string parts are sorted, the given order of tokens doesn't matter (so "Cruise, Tom" and "Tom Cruise" both end up with a fingerprint "cruise tom" and therefore end up in the same cluster)</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normalizing extended western characters plays the role of reproducing data entry mistakes performed when entering extended characters with an ASCII-only keyboard. Note that this procedure can also lead to false positives. For example, "gödel" and "godél" would both end up with "godel" as their fingerprint, but they're likely to be different names, so this might work less effectively for datasets where extended characters play substantial differentiation role.</a:t>
            </a:r>
            <a:endParaRPr sz="1400">
              <a:solidFill>
                <a:schemeClr val="dk1"/>
              </a:solidFill>
              <a:latin typeface="Lora"/>
              <a:ea typeface="Lora"/>
              <a:cs typeface="Lora"/>
              <a:sym typeface="Lora"/>
            </a:endParaRPr>
          </a:p>
          <a:p>
            <a:pPr indent="0" lvl="0" marL="457200" rtl="0" algn="l">
              <a:spcBef>
                <a:spcPts val="1200"/>
              </a:spcBef>
              <a:spcAft>
                <a:spcPts val="1200"/>
              </a:spcAft>
              <a:buNone/>
            </a:pPr>
            <a:r>
              <a:t/>
            </a:r>
            <a:endParaRPr sz="1600">
              <a:solidFill>
                <a:schemeClr val="dk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Lora"/>
                <a:ea typeface="Lora"/>
                <a:cs typeface="Lora"/>
                <a:sym typeface="Lora"/>
              </a:rPr>
              <a:t>N-gram fingerprinting</a:t>
            </a:r>
            <a:endParaRPr sz="2500">
              <a:latin typeface="Lora"/>
              <a:ea typeface="Lora"/>
              <a:cs typeface="Lora"/>
              <a:sym typeface="Lora"/>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Lora"/>
                <a:ea typeface="Lora"/>
                <a:cs typeface="Lora"/>
                <a:sym typeface="Lora"/>
              </a:rPr>
              <a:t>The </a:t>
            </a:r>
            <a:r>
              <a:rPr lang="en" sz="1400">
                <a:solidFill>
                  <a:schemeClr val="dk1"/>
                </a:solidFill>
                <a:uFill>
                  <a:noFill/>
                </a:uFill>
                <a:latin typeface="Lora"/>
                <a:ea typeface="Lora"/>
                <a:cs typeface="Lora"/>
                <a:sym typeface="Lora"/>
                <a:hlinkClick r:id="rId3">
                  <a:extLst>
                    <a:ext uri="{A12FA001-AC4F-418D-AE19-62706E023703}">
                      <ahyp:hlinkClr val="tx"/>
                    </a:ext>
                  </a:extLst>
                </a:hlinkClick>
              </a:rPr>
              <a:t>n-gram</a:t>
            </a:r>
            <a:r>
              <a:rPr lang="en" sz="1400">
                <a:solidFill>
                  <a:schemeClr val="dk1"/>
                </a:solidFill>
                <a:latin typeface="Lora"/>
                <a:ea typeface="Lora"/>
                <a:cs typeface="Lora"/>
                <a:sym typeface="Lora"/>
              </a:rPr>
              <a:t> fingerprint method does the following:</a:t>
            </a:r>
            <a:endParaRPr sz="1400">
              <a:solidFill>
                <a:schemeClr val="dk1"/>
              </a:solidFill>
              <a:latin typeface="Lora"/>
              <a:ea typeface="Lora"/>
              <a:cs typeface="Lora"/>
              <a:sym typeface="Lora"/>
            </a:endParaRPr>
          </a:p>
          <a:p>
            <a:pPr indent="-317500" lvl="0" marL="457200" rtl="0" algn="l">
              <a:spcBef>
                <a:spcPts val="1200"/>
              </a:spcBef>
              <a:spcAft>
                <a:spcPts val="0"/>
              </a:spcAft>
              <a:buClr>
                <a:schemeClr val="dk1"/>
              </a:buClr>
              <a:buSzPts val="1400"/>
              <a:buFont typeface="Lora"/>
              <a:buChar char="●"/>
            </a:pPr>
            <a:r>
              <a:rPr lang="en" sz="1400">
                <a:solidFill>
                  <a:schemeClr val="dk1"/>
                </a:solidFill>
                <a:latin typeface="Lora"/>
                <a:ea typeface="Lora"/>
                <a:cs typeface="Lora"/>
                <a:sym typeface="Lora"/>
              </a:rPr>
              <a:t>change all characters to their lowercase representation</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remove all punctuation, whitespace, and control characters</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obtain all the string n-grams</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sort the n-grams and remove duplicates</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join the sorted n-grams back together</a:t>
            </a:r>
            <a:endParaRPr sz="1400">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normalize extended western characters to their ASCII representation</a:t>
            </a:r>
            <a:endParaRPr sz="1400">
              <a:solidFill>
                <a:schemeClr val="dk1"/>
              </a:solidFill>
              <a:latin typeface="Lora"/>
              <a:ea typeface="Lora"/>
              <a:cs typeface="Lora"/>
              <a:sym typeface="Lora"/>
            </a:endParaRPr>
          </a:p>
          <a:p>
            <a:pPr indent="0" lvl="0" marL="0" rtl="0" algn="l">
              <a:spcBef>
                <a:spcPts val="1200"/>
              </a:spcBef>
              <a:spcAft>
                <a:spcPts val="0"/>
              </a:spcAft>
              <a:buNone/>
            </a:pPr>
            <a:r>
              <a:rPr lang="en" sz="1400">
                <a:solidFill>
                  <a:schemeClr val="dk1"/>
                </a:solidFill>
                <a:latin typeface="Lora"/>
                <a:ea typeface="Lora"/>
                <a:cs typeface="Lora"/>
                <a:sym typeface="Lora"/>
              </a:rPr>
              <a:t>So, for example, the 2-gram fingerprint of "Paris" is "arispari" and the 1-gram fingerprint is "aiprs".</a:t>
            </a:r>
            <a:endParaRPr sz="1400">
              <a:solidFill>
                <a:schemeClr val="dk1"/>
              </a:solidFill>
              <a:latin typeface="Lora"/>
              <a:ea typeface="Lora"/>
              <a:cs typeface="Lora"/>
              <a:sym typeface="Lora"/>
            </a:endParaRPr>
          </a:p>
          <a:p>
            <a:pPr indent="0" lvl="0" marL="0" rtl="0" algn="l">
              <a:spcBef>
                <a:spcPts val="1200"/>
              </a:spcBef>
              <a:spcAft>
                <a:spcPts val="1200"/>
              </a:spcAft>
              <a:buNone/>
            </a:pPr>
            <a:r>
              <a:t/>
            </a:r>
            <a:endParaRPr sz="1400">
              <a:solidFill>
                <a:schemeClr val="dk1"/>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Lora"/>
                <a:ea typeface="Lora"/>
                <a:cs typeface="Lora"/>
                <a:sym typeface="Lora"/>
              </a:rPr>
              <a:t>N-gram fingerprinting</a:t>
            </a:r>
            <a:endParaRPr sz="2500">
              <a:latin typeface="Lora"/>
              <a:ea typeface="Lora"/>
              <a:cs typeface="Lora"/>
              <a:sym typeface="Lora"/>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Lora"/>
                <a:ea typeface="Lora"/>
                <a:cs typeface="Lora"/>
                <a:sym typeface="Lora"/>
              </a:rPr>
              <a:t>Why is this useful? In practice, using big values for n-grams doesn't yield any advantage over the previous fingerprint method, but using 2-grams and 1-grams, while yielding many false positives, can find clusters that the previous method didn't find even with strings that have small differences, with a very small performance price.</a:t>
            </a:r>
            <a:endParaRPr sz="1400">
              <a:solidFill>
                <a:schemeClr val="dk1"/>
              </a:solidFill>
              <a:latin typeface="Lora"/>
              <a:ea typeface="Lora"/>
              <a:cs typeface="Lora"/>
              <a:sym typeface="Lora"/>
            </a:endParaRPr>
          </a:p>
          <a:p>
            <a:pPr indent="0" lvl="0" marL="0" rtl="0" algn="l">
              <a:spcBef>
                <a:spcPts val="1200"/>
              </a:spcBef>
              <a:spcAft>
                <a:spcPts val="0"/>
              </a:spcAft>
              <a:buNone/>
            </a:pPr>
            <a:r>
              <a:rPr lang="en" sz="1400">
                <a:solidFill>
                  <a:schemeClr val="dk1"/>
                </a:solidFill>
                <a:latin typeface="Lora"/>
                <a:ea typeface="Lora"/>
                <a:cs typeface="Lora"/>
                <a:sym typeface="Lora"/>
              </a:rPr>
              <a:t>For example "Krzysztof", "Kryzysztof", and "Krzystof" have different lengths and different regular fingerprints, but share the same 1-gram fingerprint because they use the same letters.</a:t>
            </a:r>
            <a:endParaRPr sz="1400">
              <a:solidFill>
                <a:schemeClr val="dk1"/>
              </a:solidFill>
              <a:latin typeface="Lora"/>
              <a:ea typeface="Lora"/>
              <a:cs typeface="Lora"/>
              <a:sym typeface="Lora"/>
            </a:endParaRPr>
          </a:p>
          <a:p>
            <a:pPr indent="0" lvl="0" marL="0" rtl="0" algn="l">
              <a:spcBef>
                <a:spcPts val="1200"/>
              </a:spcBef>
              <a:spcAft>
                <a:spcPts val="1200"/>
              </a:spcAft>
              <a:buNone/>
            </a:pPr>
            <a:r>
              <a:t/>
            </a:r>
            <a:endParaRPr sz="1400">
              <a:solidFill>
                <a:schemeClr val="dk1"/>
              </a:solidFill>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200"/>
              </a:spcAft>
              <a:buNone/>
            </a:pPr>
            <a:r>
              <a:rPr lang="en" sz="2500">
                <a:latin typeface="Lora"/>
                <a:ea typeface="Lora"/>
                <a:cs typeface="Lora"/>
                <a:sym typeface="Lora"/>
              </a:rPr>
              <a:t>Phonetic clustering</a:t>
            </a:r>
            <a:endParaRPr sz="2500">
              <a:latin typeface="Lora"/>
              <a:ea typeface="Lora"/>
              <a:cs typeface="Lora"/>
              <a:sym typeface="Lora"/>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Lora"/>
                <a:ea typeface="Lora"/>
                <a:cs typeface="Lora"/>
                <a:sym typeface="Lora"/>
              </a:rPr>
              <a:t>They identify letters that sound the same when pronounced out loud, and assess text values based on that (such as knowing that a word with an “S” might be a mistype of a word with a “Z”). </a:t>
            </a:r>
            <a:endParaRPr sz="1200">
              <a:solidFill>
                <a:schemeClr val="dk1"/>
              </a:solidFill>
              <a:latin typeface="Lora"/>
              <a:ea typeface="Lora"/>
              <a:cs typeface="Lora"/>
              <a:sym typeface="Lora"/>
            </a:endParaRPr>
          </a:p>
          <a:p>
            <a:pPr indent="0" lvl="0" marL="0" rtl="0" algn="l">
              <a:spcBef>
                <a:spcPts val="0"/>
              </a:spcBef>
              <a:spcAft>
                <a:spcPts val="0"/>
              </a:spcAft>
              <a:buNone/>
            </a:pPr>
            <a:r>
              <a:t/>
            </a:r>
            <a:endParaRPr sz="1200">
              <a:solidFill>
                <a:schemeClr val="dk1"/>
              </a:solidFill>
              <a:latin typeface="Lora"/>
              <a:ea typeface="Lora"/>
              <a:cs typeface="Lora"/>
              <a:sym typeface="Lora"/>
            </a:endParaRPr>
          </a:p>
          <a:p>
            <a:pPr indent="0" lvl="0" marL="0" rtl="0" algn="l">
              <a:spcBef>
                <a:spcPts val="0"/>
              </a:spcBef>
              <a:spcAft>
                <a:spcPts val="0"/>
              </a:spcAft>
              <a:buNone/>
            </a:pPr>
            <a:r>
              <a:rPr lang="en" sz="1200">
                <a:solidFill>
                  <a:schemeClr val="dk1"/>
                </a:solidFill>
                <a:latin typeface="Lora"/>
                <a:ea typeface="Lora"/>
                <a:cs typeface="Lora"/>
                <a:sym typeface="Lora"/>
              </a:rPr>
              <a:t>They are great for spotting mistakes made by not knowing the spelling of a word or name after hearing it spoken aloud.</a:t>
            </a:r>
            <a:endParaRPr sz="1200">
              <a:solidFill>
                <a:schemeClr val="dk1"/>
              </a:solidFill>
              <a:latin typeface="Lora"/>
              <a:ea typeface="Lora"/>
              <a:cs typeface="Lora"/>
              <a:sym typeface="Lora"/>
            </a:endParaRPr>
          </a:p>
          <a:p>
            <a:pPr indent="0" lvl="0" marL="0" rtl="0" algn="l">
              <a:spcBef>
                <a:spcPts val="0"/>
              </a:spcBef>
              <a:spcAft>
                <a:spcPts val="0"/>
              </a:spcAft>
              <a:buNone/>
            </a:pPr>
            <a:r>
              <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Metaphone3</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Cologne-phonetic</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Daitch-Mokotoff</a:t>
            </a:r>
            <a:endParaRPr sz="1200">
              <a:solidFill>
                <a:schemeClr val="dk1"/>
              </a:solidFill>
              <a:latin typeface="Lora"/>
              <a:ea typeface="Lora"/>
              <a:cs typeface="Lora"/>
              <a:sym typeface="Lora"/>
            </a:endParaRPr>
          </a:p>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Beider-Morse</a:t>
            </a:r>
            <a:endParaRPr sz="1200">
              <a:solidFill>
                <a:schemeClr val="dk1"/>
              </a:solidFill>
              <a:latin typeface="Lora"/>
              <a:ea typeface="Lora"/>
              <a:cs typeface="Lora"/>
              <a:sym typeface="Lora"/>
            </a:endParaRPr>
          </a:p>
          <a:p>
            <a:pPr indent="0" lvl="0" marL="0" rtl="0" algn="l">
              <a:spcBef>
                <a:spcPts val="0"/>
              </a:spcBef>
              <a:spcAft>
                <a:spcPts val="1200"/>
              </a:spcAft>
              <a:buNone/>
            </a:pPr>
            <a:r>
              <a:t/>
            </a:r>
            <a:endParaRPr sz="1200">
              <a:solidFill>
                <a:schemeClr val="dk1"/>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