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
      <p:font typeface="Merriweather"/>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Merriweather-bold.fntdata"/><Relationship Id="rId27" Type="http://schemas.openxmlformats.org/officeDocument/2006/relationships/font" Target="fonts/Merriweather-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Merriweather-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357398b2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g1357398b22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3469e64c9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g13469e64c9d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3469e64c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3469e64c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357398b22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g1357398b220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3578f981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3578f981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3562897b5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g13562897b57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2"/>
              </a:buClr>
              <a:buSzPts val="1600"/>
              <a:buNone/>
              <a:defRPr sz="1600">
                <a:solidFill>
                  <a:schemeClr val="lt2"/>
                </a:solidFill>
              </a:defRPr>
            </a:lvl1pPr>
            <a:lvl2pPr lvl="1" algn="l">
              <a:lnSpc>
                <a:spcPct val="100000"/>
              </a:lnSpc>
              <a:spcBef>
                <a:spcPts val="0"/>
              </a:spcBef>
              <a:spcAft>
                <a:spcPts val="0"/>
              </a:spcAft>
              <a:buClr>
                <a:schemeClr val="lt2"/>
              </a:buClr>
              <a:buSzPts val="1600"/>
              <a:buNone/>
              <a:defRPr sz="1600">
                <a:solidFill>
                  <a:schemeClr val="lt2"/>
                </a:solidFill>
              </a:defRPr>
            </a:lvl2pPr>
            <a:lvl3pPr lvl="2" algn="l">
              <a:lnSpc>
                <a:spcPct val="100000"/>
              </a:lnSpc>
              <a:spcBef>
                <a:spcPts val="0"/>
              </a:spcBef>
              <a:spcAft>
                <a:spcPts val="0"/>
              </a:spcAft>
              <a:buClr>
                <a:schemeClr val="lt2"/>
              </a:buClr>
              <a:buSzPts val="1600"/>
              <a:buNone/>
              <a:defRPr sz="1600">
                <a:solidFill>
                  <a:schemeClr val="lt2"/>
                </a:solidFill>
              </a:defRPr>
            </a:lvl3pPr>
            <a:lvl4pPr lvl="3" algn="l">
              <a:lnSpc>
                <a:spcPct val="100000"/>
              </a:lnSpc>
              <a:spcBef>
                <a:spcPts val="0"/>
              </a:spcBef>
              <a:spcAft>
                <a:spcPts val="0"/>
              </a:spcAft>
              <a:buClr>
                <a:schemeClr val="lt2"/>
              </a:buClr>
              <a:buSzPts val="1600"/>
              <a:buNone/>
              <a:defRPr sz="1600">
                <a:solidFill>
                  <a:schemeClr val="lt2"/>
                </a:solidFill>
              </a:defRPr>
            </a:lvl4pPr>
            <a:lvl5pPr lvl="4" algn="l">
              <a:lnSpc>
                <a:spcPct val="100000"/>
              </a:lnSpc>
              <a:spcBef>
                <a:spcPts val="0"/>
              </a:spcBef>
              <a:spcAft>
                <a:spcPts val="0"/>
              </a:spcAft>
              <a:buClr>
                <a:schemeClr val="lt2"/>
              </a:buClr>
              <a:buSzPts val="1600"/>
              <a:buNone/>
              <a:defRPr sz="1600">
                <a:solidFill>
                  <a:schemeClr val="lt2"/>
                </a:solidFill>
              </a:defRPr>
            </a:lvl5pPr>
            <a:lvl6pPr lvl="5" algn="l">
              <a:lnSpc>
                <a:spcPct val="100000"/>
              </a:lnSpc>
              <a:spcBef>
                <a:spcPts val="0"/>
              </a:spcBef>
              <a:spcAft>
                <a:spcPts val="0"/>
              </a:spcAft>
              <a:buClr>
                <a:schemeClr val="lt2"/>
              </a:buClr>
              <a:buSzPts val="1600"/>
              <a:buNone/>
              <a:defRPr sz="1600">
                <a:solidFill>
                  <a:schemeClr val="lt2"/>
                </a:solidFill>
              </a:defRPr>
            </a:lvl6pPr>
            <a:lvl7pPr lvl="6" algn="l">
              <a:lnSpc>
                <a:spcPct val="100000"/>
              </a:lnSpc>
              <a:spcBef>
                <a:spcPts val="0"/>
              </a:spcBef>
              <a:spcAft>
                <a:spcPts val="0"/>
              </a:spcAft>
              <a:buClr>
                <a:schemeClr val="lt2"/>
              </a:buClr>
              <a:buSzPts val="1600"/>
              <a:buNone/>
              <a:defRPr sz="1600">
                <a:solidFill>
                  <a:schemeClr val="lt2"/>
                </a:solidFill>
              </a:defRPr>
            </a:lvl7pPr>
            <a:lvl8pPr lvl="7" algn="l">
              <a:lnSpc>
                <a:spcPct val="100000"/>
              </a:lnSpc>
              <a:spcBef>
                <a:spcPts val="0"/>
              </a:spcBef>
              <a:spcAft>
                <a:spcPts val="0"/>
              </a:spcAft>
              <a:buClr>
                <a:schemeClr val="lt2"/>
              </a:buClr>
              <a:buSzPts val="1600"/>
              <a:buNone/>
              <a:defRPr sz="1600">
                <a:solidFill>
                  <a:schemeClr val="lt2"/>
                </a:solidFill>
              </a:defRPr>
            </a:lvl8pPr>
            <a:lvl9pPr lvl="8" algn="l">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10000"/>
              <a:buNone/>
              <a:defRPr sz="10000">
                <a:solidFill>
                  <a:schemeClr val="lt1"/>
                </a:solidFill>
              </a:defRPr>
            </a:lvl1pPr>
            <a:lvl2pPr lvl="1" algn="l">
              <a:lnSpc>
                <a:spcPct val="100000"/>
              </a:lnSpc>
              <a:spcBef>
                <a:spcPts val="0"/>
              </a:spcBef>
              <a:spcAft>
                <a:spcPts val="0"/>
              </a:spcAft>
              <a:buClr>
                <a:schemeClr val="lt1"/>
              </a:buClr>
              <a:buSzPts val="10000"/>
              <a:buNone/>
              <a:defRPr sz="10000">
                <a:solidFill>
                  <a:schemeClr val="lt1"/>
                </a:solidFill>
              </a:defRPr>
            </a:lvl2pPr>
            <a:lvl3pPr lvl="2" algn="l">
              <a:lnSpc>
                <a:spcPct val="100000"/>
              </a:lnSpc>
              <a:spcBef>
                <a:spcPts val="0"/>
              </a:spcBef>
              <a:spcAft>
                <a:spcPts val="0"/>
              </a:spcAft>
              <a:buClr>
                <a:schemeClr val="lt1"/>
              </a:buClr>
              <a:buSzPts val="10000"/>
              <a:buNone/>
              <a:defRPr sz="10000">
                <a:solidFill>
                  <a:schemeClr val="lt1"/>
                </a:solidFill>
              </a:defRPr>
            </a:lvl3pPr>
            <a:lvl4pPr lvl="3" algn="l">
              <a:lnSpc>
                <a:spcPct val="100000"/>
              </a:lnSpc>
              <a:spcBef>
                <a:spcPts val="0"/>
              </a:spcBef>
              <a:spcAft>
                <a:spcPts val="0"/>
              </a:spcAft>
              <a:buClr>
                <a:schemeClr val="lt1"/>
              </a:buClr>
              <a:buSzPts val="10000"/>
              <a:buNone/>
              <a:defRPr sz="10000">
                <a:solidFill>
                  <a:schemeClr val="lt1"/>
                </a:solidFill>
              </a:defRPr>
            </a:lvl4pPr>
            <a:lvl5pPr lvl="4" algn="l">
              <a:lnSpc>
                <a:spcPct val="100000"/>
              </a:lnSpc>
              <a:spcBef>
                <a:spcPts val="0"/>
              </a:spcBef>
              <a:spcAft>
                <a:spcPts val="0"/>
              </a:spcAft>
              <a:buClr>
                <a:schemeClr val="lt1"/>
              </a:buClr>
              <a:buSzPts val="10000"/>
              <a:buNone/>
              <a:defRPr sz="10000">
                <a:solidFill>
                  <a:schemeClr val="lt1"/>
                </a:solidFill>
              </a:defRPr>
            </a:lvl5pPr>
            <a:lvl6pPr lvl="5" algn="l">
              <a:lnSpc>
                <a:spcPct val="100000"/>
              </a:lnSpc>
              <a:spcBef>
                <a:spcPts val="0"/>
              </a:spcBef>
              <a:spcAft>
                <a:spcPts val="0"/>
              </a:spcAft>
              <a:buClr>
                <a:schemeClr val="lt1"/>
              </a:buClr>
              <a:buSzPts val="10000"/>
              <a:buNone/>
              <a:defRPr sz="10000">
                <a:solidFill>
                  <a:schemeClr val="lt1"/>
                </a:solidFill>
              </a:defRPr>
            </a:lvl6pPr>
            <a:lvl7pPr lvl="6" algn="l">
              <a:lnSpc>
                <a:spcPct val="100000"/>
              </a:lnSpc>
              <a:spcBef>
                <a:spcPts val="0"/>
              </a:spcBef>
              <a:spcAft>
                <a:spcPts val="0"/>
              </a:spcAft>
              <a:buClr>
                <a:schemeClr val="lt1"/>
              </a:buClr>
              <a:buSzPts val="10000"/>
              <a:buNone/>
              <a:defRPr sz="10000">
                <a:solidFill>
                  <a:schemeClr val="lt1"/>
                </a:solidFill>
              </a:defRPr>
            </a:lvl7pPr>
            <a:lvl8pPr lvl="7" algn="l">
              <a:lnSpc>
                <a:spcPct val="100000"/>
              </a:lnSpc>
              <a:spcBef>
                <a:spcPts val="0"/>
              </a:spcBef>
              <a:spcAft>
                <a:spcPts val="0"/>
              </a:spcAft>
              <a:buClr>
                <a:schemeClr val="lt1"/>
              </a:buClr>
              <a:buSzPts val="10000"/>
              <a:buNone/>
              <a:defRPr sz="10000">
                <a:solidFill>
                  <a:schemeClr val="lt1"/>
                </a:solidFill>
              </a:defRPr>
            </a:lvl8pPr>
            <a:lvl9pPr lvl="8" algn="l">
              <a:lnSpc>
                <a:spcPct val="100000"/>
              </a:lnSpc>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accent2"/>
              </a:buClr>
              <a:buSzPts val="1300"/>
              <a:buChar char="●"/>
              <a:defRPr>
                <a:solidFill>
                  <a:schemeClr val="accent2"/>
                </a:solidFill>
              </a:defRPr>
            </a:lvl1pPr>
            <a:lvl2pPr indent="-298450" lvl="1" marL="914400" algn="l">
              <a:lnSpc>
                <a:spcPct val="115000"/>
              </a:lnSpc>
              <a:spcBef>
                <a:spcPts val="0"/>
              </a:spcBef>
              <a:spcAft>
                <a:spcPts val="0"/>
              </a:spcAft>
              <a:buClr>
                <a:schemeClr val="accent2"/>
              </a:buClr>
              <a:buSzPts val="1100"/>
              <a:buChar char="○"/>
              <a:defRPr>
                <a:solidFill>
                  <a:schemeClr val="accent2"/>
                </a:solidFill>
              </a:defRPr>
            </a:lvl2pPr>
            <a:lvl3pPr indent="-298450" lvl="2" marL="1371600" algn="l">
              <a:lnSpc>
                <a:spcPct val="115000"/>
              </a:lnSpc>
              <a:spcBef>
                <a:spcPts val="0"/>
              </a:spcBef>
              <a:spcAft>
                <a:spcPts val="0"/>
              </a:spcAft>
              <a:buClr>
                <a:schemeClr val="accent2"/>
              </a:buClr>
              <a:buSzPts val="1100"/>
              <a:buChar char="■"/>
              <a:defRPr>
                <a:solidFill>
                  <a:schemeClr val="accent2"/>
                </a:solidFill>
              </a:defRPr>
            </a:lvl3pPr>
            <a:lvl4pPr indent="-298450" lvl="3" marL="1828800" algn="l">
              <a:lnSpc>
                <a:spcPct val="115000"/>
              </a:lnSpc>
              <a:spcBef>
                <a:spcPts val="0"/>
              </a:spcBef>
              <a:spcAft>
                <a:spcPts val="0"/>
              </a:spcAft>
              <a:buClr>
                <a:schemeClr val="accent2"/>
              </a:buClr>
              <a:buSzPts val="1100"/>
              <a:buChar char="●"/>
              <a:defRPr>
                <a:solidFill>
                  <a:schemeClr val="accent2"/>
                </a:solidFill>
              </a:defRPr>
            </a:lvl4pPr>
            <a:lvl5pPr indent="-298450" lvl="4" marL="2286000" algn="l">
              <a:lnSpc>
                <a:spcPct val="115000"/>
              </a:lnSpc>
              <a:spcBef>
                <a:spcPts val="0"/>
              </a:spcBef>
              <a:spcAft>
                <a:spcPts val="0"/>
              </a:spcAft>
              <a:buClr>
                <a:schemeClr val="accent2"/>
              </a:buClr>
              <a:buSzPts val="1100"/>
              <a:buChar char="○"/>
              <a:defRPr>
                <a:solidFill>
                  <a:schemeClr val="accent2"/>
                </a:solidFill>
              </a:defRPr>
            </a:lvl5pPr>
            <a:lvl6pPr indent="-298450" lvl="5" marL="2743200" algn="l">
              <a:lnSpc>
                <a:spcPct val="115000"/>
              </a:lnSpc>
              <a:spcBef>
                <a:spcPts val="0"/>
              </a:spcBef>
              <a:spcAft>
                <a:spcPts val="0"/>
              </a:spcAft>
              <a:buClr>
                <a:schemeClr val="accent2"/>
              </a:buClr>
              <a:buSzPts val="1100"/>
              <a:buChar char="■"/>
              <a:defRPr>
                <a:solidFill>
                  <a:schemeClr val="accent2"/>
                </a:solidFill>
              </a:defRPr>
            </a:lvl6pPr>
            <a:lvl7pPr indent="-298450" lvl="6" marL="3200400" algn="l">
              <a:lnSpc>
                <a:spcPct val="115000"/>
              </a:lnSpc>
              <a:spcBef>
                <a:spcPts val="0"/>
              </a:spcBef>
              <a:spcAft>
                <a:spcPts val="0"/>
              </a:spcAft>
              <a:buClr>
                <a:schemeClr val="accent2"/>
              </a:buClr>
              <a:buSzPts val="1100"/>
              <a:buChar char="●"/>
              <a:defRPr>
                <a:solidFill>
                  <a:schemeClr val="accent2"/>
                </a:solidFill>
              </a:defRPr>
            </a:lvl7pPr>
            <a:lvl8pPr indent="-298450" lvl="7" marL="3657600" algn="l">
              <a:lnSpc>
                <a:spcPct val="115000"/>
              </a:lnSpc>
              <a:spcBef>
                <a:spcPts val="0"/>
              </a:spcBef>
              <a:spcAft>
                <a:spcPts val="0"/>
              </a:spcAft>
              <a:buClr>
                <a:schemeClr val="accent2"/>
              </a:buClr>
              <a:buSzPts val="1100"/>
              <a:buChar char="○"/>
              <a:defRPr>
                <a:solidFill>
                  <a:schemeClr val="accent2"/>
                </a:solidFill>
              </a:defRPr>
            </a:lvl8pPr>
            <a:lvl9pPr indent="-298450" lvl="8" marL="4114800" algn="l">
              <a:lnSpc>
                <a:spcPct val="115000"/>
              </a:lnSpc>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 name="Shape 14"/>
        <p:cNvGrpSpPr/>
        <p:nvPr/>
      </p:nvGrpSpPr>
      <p:grpSpPr>
        <a:xfrm>
          <a:off x="0" y="0"/>
          <a:ext cx="0" cy="0"/>
          <a:chOff x="0" y="0"/>
          <a:chExt cx="0" cy="0"/>
        </a:xfrm>
      </p:grpSpPr>
      <p:sp>
        <p:nvSpPr>
          <p:cNvPr id="15" name="Google Shape;15;p3"/>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3"/>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17" name="Google Shape;17;p3"/>
          <p:cNvSpPr txBox="1"/>
          <p:nvPr>
            <p:ph idx="1" type="body"/>
          </p:nvPr>
        </p:nvSpPr>
        <p:spPr>
          <a:xfrm>
            <a:off x="311700" y="1505700"/>
            <a:ext cx="3999900" cy="3076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8" name="Google Shape;18;p3"/>
          <p:cNvSpPr txBox="1"/>
          <p:nvPr>
            <p:ph idx="2" type="body"/>
          </p:nvPr>
        </p:nvSpPr>
        <p:spPr>
          <a:xfrm>
            <a:off x="4832400" y="1505700"/>
            <a:ext cx="3999900" cy="3076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9" name="Google Shape;19;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20" name="Shape 20"/>
        <p:cNvGrpSpPr/>
        <p:nvPr/>
      </p:nvGrpSpPr>
      <p:grpSpPr>
        <a:xfrm>
          <a:off x="0" y="0"/>
          <a:ext cx="0" cy="0"/>
          <a:chOff x="0" y="0"/>
          <a:chExt cx="0" cy="0"/>
        </a:xfrm>
      </p:grpSpPr>
      <p:sp>
        <p:nvSpPr>
          <p:cNvPr id="21" name="Google Shape;21;p4"/>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22" name="Google Shape;22;p4"/>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23" name="Google Shape;23;p4"/>
          <p:cNvSpPr txBox="1"/>
          <p:nvPr>
            <p:ph type="title"/>
          </p:nvPr>
        </p:nvSpPr>
        <p:spPr>
          <a:xfrm>
            <a:off x="311700" y="539725"/>
            <a:ext cx="8520600" cy="1282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24" name="Google Shape;24;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5"/>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5"/>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8" name="Google Shape;28;p5"/>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9" name="Google Shape;29;p5"/>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30" name="Google Shape;30;p5"/>
          <p:cNvSpPr txBox="1"/>
          <p:nvPr>
            <p:ph idx="1" type="body"/>
          </p:nvPr>
        </p:nvSpPr>
        <p:spPr>
          <a:xfrm>
            <a:off x="4644675" y="500925"/>
            <a:ext cx="4166400" cy="4098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6"/>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7"/>
          <p:cNvSpPr txBox="1"/>
          <p:nvPr>
            <p:ph type="title"/>
          </p:nvPr>
        </p:nvSpPr>
        <p:spPr>
          <a:xfrm>
            <a:off x="311725" y="500925"/>
            <a:ext cx="3127500" cy="1829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accent2"/>
              </a:buClr>
              <a:buSzPts val="1300"/>
              <a:buChar char="●"/>
              <a:defRPr>
                <a:solidFill>
                  <a:schemeClr val="accent2"/>
                </a:solidFill>
              </a:defRPr>
            </a:lvl1pPr>
            <a:lvl2pPr indent="-298450" lvl="1" marL="914400" algn="l">
              <a:lnSpc>
                <a:spcPct val="115000"/>
              </a:lnSpc>
              <a:spcBef>
                <a:spcPts val="0"/>
              </a:spcBef>
              <a:spcAft>
                <a:spcPts val="0"/>
              </a:spcAft>
              <a:buClr>
                <a:schemeClr val="accent2"/>
              </a:buClr>
              <a:buSzPts val="1100"/>
              <a:buChar char="○"/>
              <a:defRPr>
                <a:solidFill>
                  <a:schemeClr val="accent2"/>
                </a:solidFill>
              </a:defRPr>
            </a:lvl2pPr>
            <a:lvl3pPr indent="-298450" lvl="2" marL="1371600" algn="l">
              <a:lnSpc>
                <a:spcPct val="115000"/>
              </a:lnSpc>
              <a:spcBef>
                <a:spcPts val="0"/>
              </a:spcBef>
              <a:spcAft>
                <a:spcPts val="0"/>
              </a:spcAft>
              <a:buClr>
                <a:schemeClr val="accent2"/>
              </a:buClr>
              <a:buSzPts val="1100"/>
              <a:buChar char="■"/>
              <a:defRPr>
                <a:solidFill>
                  <a:schemeClr val="accent2"/>
                </a:solidFill>
              </a:defRPr>
            </a:lvl3pPr>
            <a:lvl4pPr indent="-298450" lvl="3" marL="1828800" algn="l">
              <a:lnSpc>
                <a:spcPct val="115000"/>
              </a:lnSpc>
              <a:spcBef>
                <a:spcPts val="0"/>
              </a:spcBef>
              <a:spcAft>
                <a:spcPts val="0"/>
              </a:spcAft>
              <a:buClr>
                <a:schemeClr val="accent2"/>
              </a:buClr>
              <a:buSzPts val="1100"/>
              <a:buChar char="●"/>
              <a:defRPr>
                <a:solidFill>
                  <a:schemeClr val="accent2"/>
                </a:solidFill>
              </a:defRPr>
            </a:lvl4pPr>
            <a:lvl5pPr indent="-298450" lvl="4" marL="2286000" algn="l">
              <a:lnSpc>
                <a:spcPct val="115000"/>
              </a:lnSpc>
              <a:spcBef>
                <a:spcPts val="0"/>
              </a:spcBef>
              <a:spcAft>
                <a:spcPts val="0"/>
              </a:spcAft>
              <a:buClr>
                <a:schemeClr val="accent2"/>
              </a:buClr>
              <a:buSzPts val="1100"/>
              <a:buChar char="○"/>
              <a:defRPr>
                <a:solidFill>
                  <a:schemeClr val="accent2"/>
                </a:solidFill>
              </a:defRPr>
            </a:lvl5pPr>
            <a:lvl6pPr indent="-298450" lvl="5" marL="2743200" algn="l">
              <a:lnSpc>
                <a:spcPct val="115000"/>
              </a:lnSpc>
              <a:spcBef>
                <a:spcPts val="0"/>
              </a:spcBef>
              <a:spcAft>
                <a:spcPts val="0"/>
              </a:spcAft>
              <a:buClr>
                <a:schemeClr val="accent2"/>
              </a:buClr>
              <a:buSzPts val="1100"/>
              <a:buChar char="■"/>
              <a:defRPr>
                <a:solidFill>
                  <a:schemeClr val="accent2"/>
                </a:solidFill>
              </a:defRPr>
            </a:lvl6pPr>
            <a:lvl7pPr indent="-298450" lvl="6" marL="3200400" algn="l">
              <a:lnSpc>
                <a:spcPct val="115000"/>
              </a:lnSpc>
              <a:spcBef>
                <a:spcPts val="0"/>
              </a:spcBef>
              <a:spcAft>
                <a:spcPts val="0"/>
              </a:spcAft>
              <a:buClr>
                <a:schemeClr val="accent2"/>
              </a:buClr>
              <a:buSzPts val="1100"/>
              <a:buChar char="●"/>
              <a:defRPr>
                <a:solidFill>
                  <a:schemeClr val="accent2"/>
                </a:solidFill>
              </a:defRPr>
            </a:lvl7pPr>
            <a:lvl8pPr indent="-298450" lvl="7" marL="3657600" algn="l">
              <a:lnSpc>
                <a:spcPct val="115000"/>
              </a:lnSpc>
              <a:spcBef>
                <a:spcPts val="0"/>
              </a:spcBef>
              <a:spcAft>
                <a:spcPts val="0"/>
              </a:spcAft>
              <a:buClr>
                <a:schemeClr val="accent2"/>
              </a:buClr>
              <a:buSzPts val="1100"/>
              <a:buChar char="○"/>
              <a:defRPr>
                <a:solidFill>
                  <a:schemeClr val="accent2"/>
                </a:solidFill>
              </a:defRPr>
            </a:lvl8pPr>
            <a:lvl9pPr indent="-298450" lvl="8" marL="4114800" algn="l">
              <a:lnSpc>
                <a:spcPct val="115000"/>
              </a:lnSpc>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9"/>
          <p:cNvSpPr txBox="1"/>
          <p:nvPr>
            <p:ph type="title"/>
          </p:nvPr>
        </p:nvSpPr>
        <p:spPr>
          <a:xfrm>
            <a:off x="311300" y="500925"/>
            <a:ext cx="3704400" cy="2049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accent2"/>
              </a:buClr>
              <a:buSzPts val="1600"/>
              <a:buNone/>
              <a:defRPr sz="1600">
                <a:solidFill>
                  <a:schemeClr val="accent2"/>
                </a:solidFill>
              </a:defRPr>
            </a:lvl1pPr>
            <a:lvl2pPr lvl="1" algn="l">
              <a:lnSpc>
                <a:spcPct val="100000"/>
              </a:lnSpc>
              <a:spcBef>
                <a:spcPts val="0"/>
              </a:spcBef>
              <a:spcAft>
                <a:spcPts val="0"/>
              </a:spcAft>
              <a:buClr>
                <a:schemeClr val="accent2"/>
              </a:buClr>
              <a:buSzPts val="1600"/>
              <a:buNone/>
              <a:defRPr sz="1600">
                <a:solidFill>
                  <a:schemeClr val="accent2"/>
                </a:solidFill>
              </a:defRPr>
            </a:lvl2pPr>
            <a:lvl3pPr lvl="2" algn="l">
              <a:lnSpc>
                <a:spcPct val="100000"/>
              </a:lnSpc>
              <a:spcBef>
                <a:spcPts val="0"/>
              </a:spcBef>
              <a:spcAft>
                <a:spcPts val="0"/>
              </a:spcAft>
              <a:buClr>
                <a:schemeClr val="accent2"/>
              </a:buClr>
              <a:buSzPts val="1600"/>
              <a:buNone/>
              <a:defRPr sz="1600">
                <a:solidFill>
                  <a:schemeClr val="accent2"/>
                </a:solidFill>
              </a:defRPr>
            </a:lvl3pPr>
            <a:lvl4pPr lvl="3" algn="l">
              <a:lnSpc>
                <a:spcPct val="100000"/>
              </a:lnSpc>
              <a:spcBef>
                <a:spcPts val="0"/>
              </a:spcBef>
              <a:spcAft>
                <a:spcPts val="0"/>
              </a:spcAft>
              <a:buClr>
                <a:schemeClr val="accent2"/>
              </a:buClr>
              <a:buSzPts val="1600"/>
              <a:buNone/>
              <a:defRPr sz="1600">
                <a:solidFill>
                  <a:schemeClr val="accent2"/>
                </a:solidFill>
              </a:defRPr>
            </a:lvl4pPr>
            <a:lvl5pPr lvl="4" algn="l">
              <a:lnSpc>
                <a:spcPct val="100000"/>
              </a:lnSpc>
              <a:spcBef>
                <a:spcPts val="0"/>
              </a:spcBef>
              <a:spcAft>
                <a:spcPts val="0"/>
              </a:spcAft>
              <a:buClr>
                <a:schemeClr val="accent2"/>
              </a:buClr>
              <a:buSzPts val="1600"/>
              <a:buNone/>
              <a:defRPr sz="1600">
                <a:solidFill>
                  <a:schemeClr val="accent2"/>
                </a:solidFill>
              </a:defRPr>
            </a:lvl5pPr>
            <a:lvl6pPr lvl="5" algn="l">
              <a:lnSpc>
                <a:spcPct val="100000"/>
              </a:lnSpc>
              <a:spcBef>
                <a:spcPts val="0"/>
              </a:spcBef>
              <a:spcAft>
                <a:spcPts val="0"/>
              </a:spcAft>
              <a:buClr>
                <a:schemeClr val="accent2"/>
              </a:buClr>
              <a:buSzPts val="1600"/>
              <a:buNone/>
              <a:defRPr sz="1600">
                <a:solidFill>
                  <a:schemeClr val="accent2"/>
                </a:solidFill>
              </a:defRPr>
            </a:lvl6pPr>
            <a:lvl7pPr lvl="6" algn="l">
              <a:lnSpc>
                <a:spcPct val="100000"/>
              </a:lnSpc>
              <a:spcBef>
                <a:spcPts val="0"/>
              </a:spcBef>
              <a:spcAft>
                <a:spcPts val="0"/>
              </a:spcAft>
              <a:buClr>
                <a:schemeClr val="accent2"/>
              </a:buClr>
              <a:buSzPts val="1600"/>
              <a:buNone/>
              <a:defRPr sz="1600">
                <a:solidFill>
                  <a:schemeClr val="accent2"/>
                </a:solidFill>
              </a:defRPr>
            </a:lvl7pPr>
            <a:lvl8pPr lvl="7" algn="l">
              <a:lnSpc>
                <a:spcPct val="100000"/>
              </a:lnSpc>
              <a:spcBef>
                <a:spcPts val="0"/>
              </a:spcBef>
              <a:spcAft>
                <a:spcPts val="0"/>
              </a:spcAft>
              <a:buClr>
                <a:schemeClr val="accent2"/>
              </a:buClr>
              <a:buSzPts val="1600"/>
              <a:buNone/>
              <a:defRPr sz="1600">
                <a:solidFill>
                  <a:schemeClr val="accent2"/>
                </a:solidFill>
              </a:defRPr>
            </a:lvl8pPr>
            <a:lvl9pPr lvl="8" algn="l">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0"/>
          <p:cNvSpPr txBox="1"/>
          <p:nvPr>
            <p:ph idx="1" type="body"/>
          </p:nvPr>
        </p:nvSpPr>
        <p:spPr>
          <a:xfrm>
            <a:off x="311700" y="4521400"/>
            <a:ext cx="7979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1pPr>
            <a:lvl2pPr lvl="1"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2pPr>
            <a:lvl3pPr lvl="2"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3pPr>
            <a:lvl4pPr lvl="3"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4pPr>
            <a:lvl5pPr lvl="4"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5pPr>
            <a:lvl6pPr lvl="5"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6pPr>
            <a:lvl7pPr lvl="6"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7pPr>
            <a:lvl8pPr lvl="7"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8pPr>
            <a:lvl9pPr lvl="8"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Roboto"/>
              <a:buChar char="●"/>
              <a:defRPr b="0" i="0" sz="1300" u="none" cap="none" strike="noStrike">
                <a:solidFill>
                  <a:schemeClr val="dk2"/>
                </a:solidFill>
                <a:latin typeface="Roboto"/>
                <a:ea typeface="Roboto"/>
                <a:cs typeface="Roboto"/>
                <a:sym typeface="Roboto"/>
              </a:defRPr>
            </a:lvl1pPr>
            <a:lvl2pPr indent="-298450" lvl="1" marL="9144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2pPr>
            <a:lvl3pPr indent="-298450" lvl="2" marL="13716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3pPr>
            <a:lvl4pPr indent="-298450" lvl="3" marL="18288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4pPr>
            <a:lvl5pPr indent="-298450" lvl="4" marL="22860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5pPr>
            <a:lvl6pPr indent="-298450" lvl="5" marL="27432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6pPr>
            <a:lvl7pPr indent="-298450" lvl="6" marL="32004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7pPr>
            <a:lvl8pPr indent="-298450" lvl="7" marL="36576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8pPr>
            <a:lvl9pPr indent="-298450" lvl="8" marL="41148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aclanthology.org/2021.eacl-main.157/" TargetMode="External"/><Relationship Id="rId4" Type="http://schemas.openxmlformats.org/officeDocument/2006/relationships/hyperlink" Target="https://aclanthology.org/people/a/artem-shelmanov/" TargetMode="External"/><Relationship Id="rId9" Type="http://schemas.openxmlformats.org/officeDocument/2006/relationships/hyperlink" Target="https://aclanthology.org/people/m/maxim-panov/" TargetMode="External"/><Relationship Id="rId5" Type="http://schemas.openxmlformats.org/officeDocument/2006/relationships/hyperlink" Target="https://aclanthology.org/people/e/evgenii-tsymbalov/" TargetMode="External"/><Relationship Id="rId6" Type="http://schemas.openxmlformats.org/officeDocument/2006/relationships/hyperlink" Target="https://aclanthology.org/people/d/dmitri-puzyrev/" TargetMode="External"/><Relationship Id="rId7" Type="http://schemas.openxmlformats.org/officeDocument/2006/relationships/hyperlink" Target="https://aclanthology.org/people/k/kirill-fedyanin/" TargetMode="External"/><Relationship Id="rId8" Type="http://schemas.openxmlformats.org/officeDocument/2006/relationships/hyperlink" Target="https://aclanthology.org/people/a/alexander-panchenko/"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3600"/>
              <a:buNone/>
            </a:pPr>
            <a:r>
              <a:rPr b="1" lang="en" sz="3700"/>
              <a:t>How Certain is Your Transformer?</a:t>
            </a:r>
            <a:endParaRPr b="1" sz="3700"/>
          </a:p>
        </p:txBody>
      </p:sp>
      <p:sp>
        <p:nvSpPr>
          <p:cNvPr id="65" name="Google Shape;65;p13"/>
          <p:cNvSpPr txBox="1"/>
          <p:nvPr>
            <p:ph idx="1" type="subTitle"/>
          </p:nvPr>
        </p:nvSpPr>
        <p:spPr>
          <a:xfrm>
            <a:off x="2519075" y="1690925"/>
            <a:ext cx="4242600" cy="990600"/>
          </a:xfrm>
          <a:prstGeom prst="rect">
            <a:avLst/>
          </a:prstGeom>
          <a:noFill/>
          <a:ln>
            <a:noFill/>
          </a:ln>
        </p:spPr>
        <p:txBody>
          <a:bodyPr anchorCtr="0" anchor="t" bIns="91425" lIns="91425" spcFirstLastPara="1" rIns="91425" wrap="square" tIns="91425">
            <a:normAutofit fontScale="85000" lnSpcReduction="10000"/>
          </a:bodyPr>
          <a:lstStyle/>
          <a:p>
            <a:pPr indent="0" lvl="0" marL="0" rtl="0" algn="ctr">
              <a:lnSpc>
                <a:spcPct val="150000"/>
              </a:lnSpc>
              <a:spcBef>
                <a:spcPts val="0"/>
              </a:spcBef>
              <a:spcAft>
                <a:spcPts val="0"/>
              </a:spcAft>
              <a:buSzPct val="100000"/>
              <a:buNone/>
            </a:pPr>
            <a:r>
              <a:rPr lang="en">
                <a:latin typeface="Merriweather"/>
                <a:ea typeface="Merriweather"/>
                <a:cs typeface="Merriweather"/>
                <a:sym typeface="Merriweather"/>
              </a:rPr>
              <a:t>CSE431 - NLP</a:t>
            </a:r>
            <a:br>
              <a:rPr lang="en">
                <a:latin typeface="Merriweather"/>
                <a:ea typeface="Merriweather"/>
                <a:cs typeface="Merriweather"/>
                <a:sym typeface="Merriweather"/>
              </a:rPr>
            </a:br>
            <a:r>
              <a:rPr lang="en">
                <a:latin typeface="Merriweather"/>
                <a:ea typeface="Merriweather"/>
                <a:cs typeface="Merriweather"/>
                <a:sym typeface="Merriweather"/>
              </a:rPr>
              <a:t>Summer 2022</a:t>
            </a:r>
            <a:br>
              <a:rPr lang="en">
                <a:latin typeface="Merriweather"/>
                <a:ea typeface="Merriweather"/>
                <a:cs typeface="Merriweather"/>
                <a:sym typeface="Merriweather"/>
              </a:rPr>
            </a:br>
            <a:r>
              <a:rPr lang="en">
                <a:latin typeface="Merriweather"/>
                <a:ea typeface="Merriweather"/>
                <a:cs typeface="Merriweather"/>
                <a:sym typeface="Merriweather"/>
              </a:rPr>
              <a:t>Group 01</a:t>
            </a:r>
            <a:endParaRPr>
              <a:latin typeface="Merriweather"/>
              <a:ea typeface="Merriweather"/>
              <a:cs typeface="Merriweather"/>
              <a:sym typeface="Merriweath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Experiments - </a:t>
            </a:r>
            <a:r>
              <a:rPr b="1" i="1" lang="en"/>
              <a:t>Experimental Setup</a:t>
            </a:r>
            <a:endParaRPr b="1" i="1"/>
          </a:p>
        </p:txBody>
      </p:sp>
      <p:sp>
        <p:nvSpPr>
          <p:cNvPr id="125" name="Google Shape;125;p22"/>
          <p:cNvSpPr txBox="1"/>
          <p:nvPr/>
        </p:nvSpPr>
        <p:spPr>
          <a:xfrm>
            <a:off x="452800" y="1535275"/>
            <a:ext cx="8348400" cy="32049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SzPts val="1200"/>
              <a:buFont typeface="Roboto"/>
              <a:buChar char="●"/>
            </a:pPr>
            <a:r>
              <a:rPr lang="en" sz="1200">
                <a:latin typeface="Roboto"/>
                <a:ea typeface="Roboto"/>
                <a:cs typeface="Roboto"/>
                <a:sym typeface="Roboto"/>
              </a:rPr>
              <a:t>Calculate the ROC AUC score using the new ground truth labels and UEs and use this score as the main evaluation metric. </a:t>
            </a:r>
            <a:endParaRPr sz="1200">
              <a:latin typeface="Roboto"/>
              <a:ea typeface="Roboto"/>
              <a:cs typeface="Roboto"/>
              <a:sym typeface="Roboto"/>
            </a:endParaRPr>
          </a:p>
          <a:p>
            <a:pPr indent="0" lvl="0" marL="914400" rtl="0" algn="l">
              <a:spcBef>
                <a:spcPts val="0"/>
              </a:spcBef>
              <a:spcAft>
                <a:spcPts val="0"/>
              </a:spcAft>
              <a:buNone/>
            </a:pPr>
            <a:r>
              <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The baseline in this task is the UE calculated based on the maximal probability of the original deterministic model. They compare it to the estimates obtained using multiple stochastic predictions with activated dropout layers.</a:t>
            </a:r>
            <a:endParaRPr sz="1200">
              <a:latin typeface="Roboto"/>
              <a:ea typeface="Roboto"/>
              <a:cs typeface="Roboto"/>
              <a:sym typeface="Roboto"/>
            </a:endParaRPr>
          </a:p>
          <a:p>
            <a:pPr indent="0" lvl="0" marL="914400" rtl="0" algn="l">
              <a:spcBef>
                <a:spcPts val="0"/>
              </a:spcBef>
              <a:spcAft>
                <a:spcPts val="0"/>
              </a:spcAft>
              <a:buNone/>
            </a:pPr>
            <a:r>
              <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Three variants of estimates are calculated: 1) based on the model, in which MC dropout is applied to all dropout layers; 2) based on the model with the MC dropout applied only to the last layer; 3) based on the model with the DPP-based sampling applied to the last dropout layer. For calculating these UEs, they conduct 20 stochastic predictions.</a:t>
            </a:r>
            <a:endParaRPr sz="1200">
              <a:latin typeface="Roboto"/>
              <a:ea typeface="Roboto"/>
              <a:cs typeface="Roboto"/>
              <a:sym typeface="Roboto"/>
            </a:endParaRPr>
          </a:p>
          <a:p>
            <a:pPr indent="0" lvl="0" marL="914400" rtl="0" algn="l">
              <a:spcBef>
                <a:spcPts val="0"/>
              </a:spcBef>
              <a:spcAft>
                <a:spcPts val="0"/>
              </a:spcAft>
              <a:buNone/>
            </a:pPr>
            <a:r>
              <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For calculating UEs, the dropout rate for the MC dropout is 0.1.</a:t>
            </a:r>
            <a:endParaRPr sz="1200">
              <a:latin typeface="Roboto"/>
              <a:ea typeface="Roboto"/>
              <a:cs typeface="Roboto"/>
              <a:sym typeface="Roboto"/>
            </a:endParaRPr>
          </a:p>
          <a:p>
            <a:pPr indent="0" lvl="0" marL="914400" rtl="0" algn="l">
              <a:spcBef>
                <a:spcPts val="0"/>
              </a:spcBef>
              <a:spcAft>
                <a:spcPts val="0"/>
              </a:spcAft>
              <a:buNone/>
            </a:pPr>
            <a:r>
              <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For SST-2, </a:t>
            </a:r>
            <a:r>
              <a:rPr lang="en" sz="1200">
                <a:latin typeface="Roboto"/>
                <a:ea typeface="Roboto"/>
                <a:cs typeface="Roboto"/>
                <a:sym typeface="Roboto"/>
              </a:rPr>
              <a:t>The dropout rate for the MC dropout is 0.7. </a:t>
            </a:r>
            <a:r>
              <a:rPr lang="en" sz="1200">
                <a:latin typeface="Roboto"/>
                <a:ea typeface="Roboto"/>
                <a:cs typeface="Roboto"/>
                <a:sym typeface="Roboto"/>
              </a:rPr>
              <a:t>For MRPC, the “dropout rate” equal to 0.2 and for CoLA: 0.4. For DistilBERT, the “dropout rate” of 0.4 in all tasks</a:t>
            </a:r>
            <a:endParaRPr sz="1200">
              <a:latin typeface="Roboto"/>
              <a:ea typeface="Roboto"/>
              <a:cs typeface="Roboto"/>
              <a:sym typeface="Roboto"/>
            </a:endParaRPr>
          </a:p>
          <a:p>
            <a:pPr indent="0" lvl="0" marL="914400" rtl="0" algn="l">
              <a:spcBef>
                <a:spcPts val="0"/>
              </a:spcBef>
              <a:spcAft>
                <a:spcPts val="0"/>
              </a:spcAft>
              <a:buNone/>
            </a:pPr>
            <a:r>
              <a:t/>
            </a:r>
            <a:endParaRPr sz="12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Experiments - </a:t>
            </a:r>
            <a:r>
              <a:rPr b="1" i="1" lang="en"/>
              <a:t>Dataset</a:t>
            </a:r>
            <a:endParaRPr b="1" i="1"/>
          </a:p>
        </p:txBody>
      </p:sp>
      <p:sp>
        <p:nvSpPr>
          <p:cNvPr id="131" name="Google Shape;131;p23"/>
          <p:cNvSpPr txBox="1"/>
          <p:nvPr/>
        </p:nvSpPr>
        <p:spPr>
          <a:xfrm>
            <a:off x="452800" y="1535275"/>
            <a:ext cx="8348400" cy="32049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Roboto"/>
              <a:buChar char="●"/>
            </a:pPr>
            <a:r>
              <a:rPr lang="en" sz="1500">
                <a:latin typeface="Roboto"/>
                <a:ea typeface="Roboto"/>
                <a:cs typeface="Roboto"/>
                <a:sym typeface="Roboto"/>
              </a:rPr>
              <a:t> </a:t>
            </a:r>
            <a:r>
              <a:rPr b="1" lang="en" sz="1500">
                <a:latin typeface="Roboto"/>
                <a:ea typeface="Roboto"/>
                <a:cs typeface="Roboto"/>
                <a:sym typeface="Roboto"/>
              </a:rPr>
              <a:t>GLUE (Wang et al. (2018))</a:t>
            </a:r>
            <a:endParaRPr b="1" sz="1500">
              <a:latin typeface="Roboto"/>
              <a:ea typeface="Roboto"/>
              <a:cs typeface="Roboto"/>
              <a:sym typeface="Roboto"/>
            </a:endParaRPr>
          </a:p>
          <a:p>
            <a:pPr indent="0" lvl="0" marL="457200" rtl="0" algn="l">
              <a:spcBef>
                <a:spcPts val="0"/>
              </a:spcBef>
              <a:spcAft>
                <a:spcPts val="0"/>
              </a:spcAft>
              <a:buNone/>
            </a:pPr>
            <a:r>
              <a:rPr lang="en" sz="1500">
                <a:latin typeface="Roboto"/>
                <a:ea typeface="Roboto"/>
                <a:cs typeface="Roboto"/>
                <a:sym typeface="Roboto"/>
              </a:rPr>
              <a:t> </a:t>
            </a:r>
            <a:r>
              <a:rPr lang="en" sz="1200">
                <a:latin typeface="Roboto"/>
                <a:ea typeface="Roboto"/>
                <a:cs typeface="Roboto"/>
                <a:sym typeface="Roboto"/>
              </a:rPr>
              <a:t>To evaluate UEs and dropout variants</a:t>
            </a:r>
            <a:endParaRPr sz="1200">
              <a:latin typeface="Roboto"/>
              <a:ea typeface="Roboto"/>
              <a:cs typeface="Roboto"/>
              <a:sym typeface="Roboto"/>
            </a:endParaRPr>
          </a:p>
          <a:p>
            <a:pPr indent="0" lvl="0" marL="457200" rtl="0" algn="l">
              <a:spcBef>
                <a:spcPts val="0"/>
              </a:spcBef>
              <a:spcAft>
                <a:spcPts val="0"/>
              </a:spcAft>
              <a:buNone/>
            </a:pPr>
            <a:r>
              <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b="1" lang="en" sz="1500">
                <a:latin typeface="Roboto"/>
                <a:ea typeface="Roboto"/>
                <a:cs typeface="Roboto"/>
                <a:sym typeface="Roboto"/>
              </a:rPr>
              <a:t>Stanford Sentiment Treebank (SST-2; Socher et al. (2013))</a:t>
            </a:r>
            <a:endParaRPr b="1" sz="1500">
              <a:latin typeface="Roboto"/>
              <a:ea typeface="Roboto"/>
              <a:cs typeface="Roboto"/>
              <a:sym typeface="Roboto"/>
            </a:endParaRPr>
          </a:p>
          <a:p>
            <a:pPr indent="0" lvl="0" marL="457200" rtl="0" algn="l">
              <a:spcBef>
                <a:spcPts val="0"/>
              </a:spcBef>
              <a:spcAft>
                <a:spcPts val="0"/>
              </a:spcAft>
              <a:buNone/>
            </a:pPr>
            <a:r>
              <a:rPr lang="en" sz="1200">
                <a:latin typeface="Roboto"/>
                <a:ea typeface="Roboto"/>
                <a:cs typeface="Roboto"/>
                <a:sym typeface="Roboto"/>
              </a:rPr>
              <a:t>The SST-2 task is to predict the sentiment of a given sentence (positive/ negative). The SST-2 dataset was randomly subsampled to 2% of the original size to emulate the situation with a small amount of training data.</a:t>
            </a:r>
            <a:endParaRPr sz="1200">
              <a:latin typeface="Roboto"/>
              <a:ea typeface="Roboto"/>
              <a:cs typeface="Roboto"/>
              <a:sym typeface="Roboto"/>
            </a:endParaRPr>
          </a:p>
          <a:p>
            <a:pPr indent="0" lvl="0" marL="457200" rtl="0" algn="l">
              <a:spcBef>
                <a:spcPts val="0"/>
              </a:spcBef>
              <a:spcAft>
                <a:spcPts val="0"/>
              </a:spcAft>
              <a:buNone/>
            </a:pPr>
            <a:r>
              <a:t/>
            </a:r>
            <a:endParaRPr sz="1200">
              <a:latin typeface="Roboto"/>
              <a:ea typeface="Roboto"/>
              <a:cs typeface="Roboto"/>
              <a:sym typeface="Roboto"/>
            </a:endParaRPr>
          </a:p>
          <a:p>
            <a:pPr indent="-323850" lvl="0" marL="457200" rtl="0" algn="l">
              <a:spcBef>
                <a:spcPts val="0"/>
              </a:spcBef>
              <a:spcAft>
                <a:spcPts val="0"/>
              </a:spcAft>
              <a:buSzPts val="1500"/>
              <a:buFont typeface="Roboto"/>
              <a:buChar char="●"/>
            </a:pPr>
            <a:r>
              <a:rPr b="1" lang="en" sz="1500">
                <a:latin typeface="Roboto"/>
                <a:ea typeface="Roboto"/>
                <a:cs typeface="Roboto"/>
                <a:sym typeface="Roboto"/>
              </a:rPr>
              <a:t>Corpus of Linguistic Acceptability (CoLA; Warstadt et al. (2019))</a:t>
            </a:r>
            <a:endParaRPr b="1" sz="1500">
              <a:latin typeface="Roboto"/>
              <a:ea typeface="Roboto"/>
              <a:cs typeface="Roboto"/>
              <a:sym typeface="Roboto"/>
            </a:endParaRPr>
          </a:p>
          <a:p>
            <a:pPr indent="0" lvl="0" marL="457200" rtl="0" algn="l">
              <a:spcBef>
                <a:spcPts val="0"/>
              </a:spcBef>
              <a:spcAft>
                <a:spcPts val="0"/>
              </a:spcAft>
              <a:buNone/>
            </a:pPr>
            <a:r>
              <a:rPr lang="en" sz="1200">
                <a:latin typeface="Roboto"/>
                <a:ea typeface="Roboto"/>
                <a:cs typeface="Roboto"/>
                <a:sym typeface="Roboto"/>
              </a:rPr>
              <a:t>The CoLA task is to determine whether the given sentence is grammatical or not. </a:t>
            </a:r>
            <a:endParaRPr sz="1200">
              <a:latin typeface="Roboto"/>
              <a:ea typeface="Roboto"/>
              <a:cs typeface="Roboto"/>
              <a:sym typeface="Roboto"/>
            </a:endParaRPr>
          </a:p>
          <a:p>
            <a:pPr indent="0" lvl="0" marL="0" rtl="0" algn="l">
              <a:spcBef>
                <a:spcPts val="0"/>
              </a:spcBef>
              <a:spcAft>
                <a:spcPts val="0"/>
              </a:spcAft>
              <a:buNone/>
            </a:pPr>
            <a:r>
              <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b="1" lang="en" sz="1500">
                <a:latin typeface="Roboto"/>
                <a:ea typeface="Roboto"/>
                <a:cs typeface="Roboto"/>
                <a:sym typeface="Roboto"/>
              </a:rPr>
              <a:t>Microsoft Research Paraphrase Corpus (MRPC; Dolan and Brockett (2005))</a:t>
            </a:r>
            <a:endParaRPr b="1" sz="1500">
              <a:latin typeface="Roboto"/>
              <a:ea typeface="Roboto"/>
              <a:cs typeface="Roboto"/>
              <a:sym typeface="Roboto"/>
            </a:endParaRPr>
          </a:p>
          <a:p>
            <a:pPr indent="0" lvl="0" marL="457200" rtl="0" algn="l">
              <a:spcBef>
                <a:spcPts val="0"/>
              </a:spcBef>
              <a:spcAft>
                <a:spcPts val="0"/>
              </a:spcAft>
              <a:buNone/>
            </a:pPr>
            <a:r>
              <a:rPr lang="en" sz="1200">
                <a:latin typeface="Roboto"/>
                <a:ea typeface="Roboto"/>
                <a:cs typeface="Roboto"/>
                <a:sym typeface="Roboto"/>
              </a:rPr>
              <a:t>The MRPC task is to predict whether two given sentences are semantically similar or not.</a:t>
            </a:r>
            <a:endParaRPr sz="12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Experiments - </a:t>
            </a:r>
            <a:r>
              <a:rPr b="1" i="1" lang="en"/>
              <a:t>Model and Training Details</a:t>
            </a:r>
            <a:endParaRPr b="1" i="1"/>
          </a:p>
        </p:txBody>
      </p:sp>
      <p:sp>
        <p:nvSpPr>
          <p:cNvPr id="137" name="Google Shape;137;p24"/>
          <p:cNvSpPr txBox="1"/>
          <p:nvPr/>
        </p:nvSpPr>
        <p:spPr>
          <a:xfrm>
            <a:off x="551850" y="1464525"/>
            <a:ext cx="8280600" cy="3141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ELECTRAbase model with 110 million parameters </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DistilBERT model with 66 million parameters obtained from the middle-size BERT. </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The implementation of the models is provided by the Huggingface Transformers library (Wolf et al., 2020).</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They follow the approach described by Clark et al. (2020) and Devlin et al. (2019): train for 4 epochs with 10% warm-up and a linear learning rate scheduler.</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For all models and tasks, they use the same learning rate equal to </a:t>
            </a:r>
            <a:r>
              <a:rPr lang="en" sz="1200">
                <a:solidFill>
                  <a:srgbClr val="212529"/>
                </a:solidFill>
                <a:highlight>
                  <a:srgbClr val="FFFFFF"/>
                </a:highlight>
              </a:rPr>
              <a:t>5 × 10 ^ - 5</a:t>
            </a:r>
            <a:r>
              <a:rPr lang="en">
                <a:latin typeface="Roboto"/>
                <a:ea typeface="Roboto"/>
                <a:cs typeface="Roboto"/>
                <a:sym typeface="Roboto"/>
              </a:rPr>
              <a:t>.</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For ELECTRA and SST-2 and MRPC tasks, the batch size is 16. For ELECTRA and CoLA, the batch size is 32. For DistilBERT, the batch size is 32 for all tasks.</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Experiments - </a:t>
            </a:r>
            <a:r>
              <a:rPr b="1" i="1" lang="en"/>
              <a:t>Result &amp; Discussion</a:t>
            </a:r>
            <a:endParaRPr b="1" i="1"/>
          </a:p>
        </p:txBody>
      </p:sp>
      <p:sp>
        <p:nvSpPr>
          <p:cNvPr id="143" name="Google Shape;143;p25"/>
          <p:cNvSpPr txBox="1"/>
          <p:nvPr/>
        </p:nvSpPr>
        <p:spPr>
          <a:xfrm>
            <a:off x="488175" y="1464525"/>
            <a:ext cx="8376900" cy="32685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Font typeface="Roboto"/>
              <a:buChar char="●"/>
            </a:pPr>
            <a:r>
              <a:rPr lang="en" sz="1300">
                <a:latin typeface="Roboto"/>
                <a:ea typeface="Roboto"/>
                <a:cs typeface="Roboto"/>
                <a:sym typeface="Roboto"/>
              </a:rPr>
              <a:t>The difference in the misclassification detection performance is statistically significant. Therefore, authors present the absolute values of the performance only for the baseline, while for other methods, they present the improvement over the baseline across multiple runs.</a:t>
            </a:r>
            <a:endParaRPr sz="1300">
              <a:latin typeface="Roboto"/>
              <a:ea typeface="Roboto"/>
              <a:cs typeface="Roboto"/>
              <a:sym typeface="Roboto"/>
            </a:endParaRPr>
          </a:p>
          <a:p>
            <a:pPr indent="0" lvl="0" marL="457200" rtl="0" algn="l">
              <a:spcBef>
                <a:spcPts val="0"/>
              </a:spcBef>
              <a:spcAft>
                <a:spcPts val="0"/>
              </a:spcAft>
              <a:buNone/>
            </a:pPr>
            <a:r>
              <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Applying the MC dropout to all dropout layers in the network always gives a reliable boost in the misclassification detection. The biggest improvement can be achieved for MRPC and ELECTRA: up to 7.5% ROC AUC. </a:t>
            </a:r>
            <a:endParaRPr sz="1300">
              <a:latin typeface="Roboto"/>
              <a:ea typeface="Roboto"/>
              <a:cs typeface="Roboto"/>
              <a:sym typeface="Roboto"/>
            </a:endParaRPr>
          </a:p>
          <a:p>
            <a:pPr indent="0" lvl="0" marL="457200" rtl="0" algn="l">
              <a:spcBef>
                <a:spcPts val="0"/>
              </a:spcBef>
              <a:spcAft>
                <a:spcPts val="0"/>
              </a:spcAft>
              <a:buNone/>
            </a:pPr>
            <a:r>
              <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On the contrary, the UEs based on the MC dropout applied only to the last layer do not perform well. </a:t>
            </a:r>
            <a:endParaRPr sz="1300">
              <a:latin typeface="Roboto"/>
              <a:ea typeface="Roboto"/>
              <a:cs typeface="Roboto"/>
              <a:sym typeface="Roboto"/>
            </a:endParaRPr>
          </a:p>
          <a:p>
            <a:pPr indent="0" lvl="0" marL="457200" rtl="0" algn="l">
              <a:spcBef>
                <a:spcPts val="0"/>
              </a:spcBef>
              <a:spcAft>
                <a:spcPts val="0"/>
              </a:spcAft>
              <a:buNone/>
            </a:pPr>
            <a:r>
              <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UEs that take advantage of the DPP-based masks applied to the last dropout layer are somewhere in the middle in terms of quality compared to the MC dropout variants. </a:t>
            </a:r>
            <a:endParaRPr sz="1300">
              <a:latin typeface="Roboto"/>
              <a:ea typeface="Roboto"/>
              <a:cs typeface="Roboto"/>
              <a:sym typeface="Roboto"/>
            </a:endParaRPr>
          </a:p>
          <a:p>
            <a:pPr indent="0" lvl="0" marL="457200" rtl="0" algn="l">
              <a:spcBef>
                <a:spcPts val="0"/>
              </a:spcBef>
              <a:spcAft>
                <a:spcPts val="0"/>
              </a:spcAft>
              <a:buNone/>
            </a:pPr>
            <a:r>
              <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Despite the fact that the DPP-based approach appears to be worse than applying the MC dropout on all layers, it is much faster since it is applied to only the last dropout layer. </a:t>
            </a:r>
            <a:endParaRPr sz="130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100000"/>
              <a:buFont typeface="Arial"/>
              <a:buNone/>
            </a:pPr>
            <a:r>
              <a:rPr lang="en"/>
              <a:t>Experiments - </a:t>
            </a:r>
            <a:r>
              <a:rPr b="1" i="1" lang="en"/>
              <a:t>Result &amp; Discussion</a:t>
            </a:r>
            <a:endParaRPr b="1" i="1"/>
          </a:p>
          <a:p>
            <a:pPr indent="0" lvl="0" marL="0" rtl="0" algn="l">
              <a:spcBef>
                <a:spcPts val="0"/>
              </a:spcBef>
              <a:spcAft>
                <a:spcPts val="0"/>
              </a:spcAft>
              <a:buNone/>
            </a:pPr>
            <a:r>
              <a:t/>
            </a:r>
            <a:endParaRPr/>
          </a:p>
        </p:txBody>
      </p:sp>
      <p:pic>
        <p:nvPicPr>
          <p:cNvPr id="149" name="Google Shape;149;p26"/>
          <p:cNvPicPr preferRelativeResize="0"/>
          <p:nvPr/>
        </p:nvPicPr>
        <p:blipFill>
          <a:blip r:embed="rId3">
            <a:alphaModFix/>
          </a:blip>
          <a:stretch>
            <a:fillRect/>
          </a:stretch>
        </p:blipFill>
        <p:spPr>
          <a:xfrm>
            <a:off x="2231948" y="1297300"/>
            <a:ext cx="4713452" cy="1937250"/>
          </a:xfrm>
          <a:prstGeom prst="rect">
            <a:avLst/>
          </a:prstGeom>
          <a:noFill/>
          <a:ln>
            <a:noFill/>
          </a:ln>
        </p:spPr>
      </p:pic>
      <p:pic>
        <p:nvPicPr>
          <p:cNvPr id="150" name="Google Shape;150;p26"/>
          <p:cNvPicPr preferRelativeResize="0"/>
          <p:nvPr/>
        </p:nvPicPr>
        <p:blipFill>
          <a:blip r:embed="rId4">
            <a:alphaModFix/>
          </a:blip>
          <a:stretch>
            <a:fillRect/>
          </a:stretch>
        </p:blipFill>
        <p:spPr>
          <a:xfrm>
            <a:off x="2191250" y="3268625"/>
            <a:ext cx="4794851" cy="1832425"/>
          </a:xfrm>
          <a:prstGeom prst="rect">
            <a:avLst/>
          </a:prstGeom>
          <a:noFill/>
          <a:ln>
            <a:noFill/>
          </a:ln>
        </p:spPr>
      </p:pic>
      <p:sp>
        <p:nvSpPr>
          <p:cNvPr id="151" name="Google Shape;151;p26"/>
          <p:cNvSpPr txBox="1"/>
          <p:nvPr/>
        </p:nvSpPr>
        <p:spPr>
          <a:xfrm>
            <a:off x="7308450" y="2171550"/>
            <a:ext cx="40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ELECTRA</a:t>
            </a:r>
            <a:endParaRPr>
              <a:latin typeface="Roboto"/>
              <a:ea typeface="Roboto"/>
              <a:cs typeface="Roboto"/>
              <a:sym typeface="Roboto"/>
            </a:endParaRPr>
          </a:p>
        </p:txBody>
      </p:sp>
      <p:sp>
        <p:nvSpPr>
          <p:cNvPr id="152" name="Google Shape;152;p26"/>
          <p:cNvSpPr txBox="1"/>
          <p:nvPr/>
        </p:nvSpPr>
        <p:spPr>
          <a:xfrm>
            <a:off x="7308450" y="4018575"/>
            <a:ext cx="40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DistilBERT</a:t>
            </a:r>
            <a:endParaRPr>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Where can they improve - Our Review</a:t>
            </a:r>
            <a:endParaRPr/>
          </a:p>
        </p:txBody>
      </p:sp>
      <p:sp>
        <p:nvSpPr>
          <p:cNvPr id="158" name="Google Shape;158;p27"/>
          <p:cNvSpPr txBox="1"/>
          <p:nvPr>
            <p:ph idx="1" type="body"/>
          </p:nvPr>
        </p:nvSpPr>
        <p:spPr>
          <a:xfrm>
            <a:off x="311700" y="1505700"/>
            <a:ext cx="8520600" cy="30762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1200"/>
              </a:spcBef>
              <a:spcAft>
                <a:spcPts val="0"/>
              </a:spcAft>
              <a:buClr>
                <a:srgbClr val="222222"/>
              </a:buClr>
              <a:buSzPts val="1300"/>
              <a:buChar char="●"/>
            </a:pPr>
            <a:r>
              <a:rPr lang="en">
                <a:solidFill>
                  <a:srgbClr val="222222"/>
                </a:solidFill>
              </a:rPr>
              <a:t>There are more Transformer models, authors could have added them to show how the performance and uncertainty varies from a transformer variant to another.</a:t>
            </a:r>
            <a:endParaRPr>
              <a:solidFill>
                <a:srgbClr val="222222"/>
              </a:solidFill>
            </a:endParaRPr>
          </a:p>
          <a:p>
            <a:pPr indent="0" lvl="0" marL="914400" rtl="0" algn="l">
              <a:lnSpc>
                <a:spcPct val="115000"/>
              </a:lnSpc>
              <a:spcBef>
                <a:spcPts val="1200"/>
              </a:spcBef>
              <a:spcAft>
                <a:spcPts val="0"/>
              </a:spcAft>
              <a:buNone/>
            </a:pPr>
            <a:r>
              <a:t/>
            </a:r>
            <a:endParaRPr>
              <a:solidFill>
                <a:srgbClr val="222222"/>
              </a:solidFill>
            </a:endParaRPr>
          </a:p>
          <a:p>
            <a:pPr indent="-311150" lvl="0" marL="457200" rtl="0" algn="l">
              <a:lnSpc>
                <a:spcPct val="115000"/>
              </a:lnSpc>
              <a:spcBef>
                <a:spcPts val="1200"/>
              </a:spcBef>
              <a:spcAft>
                <a:spcPts val="0"/>
              </a:spcAft>
              <a:buClr>
                <a:srgbClr val="222222"/>
              </a:buClr>
              <a:buSzPts val="1300"/>
              <a:buChar char="●"/>
            </a:pPr>
            <a:r>
              <a:rPr lang="en">
                <a:solidFill>
                  <a:srgbClr val="222222"/>
                </a:solidFill>
              </a:rPr>
              <a:t>The study focused on classification based tasks only, they could have added text-generation based task.</a:t>
            </a:r>
            <a:endParaRPr>
              <a:solidFill>
                <a:srgbClr val="222222"/>
              </a:solidFill>
            </a:endParaRPr>
          </a:p>
          <a:p>
            <a:pPr indent="0" lvl="0" marL="457200" rtl="0" algn="l">
              <a:lnSpc>
                <a:spcPct val="115000"/>
              </a:lnSpc>
              <a:spcBef>
                <a:spcPts val="1200"/>
              </a:spcBef>
              <a:spcAft>
                <a:spcPts val="1200"/>
              </a:spcAft>
              <a:buSzPts val="1300"/>
              <a:buNone/>
            </a:pPr>
            <a:r>
              <a:t/>
            </a:r>
            <a:endParaRPr>
              <a:solidFill>
                <a:srgbClr val="22222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
              <a:t>Conclusion</a:t>
            </a:r>
            <a:endParaRPr/>
          </a:p>
        </p:txBody>
      </p:sp>
      <p:sp>
        <p:nvSpPr>
          <p:cNvPr id="164" name="Google Shape;164;p28"/>
          <p:cNvSpPr txBox="1"/>
          <p:nvPr/>
        </p:nvSpPr>
        <p:spPr>
          <a:xfrm>
            <a:off x="611325" y="1655475"/>
            <a:ext cx="7995300" cy="3063600"/>
          </a:xfrm>
          <a:prstGeom prst="rect">
            <a:avLst/>
          </a:prstGeom>
          <a:noFill/>
          <a:ln>
            <a:noFill/>
          </a:ln>
        </p:spPr>
        <p:txBody>
          <a:bodyPr anchorCtr="0" anchor="t" bIns="91425" lIns="91425" spcFirstLastPara="1" rIns="91425" wrap="square" tIns="91425">
            <a:noAutofit/>
          </a:bodyPr>
          <a:lstStyle/>
          <a:p>
            <a:pPr indent="-311150" lvl="0" marL="457200" marR="0" rtl="0" algn="l">
              <a:lnSpc>
                <a:spcPct val="200000"/>
              </a:lnSpc>
              <a:spcBef>
                <a:spcPts val="0"/>
              </a:spcBef>
              <a:spcAft>
                <a:spcPts val="0"/>
              </a:spcAft>
              <a:buClr>
                <a:schemeClr val="dk1"/>
              </a:buClr>
              <a:buSzPts val="1300"/>
              <a:buFont typeface="Roboto"/>
              <a:buChar char="●"/>
            </a:pPr>
            <a:r>
              <a:rPr lang="en" sz="1300">
                <a:solidFill>
                  <a:schemeClr val="dk1"/>
                </a:solidFill>
                <a:highlight>
                  <a:schemeClr val="lt1"/>
                </a:highlight>
                <a:latin typeface="Roboto"/>
                <a:ea typeface="Roboto"/>
                <a:cs typeface="Roboto"/>
                <a:sym typeface="Roboto"/>
              </a:rPr>
              <a:t>They show that by activating all dropouts in the model for stochastic predictions, one can beat the baseline deterministic uncertainty estimate by the significant margin in the binary misclassification detection task.</a:t>
            </a:r>
            <a:endParaRPr sz="1300">
              <a:solidFill>
                <a:schemeClr val="dk1"/>
              </a:solidFill>
              <a:highlight>
                <a:schemeClr val="lt1"/>
              </a:highlight>
              <a:latin typeface="Roboto"/>
              <a:ea typeface="Roboto"/>
              <a:cs typeface="Roboto"/>
              <a:sym typeface="Roboto"/>
            </a:endParaRPr>
          </a:p>
          <a:p>
            <a:pPr indent="-311150" lvl="0" marL="457200" marR="0" rtl="0" algn="l">
              <a:lnSpc>
                <a:spcPct val="200000"/>
              </a:lnSpc>
              <a:spcBef>
                <a:spcPts val="0"/>
              </a:spcBef>
              <a:spcAft>
                <a:spcPts val="0"/>
              </a:spcAft>
              <a:buClr>
                <a:schemeClr val="dk1"/>
              </a:buClr>
              <a:buSzPts val="1300"/>
              <a:buFont typeface="Roboto"/>
              <a:buChar char="●"/>
            </a:pPr>
            <a:r>
              <a:rPr lang="en" sz="1300">
                <a:solidFill>
                  <a:schemeClr val="dk1"/>
                </a:solidFill>
                <a:highlight>
                  <a:schemeClr val="lt1"/>
                </a:highlight>
                <a:latin typeface="Roboto"/>
                <a:ea typeface="Roboto"/>
                <a:cs typeface="Roboto"/>
                <a:sym typeface="Roboto"/>
              </a:rPr>
              <a:t>They  also demonstrate that replacing the last dropout layer with the DPP dropout can make significant improvements, but less than the usage of the MC dropout on all dropout layers. Despite being inferior compared to the latter, the DPP dropout can provide a better trade-off between computation time and performance of error detection, which can be important for practical use cases.</a:t>
            </a:r>
            <a:endParaRPr sz="1300">
              <a:solidFill>
                <a:schemeClr val="dk1"/>
              </a:solidFill>
              <a:highlight>
                <a:schemeClr val="lt1"/>
              </a:highlight>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
              <a:t>Future Work</a:t>
            </a:r>
            <a:endParaRPr/>
          </a:p>
        </p:txBody>
      </p:sp>
      <p:sp>
        <p:nvSpPr>
          <p:cNvPr id="170" name="Google Shape;170;p29"/>
          <p:cNvSpPr txBox="1"/>
          <p:nvPr/>
        </p:nvSpPr>
        <p:spPr>
          <a:xfrm>
            <a:off x="611325" y="1655475"/>
            <a:ext cx="7995300" cy="3063600"/>
          </a:xfrm>
          <a:prstGeom prst="rect">
            <a:avLst/>
          </a:prstGeom>
          <a:noFill/>
          <a:ln>
            <a:noFill/>
          </a:ln>
        </p:spPr>
        <p:txBody>
          <a:bodyPr anchorCtr="0" anchor="t" bIns="91425" lIns="91425" spcFirstLastPara="1" rIns="91425" wrap="square" tIns="91425">
            <a:noAutofit/>
          </a:bodyPr>
          <a:lstStyle/>
          <a:p>
            <a:pPr indent="-311150" lvl="0" marL="457200" marR="0" rtl="0" algn="l">
              <a:lnSpc>
                <a:spcPct val="200000"/>
              </a:lnSpc>
              <a:spcBef>
                <a:spcPts val="0"/>
              </a:spcBef>
              <a:spcAft>
                <a:spcPts val="0"/>
              </a:spcAft>
              <a:buClr>
                <a:schemeClr val="dk1"/>
              </a:buClr>
              <a:buSzPts val="1300"/>
              <a:buFont typeface="Roboto"/>
              <a:buChar char="●"/>
            </a:pPr>
            <a:r>
              <a:rPr lang="en" sz="1300">
                <a:solidFill>
                  <a:schemeClr val="dk1"/>
                </a:solidFill>
                <a:highlight>
                  <a:schemeClr val="lt1"/>
                </a:highlight>
                <a:latin typeface="Roboto"/>
                <a:ea typeface="Roboto"/>
                <a:cs typeface="Roboto"/>
                <a:sym typeface="Roboto"/>
              </a:rPr>
              <a:t>In future work, authors are seeking to improve UEs quality obtained using the DPP dropout with the help of calibration (Safavi et al., 2020) and conduct experiments on sequence tagging tasks.</a:t>
            </a:r>
            <a:endParaRPr sz="1300">
              <a:solidFill>
                <a:schemeClr val="dk1"/>
              </a:solidFill>
              <a:highlight>
                <a:schemeClr val="lt1"/>
              </a:highlight>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Group 05 - Members </a:t>
            </a:r>
            <a:endParaRPr/>
          </a:p>
        </p:txBody>
      </p:sp>
      <p:sp>
        <p:nvSpPr>
          <p:cNvPr id="71" name="Google Shape;71;p14"/>
          <p:cNvSpPr txBox="1"/>
          <p:nvPr>
            <p:ph idx="1" type="body"/>
          </p:nvPr>
        </p:nvSpPr>
        <p:spPr>
          <a:xfrm>
            <a:off x="311700" y="1505700"/>
            <a:ext cx="3999900" cy="30762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chemeClr val="dk1"/>
              </a:buClr>
              <a:buSzPts val="1800"/>
              <a:buChar char="●"/>
            </a:pPr>
            <a:r>
              <a:rPr lang="en" sz="1800">
                <a:solidFill>
                  <a:schemeClr val="dk1"/>
                </a:solidFill>
              </a:rPr>
              <a:t>Md Farhadul Islam</a:t>
            </a:r>
            <a:endParaRPr sz="1800">
              <a:solidFill>
                <a:schemeClr val="dk1"/>
              </a:solidFill>
            </a:endParaRPr>
          </a:p>
          <a:p>
            <a:pPr indent="0" lvl="0" marL="457200" rtl="0" algn="l">
              <a:lnSpc>
                <a:spcPct val="115000"/>
              </a:lnSpc>
              <a:spcBef>
                <a:spcPts val="1200"/>
              </a:spcBef>
              <a:spcAft>
                <a:spcPts val="0"/>
              </a:spcAft>
              <a:buSzPts val="1300"/>
              <a:buNone/>
            </a:pPr>
            <a:r>
              <a:rPr lang="en" sz="1800">
                <a:solidFill>
                  <a:schemeClr val="dk1"/>
                </a:solidFill>
              </a:rPr>
              <a:t>ID: 22341042</a:t>
            </a:r>
            <a:endParaRPr sz="1800">
              <a:solidFill>
                <a:schemeClr val="dk1"/>
              </a:solidFill>
            </a:endParaRPr>
          </a:p>
          <a:p>
            <a:pPr indent="0" lvl="0" marL="457200" rtl="0" algn="l">
              <a:lnSpc>
                <a:spcPct val="115000"/>
              </a:lnSpc>
              <a:spcBef>
                <a:spcPts val="1200"/>
              </a:spcBef>
              <a:spcAft>
                <a:spcPts val="1200"/>
              </a:spcAft>
              <a:buSzPts val="1300"/>
              <a:buNone/>
            </a:pPr>
            <a:r>
              <a:rPr lang="en" sz="1800">
                <a:solidFill>
                  <a:schemeClr val="dk1"/>
                </a:solidFill>
              </a:rPr>
              <a:t>Dept. of CSE</a:t>
            </a:r>
            <a:endParaRPr sz="1800">
              <a:solidFill>
                <a:schemeClr val="dk1"/>
              </a:solidFill>
            </a:endParaRPr>
          </a:p>
        </p:txBody>
      </p:sp>
      <p:sp>
        <p:nvSpPr>
          <p:cNvPr id="72" name="Google Shape;72;p14"/>
          <p:cNvSpPr txBox="1"/>
          <p:nvPr>
            <p:ph idx="2" type="body"/>
          </p:nvPr>
        </p:nvSpPr>
        <p:spPr>
          <a:xfrm>
            <a:off x="4832400" y="1505700"/>
            <a:ext cx="3999900" cy="30762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chemeClr val="dk1"/>
              </a:buClr>
              <a:buSzPts val="1800"/>
              <a:buChar char="●"/>
            </a:pPr>
            <a:r>
              <a:rPr lang="en" sz="1800">
                <a:solidFill>
                  <a:schemeClr val="dk1"/>
                </a:solidFill>
              </a:rPr>
              <a:t>Fardin Bin Rahman</a:t>
            </a:r>
            <a:endParaRPr sz="1800">
              <a:solidFill>
                <a:schemeClr val="dk1"/>
              </a:solidFill>
            </a:endParaRPr>
          </a:p>
          <a:p>
            <a:pPr indent="0" lvl="0" marL="457200" rtl="0" algn="l">
              <a:lnSpc>
                <a:spcPct val="115000"/>
              </a:lnSpc>
              <a:spcBef>
                <a:spcPts val="1200"/>
              </a:spcBef>
              <a:spcAft>
                <a:spcPts val="0"/>
              </a:spcAft>
              <a:buSzPts val="1300"/>
              <a:buNone/>
            </a:pPr>
            <a:r>
              <a:rPr lang="en" sz="1800">
                <a:solidFill>
                  <a:schemeClr val="dk1"/>
                </a:solidFill>
              </a:rPr>
              <a:t>ID: 20101592</a:t>
            </a:r>
            <a:endParaRPr sz="1800">
              <a:solidFill>
                <a:schemeClr val="dk1"/>
              </a:solidFill>
            </a:endParaRPr>
          </a:p>
          <a:p>
            <a:pPr indent="0" lvl="0" marL="457200" rtl="0" algn="l">
              <a:lnSpc>
                <a:spcPct val="115000"/>
              </a:lnSpc>
              <a:spcBef>
                <a:spcPts val="1200"/>
              </a:spcBef>
              <a:spcAft>
                <a:spcPts val="0"/>
              </a:spcAft>
              <a:buSzPts val="1300"/>
              <a:buNone/>
            </a:pPr>
            <a:r>
              <a:rPr lang="en" sz="1800">
                <a:solidFill>
                  <a:schemeClr val="dk1"/>
                </a:solidFill>
              </a:rPr>
              <a:t>Dept. of CSE</a:t>
            </a:r>
            <a:endParaRPr sz="18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Paper Details:</a:t>
            </a:r>
            <a:endParaRPr/>
          </a:p>
        </p:txBody>
      </p:sp>
      <p:sp>
        <p:nvSpPr>
          <p:cNvPr id="78" name="Google Shape;78;p15"/>
          <p:cNvSpPr txBox="1"/>
          <p:nvPr>
            <p:ph idx="1" type="body"/>
          </p:nvPr>
        </p:nvSpPr>
        <p:spPr>
          <a:xfrm>
            <a:off x="311700" y="1505700"/>
            <a:ext cx="8520600" cy="3076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sz="1400">
                <a:solidFill>
                  <a:schemeClr val="dk1"/>
                </a:solidFill>
              </a:rPr>
              <a:t>Paper Title: </a:t>
            </a:r>
            <a:r>
              <a:rPr b="1" i="1" lang="en" sz="1400" u="sng">
                <a:solidFill>
                  <a:schemeClr val="hlink"/>
                </a:solidFill>
                <a:highlight>
                  <a:srgbClr val="FFFFFF"/>
                </a:highlight>
                <a:hlinkClick r:id="rId3"/>
              </a:rPr>
              <a:t>How Certain is Your Transformer?</a:t>
            </a:r>
            <a:endParaRPr b="1" i="1" sz="1400">
              <a:solidFill>
                <a:schemeClr val="dk1"/>
              </a:solidFill>
              <a:highlight>
                <a:srgbClr val="FFFFFF"/>
              </a:highlight>
            </a:endParaRPr>
          </a:p>
          <a:p>
            <a:pPr indent="0" lvl="0" marL="0" rtl="0" algn="l">
              <a:lnSpc>
                <a:spcPct val="115000"/>
              </a:lnSpc>
              <a:spcBef>
                <a:spcPts val="1200"/>
              </a:spcBef>
              <a:spcAft>
                <a:spcPts val="0"/>
              </a:spcAft>
              <a:buSzPts val="1300"/>
              <a:buNone/>
            </a:pPr>
            <a:r>
              <a:rPr lang="en" sz="1400">
                <a:solidFill>
                  <a:schemeClr val="dk1"/>
                </a:solidFill>
                <a:highlight>
                  <a:srgbClr val="FFFFFF"/>
                </a:highlight>
              </a:rPr>
              <a:t>Authors: </a:t>
            </a:r>
            <a:r>
              <a:rPr lang="en" sz="1500">
                <a:solidFill>
                  <a:srgbClr val="446E9B"/>
                </a:solidFill>
                <a:highlight>
                  <a:srgbClr val="FFFFFF"/>
                </a:highlight>
                <a:uFill>
                  <a:noFill/>
                </a:uFill>
                <a:hlinkClick r:id="rId4">
                  <a:extLst>
                    <a:ext uri="{A12FA001-AC4F-418D-AE19-62706E023703}">
                      <ahyp:hlinkClr val="tx"/>
                    </a:ext>
                  </a:extLst>
                </a:hlinkClick>
              </a:rPr>
              <a:t>Artem Shelmanov</a:t>
            </a:r>
            <a:r>
              <a:rPr lang="en" sz="1500">
                <a:solidFill>
                  <a:srgbClr val="212529"/>
                </a:solidFill>
                <a:highlight>
                  <a:srgbClr val="FFFFFF"/>
                </a:highlight>
              </a:rPr>
              <a:t>, </a:t>
            </a:r>
            <a:r>
              <a:rPr lang="en" sz="1500">
                <a:solidFill>
                  <a:srgbClr val="446E9B"/>
                </a:solidFill>
                <a:highlight>
                  <a:srgbClr val="FFFFFF"/>
                </a:highlight>
                <a:uFill>
                  <a:noFill/>
                </a:uFill>
                <a:hlinkClick r:id="rId5">
                  <a:extLst>
                    <a:ext uri="{A12FA001-AC4F-418D-AE19-62706E023703}">
                      <ahyp:hlinkClr val="tx"/>
                    </a:ext>
                  </a:extLst>
                </a:hlinkClick>
              </a:rPr>
              <a:t>Evgenii Tsymbalov</a:t>
            </a:r>
            <a:r>
              <a:rPr lang="en" sz="1500">
                <a:solidFill>
                  <a:srgbClr val="212529"/>
                </a:solidFill>
                <a:highlight>
                  <a:srgbClr val="FFFFFF"/>
                </a:highlight>
              </a:rPr>
              <a:t>, </a:t>
            </a:r>
            <a:r>
              <a:rPr lang="en" sz="1500">
                <a:solidFill>
                  <a:srgbClr val="446E9B"/>
                </a:solidFill>
                <a:highlight>
                  <a:srgbClr val="FFFFFF"/>
                </a:highlight>
                <a:uFill>
                  <a:noFill/>
                </a:uFill>
                <a:hlinkClick r:id="rId6">
                  <a:extLst>
                    <a:ext uri="{A12FA001-AC4F-418D-AE19-62706E023703}">
                      <ahyp:hlinkClr val="tx"/>
                    </a:ext>
                  </a:extLst>
                </a:hlinkClick>
              </a:rPr>
              <a:t>Dmitri Puzyrev</a:t>
            </a:r>
            <a:r>
              <a:rPr lang="en" sz="1500">
                <a:solidFill>
                  <a:srgbClr val="212529"/>
                </a:solidFill>
                <a:highlight>
                  <a:srgbClr val="FFFFFF"/>
                </a:highlight>
              </a:rPr>
              <a:t>, </a:t>
            </a:r>
            <a:r>
              <a:rPr lang="en" sz="1500">
                <a:solidFill>
                  <a:srgbClr val="446E9B"/>
                </a:solidFill>
                <a:highlight>
                  <a:srgbClr val="FFFFFF"/>
                </a:highlight>
                <a:uFill>
                  <a:noFill/>
                </a:uFill>
                <a:hlinkClick r:id="rId7">
                  <a:extLst>
                    <a:ext uri="{A12FA001-AC4F-418D-AE19-62706E023703}">
                      <ahyp:hlinkClr val="tx"/>
                    </a:ext>
                  </a:extLst>
                </a:hlinkClick>
              </a:rPr>
              <a:t>Kirill Fedyanin</a:t>
            </a:r>
            <a:r>
              <a:rPr lang="en" sz="1500">
                <a:solidFill>
                  <a:srgbClr val="212529"/>
                </a:solidFill>
                <a:highlight>
                  <a:srgbClr val="FFFFFF"/>
                </a:highlight>
              </a:rPr>
              <a:t>, </a:t>
            </a:r>
            <a:r>
              <a:rPr lang="en" sz="1500">
                <a:solidFill>
                  <a:srgbClr val="446E9B"/>
                </a:solidFill>
                <a:highlight>
                  <a:srgbClr val="FFFFFF"/>
                </a:highlight>
                <a:uFill>
                  <a:noFill/>
                </a:uFill>
                <a:hlinkClick r:id="rId8">
                  <a:extLst>
                    <a:ext uri="{A12FA001-AC4F-418D-AE19-62706E023703}">
                      <ahyp:hlinkClr val="tx"/>
                    </a:ext>
                  </a:extLst>
                </a:hlinkClick>
              </a:rPr>
              <a:t>Alexander Panchenko</a:t>
            </a:r>
            <a:r>
              <a:rPr lang="en" sz="1500">
                <a:solidFill>
                  <a:srgbClr val="212529"/>
                </a:solidFill>
                <a:highlight>
                  <a:srgbClr val="FFFFFF"/>
                </a:highlight>
              </a:rPr>
              <a:t>, </a:t>
            </a:r>
            <a:r>
              <a:rPr lang="en" sz="1500">
                <a:solidFill>
                  <a:srgbClr val="446E9B"/>
                </a:solidFill>
                <a:highlight>
                  <a:srgbClr val="FFFFFF"/>
                </a:highlight>
                <a:uFill>
                  <a:noFill/>
                </a:uFill>
                <a:hlinkClick r:id="rId9">
                  <a:extLst>
                    <a:ext uri="{A12FA001-AC4F-418D-AE19-62706E023703}">
                      <ahyp:hlinkClr val="tx"/>
                    </a:ext>
                  </a:extLst>
                </a:hlinkClick>
              </a:rPr>
              <a:t>Maxim Panov</a:t>
            </a:r>
            <a:endParaRPr sz="1400">
              <a:solidFill>
                <a:schemeClr val="dk1"/>
              </a:solidFill>
              <a:highlight>
                <a:srgbClr val="FFFFFF"/>
              </a:highlight>
            </a:endParaRPr>
          </a:p>
          <a:p>
            <a:pPr indent="0" lvl="0" marL="0" rtl="0" algn="l">
              <a:lnSpc>
                <a:spcPct val="115000"/>
              </a:lnSpc>
              <a:spcBef>
                <a:spcPts val="1200"/>
              </a:spcBef>
              <a:spcAft>
                <a:spcPts val="0"/>
              </a:spcAft>
              <a:buSzPts val="1300"/>
              <a:buNone/>
            </a:pPr>
            <a:r>
              <a:rPr lang="en" sz="1400">
                <a:solidFill>
                  <a:schemeClr val="dk1"/>
                </a:solidFill>
                <a:highlight>
                  <a:srgbClr val="FFFFFF"/>
                </a:highlight>
              </a:rPr>
              <a:t>Publication Type: Conference Paper - </a:t>
            </a:r>
            <a:r>
              <a:rPr lang="en" sz="1200">
                <a:solidFill>
                  <a:srgbClr val="212529"/>
                </a:solidFill>
                <a:highlight>
                  <a:srgbClr val="FFFFFF"/>
                </a:highlight>
              </a:rPr>
              <a:t>In </a:t>
            </a:r>
            <a:r>
              <a:rPr i="1" lang="en" sz="1200">
                <a:solidFill>
                  <a:srgbClr val="212529"/>
                </a:solidFill>
                <a:highlight>
                  <a:srgbClr val="FFFFFF"/>
                </a:highlight>
              </a:rPr>
              <a:t>Proceedings of the 16th Conference of the European Chapter of the Association for Computational Linguistics</a:t>
            </a:r>
            <a:endParaRPr sz="1400">
              <a:solidFill>
                <a:schemeClr val="dk1"/>
              </a:solidFill>
              <a:highlight>
                <a:srgbClr val="FFFFFF"/>
              </a:highlight>
            </a:endParaRPr>
          </a:p>
          <a:p>
            <a:pPr indent="0" lvl="0" marL="0" rtl="0" algn="l">
              <a:lnSpc>
                <a:spcPct val="115000"/>
              </a:lnSpc>
              <a:spcBef>
                <a:spcPts val="1200"/>
              </a:spcBef>
              <a:spcAft>
                <a:spcPts val="1200"/>
              </a:spcAft>
              <a:buSzPts val="1300"/>
              <a:buNone/>
            </a:pPr>
            <a:r>
              <a:rPr lang="en" sz="1400">
                <a:solidFill>
                  <a:schemeClr val="dk1"/>
                </a:solidFill>
                <a:highlight>
                  <a:srgbClr val="FFFFFF"/>
                </a:highlight>
              </a:rPr>
              <a:t>Date Published: April 2021</a:t>
            </a:r>
            <a:endParaRPr sz="1400">
              <a:solidFill>
                <a:schemeClr val="dk1"/>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Abstract</a:t>
            </a:r>
            <a:endParaRPr/>
          </a:p>
        </p:txBody>
      </p:sp>
      <p:sp>
        <p:nvSpPr>
          <p:cNvPr id="84" name="Google Shape;84;p16"/>
          <p:cNvSpPr txBox="1"/>
          <p:nvPr>
            <p:ph idx="1" type="body"/>
          </p:nvPr>
        </p:nvSpPr>
        <p:spPr>
          <a:xfrm>
            <a:off x="311700" y="1505700"/>
            <a:ext cx="8520600" cy="3076200"/>
          </a:xfrm>
          <a:prstGeom prst="rect">
            <a:avLst/>
          </a:prstGeom>
          <a:noFill/>
          <a:ln>
            <a:noFill/>
          </a:ln>
        </p:spPr>
        <p:txBody>
          <a:bodyPr anchorCtr="0" anchor="t" bIns="91425" lIns="91425" spcFirstLastPara="1" rIns="91425" wrap="square" tIns="91425">
            <a:normAutofit/>
          </a:bodyPr>
          <a:lstStyle/>
          <a:p>
            <a:pPr indent="-327025" lvl="0" marL="457200" rtl="0" algn="l">
              <a:lnSpc>
                <a:spcPct val="115000"/>
              </a:lnSpc>
              <a:spcBef>
                <a:spcPts val="0"/>
              </a:spcBef>
              <a:spcAft>
                <a:spcPts val="0"/>
              </a:spcAft>
              <a:buClr>
                <a:schemeClr val="dk1"/>
              </a:buClr>
              <a:buSzPts val="1550"/>
              <a:buChar char="●"/>
            </a:pPr>
            <a:r>
              <a:rPr lang="en" sz="1550">
                <a:solidFill>
                  <a:schemeClr val="dk1"/>
                </a:solidFill>
                <a:highlight>
                  <a:srgbClr val="FFFFFF"/>
                </a:highlight>
              </a:rPr>
              <a:t>Considers the problem of Uncertainty of Transformer based models </a:t>
            </a:r>
            <a:endParaRPr sz="1550">
              <a:solidFill>
                <a:schemeClr val="dk1"/>
              </a:solidFill>
              <a:highlight>
                <a:srgbClr val="FFFFFF"/>
              </a:highlight>
            </a:endParaRPr>
          </a:p>
          <a:p>
            <a:pPr indent="0" lvl="0" marL="457200" rtl="0" algn="l">
              <a:lnSpc>
                <a:spcPct val="115000"/>
              </a:lnSpc>
              <a:spcBef>
                <a:spcPts val="0"/>
              </a:spcBef>
              <a:spcAft>
                <a:spcPts val="0"/>
              </a:spcAft>
              <a:buNone/>
            </a:pPr>
            <a:r>
              <a:t/>
            </a:r>
            <a:endParaRPr sz="1550">
              <a:solidFill>
                <a:schemeClr val="dk1"/>
              </a:solidFill>
              <a:highlight>
                <a:srgbClr val="FFFFFF"/>
              </a:highlight>
            </a:endParaRPr>
          </a:p>
          <a:p>
            <a:pPr indent="-327025" lvl="0" marL="457200" rtl="0" algn="l">
              <a:lnSpc>
                <a:spcPct val="115000"/>
              </a:lnSpc>
              <a:spcBef>
                <a:spcPts val="0"/>
              </a:spcBef>
              <a:spcAft>
                <a:spcPts val="0"/>
              </a:spcAft>
              <a:buClr>
                <a:schemeClr val="dk1"/>
              </a:buClr>
              <a:buSzPts val="1550"/>
              <a:buChar char="●"/>
            </a:pPr>
            <a:r>
              <a:rPr lang="en" sz="1550">
                <a:solidFill>
                  <a:schemeClr val="dk1"/>
                </a:solidFill>
                <a:highlight>
                  <a:srgbClr val="FFFFFF"/>
                </a:highlight>
              </a:rPr>
              <a:t>Th</a:t>
            </a:r>
            <a:r>
              <a:rPr lang="en" sz="1550">
                <a:solidFill>
                  <a:schemeClr val="dk1"/>
                </a:solidFill>
                <a:highlight>
                  <a:srgbClr val="FFFFFF"/>
                </a:highlight>
              </a:rPr>
              <a:t>ey investigate the applicability of uncertainty estimates based on dropout usage at the inference stage (aka Monte Carlo Dropout)</a:t>
            </a:r>
            <a:endParaRPr sz="1550">
              <a:solidFill>
                <a:schemeClr val="dk1"/>
              </a:solidFill>
              <a:highlight>
                <a:srgbClr val="FFFFFF"/>
              </a:highlight>
            </a:endParaRPr>
          </a:p>
          <a:p>
            <a:pPr indent="0" lvl="0" marL="0" rtl="0" algn="l">
              <a:lnSpc>
                <a:spcPct val="115000"/>
              </a:lnSpc>
              <a:spcBef>
                <a:spcPts val="0"/>
              </a:spcBef>
              <a:spcAft>
                <a:spcPts val="0"/>
              </a:spcAft>
              <a:buNone/>
            </a:pPr>
            <a:r>
              <a:t/>
            </a:r>
            <a:endParaRPr sz="1550">
              <a:solidFill>
                <a:schemeClr val="dk1"/>
              </a:solidFill>
              <a:highlight>
                <a:srgbClr val="FFFFFF"/>
              </a:highlight>
            </a:endParaRPr>
          </a:p>
          <a:p>
            <a:pPr indent="-327025" lvl="0" marL="457200" rtl="0" algn="l">
              <a:lnSpc>
                <a:spcPct val="115000"/>
              </a:lnSpc>
              <a:spcBef>
                <a:spcPts val="0"/>
              </a:spcBef>
              <a:spcAft>
                <a:spcPts val="0"/>
              </a:spcAft>
              <a:buClr>
                <a:schemeClr val="dk1"/>
              </a:buClr>
              <a:buSzPts val="1550"/>
              <a:buChar char="●"/>
            </a:pPr>
            <a:r>
              <a:rPr lang="en" sz="1550">
                <a:solidFill>
                  <a:schemeClr val="dk1"/>
                </a:solidFill>
                <a:highlight>
                  <a:srgbClr val="FFFFFF"/>
                </a:highlight>
              </a:rPr>
              <a:t>Conducted many experiments on NLP tasks and resulting uncertainty estimates improve the quality of detection of error-prone samples.</a:t>
            </a:r>
            <a:endParaRPr sz="1550">
              <a:solidFill>
                <a:schemeClr val="dk1"/>
              </a:solidFill>
              <a:highlight>
                <a:srgbClr val="FFFFFF"/>
              </a:highlight>
            </a:endParaRPr>
          </a:p>
          <a:p>
            <a:pPr indent="0" lvl="0" marL="457200" rtl="0" algn="l">
              <a:lnSpc>
                <a:spcPct val="115000"/>
              </a:lnSpc>
              <a:spcBef>
                <a:spcPts val="0"/>
              </a:spcBef>
              <a:spcAft>
                <a:spcPts val="0"/>
              </a:spcAft>
              <a:buNone/>
            </a:pPr>
            <a:r>
              <a:t/>
            </a:r>
            <a:endParaRPr sz="1550">
              <a:solidFill>
                <a:schemeClr val="dk1"/>
              </a:solidFill>
              <a:highlight>
                <a:srgbClr val="FFFFFF"/>
              </a:highlight>
            </a:endParaRPr>
          </a:p>
          <a:p>
            <a:pPr indent="-327025" lvl="0" marL="457200" rtl="0" algn="l">
              <a:lnSpc>
                <a:spcPct val="115000"/>
              </a:lnSpc>
              <a:spcBef>
                <a:spcPts val="0"/>
              </a:spcBef>
              <a:spcAft>
                <a:spcPts val="0"/>
              </a:spcAft>
              <a:buClr>
                <a:schemeClr val="dk1"/>
              </a:buClr>
              <a:buSzPts val="1550"/>
              <a:buChar char="●"/>
            </a:pPr>
            <a:r>
              <a:rPr lang="en" sz="1550">
                <a:solidFill>
                  <a:schemeClr val="dk1"/>
                </a:solidFill>
                <a:highlight>
                  <a:srgbClr val="FFFFFF"/>
                </a:highlight>
              </a:rPr>
              <a:t>Special attention is paid to the construction of computationally inexpensive estimates via MCD and Determinantal Point Processes.</a:t>
            </a:r>
            <a:endParaRPr sz="1550">
              <a:solidFill>
                <a:schemeClr val="dk1"/>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Introduction</a:t>
            </a:r>
            <a:endParaRPr/>
          </a:p>
        </p:txBody>
      </p:sp>
      <p:sp>
        <p:nvSpPr>
          <p:cNvPr id="90" name="Google Shape;90;p17"/>
          <p:cNvSpPr txBox="1"/>
          <p:nvPr>
            <p:ph idx="1" type="body"/>
          </p:nvPr>
        </p:nvSpPr>
        <p:spPr>
          <a:xfrm>
            <a:off x="311700" y="1505700"/>
            <a:ext cx="8520600" cy="3076200"/>
          </a:xfrm>
          <a:prstGeom prst="rect">
            <a:avLst/>
          </a:prstGeom>
          <a:noFill/>
          <a:ln>
            <a:noFill/>
          </a:ln>
        </p:spPr>
        <p:txBody>
          <a:bodyPr anchorCtr="0" anchor="t" bIns="91425" lIns="91425" spcFirstLastPara="1" rIns="91425" wrap="square" tIns="91425">
            <a:noAutofit/>
          </a:bodyPr>
          <a:lstStyle/>
          <a:p>
            <a:pPr indent="-327025" lvl="0" marL="457200" rtl="0" algn="l">
              <a:lnSpc>
                <a:spcPct val="180000"/>
              </a:lnSpc>
              <a:spcBef>
                <a:spcPts val="0"/>
              </a:spcBef>
              <a:spcAft>
                <a:spcPts val="0"/>
              </a:spcAft>
              <a:buClr>
                <a:srgbClr val="222222"/>
              </a:buClr>
              <a:buSzPts val="1550"/>
              <a:buChar char="●"/>
            </a:pPr>
            <a:r>
              <a:rPr lang="en" sz="1550">
                <a:solidFill>
                  <a:srgbClr val="222222"/>
                </a:solidFill>
                <a:highlight>
                  <a:srgbClr val="FFFFFF"/>
                </a:highlight>
              </a:rPr>
              <a:t>Calculation of  uncertainty in machine learning</a:t>
            </a:r>
            <a:endParaRPr sz="1550">
              <a:solidFill>
                <a:srgbClr val="222222"/>
              </a:solidFill>
              <a:highlight>
                <a:srgbClr val="FFFFFF"/>
              </a:highlight>
            </a:endParaRPr>
          </a:p>
          <a:p>
            <a:pPr indent="-327025" lvl="0" marL="457200" rtl="0" algn="l">
              <a:lnSpc>
                <a:spcPct val="180000"/>
              </a:lnSpc>
              <a:spcBef>
                <a:spcPts val="0"/>
              </a:spcBef>
              <a:spcAft>
                <a:spcPts val="0"/>
              </a:spcAft>
              <a:buClr>
                <a:srgbClr val="222222"/>
              </a:buClr>
              <a:buSzPts val="1550"/>
              <a:buChar char="●"/>
            </a:pPr>
            <a:r>
              <a:rPr lang="en" sz="1550">
                <a:solidFill>
                  <a:srgbClr val="222222"/>
                </a:solidFill>
                <a:highlight>
                  <a:srgbClr val="FFFFFF"/>
                </a:highlight>
              </a:rPr>
              <a:t>Obtaining measures of uncertainty in predictions</a:t>
            </a:r>
            <a:endParaRPr sz="1550">
              <a:solidFill>
                <a:srgbClr val="222222"/>
              </a:solidFill>
              <a:highlight>
                <a:srgbClr val="FFFFFF"/>
              </a:highlight>
            </a:endParaRPr>
          </a:p>
          <a:p>
            <a:pPr indent="-327025" lvl="0" marL="457200" rtl="0" algn="l">
              <a:lnSpc>
                <a:spcPct val="180000"/>
              </a:lnSpc>
              <a:spcBef>
                <a:spcPts val="0"/>
              </a:spcBef>
              <a:spcAft>
                <a:spcPts val="0"/>
              </a:spcAft>
              <a:buClr>
                <a:srgbClr val="222222"/>
              </a:buClr>
              <a:buSzPts val="1550"/>
              <a:buChar char="●"/>
            </a:pPr>
            <a:r>
              <a:rPr lang="en" sz="1550">
                <a:solidFill>
                  <a:srgbClr val="222222"/>
                </a:solidFill>
                <a:highlight>
                  <a:srgbClr val="FFFFFF"/>
                </a:highlight>
              </a:rPr>
              <a:t>NLU methods take advantage of deep pre-trained models</a:t>
            </a:r>
            <a:endParaRPr sz="1550">
              <a:solidFill>
                <a:srgbClr val="222222"/>
              </a:solidFill>
              <a:highlight>
                <a:srgbClr val="FFFFFF"/>
              </a:highlight>
            </a:endParaRPr>
          </a:p>
          <a:p>
            <a:pPr indent="-327025" lvl="0" marL="457200" rtl="0" algn="l">
              <a:lnSpc>
                <a:spcPct val="180000"/>
              </a:lnSpc>
              <a:spcBef>
                <a:spcPts val="0"/>
              </a:spcBef>
              <a:spcAft>
                <a:spcPts val="0"/>
              </a:spcAft>
              <a:buClr>
                <a:srgbClr val="222222"/>
              </a:buClr>
              <a:buSzPts val="1550"/>
              <a:buChar char="●"/>
            </a:pPr>
            <a:r>
              <a:rPr lang="en" sz="1550">
                <a:solidFill>
                  <a:srgbClr val="222222"/>
                </a:solidFill>
                <a:highlight>
                  <a:srgbClr val="FFFFFF"/>
                </a:highlight>
              </a:rPr>
              <a:t>Obtaining reliable uncertainty estimations </a:t>
            </a:r>
            <a:endParaRPr sz="1550">
              <a:solidFill>
                <a:srgbClr val="222222"/>
              </a:solidFill>
              <a:highlight>
                <a:srgbClr val="FFFFFF"/>
              </a:highlight>
            </a:endParaRPr>
          </a:p>
          <a:p>
            <a:pPr indent="-327025" lvl="0" marL="457200" rtl="0" algn="l">
              <a:lnSpc>
                <a:spcPct val="180000"/>
              </a:lnSpc>
              <a:spcBef>
                <a:spcPts val="0"/>
              </a:spcBef>
              <a:spcAft>
                <a:spcPts val="0"/>
              </a:spcAft>
              <a:buClr>
                <a:srgbClr val="222222"/>
              </a:buClr>
              <a:buSzPts val="1550"/>
              <a:buChar char="●"/>
            </a:pPr>
            <a:r>
              <a:rPr lang="en" sz="1550">
                <a:solidFill>
                  <a:srgbClr val="222222"/>
                </a:solidFill>
                <a:highlight>
                  <a:srgbClr val="FFFFFF"/>
                </a:highlight>
              </a:rPr>
              <a:t>Investigating various MC dropout based approaches</a:t>
            </a:r>
            <a:endParaRPr sz="1550">
              <a:solidFill>
                <a:srgbClr val="222222"/>
              </a:solidFill>
              <a:highlight>
                <a:srgbClr val="FFFFFF"/>
              </a:highlight>
            </a:endParaRPr>
          </a:p>
          <a:p>
            <a:pPr indent="-327025" lvl="0" marL="457200" rtl="0" algn="l">
              <a:lnSpc>
                <a:spcPct val="180000"/>
              </a:lnSpc>
              <a:spcBef>
                <a:spcPts val="0"/>
              </a:spcBef>
              <a:spcAft>
                <a:spcPts val="0"/>
              </a:spcAft>
              <a:buClr>
                <a:srgbClr val="222222"/>
              </a:buClr>
              <a:buSzPts val="1550"/>
              <a:buChar char="●"/>
            </a:pPr>
            <a:r>
              <a:rPr lang="en" sz="1550">
                <a:solidFill>
                  <a:srgbClr val="222222"/>
                </a:solidFill>
                <a:highlight>
                  <a:srgbClr val="FFFFFF"/>
                </a:highlight>
              </a:rPr>
              <a:t>Use of MC dropout with pre-trained Transformer models</a:t>
            </a:r>
            <a:endParaRPr sz="1550">
              <a:solidFill>
                <a:srgbClr val="222222"/>
              </a:solidFill>
              <a:highlight>
                <a:srgbClr val="FFFFFF"/>
              </a:highlight>
            </a:endParaRPr>
          </a:p>
          <a:p>
            <a:pPr indent="-327025" lvl="0" marL="457200" rtl="0" algn="l">
              <a:lnSpc>
                <a:spcPct val="180000"/>
              </a:lnSpc>
              <a:spcBef>
                <a:spcPts val="0"/>
              </a:spcBef>
              <a:spcAft>
                <a:spcPts val="0"/>
              </a:spcAft>
              <a:buClr>
                <a:srgbClr val="222222"/>
              </a:buClr>
              <a:buSzPts val="1550"/>
              <a:buChar char="●"/>
            </a:pPr>
            <a:r>
              <a:rPr lang="en" sz="1550">
                <a:solidFill>
                  <a:srgbClr val="222222"/>
                </a:solidFill>
                <a:highlight>
                  <a:srgbClr val="FFFFFF"/>
                </a:highlight>
              </a:rPr>
              <a:t>Applying modification to the MC dropout based on determinantal point processes</a:t>
            </a:r>
            <a:endParaRPr sz="1550">
              <a:solidFill>
                <a:srgbClr val="222222"/>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Related Work</a:t>
            </a:r>
            <a:endParaRPr/>
          </a:p>
        </p:txBody>
      </p:sp>
      <p:sp>
        <p:nvSpPr>
          <p:cNvPr id="96" name="Google Shape;96;p18"/>
          <p:cNvSpPr txBox="1"/>
          <p:nvPr>
            <p:ph idx="1" type="body"/>
          </p:nvPr>
        </p:nvSpPr>
        <p:spPr>
          <a:xfrm>
            <a:off x="311700" y="1505700"/>
            <a:ext cx="8520600" cy="3076200"/>
          </a:xfrm>
          <a:prstGeom prst="rect">
            <a:avLst/>
          </a:prstGeom>
          <a:noFill/>
          <a:ln>
            <a:noFill/>
          </a:ln>
        </p:spPr>
        <p:txBody>
          <a:bodyPr anchorCtr="0" anchor="t" bIns="91425" lIns="91425" spcFirstLastPara="1" rIns="91425" wrap="square" tIns="91425">
            <a:noAutofit/>
          </a:bodyPr>
          <a:lstStyle/>
          <a:p>
            <a:pPr indent="-327025" lvl="0" marL="457200" rtl="0" algn="l">
              <a:lnSpc>
                <a:spcPct val="200000"/>
              </a:lnSpc>
              <a:spcBef>
                <a:spcPts val="0"/>
              </a:spcBef>
              <a:spcAft>
                <a:spcPts val="0"/>
              </a:spcAft>
              <a:buClr>
                <a:srgbClr val="222222"/>
              </a:buClr>
              <a:buSzPts val="1550"/>
              <a:buChar char="●"/>
            </a:pPr>
            <a:r>
              <a:rPr lang="en" sz="1550">
                <a:solidFill>
                  <a:srgbClr val="222222"/>
                </a:solidFill>
                <a:highlight>
                  <a:srgbClr val="FFFFFF"/>
                </a:highlight>
              </a:rPr>
              <a:t>Three dominating approaches to uncertainty estimation in neural networks</a:t>
            </a:r>
            <a:endParaRPr sz="1550">
              <a:solidFill>
                <a:srgbClr val="222222"/>
              </a:solidFill>
              <a:highlight>
                <a:srgbClr val="FFFFFF"/>
              </a:highlight>
            </a:endParaRPr>
          </a:p>
          <a:p>
            <a:pPr indent="-327025" lvl="0" marL="457200" rtl="0" algn="l">
              <a:lnSpc>
                <a:spcPct val="200000"/>
              </a:lnSpc>
              <a:spcBef>
                <a:spcPts val="0"/>
              </a:spcBef>
              <a:spcAft>
                <a:spcPts val="0"/>
              </a:spcAft>
              <a:buClr>
                <a:srgbClr val="222222"/>
              </a:buClr>
              <a:buSzPts val="1550"/>
              <a:buChar char="●"/>
            </a:pPr>
            <a:r>
              <a:rPr lang="en" sz="1550">
                <a:solidFill>
                  <a:srgbClr val="222222"/>
                </a:solidFill>
                <a:highlight>
                  <a:srgbClr val="FFFFFF"/>
                </a:highlight>
              </a:rPr>
              <a:t>recent works that investigate uncertainty quantification</a:t>
            </a:r>
            <a:endParaRPr sz="1550">
              <a:solidFill>
                <a:srgbClr val="222222"/>
              </a:solidFill>
              <a:highlight>
                <a:srgbClr val="FFFFFF"/>
              </a:highlight>
            </a:endParaRPr>
          </a:p>
          <a:p>
            <a:pPr indent="-327025" lvl="0" marL="457200" rtl="0" algn="l">
              <a:lnSpc>
                <a:spcPct val="200000"/>
              </a:lnSpc>
              <a:spcBef>
                <a:spcPts val="0"/>
              </a:spcBef>
              <a:spcAft>
                <a:spcPts val="0"/>
              </a:spcAft>
              <a:buClr>
                <a:srgbClr val="222222"/>
              </a:buClr>
              <a:buSzPts val="1550"/>
              <a:buChar char="●"/>
            </a:pPr>
            <a:r>
              <a:rPr lang="en" sz="1550">
                <a:solidFill>
                  <a:srgbClr val="222222"/>
                </a:solidFill>
                <a:highlight>
                  <a:srgbClr val="FFFFFF"/>
                </a:highlight>
              </a:rPr>
              <a:t>Bayesian UEs for the analysis of semantic parser predictions</a:t>
            </a:r>
            <a:endParaRPr sz="1550">
              <a:solidFill>
                <a:srgbClr val="222222"/>
              </a:solidFill>
              <a:highlight>
                <a:srgbClr val="FFFFFF"/>
              </a:highlight>
            </a:endParaRPr>
          </a:p>
          <a:p>
            <a:pPr indent="-327025" lvl="0" marL="457200" rtl="0" algn="l">
              <a:lnSpc>
                <a:spcPct val="200000"/>
              </a:lnSpc>
              <a:spcBef>
                <a:spcPts val="0"/>
              </a:spcBef>
              <a:spcAft>
                <a:spcPts val="0"/>
              </a:spcAft>
              <a:buClr>
                <a:srgbClr val="222222"/>
              </a:buClr>
              <a:buSzPts val="1550"/>
              <a:buChar char="●"/>
            </a:pPr>
            <a:r>
              <a:rPr lang="en" sz="1550">
                <a:solidFill>
                  <a:srgbClr val="222222"/>
                </a:solidFill>
                <a:highlight>
                  <a:srgbClr val="FFFFFF"/>
                </a:highlight>
              </a:rPr>
              <a:t>Zhang et al. (2019) propose an additional training loss component</a:t>
            </a:r>
            <a:endParaRPr sz="1550">
              <a:solidFill>
                <a:srgbClr val="222222"/>
              </a:solidFill>
              <a:highlight>
                <a:srgbClr val="FFFFFF"/>
              </a:highlight>
            </a:endParaRPr>
          </a:p>
          <a:p>
            <a:pPr indent="-327025" lvl="0" marL="457200" rtl="0" algn="l">
              <a:lnSpc>
                <a:spcPct val="200000"/>
              </a:lnSpc>
              <a:spcBef>
                <a:spcPts val="0"/>
              </a:spcBef>
              <a:spcAft>
                <a:spcPts val="0"/>
              </a:spcAft>
              <a:buClr>
                <a:srgbClr val="222222"/>
              </a:buClr>
              <a:buSzPts val="1550"/>
              <a:buChar char="●"/>
            </a:pPr>
            <a:r>
              <a:rPr lang="en" sz="1550">
                <a:solidFill>
                  <a:srgbClr val="222222"/>
                </a:solidFill>
                <a:highlight>
                  <a:srgbClr val="FFFFFF"/>
                </a:highlight>
              </a:rPr>
              <a:t>Experiments with convolutional NNs on text classification datasets</a:t>
            </a:r>
            <a:endParaRPr sz="1550">
              <a:solidFill>
                <a:srgbClr val="222222"/>
              </a:solidFill>
              <a:highlight>
                <a:srgbClr val="FFFFFF"/>
              </a:highlight>
            </a:endParaRPr>
          </a:p>
          <a:p>
            <a:pPr indent="-327025" lvl="0" marL="457200" rtl="0" algn="l">
              <a:lnSpc>
                <a:spcPct val="200000"/>
              </a:lnSpc>
              <a:spcBef>
                <a:spcPts val="0"/>
              </a:spcBef>
              <a:spcAft>
                <a:spcPts val="0"/>
              </a:spcAft>
              <a:buClr>
                <a:srgbClr val="222222"/>
              </a:buClr>
              <a:buSzPts val="1550"/>
              <a:buChar char="●"/>
            </a:pPr>
            <a:r>
              <a:rPr lang="en" sz="1550">
                <a:solidFill>
                  <a:srgbClr val="222222"/>
                </a:solidFill>
                <a:highlight>
                  <a:srgbClr val="FFFFFF"/>
                </a:highlight>
              </a:rPr>
              <a:t>Xiao and Wang (2019) use NNs to parameterize a probability distribution</a:t>
            </a:r>
            <a:endParaRPr sz="1550">
              <a:solidFill>
                <a:srgbClr val="222222"/>
              </a:solidFill>
              <a:highlight>
                <a:srgbClr val="FFFFFF"/>
              </a:highlight>
            </a:endParaRPr>
          </a:p>
          <a:p>
            <a:pPr indent="-327025" lvl="0" marL="457200" rtl="0" algn="l">
              <a:lnSpc>
                <a:spcPct val="200000"/>
              </a:lnSpc>
              <a:spcBef>
                <a:spcPts val="0"/>
              </a:spcBef>
              <a:spcAft>
                <a:spcPts val="0"/>
              </a:spcAft>
              <a:buClr>
                <a:srgbClr val="222222"/>
              </a:buClr>
              <a:buSzPts val="1550"/>
              <a:buChar char="●"/>
            </a:pPr>
            <a:r>
              <a:rPr lang="en" sz="1550">
                <a:solidFill>
                  <a:srgbClr val="222222"/>
                </a:solidFill>
                <a:highlight>
                  <a:srgbClr val="FFFFFF"/>
                </a:highlight>
              </a:rPr>
              <a:t>For quantifying model uncertainty, the authors leverage the MC dropout</a:t>
            </a:r>
            <a:endParaRPr sz="1550">
              <a:solidFill>
                <a:srgbClr val="222222"/>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253300"/>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Uncertainty Estimation of Deep Transformer Neural Networks - Types of Dropout </a:t>
            </a:r>
            <a:endParaRPr/>
          </a:p>
        </p:txBody>
      </p:sp>
      <p:sp>
        <p:nvSpPr>
          <p:cNvPr id="102" name="Google Shape;102;p19"/>
          <p:cNvSpPr txBox="1"/>
          <p:nvPr>
            <p:ph idx="1" type="body"/>
          </p:nvPr>
        </p:nvSpPr>
        <p:spPr>
          <a:xfrm>
            <a:off x="311700" y="1505700"/>
            <a:ext cx="8520600" cy="3076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Monte Carlo Dropout:</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Monte Carlo Dropout with Determinantal Point Processes:  </a:t>
            </a:r>
            <a:endParaRPr sz="1800"/>
          </a:p>
        </p:txBody>
      </p:sp>
      <p:pic>
        <p:nvPicPr>
          <p:cNvPr id="103" name="Google Shape;103;p19"/>
          <p:cNvPicPr preferRelativeResize="0"/>
          <p:nvPr/>
        </p:nvPicPr>
        <p:blipFill>
          <a:blip r:embed="rId3">
            <a:alphaModFix/>
          </a:blip>
          <a:stretch>
            <a:fillRect/>
          </a:stretch>
        </p:blipFill>
        <p:spPr>
          <a:xfrm>
            <a:off x="1935512" y="1985850"/>
            <a:ext cx="5272976" cy="585900"/>
          </a:xfrm>
          <a:prstGeom prst="rect">
            <a:avLst/>
          </a:prstGeom>
          <a:noFill/>
          <a:ln>
            <a:noFill/>
          </a:ln>
        </p:spPr>
      </p:pic>
      <p:pic>
        <p:nvPicPr>
          <p:cNvPr id="104" name="Google Shape;104;p19"/>
          <p:cNvPicPr preferRelativeResize="0"/>
          <p:nvPr/>
        </p:nvPicPr>
        <p:blipFill>
          <a:blip r:embed="rId4">
            <a:alphaModFix/>
          </a:blip>
          <a:stretch>
            <a:fillRect/>
          </a:stretch>
        </p:blipFill>
        <p:spPr>
          <a:xfrm>
            <a:off x="2854374" y="3053575"/>
            <a:ext cx="3435250" cy="901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nvSpPr>
        <p:spPr>
          <a:xfrm>
            <a:off x="311800" y="1672050"/>
            <a:ext cx="8520600" cy="3056700"/>
          </a:xfrm>
          <a:prstGeom prst="rect">
            <a:avLst/>
          </a:prstGeom>
          <a:noFill/>
          <a:ln>
            <a:noFill/>
          </a:ln>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Font typeface="Roboto"/>
              <a:buChar char="●"/>
            </a:pPr>
            <a:r>
              <a:rPr lang="en" sz="1800">
                <a:latin typeface="Roboto"/>
                <a:ea typeface="Roboto"/>
                <a:cs typeface="Roboto"/>
                <a:sym typeface="Roboto"/>
              </a:rPr>
              <a:t>Sampled maximum probability:</a:t>
            </a:r>
            <a:endParaRPr sz="1800">
              <a:latin typeface="Roboto"/>
              <a:ea typeface="Roboto"/>
              <a:cs typeface="Roboto"/>
              <a:sym typeface="Roboto"/>
            </a:endParaRPr>
          </a:p>
          <a:p>
            <a:pPr indent="-342900" lvl="0" marL="457200" rtl="0" algn="l">
              <a:lnSpc>
                <a:spcPct val="200000"/>
              </a:lnSpc>
              <a:spcBef>
                <a:spcPts val="0"/>
              </a:spcBef>
              <a:spcAft>
                <a:spcPts val="0"/>
              </a:spcAft>
              <a:buSzPts val="1800"/>
              <a:buFont typeface="Roboto"/>
              <a:buChar char="●"/>
            </a:pPr>
            <a:r>
              <a:rPr lang="en" sz="1800">
                <a:latin typeface="Roboto"/>
                <a:ea typeface="Roboto"/>
                <a:cs typeface="Roboto"/>
                <a:sym typeface="Roboto"/>
              </a:rPr>
              <a:t>Probability variance averaged over classes:</a:t>
            </a:r>
            <a:endParaRPr sz="1800">
              <a:latin typeface="Roboto"/>
              <a:ea typeface="Roboto"/>
              <a:cs typeface="Roboto"/>
              <a:sym typeface="Roboto"/>
            </a:endParaRPr>
          </a:p>
          <a:p>
            <a:pPr indent="-342900" lvl="0" marL="457200" rtl="0" algn="l">
              <a:lnSpc>
                <a:spcPct val="200000"/>
              </a:lnSpc>
              <a:spcBef>
                <a:spcPts val="0"/>
              </a:spcBef>
              <a:spcAft>
                <a:spcPts val="0"/>
              </a:spcAft>
              <a:buSzPts val="1800"/>
              <a:buFont typeface="Roboto"/>
              <a:buChar char="●"/>
            </a:pPr>
            <a:r>
              <a:rPr lang="en" sz="1800">
                <a:latin typeface="Roboto"/>
                <a:ea typeface="Roboto"/>
                <a:cs typeface="Roboto"/>
                <a:sym typeface="Roboto"/>
              </a:rPr>
              <a:t>Bayesian Active Learning by Disagreement (BALD) proposed by Houlsby et al. (2011) describes the mutual information between outputs and model parameters:  </a:t>
            </a:r>
            <a:endParaRPr sz="1800">
              <a:latin typeface="Roboto"/>
              <a:ea typeface="Roboto"/>
              <a:cs typeface="Roboto"/>
              <a:sym typeface="Roboto"/>
            </a:endParaRPr>
          </a:p>
        </p:txBody>
      </p:sp>
      <p:pic>
        <p:nvPicPr>
          <p:cNvPr id="110" name="Google Shape;110;p20"/>
          <p:cNvPicPr preferRelativeResize="0"/>
          <p:nvPr/>
        </p:nvPicPr>
        <p:blipFill>
          <a:blip r:embed="rId3">
            <a:alphaModFix/>
          </a:blip>
          <a:stretch>
            <a:fillRect/>
          </a:stretch>
        </p:blipFill>
        <p:spPr>
          <a:xfrm>
            <a:off x="4058150" y="1672050"/>
            <a:ext cx="2549675" cy="496400"/>
          </a:xfrm>
          <a:prstGeom prst="rect">
            <a:avLst/>
          </a:prstGeom>
          <a:noFill/>
          <a:ln>
            <a:noFill/>
          </a:ln>
        </p:spPr>
      </p:pic>
      <p:pic>
        <p:nvPicPr>
          <p:cNvPr id="111" name="Google Shape;111;p20"/>
          <p:cNvPicPr preferRelativeResize="0"/>
          <p:nvPr/>
        </p:nvPicPr>
        <p:blipFill>
          <a:blip r:embed="rId4">
            <a:alphaModFix/>
          </a:blip>
          <a:stretch>
            <a:fillRect/>
          </a:stretch>
        </p:blipFill>
        <p:spPr>
          <a:xfrm>
            <a:off x="5323650" y="2089775"/>
            <a:ext cx="3695700" cy="781050"/>
          </a:xfrm>
          <a:prstGeom prst="rect">
            <a:avLst/>
          </a:prstGeom>
          <a:noFill/>
          <a:ln>
            <a:noFill/>
          </a:ln>
        </p:spPr>
      </p:pic>
      <p:pic>
        <p:nvPicPr>
          <p:cNvPr id="112" name="Google Shape;112;p20"/>
          <p:cNvPicPr preferRelativeResize="0"/>
          <p:nvPr/>
        </p:nvPicPr>
        <p:blipFill>
          <a:blip r:embed="rId5">
            <a:alphaModFix/>
          </a:blip>
          <a:stretch>
            <a:fillRect/>
          </a:stretch>
        </p:blipFill>
        <p:spPr>
          <a:xfrm>
            <a:off x="2206677" y="3759650"/>
            <a:ext cx="3914625" cy="707850"/>
          </a:xfrm>
          <a:prstGeom prst="rect">
            <a:avLst/>
          </a:prstGeom>
          <a:noFill/>
          <a:ln>
            <a:noFill/>
          </a:ln>
        </p:spPr>
      </p:pic>
      <p:sp>
        <p:nvSpPr>
          <p:cNvPr id="113" name="Google Shape;113;p20"/>
          <p:cNvSpPr txBox="1"/>
          <p:nvPr>
            <p:ph type="title"/>
          </p:nvPr>
        </p:nvSpPr>
        <p:spPr>
          <a:xfrm>
            <a:off x="311700" y="217925"/>
            <a:ext cx="8520600" cy="623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en"/>
              <a:t>Uncertainty Estimation of Deep Transformer Neural Networks - </a:t>
            </a:r>
            <a:r>
              <a:rPr b="1" i="1" lang="en"/>
              <a:t>Uncertainty Estimates</a:t>
            </a:r>
            <a:endParaRPr b="1" i="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217925"/>
            <a:ext cx="8520600" cy="623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en"/>
              <a:t>Uncertainty Estimation of Deep Transformer Neural Networks - </a:t>
            </a:r>
            <a:r>
              <a:rPr b="1" i="1" lang="en"/>
              <a:t>Classification Models</a:t>
            </a:r>
            <a:endParaRPr b="1" i="1"/>
          </a:p>
        </p:txBody>
      </p:sp>
      <p:sp>
        <p:nvSpPr>
          <p:cNvPr id="119" name="Google Shape;119;p21"/>
          <p:cNvSpPr txBox="1"/>
          <p:nvPr/>
        </p:nvSpPr>
        <p:spPr>
          <a:xfrm>
            <a:off x="311700" y="1471600"/>
            <a:ext cx="8560200" cy="33465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Roboto"/>
              <a:buChar char="●"/>
            </a:pPr>
            <a:r>
              <a:rPr lang="en" sz="1600">
                <a:latin typeface="Roboto"/>
                <a:ea typeface="Roboto"/>
                <a:cs typeface="Roboto"/>
                <a:sym typeface="Roboto"/>
              </a:rPr>
              <a:t>ELECTRA (Clark et al., 2020)</a:t>
            </a:r>
            <a:endParaRPr sz="1600">
              <a:latin typeface="Roboto"/>
              <a:ea typeface="Roboto"/>
              <a:cs typeface="Roboto"/>
              <a:sym typeface="Roboto"/>
            </a:endParaRPr>
          </a:p>
          <a:p>
            <a:pPr indent="0" lvl="0" marL="457200" rtl="0" algn="l">
              <a:spcBef>
                <a:spcPts val="0"/>
              </a:spcBef>
              <a:spcAft>
                <a:spcPts val="0"/>
              </a:spcAft>
              <a:buNone/>
            </a:pPr>
            <a:r>
              <a:rPr lang="en" sz="1600">
                <a:latin typeface="Roboto"/>
                <a:ea typeface="Roboto"/>
                <a:cs typeface="Roboto"/>
                <a:sym typeface="Roboto"/>
              </a:rPr>
              <a:t>- </a:t>
            </a:r>
            <a:r>
              <a:rPr lang="en" sz="1200">
                <a:latin typeface="Roboto"/>
                <a:ea typeface="Roboto"/>
                <a:cs typeface="Roboto"/>
                <a:sym typeface="Roboto"/>
              </a:rPr>
              <a:t>A recent successor to BERT (Devlin et al., 2019).</a:t>
            </a:r>
            <a:endParaRPr sz="1200">
              <a:latin typeface="Roboto"/>
              <a:ea typeface="Roboto"/>
              <a:cs typeface="Roboto"/>
              <a:sym typeface="Roboto"/>
            </a:endParaRPr>
          </a:p>
          <a:p>
            <a:pPr indent="0" lvl="0" marL="457200" rtl="0" algn="l">
              <a:spcBef>
                <a:spcPts val="0"/>
              </a:spcBef>
              <a:spcAft>
                <a:spcPts val="0"/>
              </a:spcAft>
              <a:buNone/>
            </a:pPr>
            <a:r>
              <a:rPr lang="en" sz="1200">
                <a:latin typeface="Roboto"/>
                <a:ea typeface="Roboto"/>
                <a:cs typeface="Roboto"/>
                <a:sym typeface="Roboto"/>
              </a:rPr>
              <a:t>- Based on the same Transformer architecture but takes advantage of the harder “replaced token detection” objective instead of the “masked language model” objective.</a:t>
            </a:r>
            <a:endParaRPr sz="1200">
              <a:latin typeface="Roboto"/>
              <a:ea typeface="Roboto"/>
              <a:cs typeface="Roboto"/>
              <a:sym typeface="Roboto"/>
            </a:endParaRPr>
          </a:p>
          <a:p>
            <a:pPr indent="0" lvl="0" marL="457200" rtl="0" algn="l">
              <a:spcBef>
                <a:spcPts val="0"/>
              </a:spcBef>
              <a:spcAft>
                <a:spcPts val="0"/>
              </a:spcAft>
              <a:buNone/>
            </a:pPr>
            <a:r>
              <a:rPr lang="en" sz="1200">
                <a:latin typeface="Roboto"/>
                <a:ea typeface="Roboto"/>
                <a:cs typeface="Roboto"/>
                <a:sym typeface="Roboto"/>
              </a:rPr>
              <a:t>- Gives better pre-training capabilities.</a:t>
            </a:r>
            <a:endParaRPr sz="1200">
              <a:latin typeface="Roboto"/>
              <a:ea typeface="Roboto"/>
              <a:cs typeface="Roboto"/>
              <a:sym typeface="Roboto"/>
            </a:endParaRPr>
          </a:p>
          <a:p>
            <a:pPr indent="0" lvl="0" marL="457200" rtl="0" algn="l">
              <a:spcBef>
                <a:spcPts val="0"/>
              </a:spcBef>
              <a:spcAft>
                <a:spcPts val="0"/>
              </a:spcAft>
              <a:buNone/>
            </a:pPr>
            <a:r>
              <a:rPr lang="en" sz="1200">
                <a:latin typeface="Roboto"/>
                <a:ea typeface="Roboto"/>
                <a:cs typeface="Roboto"/>
                <a:sym typeface="Roboto"/>
              </a:rPr>
              <a:t>- ELECTRA is regularized with multiple dropout layers, which facilitates the usage of the MC dropout. For example, the body of the “ELECTRA-base” model has 37 dropout layers.</a:t>
            </a:r>
            <a:endParaRPr sz="1200">
              <a:latin typeface="Roboto"/>
              <a:ea typeface="Roboto"/>
              <a:cs typeface="Roboto"/>
              <a:sym typeface="Roboto"/>
            </a:endParaRPr>
          </a:p>
          <a:p>
            <a:pPr indent="0" lvl="0" marL="457200" rtl="0" algn="l">
              <a:spcBef>
                <a:spcPts val="0"/>
              </a:spcBef>
              <a:spcAft>
                <a:spcPts val="0"/>
              </a:spcAft>
              <a:buNone/>
            </a:pPr>
            <a:r>
              <a:t/>
            </a:r>
            <a:endParaRPr sz="1200">
              <a:latin typeface="Roboto"/>
              <a:ea typeface="Roboto"/>
              <a:cs typeface="Roboto"/>
              <a:sym typeface="Roboto"/>
            </a:endParaRPr>
          </a:p>
          <a:p>
            <a:pPr indent="0" lvl="0" marL="457200" rtl="0" algn="l">
              <a:spcBef>
                <a:spcPts val="0"/>
              </a:spcBef>
              <a:spcAft>
                <a:spcPts val="0"/>
              </a:spcAft>
              <a:buNone/>
            </a:pPr>
            <a:r>
              <a:t/>
            </a:r>
            <a:endParaRPr sz="1200">
              <a:latin typeface="Roboto"/>
              <a:ea typeface="Roboto"/>
              <a:cs typeface="Roboto"/>
              <a:sym typeface="Roboto"/>
            </a:endParaRPr>
          </a:p>
          <a:p>
            <a:pPr indent="0" lvl="0" marL="457200" rtl="0" algn="l">
              <a:spcBef>
                <a:spcPts val="0"/>
              </a:spcBef>
              <a:spcAft>
                <a:spcPts val="0"/>
              </a:spcAft>
              <a:buNone/>
            </a:pPr>
            <a:r>
              <a:t/>
            </a:r>
            <a:endParaRPr sz="12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DistilBERT (Sanh et al., 2019)</a:t>
            </a:r>
            <a:endParaRPr sz="1600">
              <a:latin typeface="Roboto"/>
              <a:ea typeface="Roboto"/>
              <a:cs typeface="Roboto"/>
              <a:sym typeface="Roboto"/>
            </a:endParaRPr>
          </a:p>
          <a:p>
            <a:pPr indent="0" lvl="0" marL="457200" rtl="0" algn="l">
              <a:spcBef>
                <a:spcPts val="0"/>
              </a:spcBef>
              <a:spcAft>
                <a:spcPts val="0"/>
              </a:spcAft>
              <a:buNone/>
            </a:pPr>
            <a:r>
              <a:rPr lang="en" sz="1200">
                <a:latin typeface="Roboto"/>
                <a:ea typeface="Roboto"/>
                <a:cs typeface="Roboto"/>
                <a:sym typeface="Roboto"/>
              </a:rPr>
              <a:t>- Smaller Transformer obtained from the middle-size BERT (Devlin et al., 2019) ) via a distillation procedure (Hinton et al., 2015).</a:t>
            </a:r>
            <a:endParaRPr sz="1200">
              <a:latin typeface="Roboto"/>
              <a:ea typeface="Roboto"/>
              <a:cs typeface="Roboto"/>
              <a:sym typeface="Roboto"/>
            </a:endParaRPr>
          </a:p>
          <a:p>
            <a:pPr indent="0" lvl="0" marL="457200" rtl="0" algn="l">
              <a:spcBef>
                <a:spcPts val="0"/>
              </a:spcBef>
              <a:spcAft>
                <a:spcPts val="0"/>
              </a:spcAft>
              <a:buNone/>
            </a:pPr>
            <a:r>
              <a:rPr lang="en" sz="1200">
                <a:latin typeface="Roboto"/>
                <a:ea typeface="Roboto"/>
                <a:cs typeface="Roboto"/>
                <a:sym typeface="Roboto"/>
              </a:rPr>
              <a:t>- Provides the faster inference and has smaller memory requirements but retains 97% of the language understanding capabilities of the original model according to Sanh et al. (2019).</a:t>
            </a:r>
            <a:endParaRPr sz="12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