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Lora"/>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CFD05C-CBEC-41E4-BD6D-DFBE192792E2}">
  <a:tblStyle styleId="{DFCFD05C-CBEC-41E4-BD6D-DFBE192792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or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Lora-boldItalic.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a443a4b3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a443a4b3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a443a4b3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a443a4b3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443a4b3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a443a4b3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a443a4b3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a443a4b3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a443a4b3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a443a4b3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a443a4b3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a443a4b3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a443a4b3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a443a4b3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a443a4b3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a443a4b3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a443a4b3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a443a4b3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a443a4b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a443a4b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a443a4b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a443a4b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a443a4b3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a443a4b3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a443a4b3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a443a4b3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a443a4b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a443a4b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a443a4b3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a443a4b3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a443a4b3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a443a4b3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a443a4b3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a443a4b3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ww.wcrf.org/cancer-trends/skin-cancer-statistics/" TargetMode="External"/><Relationship Id="rId4" Type="http://schemas.openxmlformats.org/officeDocument/2006/relationships/hyperlink" Target="https://www.cancer.org/cancer/skin-cancer.html" TargetMode="External"/><Relationship Id="rId5" Type="http://schemas.openxmlformats.org/officeDocument/2006/relationships/hyperlink" Target="https://arxiv.org/abs/1902.03368" TargetMode="External"/><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534300" y="391150"/>
            <a:ext cx="8075400" cy="103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Skin Cancer Diagnosis Using Deep Convolutional Neural Network</a:t>
            </a:r>
            <a:endParaRPr/>
          </a:p>
        </p:txBody>
      </p:sp>
      <p:sp>
        <p:nvSpPr>
          <p:cNvPr id="65" name="Google Shape;65;p13"/>
          <p:cNvSpPr txBox="1"/>
          <p:nvPr>
            <p:ph idx="1" type="subTitle"/>
          </p:nvPr>
        </p:nvSpPr>
        <p:spPr>
          <a:xfrm>
            <a:off x="1905900" y="1758550"/>
            <a:ext cx="5332200" cy="67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Lora"/>
                <a:ea typeface="Lora"/>
                <a:cs typeface="Lora"/>
                <a:sym typeface="Lora"/>
              </a:rPr>
              <a:t>CSE438 - Applied Data Science for Practitioners</a:t>
            </a:r>
            <a:endParaRPr b="1">
              <a:latin typeface="Lora"/>
              <a:ea typeface="Lora"/>
              <a:cs typeface="Lora"/>
              <a:sym typeface="Lora"/>
            </a:endParaRPr>
          </a:p>
          <a:p>
            <a:pPr indent="0" lvl="0" marL="0" rtl="0" algn="ctr">
              <a:spcBef>
                <a:spcPts val="0"/>
              </a:spcBef>
              <a:spcAft>
                <a:spcPts val="0"/>
              </a:spcAft>
              <a:buNone/>
            </a:pPr>
            <a:r>
              <a:rPr b="1" lang="en">
                <a:latin typeface="Lora"/>
                <a:ea typeface="Lora"/>
                <a:cs typeface="Lora"/>
                <a:sym typeface="Lora"/>
              </a:rPr>
              <a:t>Project - Group 01</a:t>
            </a:r>
            <a:endParaRPr b="1">
              <a:latin typeface="Lora"/>
              <a:ea typeface="Lora"/>
              <a:cs typeface="Lora"/>
              <a:sym typeface="Lora"/>
            </a:endParaRPr>
          </a:p>
        </p:txBody>
      </p:sp>
      <p:pic>
        <p:nvPicPr>
          <p:cNvPr id="66" name="Google Shape;66;p13"/>
          <p:cNvPicPr preferRelativeResize="0"/>
          <p:nvPr/>
        </p:nvPicPr>
        <p:blipFill>
          <a:blip r:embed="rId4">
            <a:alphaModFix/>
          </a:blip>
          <a:stretch>
            <a:fillRect/>
          </a:stretch>
        </p:blipFill>
        <p:spPr>
          <a:xfrm>
            <a:off x="8609700" y="0"/>
            <a:ext cx="522849" cy="47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a:t>
            </a:r>
            <a:endParaRPr/>
          </a:p>
        </p:txBody>
      </p:sp>
      <p:sp>
        <p:nvSpPr>
          <p:cNvPr id="143" name="Google Shape;143;p22"/>
          <p:cNvSpPr txBox="1"/>
          <p:nvPr>
            <p:ph idx="1" type="body"/>
          </p:nvPr>
        </p:nvSpPr>
        <p:spPr>
          <a:xfrm>
            <a:off x="311700" y="3148350"/>
            <a:ext cx="8520600" cy="175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5 Convolutional Layers, with MaxPooling and BatchNormalization - as a block</a:t>
            </a:r>
            <a:endParaRPr>
              <a:solidFill>
                <a:srgbClr val="181A1B"/>
              </a:solidFill>
              <a:latin typeface="Lora"/>
              <a:ea typeface="Lora"/>
              <a:cs typeface="Lora"/>
              <a:sym typeface="Lora"/>
            </a:endParaRPr>
          </a:p>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Fully Connected Layer - Serially Decreasing nodes</a:t>
            </a:r>
            <a:endParaRPr>
              <a:solidFill>
                <a:srgbClr val="181A1B"/>
              </a:solidFill>
              <a:latin typeface="Lora"/>
              <a:ea typeface="Lora"/>
              <a:cs typeface="Lora"/>
              <a:sym typeface="Lora"/>
            </a:endParaRPr>
          </a:p>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15% Dropout to reduce overfitting, after Convolutional block and after flattening into 1 Dimensional Data</a:t>
            </a:r>
            <a:endParaRPr>
              <a:solidFill>
                <a:srgbClr val="181A1B"/>
              </a:solidFill>
              <a:latin typeface="Lora"/>
              <a:ea typeface="Lora"/>
              <a:cs typeface="Lora"/>
              <a:sym typeface="Lora"/>
            </a:endParaRPr>
          </a:p>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Finally Comes the output layer with 7 nodes.</a:t>
            </a:r>
            <a:endParaRPr>
              <a:solidFill>
                <a:srgbClr val="181A1B"/>
              </a:solidFill>
              <a:latin typeface="Lora"/>
              <a:ea typeface="Lora"/>
              <a:cs typeface="Lora"/>
              <a:sym typeface="Lora"/>
            </a:endParaRPr>
          </a:p>
        </p:txBody>
      </p:sp>
      <p:pic>
        <p:nvPicPr>
          <p:cNvPr id="144" name="Google Shape;144;p22"/>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45" name="Google Shape;145;p22"/>
          <p:cNvPicPr preferRelativeResize="0"/>
          <p:nvPr/>
        </p:nvPicPr>
        <p:blipFill>
          <a:blip r:embed="rId4">
            <a:alphaModFix/>
          </a:blip>
          <a:stretch>
            <a:fillRect/>
          </a:stretch>
        </p:blipFill>
        <p:spPr>
          <a:xfrm>
            <a:off x="152400" y="1460975"/>
            <a:ext cx="8839202" cy="1509498"/>
          </a:xfrm>
          <a:prstGeom prst="rect">
            <a:avLst/>
          </a:prstGeom>
          <a:noFill/>
          <a:ln>
            <a:noFill/>
          </a:ln>
        </p:spPr>
      </p:pic>
      <p:sp>
        <p:nvSpPr>
          <p:cNvPr id="146" name="Google Shape;146;p22"/>
          <p:cNvSpPr txBox="1"/>
          <p:nvPr/>
        </p:nvSpPr>
        <p:spPr>
          <a:xfrm>
            <a:off x="8228175" y="4598725"/>
            <a:ext cx="90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ora"/>
                <a:ea typeface="Lora"/>
                <a:cs typeface="Lora"/>
                <a:sym typeface="Lora"/>
              </a:rPr>
              <a:t>Farhad</a:t>
            </a:r>
            <a:endParaRPr>
              <a:latin typeface="Lora"/>
              <a:ea typeface="Lora"/>
              <a:cs typeface="Lora"/>
              <a:sym typeface="L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a:t>
            </a:r>
            <a:endParaRPr/>
          </a:p>
        </p:txBody>
      </p:sp>
      <p:sp>
        <p:nvSpPr>
          <p:cNvPr id="152" name="Google Shape;152;p23"/>
          <p:cNvSpPr txBox="1"/>
          <p:nvPr>
            <p:ph idx="1" type="body"/>
          </p:nvPr>
        </p:nvSpPr>
        <p:spPr>
          <a:xfrm>
            <a:off x="311700" y="3148350"/>
            <a:ext cx="8520600" cy="175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We select the values according to the obtained results</a:t>
            </a:r>
            <a:endParaRPr>
              <a:solidFill>
                <a:srgbClr val="181A1B"/>
              </a:solidFill>
              <a:latin typeface="Lora"/>
              <a:ea typeface="Lora"/>
              <a:cs typeface="Lora"/>
              <a:sym typeface="Lora"/>
            </a:endParaRPr>
          </a:p>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Here, the dropout helps us in reducing the overfitting and resulting in a smoother train vs validation curve.</a:t>
            </a:r>
            <a:endParaRPr>
              <a:solidFill>
                <a:srgbClr val="181A1B"/>
              </a:solidFill>
              <a:latin typeface="Lora"/>
              <a:ea typeface="Lora"/>
              <a:cs typeface="Lora"/>
              <a:sym typeface="Lora"/>
            </a:endParaRPr>
          </a:p>
          <a:p>
            <a:pPr indent="-311150" lvl="0" marL="457200" rtl="0" algn="l">
              <a:spcBef>
                <a:spcPts val="0"/>
              </a:spcBef>
              <a:spcAft>
                <a:spcPts val="0"/>
              </a:spcAft>
              <a:buClr>
                <a:srgbClr val="181A1B"/>
              </a:buClr>
              <a:buSzPts val="1300"/>
              <a:buFont typeface="Lora"/>
              <a:buChar char="●"/>
            </a:pPr>
            <a:r>
              <a:rPr lang="en">
                <a:solidFill>
                  <a:srgbClr val="181A1B"/>
                </a:solidFill>
                <a:latin typeface="Lora"/>
                <a:ea typeface="Lora"/>
                <a:cs typeface="Lora"/>
                <a:sym typeface="Lora"/>
              </a:rPr>
              <a:t>We use callback function, to early stop the training. The epoch is set to 50, but it stops somewhere between 30 to 37 max. </a:t>
            </a:r>
            <a:endParaRPr>
              <a:solidFill>
                <a:srgbClr val="181A1B"/>
              </a:solidFill>
              <a:latin typeface="Lora"/>
              <a:ea typeface="Lora"/>
              <a:cs typeface="Lora"/>
              <a:sym typeface="Lora"/>
            </a:endParaRPr>
          </a:p>
        </p:txBody>
      </p:sp>
      <p:pic>
        <p:nvPicPr>
          <p:cNvPr id="153" name="Google Shape;153;p23"/>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54" name="Google Shape;154;p23"/>
          <p:cNvPicPr preferRelativeResize="0"/>
          <p:nvPr/>
        </p:nvPicPr>
        <p:blipFill>
          <a:blip r:embed="rId4">
            <a:alphaModFix/>
          </a:blip>
          <a:stretch>
            <a:fillRect/>
          </a:stretch>
        </p:blipFill>
        <p:spPr>
          <a:xfrm>
            <a:off x="695325" y="1425050"/>
            <a:ext cx="7753350" cy="1524000"/>
          </a:xfrm>
          <a:prstGeom prst="rect">
            <a:avLst/>
          </a:prstGeom>
          <a:noFill/>
          <a:ln>
            <a:noFill/>
          </a:ln>
          <a:effectLst>
            <a:outerShdw blurRad="57150" rotWithShape="0" algn="bl" dir="5400000" dist="19050">
              <a:srgbClr val="000000">
                <a:alpha val="50000"/>
              </a:srgbClr>
            </a:outerShdw>
          </a:effectLst>
        </p:spPr>
      </p:pic>
      <p:sp>
        <p:nvSpPr>
          <p:cNvPr id="155" name="Google Shape;155;p23"/>
          <p:cNvSpPr txBox="1"/>
          <p:nvPr/>
        </p:nvSpPr>
        <p:spPr>
          <a:xfrm>
            <a:off x="8228175" y="4598725"/>
            <a:ext cx="90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ora"/>
                <a:ea typeface="Lora"/>
                <a:cs typeface="Lora"/>
                <a:sym typeface="Lora"/>
              </a:rPr>
              <a:t>Farhad</a:t>
            </a:r>
            <a:endParaRPr>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Methodology - Experimental Evaluation </a:t>
            </a:r>
            <a:endParaRPr/>
          </a:p>
        </p:txBody>
      </p:sp>
      <p:pic>
        <p:nvPicPr>
          <p:cNvPr id="161" name="Google Shape;161;p24"/>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62" name="Google Shape;162;p24"/>
          <p:cNvPicPr preferRelativeResize="0"/>
          <p:nvPr/>
        </p:nvPicPr>
        <p:blipFill>
          <a:blip r:embed="rId4">
            <a:alphaModFix/>
          </a:blip>
          <a:stretch>
            <a:fillRect/>
          </a:stretch>
        </p:blipFill>
        <p:spPr>
          <a:xfrm>
            <a:off x="962200" y="1287633"/>
            <a:ext cx="7219651" cy="3855866"/>
          </a:xfrm>
          <a:prstGeom prst="rect">
            <a:avLst/>
          </a:prstGeom>
          <a:noFill/>
          <a:ln>
            <a:noFill/>
          </a:ln>
        </p:spPr>
      </p:pic>
      <p:sp>
        <p:nvSpPr>
          <p:cNvPr id="163" name="Google Shape;163;p24"/>
          <p:cNvSpPr txBox="1"/>
          <p:nvPr/>
        </p:nvSpPr>
        <p:spPr>
          <a:xfrm>
            <a:off x="8228175" y="4598725"/>
            <a:ext cx="90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ora"/>
                <a:ea typeface="Lora"/>
                <a:cs typeface="Lora"/>
                <a:sym typeface="Lora"/>
              </a:rPr>
              <a:t>Farhad</a:t>
            </a:r>
            <a:endParaRPr>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Evaluation </a:t>
            </a:r>
            <a:endParaRPr/>
          </a:p>
        </p:txBody>
      </p:sp>
      <p:sp>
        <p:nvSpPr>
          <p:cNvPr id="169" name="Google Shape;169;p25"/>
          <p:cNvSpPr txBox="1"/>
          <p:nvPr>
            <p:ph idx="1" type="body"/>
          </p:nvPr>
        </p:nvSpPr>
        <p:spPr>
          <a:xfrm>
            <a:off x="422725" y="1542700"/>
            <a:ext cx="3999900" cy="332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18"/>
              <a:buNone/>
            </a:pPr>
            <a:r>
              <a:rPr b="1" lang="en" sz="1200">
                <a:solidFill>
                  <a:srgbClr val="181A1B"/>
                </a:solidFill>
                <a:latin typeface="Lora"/>
                <a:ea typeface="Lora"/>
                <a:cs typeface="Lora"/>
                <a:sym typeface="Lora"/>
              </a:rPr>
              <a:t>Evaluation Metrics:</a:t>
            </a:r>
            <a:endParaRPr b="1" sz="1200">
              <a:solidFill>
                <a:srgbClr val="181A1B"/>
              </a:solidFill>
              <a:latin typeface="Lora"/>
              <a:ea typeface="Lora"/>
              <a:cs typeface="Lora"/>
              <a:sym typeface="Lora"/>
            </a:endParaRPr>
          </a:p>
          <a:p>
            <a:pPr indent="0" lvl="0" marL="0" rtl="0" algn="l">
              <a:lnSpc>
                <a:spcPct val="100000"/>
              </a:lnSpc>
              <a:spcBef>
                <a:spcPts val="1200"/>
              </a:spcBef>
              <a:spcAft>
                <a:spcPts val="0"/>
              </a:spcAft>
              <a:buSzPts val="1018"/>
              <a:buNone/>
            </a:pPr>
            <a:r>
              <a:t/>
            </a:r>
            <a:endParaRPr b="1" sz="1200">
              <a:solidFill>
                <a:srgbClr val="181A1B"/>
              </a:solidFill>
              <a:latin typeface="Lora"/>
              <a:ea typeface="Lora"/>
              <a:cs typeface="Lora"/>
              <a:sym typeface="Lora"/>
            </a:endParaRPr>
          </a:p>
          <a:p>
            <a:pPr indent="-304800" lvl="0" marL="457200" rtl="0" algn="l">
              <a:lnSpc>
                <a:spcPct val="100000"/>
              </a:lnSpc>
              <a:spcBef>
                <a:spcPts val="1200"/>
              </a:spcBef>
              <a:spcAft>
                <a:spcPts val="0"/>
              </a:spcAft>
              <a:buClr>
                <a:srgbClr val="181A1B"/>
              </a:buClr>
              <a:buSzPts val="1200"/>
              <a:buFont typeface="Lora"/>
              <a:buAutoNum type="arabicPeriod"/>
            </a:pPr>
            <a:r>
              <a:rPr b="1" lang="en" sz="1200">
                <a:solidFill>
                  <a:srgbClr val="181A1B"/>
                </a:solidFill>
                <a:latin typeface="Lora"/>
                <a:ea typeface="Lora"/>
                <a:cs typeface="Lora"/>
                <a:sym typeface="Lora"/>
              </a:rPr>
              <a:t>Accuracy</a:t>
            </a:r>
            <a:endParaRPr b="1" sz="1200">
              <a:solidFill>
                <a:srgbClr val="181A1B"/>
              </a:solidFill>
              <a:latin typeface="Lora"/>
              <a:ea typeface="Lora"/>
              <a:cs typeface="Lora"/>
              <a:sym typeface="Lora"/>
            </a:endParaRPr>
          </a:p>
          <a:p>
            <a:pPr indent="0" lvl="0" marL="457200" rtl="0" algn="l">
              <a:lnSpc>
                <a:spcPct val="100000"/>
              </a:lnSpc>
              <a:spcBef>
                <a:spcPts val="1200"/>
              </a:spcBef>
              <a:spcAft>
                <a:spcPts val="0"/>
              </a:spcAft>
              <a:buNone/>
            </a:pPr>
            <a:r>
              <a:t/>
            </a:r>
            <a:endParaRPr b="1" sz="1200">
              <a:solidFill>
                <a:srgbClr val="181A1B"/>
              </a:solidFill>
              <a:latin typeface="Lora"/>
              <a:ea typeface="Lora"/>
              <a:cs typeface="Lora"/>
              <a:sym typeface="Lora"/>
            </a:endParaRPr>
          </a:p>
          <a:p>
            <a:pPr indent="-304800" lvl="0" marL="457200" rtl="0" algn="l">
              <a:lnSpc>
                <a:spcPct val="100000"/>
              </a:lnSpc>
              <a:spcBef>
                <a:spcPts val="1200"/>
              </a:spcBef>
              <a:spcAft>
                <a:spcPts val="0"/>
              </a:spcAft>
              <a:buClr>
                <a:srgbClr val="181A1B"/>
              </a:buClr>
              <a:buSzPts val="1200"/>
              <a:buFont typeface="Lora"/>
              <a:buAutoNum type="arabicPeriod"/>
            </a:pPr>
            <a:r>
              <a:rPr b="1" lang="en" sz="1200">
                <a:solidFill>
                  <a:srgbClr val="181A1B"/>
                </a:solidFill>
                <a:latin typeface="Lora"/>
                <a:ea typeface="Lora"/>
                <a:cs typeface="Lora"/>
                <a:sym typeface="Lora"/>
              </a:rPr>
              <a:t>Recall</a:t>
            </a:r>
            <a:endParaRPr b="1" sz="1200">
              <a:solidFill>
                <a:srgbClr val="181A1B"/>
              </a:solidFill>
              <a:latin typeface="Lora"/>
              <a:ea typeface="Lora"/>
              <a:cs typeface="Lora"/>
              <a:sym typeface="Lora"/>
            </a:endParaRPr>
          </a:p>
          <a:p>
            <a:pPr indent="0" lvl="0" marL="457200" rtl="0" algn="l">
              <a:lnSpc>
                <a:spcPct val="100000"/>
              </a:lnSpc>
              <a:spcBef>
                <a:spcPts val="1200"/>
              </a:spcBef>
              <a:spcAft>
                <a:spcPts val="0"/>
              </a:spcAft>
              <a:buSzPts val="1018"/>
              <a:buNone/>
            </a:pPr>
            <a:r>
              <a:t/>
            </a:r>
            <a:endParaRPr b="1" sz="1200">
              <a:solidFill>
                <a:srgbClr val="181A1B"/>
              </a:solidFill>
              <a:latin typeface="Lora"/>
              <a:ea typeface="Lora"/>
              <a:cs typeface="Lora"/>
              <a:sym typeface="Lora"/>
            </a:endParaRPr>
          </a:p>
          <a:p>
            <a:pPr indent="-304800" lvl="0" marL="457200" rtl="0" algn="l">
              <a:lnSpc>
                <a:spcPct val="100000"/>
              </a:lnSpc>
              <a:spcBef>
                <a:spcPts val="1200"/>
              </a:spcBef>
              <a:spcAft>
                <a:spcPts val="0"/>
              </a:spcAft>
              <a:buClr>
                <a:srgbClr val="181A1B"/>
              </a:buClr>
              <a:buSzPts val="1200"/>
              <a:buFont typeface="Lora"/>
              <a:buAutoNum type="arabicPeriod"/>
            </a:pPr>
            <a:r>
              <a:rPr b="1" lang="en" sz="1200">
                <a:solidFill>
                  <a:srgbClr val="181A1B"/>
                </a:solidFill>
                <a:latin typeface="Lora"/>
                <a:ea typeface="Lora"/>
                <a:cs typeface="Lora"/>
                <a:sym typeface="Lora"/>
              </a:rPr>
              <a:t>Precision</a:t>
            </a:r>
            <a:endParaRPr b="1" sz="1200">
              <a:solidFill>
                <a:srgbClr val="181A1B"/>
              </a:solidFill>
              <a:latin typeface="Lora"/>
              <a:ea typeface="Lora"/>
              <a:cs typeface="Lora"/>
              <a:sym typeface="Lora"/>
            </a:endParaRPr>
          </a:p>
          <a:p>
            <a:pPr indent="0" lvl="0" marL="457200" rtl="0" algn="l">
              <a:lnSpc>
                <a:spcPct val="100000"/>
              </a:lnSpc>
              <a:spcBef>
                <a:spcPts val="1200"/>
              </a:spcBef>
              <a:spcAft>
                <a:spcPts val="0"/>
              </a:spcAft>
              <a:buSzPts val="1018"/>
              <a:buNone/>
            </a:pPr>
            <a:r>
              <a:t/>
            </a:r>
            <a:endParaRPr b="1" sz="1200">
              <a:solidFill>
                <a:srgbClr val="181A1B"/>
              </a:solidFill>
              <a:latin typeface="Lora"/>
              <a:ea typeface="Lora"/>
              <a:cs typeface="Lora"/>
              <a:sym typeface="Lora"/>
            </a:endParaRPr>
          </a:p>
          <a:p>
            <a:pPr indent="-304800" lvl="0" marL="457200" rtl="0" algn="l">
              <a:lnSpc>
                <a:spcPct val="100000"/>
              </a:lnSpc>
              <a:spcBef>
                <a:spcPts val="1200"/>
              </a:spcBef>
              <a:spcAft>
                <a:spcPts val="0"/>
              </a:spcAft>
              <a:buClr>
                <a:srgbClr val="181A1B"/>
              </a:buClr>
              <a:buSzPts val="1200"/>
              <a:buFont typeface="Lora"/>
              <a:buAutoNum type="arabicPeriod"/>
            </a:pPr>
            <a:r>
              <a:rPr b="1" lang="en" sz="1200">
                <a:solidFill>
                  <a:srgbClr val="181A1B"/>
                </a:solidFill>
                <a:latin typeface="Lora"/>
                <a:ea typeface="Lora"/>
                <a:cs typeface="Lora"/>
                <a:sym typeface="Lora"/>
              </a:rPr>
              <a:t>F1-Score</a:t>
            </a:r>
            <a:endParaRPr b="1" sz="1200">
              <a:solidFill>
                <a:srgbClr val="181A1B"/>
              </a:solidFill>
              <a:latin typeface="Lora"/>
              <a:ea typeface="Lora"/>
              <a:cs typeface="Lora"/>
              <a:sym typeface="Lora"/>
            </a:endParaRPr>
          </a:p>
        </p:txBody>
      </p:sp>
      <p:pic>
        <p:nvPicPr>
          <p:cNvPr id="170" name="Google Shape;170;p25"/>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71" name="Google Shape;171;p25"/>
          <p:cNvPicPr preferRelativeResize="0"/>
          <p:nvPr/>
        </p:nvPicPr>
        <p:blipFill>
          <a:blip r:embed="rId4">
            <a:alphaModFix/>
          </a:blip>
          <a:stretch>
            <a:fillRect/>
          </a:stretch>
        </p:blipFill>
        <p:spPr>
          <a:xfrm>
            <a:off x="5537075" y="2253275"/>
            <a:ext cx="2727550" cy="1581050"/>
          </a:xfrm>
          <a:prstGeom prst="rect">
            <a:avLst/>
          </a:prstGeom>
          <a:noFill/>
          <a:ln>
            <a:noFill/>
          </a:ln>
          <a:effectLst>
            <a:outerShdw blurRad="57150" rotWithShape="0" algn="bl" dir="5400000" dist="19050">
              <a:srgbClr val="000000">
                <a:alpha val="50000"/>
              </a:srgbClr>
            </a:outerShdw>
          </a:effectLst>
        </p:spPr>
      </p:pic>
      <p:sp>
        <p:nvSpPr>
          <p:cNvPr id="172" name="Google Shape;172;p25"/>
          <p:cNvSpPr txBox="1"/>
          <p:nvPr/>
        </p:nvSpPr>
        <p:spPr>
          <a:xfrm>
            <a:off x="8192975" y="4702300"/>
            <a:ext cx="29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ora"/>
                <a:ea typeface="Lora"/>
                <a:cs typeface="Lora"/>
                <a:sym typeface="Lora"/>
              </a:rPr>
              <a:t>Sarah</a:t>
            </a:r>
            <a:endParaRPr i="1">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Evaluation </a:t>
            </a:r>
            <a:endParaRPr/>
          </a:p>
        </p:txBody>
      </p:sp>
      <p:pic>
        <p:nvPicPr>
          <p:cNvPr id="178" name="Google Shape;178;p26"/>
          <p:cNvPicPr preferRelativeResize="0"/>
          <p:nvPr/>
        </p:nvPicPr>
        <p:blipFill>
          <a:blip r:embed="rId3">
            <a:alphaModFix/>
          </a:blip>
          <a:stretch>
            <a:fillRect/>
          </a:stretch>
        </p:blipFill>
        <p:spPr>
          <a:xfrm>
            <a:off x="8609700" y="0"/>
            <a:ext cx="522849" cy="479700"/>
          </a:xfrm>
          <a:prstGeom prst="rect">
            <a:avLst/>
          </a:prstGeom>
          <a:noFill/>
          <a:ln>
            <a:noFill/>
          </a:ln>
        </p:spPr>
      </p:pic>
      <p:graphicFrame>
        <p:nvGraphicFramePr>
          <p:cNvPr id="179" name="Google Shape;179;p26"/>
          <p:cNvGraphicFramePr/>
          <p:nvPr/>
        </p:nvGraphicFramePr>
        <p:xfrm>
          <a:off x="4572000" y="2190750"/>
          <a:ext cx="3000000" cy="3000000"/>
        </p:xfrm>
        <a:graphic>
          <a:graphicData uri="http://schemas.openxmlformats.org/drawingml/2006/table">
            <a:tbl>
              <a:tblPr>
                <a:noFill/>
                <a:tableStyleId>{DFCFD05C-CBEC-41E4-BD6D-DFBE192792E2}</a:tableStyleId>
              </a:tblPr>
              <a:tblGrid>
                <a:gridCol w="852050"/>
                <a:gridCol w="852050"/>
                <a:gridCol w="852050"/>
                <a:gridCol w="852050"/>
                <a:gridCol w="852050"/>
              </a:tblGrid>
              <a:tr h="695825">
                <a:tc>
                  <a:txBody>
                    <a:bodyPr/>
                    <a:lstStyle/>
                    <a:p>
                      <a:pPr indent="0" lvl="0" marL="0" rtl="0" algn="ctr">
                        <a:spcBef>
                          <a:spcPts val="0"/>
                        </a:spcBef>
                        <a:spcAft>
                          <a:spcPts val="0"/>
                        </a:spcAft>
                        <a:buNone/>
                      </a:pPr>
                      <a:r>
                        <a:rPr b="1" lang="en" sz="900">
                          <a:latin typeface="Lora"/>
                          <a:ea typeface="Lora"/>
                          <a:cs typeface="Lora"/>
                          <a:sym typeface="Lora"/>
                        </a:rPr>
                        <a:t>Data</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900">
                          <a:latin typeface="Lora"/>
                          <a:ea typeface="Lora"/>
                          <a:cs typeface="Lora"/>
                          <a:sym typeface="Lora"/>
                        </a:rPr>
                        <a:t>Accuracy</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900">
                          <a:latin typeface="Lora"/>
                          <a:ea typeface="Lora"/>
                          <a:cs typeface="Lora"/>
                          <a:sym typeface="Lora"/>
                        </a:rPr>
                        <a:t>Precision</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900">
                          <a:latin typeface="Lora"/>
                          <a:ea typeface="Lora"/>
                          <a:cs typeface="Lora"/>
                          <a:sym typeface="Lora"/>
                        </a:rPr>
                        <a:t>Recall</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sz="900">
                          <a:latin typeface="Lora"/>
                          <a:ea typeface="Lora"/>
                          <a:cs typeface="Lora"/>
                          <a:sym typeface="Lora"/>
                        </a:rPr>
                        <a:t>F1-Score</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CFE2F3"/>
                    </a:solidFill>
                  </a:tcPr>
                </a:tc>
              </a:tr>
              <a:tr h="695825">
                <a:tc>
                  <a:txBody>
                    <a:bodyPr/>
                    <a:lstStyle/>
                    <a:p>
                      <a:pPr indent="0" lvl="0" marL="0" rtl="0" algn="ctr">
                        <a:spcBef>
                          <a:spcPts val="0"/>
                        </a:spcBef>
                        <a:spcAft>
                          <a:spcPts val="0"/>
                        </a:spcAft>
                        <a:buNone/>
                      </a:pPr>
                      <a:r>
                        <a:rPr b="1" lang="en" sz="900">
                          <a:latin typeface="Lora"/>
                          <a:ea typeface="Lora"/>
                          <a:cs typeface="Lora"/>
                          <a:sym typeface="Lora"/>
                        </a:rPr>
                        <a:t>Original</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b="1" lang="en" sz="900">
                          <a:latin typeface="Lora"/>
                          <a:ea typeface="Lora"/>
                          <a:cs typeface="Lora"/>
                          <a:sym typeface="Lora"/>
                        </a:rPr>
                        <a:t>98.053%</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b="1" lang="en" sz="900">
                          <a:latin typeface="Lora"/>
                          <a:ea typeface="Lora"/>
                          <a:cs typeface="Lora"/>
                          <a:sym typeface="Lora"/>
                        </a:rPr>
                        <a:t>96%</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b="1" lang="en" sz="900">
                          <a:latin typeface="Lora"/>
                          <a:ea typeface="Lora"/>
                          <a:cs typeface="Lora"/>
                          <a:sym typeface="Lora"/>
                        </a:rPr>
                        <a:t>100%</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D9D2E9"/>
                    </a:solidFill>
                  </a:tcPr>
                </a:tc>
                <a:tc>
                  <a:txBody>
                    <a:bodyPr/>
                    <a:lstStyle/>
                    <a:p>
                      <a:pPr indent="0" lvl="0" marL="0" rtl="0" algn="ctr">
                        <a:spcBef>
                          <a:spcPts val="0"/>
                        </a:spcBef>
                        <a:spcAft>
                          <a:spcPts val="0"/>
                        </a:spcAft>
                        <a:buNone/>
                      </a:pPr>
                      <a:r>
                        <a:rPr b="1" lang="en" sz="900">
                          <a:latin typeface="Lora"/>
                          <a:ea typeface="Lora"/>
                          <a:cs typeface="Lora"/>
                          <a:sym typeface="Lora"/>
                        </a:rPr>
                        <a:t>98%</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D9D2E9"/>
                    </a:solidFill>
                  </a:tcPr>
                </a:tc>
              </a:tr>
              <a:tr h="695825">
                <a:tc>
                  <a:txBody>
                    <a:bodyPr/>
                    <a:lstStyle/>
                    <a:p>
                      <a:pPr indent="0" lvl="0" marL="0" rtl="0" algn="ctr">
                        <a:spcBef>
                          <a:spcPts val="0"/>
                        </a:spcBef>
                        <a:spcAft>
                          <a:spcPts val="0"/>
                        </a:spcAft>
                        <a:buNone/>
                      </a:pPr>
                      <a:r>
                        <a:rPr b="1" lang="en" sz="900">
                          <a:latin typeface="Lora"/>
                          <a:ea typeface="Lora"/>
                          <a:cs typeface="Lora"/>
                          <a:sym typeface="Lora"/>
                        </a:rPr>
                        <a:t>Augmented</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900">
                          <a:latin typeface="Lora"/>
                          <a:ea typeface="Lora"/>
                          <a:cs typeface="Lora"/>
                          <a:sym typeface="Lora"/>
                        </a:rPr>
                        <a:t>98.4%</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900">
                          <a:latin typeface="Lora"/>
                          <a:ea typeface="Lora"/>
                          <a:cs typeface="Lora"/>
                          <a:sym typeface="Lora"/>
                        </a:rPr>
                        <a:t>98%</a:t>
                      </a:r>
                      <a:endParaRPr b="1" sz="900">
                        <a:latin typeface="Lora"/>
                        <a:ea typeface="Lora"/>
                        <a:cs typeface="Lora"/>
                        <a:sym typeface="Lora"/>
                      </a:endParaRPr>
                    </a:p>
                    <a:p>
                      <a:pPr indent="0" lvl="0" marL="0" rtl="0" algn="ctr">
                        <a:spcBef>
                          <a:spcPts val="0"/>
                        </a:spcBef>
                        <a:spcAft>
                          <a:spcPts val="0"/>
                        </a:spcAft>
                        <a:buNone/>
                      </a:pPr>
                      <a:r>
                        <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900">
                          <a:latin typeface="Lora"/>
                          <a:ea typeface="Lora"/>
                          <a:cs typeface="Lora"/>
                          <a:sym typeface="Lora"/>
                        </a:rPr>
                        <a:t>98%</a:t>
                      </a:r>
                      <a:endParaRPr b="1" sz="900">
                        <a:latin typeface="Lora"/>
                        <a:ea typeface="Lora"/>
                        <a:cs typeface="Lora"/>
                        <a:sym typeface="Lora"/>
                      </a:endParaRPr>
                    </a:p>
                    <a:p>
                      <a:pPr indent="0" lvl="0" marL="0" rtl="0" algn="ctr">
                        <a:spcBef>
                          <a:spcPts val="0"/>
                        </a:spcBef>
                        <a:spcAft>
                          <a:spcPts val="0"/>
                        </a:spcAft>
                        <a:buNone/>
                      </a:pPr>
                      <a:r>
                        <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sz="900">
                          <a:latin typeface="Lora"/>
                          <a:ea typeface="Lora"/>
                          <a:cs typeface="Lora"/>
                          <a:sym typeface="Lora"/>
                        </a:rPr>
                        <a:t>98%</a:t>
                      </a:r>
                      <a:endParaRPr b="1" sz="900">
                        <a:latin typeface="Lora"/>
                        <a:ea typeface="Lora"/>
                        <a:cs typeface="Lora"/>
                        <a:sym typeface="Lora"/>
                      </a:endParaRPr>
                    </a:p>
                    <a:p>
                      <a:pPr indent="0" lvl="0" marL="0" rtl="0" algn="ctr">
                        <a:spcBef>
                          <a:spcPts val="0"/>
                        </a:spcBef>
                        <a:spcAft>
                          <a:spcPts val="0"/>
                        </a:spcAft>
                        <a:buNone/>
                      </a:pPr>
                      <a:r>
                        <a:t/>
                      </a:r>
                      <a:endParaRPr b="1" sz="900">
                        <a:latin typeface="Lora"/>
                        <a:ea typeface="Lora"/>
                        <a:cs typeface="Lora"/>
                        <a:sym typeface="Lora"/>
                      </a:endParaRPr>
                    </a:p>
                  </a:txBody>
                  <a:tcPr marT="91425" marB="91425" marR="91425" marL="91425">
                    <a:lnL cap="flat" cmpd="sng" w="19050">
                      <a:solidFill>
                        <a:srgbClr val="674EA7"/>
                      </a:solidFill>
                      <a:prstDash val="solid"/>
                      <a:round/>
                      <a:headEnd len="sm" w="sm" type="none"/>
                      <a:tailEnd len="sm" w="sm" type="none"/>
                    </a:lnL>
                    <a:lnR cap="flat" cmpd="sng" w="19050">
                      <a:solidFill>
                        <a:srgbClr val="674EA7"/>
                      </a:solidFill>
                      <a:prstDash val="solid"/>
                      <a:round/>
                      <a:headEnd len="sm" w="sm" type="none"/>
                      <a:tailEnd len="sm" w="sm" type="none"/>
                    </a:lnR>
                    <a:lnT cap="flat" cmpd="sng" w="19050">
                      <a:solidFill>
                        <a:srgbClr val="674EA7"/>
                      </a:solidFill>
                      <a:prstDash val="solid"/>
                      <a:round/>
                      <a:headEnd len="sm" w="sm" type="none"/>
                      <a:tailEnd len="sm" w="sm" type="none"/>
                    </a:lnT>
                    <a:lnB cap="flat" cmpd="sng" w="19050">
                      <a:solidFill>
                        <a:srgbClr val="674EA7"/>
                      </a:solidFill>
                      <a:prstDash val="solid"/>
                      <a:round/>
                      <a:headEnd len="sm" w="sm" type="none"/>
                      <a:tailEnd len="sm" w="sm" type="none"/>
                    </a:lnB>
                    <a:solidFill>
                      <a:srgbClr val="EAD1DC"/>
                    </a:solidFill>
                  </a:tcPr>
                </a:tc>
              </a:tr>
            </a:tbl>
          </a:graphicData>
        </a:graphic>
      </p:graphicFrame>
      <p:pic>
        <p:nvPicPr>
          <p:cNvPr id="180" name="Google Shape;180;p26"/>
          <p:cNvPicPr preferRelativeResize="0"/>
          <p:nvPr/>
        </p:nvPicPr>
        <p:blipFill>
          <a:blip r:embed="rId4">
            <a:alphaModFix/>
          </a:blip>
          <a:stretch>
            <a:fillRect/>
          </a:stretch>
        </p:blipFill>
        <p:spPr>
          <a:xfrm>
            <a:off x="778250" y="1432675"/>
            <a:ext cx="2445875" cy="1822925"/>
          </a:xfrm>
          <a:prstGeom prst="rect">
            <a:avLst/>
          </a:prstGeom>
          <a:noFill/>
          <a:ln>
            <a:noFill/>
          </a:ln>
        </p:spPr>
      </p:pic>
      <p:pic>
        <p:nvPicPr>
          <p:cNvPr id="181" name="Google Shape;181;p26"/>
          <p:cNvPicPr preferRelativeResize="0"/>
          <p:nvPr/>
        </p:nvPicPr>
        <p:blipFill>
          <a:blip r:embed="rId5">
            <a:alphaModFix/>
          </a:blip>
          <a:stretch>
            <a:fillRect/>
          </a:stretch>
        </p:blipFill>
        <p:spPr>
          <a:xfrm>
            <a:off x="844808" y="3255600"/>
            <a:ext cx="2312750" cy="1723700"/>
          </a:xfrm>
          <a:prstGeom prst="rect">
            <a:avLst/>
          </a:prstGeom>
          <a:noFill/>
          <a:ln>
            <a:noFill/>
          </a:ln>
        </p:spPr>
      </p:pic>
      <p:sp>
        <p:nvSpPr>
          <p:cNvPr id="182" name="Google Shape;182;p26"/>
          <p:cNvSpPr txBox="1"/>
          <p:nvPr/>
        </p:nvSpPr>
        <p:spPr>
          <a:xfrm>
            <a:off x="8213025" y="4732825"/>
            <a:ext cx="294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ora"/>
                <a:ea typeface="Lora"/>
                <a:cs typeface="Lora"/>
                <a:sym typeface="Lora"/>
              </a:rPr>
              <a:t>Sarah</a:t>
            </a:r>
            <a:endParaRPr i="1">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Evaluation </a:t>
            </a:r>
            <a:endParaRPr/>
          </a:p>
        </p:txBody>
      </p:sp>
      <p:pic>
        <p:nvPicPr>
          <p:cNvPr id="188" name="Google Shape;188;p27"/>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89" name="Google Shape;189;p27"/>
          <p:cNvPicPr preferRelativeResize="0"/>
          <p:nvPr/>
        </p:nvPicPr>
        <p:blipFill>
          <a:blip r:embed="rId4">
            <a:alphaModFix/>
          </a:blip>
          <a:stretch>
            <a:fillRect/>
          </a:stretch>
        </p:blipFill>
        <p:spPr>
          <a:xfrm>
            <a:off x="1473600" y="1631450"/>
            <a:ext cx="6126951" cy="3278275"/>
          </a:xfrm>
          <a:prstGeom prst="rect">
            <a:avLst/>
          </a:prstGeom>
          <a:noFill/>
          <a:ln>
            <a:noFill/>
          </a:ln>
          <a:effectLst>
            <a:outerShdw blurRad="57150" rotWithShape="0" algn="bl" dir="5400000" dist="19050">
              <a:srgbClr val="000000">
                <a:alpha val="50000"/>
              </a:srgbClr>
            </a:outerShdw>
          </a:effectLst>
        </p:spPr>
      </p:pic>
      <p:sp>
        <p:nvSpPr>
          <p:cNvPr id="190" name="Google Shape;190;p27"/>
          <p:cNvSpPr txBox="1"/>
          <p:nvPr/>
        </p:nvSpPr>
        <p:spPr>
          <a:xfrm>
            <a:off x="8278750" y="4794300"/>
            <a:ext cx="39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Lora"/>
                <a:ea typeface="Lora"/>
                <a:cs typeface="Lora"/>
                <a:sym typeface="Lora"/>
              </a:rPr>
              <a:t>Sarah</a:t>
            </a:r>
            <a:endParaRPr i="1">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196" name="Google Shape;196;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Model performs well with </a:t>
            </a:r>
            <a:r>
              <a:rPr lang="en" sz="1200">
                <a:solidFill>
                  <a:srgbClr val="181A1B"/>
                </a:solidFill>
                <a:latin typeface="Lora"/>
                <a:ea typeface="Lora"/>
                <a:cs typeface="Lora"/>
                <a:sym typeface="Lora"/>
              </a:rPr>
              <a:t>comparatively</a:t>
            </a:r>
            <a:r>
              <a:rPr lang="en" sz="1200">
                <a:solidFill>
                  <a:srgbClr val="181A1B"/>
                </a:solidFill>
                <a:latin typeface="Lora"/>
                <a:ea typeface="Lora"/>
                <a:cs typeface="Lora"/>
                <a:sym typeface="Lora"/>
              </a:rPr>
              <a:t> large value of kernel size in the input Conv2D layer</a:t>
            </a:r>
            <a:endParaRPr sz="1200">
              <a:solidFill>
                <a:srgbClr val="181A1B"/>
              </a:solidFill>
              <a:latin typeface="Lora"/>
              <a:ea typeface="Lora"/>
              <a:cs typeface="Lora"/>
              <a:sym typeface="Lora"/>
            </a:endParaRPr>
          </a:p>
          <a:p>
            <a:pPr indent="0" lvl="0" marL="457200" rtl="0" algn="l">
              <a:lnSpc>
                <a:spcPct val="95000"/>
              </a:lnSpc>
              <a:spcBef>
                <a:spcPts val="1200"/>
              </a:spcBef>
              <a:spcAft>
                <a:spcPts val="0"/>
              </a:spcAft>
              <a:buNone/>
            </a:pPr>
            <a:r>
              <a:t/>
            </a:r>
            <a:endParaRPr sz="1200">
              <a:solidFill>
                <a:srgbClr val="181A1B"/>
              </a:solidFill>
              <a:latin typeface="Lora"/>
              <a:ea typeface="Lora"/>
              <a:cs typeface="Lora"/>
              <a:sym typeface="Lora"/>
            </a:endParaRPr>
          </a:p>
          <a:p>
            <a:pPr indent="-304800" lvl="0" marL="457200" rtl="0" algn="l">
              <a:lnSpc>
                <a:spcPct val="95000"/>
              </a:lnSpc>
              <a:spcBef>
                <a:spcPts val="1200"/>
              </a:spcBef>
              <a:spcAft>
                <a:spcPts val="0"/>
              </a:spcAft>
              <a:buClr>
                <a:srgbClr val="181A1B"/>
              </a:buClr>
              <a:buSzPts val="1200"/>
              <a:buFont typeface="Lora"/>
              <a:buChar char="●"/>
            </a:pPr>
            <a:r>
              <a:rPr lang="en" sz="1200">
                <a:solidFill>
                  <a:srgbClr val="181A1B"/>
                </a:solidFill>
                <a:latin typeface="Lora"/>
                <a:ea typeface="Lora"/>
                <a:cs typeface="Lora"/>
                <a:sym typeface="Lora"/>
              </a:rPr>
              <a:t>Fully Connected Layers  in decreasing series</a:t>
            </a:r>
            <a:endParaRPr sz="1200">
              <a:solidFill>
                <a:srgbClr val="181A1B"/>
              </a:solidFill>
              <a:latin typeface="Lora"/>
              <a:ea typeface="Lora"/>
              <a:cs typeface="Lora"/>
              <a:sym typeface="Lora"/>
            </a:endParaRPr>
          </a:p>
          <a:p>
            <a:pPr indent="0" lvl="0" marL="457200" rtl="0" algn="l">
              <a:lnSpc>
                <a:spcPct val="95000"/>
              </a:lnSpc>
              <a:spcBef>
                <a:spcPts val="1200"/>
              </a:spcBef>
              <a:spcAft>
                <a:spcPts val="0"/>
              </a:spcAft>
              <a:buNone/>
            </a:pPr>
            <a:r>
              <a:t/>
            </a:r>
            <a:endParaRPr sz="1200">
              <a:solidFill>
                <a:srgbClr val="181A1B"/>
              </a:solidFill>
              <a:latin typeface="Lora"/>
              <a:ea typeface="Lora"/>
              <a:cs typeface="Lora"/>
              <a:sym typeface="Lora"/>
            </a:endParaRPr>
          </a:p>
          <a:p>
            <a:pPr indent="-304800" lvl="0" marL="457200" rtl="0" algn="l">
              <a:lnSpc>
                <a:spcPct val="95000"/>
              </a:lnSpc>
              <a:spcBef>
                <a:spcPts val="1200"/>
              </a:spcBef>
              <a:spcAft>
                <a:spcPts val="0"/>
              </a:spcAft>
              <a:buClr>
                <a:srgbClr val="181A1B"/>
              </a:buClr>
              <a:buSzPts val="1200"/>
              <a:buFont typeface="Lora"/>
              <a:buChar char="●"/>
            </a:pPr>
            <a:r>
              <a:rPr lang="en" sz="1200">
                <a:solidFill>
                  <a:srgbClr val="181A1B"/>
                </a:solidFill>
                <a:latin typeface="Lora"/>
                <a:ea typeface="Lora"/>
                <a:cs typeface="Lora"/>
                <a:sym typeface="Lora"/>
              </a:rPr>
              <a:t>Comparatively Lightweight Model</a:t>
            </a:r>
            <a:endParaRPr sz="1200">
              <a:solidFill>
                <a:srgbClr val="181A1B"/>
              </a:solidFill>
              <a:latin typeface="Lora"/>
              <a:ea typeface="Lora"/>
              <a:cs typeface="Lora"/>
              <a:sym typeface="Lora"/>
            </a:endParaRPr>
          </a:p>
          <a:p>
            <a:pPr indent="0" lvl="0" marL="457200" rtl="0" algn="l">
              <a:lnSpc>
                <a:spcPct val="95000"/>
              </a:lnSpc>
              <a:spcBef>
                <a:spcPts val="1200"/>
              </a:spcBef>
              <a:spcAft>
                <a:spcPts val="0"/>
              </a:spcAft>
              <a:buNone/>
            </a:pPr>
            <a:r>
              <a:t/>
            </a:r>
            <a:endParaRPr sz="1200">
              <a:solidFill>
                <a:srgbClr val="181A1B"/>
              </a:solidFill>
              <a:latin typeface="Lora"/>
              <a:ea typeface="Lora"/>
              <a:cs typeface="Lora"/>
              <a:sym typeface="Lora"/>
            </a:endParaRPr>
          </a:p>
          <a:p>
            <a:pPr indent="-304800" lvl="0" marL="457200" rtl="0" algn="l">
              <a:lnSpc>
                <a:spcPct val="95000"/>
              </a:lnSpc>
              <a:spcBef>
                <a:spcPts val="1200"/>
              </a:spcBef>
              <a:spcAft>
                <a:spcPts val="0"/>
              </a:spcAft>
              <a:buClr>
                <a:srgbClr val="181A1B"/>
              </a:buClr>
              <a:buSzPts val="1200"/>
              <a:buFont typeface="Lora"/>
              <a:buChar char="●"/>
            </a:pPr>
            <a:r>
              <a:rPr lang="en" sz="1200">
                <a:solidFill>
                  <a:srgbClr val="181A1B"/>
                </a:solidFill>
                <a:latin typeface="Lora"/>
                <a:ea typeface="Lora"/>
                <a:cs typeface="Lora"/>
                <a:sym typeface="Lora"/>
              </a:rPr>
              <a:t>Web &amp; App Implementations</a:t>
            </a:r>
            <a:endParaRPr sz="1200">
              <a:solidFill>
                <a:srgbClr val="181A1B"/>
              </a:solidFill>
              <a:latin typeface="Lora"/>
              <a:ea typeface="Lora"/>
              <a:cs typeface="Lora"/>
              <a:sym typeface="Lora"/>
            </a:endParaRPr>
          </a:p>
        </p:txBody>
      </p:sp>
      <p:pic>
        <p:nvPicPr>
          <p:cNvPr id="197" name="Google Shape;197;p28"/>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98" name="Google Shape;198;p28"/>
          <p:cNvPicPr preferRelativeResize="0"/>
          <p:nvPr/>
        </p:nvPicPr>
        <p:blipFill>
          <a:blip r:embed="rId4">
            <a:alphaModFix/>
          </a:blip>
          <a:stretch>
            <a:fillRect/>
          </a:stretch>
        </p:blipFill>
        <p:spPr>
          <a:xfrm>
            <a:off x="4616400" y="1770400"/>
            <a:ext cx="4527600" cy="2546775"/>
          </a:xfrm>
          <a:prstGeom prst="rect">
            <a:avLst/>
          </a:prstGeom>
          <a:noFill/>
          <a:ln>
            <a:noFill/>
          </a:ln>
        </p:spPr>
      </p:pic>
      <p:sp>
        <p:nvSpPr>
          <p:cNvPr id="199" name="Google Shape;199;p28"/>
          <p:cNvSpPr txBox="1"/>
          <p:nvPr/>
        </p:nvSpPr>
        <p:spPr>
          <a:xfrm>
            <a:off x="8228175" y="4598725"/>
            <a:ext cx="9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ora"/>
                <a:ea typeface="Lora"/>
                <a:cs typeface="Lora"/>
                <a:sym typeface="Lora"/>
              </a:rPr>
              <a:t>  Azhar</a:t>
            </a:r>
            <a:endParaRPr>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205" name="Google Shape;205;p29"/>
          <p:cNvSpPr txBox="1"/>
          <p:nvPr>
            <p:ph idx="1" type="body"/>
          </p:nvPr>
        </p:nvSpPr>
        <p:spPr>
          <a:xfrm>
            <a:off x="311700" y="1505700"/>
            <a:ext cx="5214000" cy="3076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Number of skin cancer cases are increasing every day</a:t>
            </a:r>
            <a:endParaRPr sz="1200">
              <a:solidFill>
                <a:srgbClr val="181A1B"/>
              </a:solidFill>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Addressing this global issue</a:t>
            </a:r>
            <a:endParaRPr sz="1200">
              <a:solidFill>
                <a:srgbClr val="181A1B"/>
              </a:solidFill>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Recent Progress in Deep Learning enables </a:t>
            </a:r>
            <a:r>
              <a:rPr lang="en" sz="1200">
                <a:solidFill>
                  <a:srgbClr val="181A1B"/>
                </a:solidFill>
                <a:latin typeface="Lora"/>
                <a:ea typeface="Lora"/>
                <a:cs typeface="Lora"/>
                <a:sym typeface="Lora"/>
              </a:rPr>
              <a:t>efficient</a:t>
            </a:r>
            <a:r>
              <a:rPr lang="en" sz="1200">
                <a:solidFill>
                  <a:srgbClr val="181A1B"/>
                </a:solidFill>
                <a:latin typeface="Lora"/>
                <a:ea typeface="Lora"/>
                <a:cs typeface="Lora"/>
                <a:sym typeface="Lora"/>
              </a:rPr>
              <a:t> </a:t>
            </a:r>
            <a:r>
              <a:rPr lang="en" sz="1200">
                <a:solidFill>
                  <a:srgbClr val="181A1B"/>
                </a:solidFill>
                <a:latin typeface="Lora"/>
                <a:ea typeface="Lora"/>
                <a:cs typeface="Lora"/>
                <a:sym typeface="Lora"/>
              </a:rPr>
              <a:t>computer</a:t>
            </a:r>
            <a:r>
              <a:rPr lang="en" sz="1200">
                <a:solidFill>
                  <a:srgbClr val="181A1B"/>
                </a:solidFill>
                <a:latin typeface="Lora"/>
                <a:ea typeface="Lora"/>
                <a:cs typeface="Lora"/>
                <a:sym typeface="Lora"/>
              </a:rPr>
              <a:t> aided diagnosis</a:t>
            </a:r>
            <a:endParaRPr sz="1200">
              <a:solidFill>
                <a:srgbClr val="181A1B"/>
              </a:solidFill>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Our Proposed Model outperforms other popular methods</a:t>
            </a:r>
            <a:endParaRPr sz="1200">
              <a:solidFill>
                <a:srgbClr val="181A1B"/>
              </a:solidFill>
              <a:latin typeface="Lora"/>
              <a:ea typeface="Lora"/>
              <a:cs typeface="Lora"/>
              <a:sym typeface="Lora"/>
            </a:endParaRPr>
          </a:p>
          <a:p>
            <a:pPr indent="0" lvl="0" marL="457200" rtl="0" algn="l">
              <a:spcBef>
                <a:spcPts val="1200"/>
              </a:spcBef>
              <a:spcAft>
                <a:spcPts val="0"/>
              </a:spcAft>
              <a:buNone/>
            </a:pPr>
            <a:r>
              <a:t/>
            </a:r>
            <a:endParaRPr sz="1200">
              <a:solidFill>
                <a:srgbClr val="181A1B"/>
              </a:solidFill>
              <a:latin typeface="Lora"/>
              <a:ea typeface="Lora"/>
              <a:cs typeface="Lora"/>
              <a:sym typeface="Lora"/>
            </a:endParaRPr>
          </a:p>
          <a:p>
            <a:pPr indent="-304800" lvl="0" marL="457200" rtl="0" algn="l">
              <a:spcBef>
                <a:spcPts val="1200"/>
              </a:spcBef>
              <a:spcAft>
                <a:spcPts val="0"/>
              </a:spcAft>
              <a:buClr>
                <a:srgbClr val="181A1B"/>
              </a:buClr>
              <a:buSzPts val="1200"/>
              <a:buFont typeface="Lora"/>
              <a:buChar char="●"/>
            </a:pPr>
            <a:r>
              <a:rPr lang="en" sz="1200">
                <a:solidFill>
                  <a:srgbClr val="181A1B"/>
                </a:solidFill>
                <a:latin typeface="Lora"/>
                <a:ea typeface="Lora"/>
                <a:cs typeface="Lora"/>
                <a:sym typeface="Lora"/>
              </a:rPr>
              <a:t>Interpretable Diagnosis and Explainable AI</a:t>
            </a:r>
            <a:endParaRPr sz="1200">
              <a:solidFill>
                <a:srgbClr val="181A1B"/>
              </a:solidFill>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Uncertainty Quantification</a:t>
            </a:r>
            <a:endParaRPr sz="1200">
              <a:solidFill>
                <a:srgbClr val="181A1B"/>
              </a:solidFill>
              <a:latin typeface="Lora"/>
              <a:ea typeface="Lora"/>
              <a:cs typeface="Lora"/>
              <a:sym typeface="Lora"/>
            </a:endParaRPr>
          </a:p>
        </p:txBody>
      </p:sp>
      <p:pic>
        <p:nvPicPr>
          <p:cNvPr id="206" name="Google Shape;206;p29"/>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207" name="Google Shape;207;p29"/>
          <p:cNvPicPr preferRelativeResize="0"/>
          <p:nvPr/>
        </p:nvPicPr>
        <p:blipFill>
          <a:blip r:embed="rId4">
            <a:alphaModFix/>
          </a:blip>
          <a:stretch>
            <a:fillRect/>
          </a:stretch>
        </p:blipFill>
        <p:spPr>
          <a:xfrm>
            <a:off x="5680250" y="1574763"/>
            <a:ext cx="3313500" cy="2200371"/>
          </a:xfrm>
          <a:prstGeom prst="rect">
            <a:avLst/>
          </a:prstGeom>
          <a:noFill/>
          <a:ln>
            <a:noFill/>
          </a:ln>
        </p:spPr>
      </p:pic>
      <p:sp>
        <p:nvSpPr>
          <p:cNvPr id="208" name="Google Shape;208;p29"/>
          <p:cNvSpPr txBox="1"/>
          <p:nvPr/>
        </p:nvSpPr>
        <p:spPr>
          <a:xfrm>
            <a:off x="8228175" y="45987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Azhar</a:t>
            </a:r>
            <a:endParaRPr>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4" name="Google Shape;214;p30"/>
          <p:cNvSpPr txBox="1"/>
          <p:nvPr>
            <p:ph idx="1" type="body"/>
          </p:nvPr>
        </p:nvSpPr>
        <p:spPr>
          <a:xfrm>
            <a:off x="311700" y="1505700"/>
            <a:ext cx="8428500" cy="3076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Font typeface="Lora"/>
              <a:buChar char="●"/>
            </a:pPr>
            <a:r>
              <a:rPr lang="en">
                <a:solidFill>
                  <a:srgbClr val="181A1B"/>
                </a:solidFill>
                <a:latin typeface="Lora"/>
                <a:ea typeface="Lora"/>
                <a:cs typeface="Lora"/>
                <a:sym typeface="Lora"/>
              </a:rPr>
              <a:t>[2] Skin cancer statistics | World Cancer Research Fund International, . URL - </a:t>
            </a:r>
            <a:r>
              <a:rPr lang="en" u="sng">
                <a:solidFill>
                  <a:schemeClr val="hlink"/>
                </a:solidFill>
                <a:latin typeface="Lora"/>
                <a:ea typeface="Lora"/>
                <a:cs typeface="Lora"/>
                <a:sym typeface="Lora"/>
                <a:hlinkClick r:id="rId3"/>
              </a:rPr>
              <a:t>https://www.wcrf.org/cancer-trends/skin-cancer-statistics/</a:t>
            </a:r>
            <a:endParaRPr>
              <a:latin typeface="Lora"/>
              <a:ea typeface="Lora"/>
              <a:cs typeface="Lora"/>
              <a:sym typeface="Lora"/>
            </a:endParaRPr>
          </a:p>
          <a:p>
            <a:pPr indent="-298767" lvl="0" marL="457200" rtl="0" algn="l">
              <a:spcBef>
                <a:spcPts val="0"/>
              </a:spcBef>
              <a:spcAft>
                <a:spcPts val="0"/>
              </a:spcAft>
              <a:buSzPct val="100000"/>
              <a:buFont typeface="Lora"/>
              <a:buChar char="●"/>
            </a:pPr>
            <a:r>
              <a:rPr lang="en">
                <a:solidFill>
                  <a:srgbClr val="181A1B"/>
                </a:solidFill>
                <a:latin typeface="Lora"/>
                <a:ea typeface="Lora"/>
                <a:cs typeface="Lora"/>
                <a:sym typeface="Lora"/>
              </a:rPr>
              <a:t>[3] Skin Cancer | Skin Cancer Facts | Common Skin Cancer Types, . URL - </a:t>
            </a:r>
            <a:r>
              <a:rPr lang="en" u="sng">
                <a:solidFill>
                  <a:schemeClr val="hlink"/>
                </a:solidFill>
                <a:latin typeface="Lora"/>
                <a:ea typeface="Lora"/>
                <a:cs typeface="Lora"/>
                <a:sym typeface="Lora"/>
                <a:hlinkClick r:id="rId4"/>
              </a:rPr>
              <a:t>https://www.cancer.org/cancer/skin-cancer.html</a:t>
            </a:r>
            <a:endParaRPr>
              <a:latin typeface="Lora"/>
              <a:ea typeface="Lora"/>
              <a:cs typeface="Lora"/>
              <a:sym typeface="Lora"/>
            </a:endParaRPr>
          </a:p>
          <a:p>
            <a:pPr indent="-298767" lvl="0" marL="457200" rtl="0" algn="l">
              <a:spcBef>
                <a:spcPts val="0"/>
              </a:spcBef>
              <a:spcAft>
                <a:spcPts val="0"/>
              </a:spcAft>
              <a:buClr>
                <a:srgbClr val="181A1B"/>
              </a:buClr>
              <a:buSzPct val="100000"/>
              <a:buChar char="●"/>
            </a:pPr>
            <a:r>
              <a:rPr lang="en">
                <a:solidFill>
                  <a:srgbClr val="181A1B"/>
                </a:solidFill>
                <a:latin typeface="Lora"/>
                <a:ea typeface="Lora"/>
                <a:cs typeface="Lora"/>
                <a:sym typeface="Lora"/>
              </a:rPr>
              <a:t>[8] Saket S. Chaturvedi, Kajol Gupta, and Prakash S. Prasad. Skin lesion analyser: An efficient seven-way multi-class skin cancer classification using mobilenet. ArXiv, abs/1907.03220, 2019.</a:t>
            </a:r>
            <a:endParaRPr>
              <a:solidFill>
                <a:srgbClr val="181A1B"/>
              </a:solidFill>
              <a:latin typeface="Lora"/>
              <a:ea typeface="Lora"/>
              <a:cs typeface="Lora"/>
              <a:sym typeface="Lora"/>
            </a:endParaRPr>
          </a:p>
          <a:p>
            <a:pPr indent="-298767" lvl="0" marL="457200" rtl="0" algn="l">
              <a:spcBef>
                <a:spcPts val="0"/>
              </a:spcBef>
              <a:spcAft>
                <a:spcPts val="0"/>
              </a:spcAft>
              <a:buClr>
                <a:srgbClr val="181A1B"/>
              </a:buClr>
              <a:buSzPct val="100000"/>
              <a:buFont typeface="Lora"/>
              <a:buChar char="●"/>
            </a:pPr>
            <a:r>
              <a:rPr lang="en">
                <a:solidFill>
                  <a:srgbClr val="181A1B"/>
                </a:solidFill>
                <a:latin typeface="Lora"/>
                <a:ea typeface="Lora"/>
                <a:cs typeface="Lora"/>
                <a:sym typeface="Lora"/>
              </a:rPr>
              <a:t>[9] Saket S. Chaturvedi, Jitendra V. Tembhurne, and Tausif Diwan. A multi-class skin cancer classification using deep convolutional neural networks. Multimedia Tools and Applications, pages 1 – 22, 2020</a:t>
            </a:r>
            <a:endParaRPr>
              <a:solidFill>
                <a:srgbClr val="181A1B"/>
              </a:solidFill>
              <a:latin typeface="Lora"/>
              <a:ea typeface="Lora"/>
              <a:cs typeface="Lora"/>
              <a:sym typeface="Lora"/>
            </a:endParaRPr>
          </a:p>
          <a:p>
            <a:pPr indent="-298767" lvl="0" marL="457200" rtl="0" algn="l">
              <a:spcBef>
                <a:spcPts val="0"/>
              </a:spcBef>
              <a:spcAft>
                <a:spcPts val="0"/>
              </a:spcAft>
              <a:buClr>
                <a:srgbClr val="181A1B"/>
              </a:buClr>
              <a:buSzPct val="100000"/>
              <a:buFont typeface="Lora"/>
              <a:buChar char="●"/>
            </a:pPr>
            <a:r>
              <a:rPr lang="en">
                <a:solidFill>
                  <a:srgbClr val="181A1B"/>
                </a:solidFill>
                <a:latin typeface="Lora"/>
                <a:ea typeface="Lora"/>
                <a:cs typeface="Lora"/>
                <a:sym typeface="Lora"/>
              </a:rPr>
              <a:t>[10] Noel Codella, Veronica Rotemberg, Philipp Tschandl, M. Emre Celebi, Stephen Dusza, David Gutman, Brian Helba, Aadi Kalloo, Konstantinos Liopyris, Michael Marchetti, Harald Kittler, and Allan Halpern. Skin lesion analysis toward melanoma detection 2018: A challenge hosted by the international skin imaging collaboration (isic), 2019. URL- </a:t>
            </a:r>
            <a:r>
              <a:rPr lang="en" u="sng">
                <a:solidFill>
                  <a:schemeClr val="hlink"/>
                </a:solidFill>
                <a:latin typeface="Lora"/>
                <a:ea typeface="Lora"/>
                <a:cs typeface="Lora"/>
                <a:sym typeface="Lora"/>
                <a:hlinkClick r:id="rId5"/>
              </a:rPr>
              <a:t>https://arxiv.org/abs/1902.03368</a:t>
            </a:r>
            <a:endParaRPr>
              <a:solidFill>
                <a:srgbClr val="181A1B"/>
              </a:solidFill>
              <a:latin typeface="Lora"/>
              <a:ea typeface="Lora"/>
              <a:cs typeface="Lora"/>
              <a:sym typeface="Lora"/>
            </a:endParaRPr>
          </a:p>
          <a:p>
            <a:pPr indent="-298767" lvl="0" marL="457200" rtl="0" algn="l">
              <a:spcBef>
                <a:spcPts val="0"/>
              </a:spcBef>
              <a:spcAft>
                <a:spcPts val="0"/>
              </a:spcAft>
              <a:buClr>
                <a:srgbClr val="181A1B"/>
              </a:buClr>
              <a:buSzPct val="100000"/>
              <a:buFont typeface="Lora"/>
              <a:buChar char="●"/>
            </a:pPr>
            <a:r>
              <a:rPr lang="en">
                <a:solidFill>
                  <a:srgbClr val="181A1B"/>
                </a:solidFill>
                <a:latin typeface="Lora"/>
                <a:ea typeface="Lora"/>
                <a:cs typeface="Lora"/>
                <a:sym typeface="Lora"/>
              </a:rPr>
              <a:t>[17] R. Marks. Epidemiology of melanoma. Clinical and Experimental Dermatology, 25(6):459–463, September 2000. ISSN 0307-6938. doi: 10.1046/j.1365-2230.2000.00693.x.</a:t>
            </a:r>
            <a:endParaRPr>
              <a:solidFill>
                <a:srgbClr val="181A1B"/>
              </a:solidFill>
              <a:latin typeface="Lora"/>
              <a:ea typeface="Lora"/>
              <a:cs typeface="Lora"/>
              <a:sym typeface="Lora"/>
            </a:endParaRPr>
          </a:p>
          <a:p>
            <a:pPr indent="-298767" lvl="0" marL="457200" rtl="0" algn="l">
              <a:spcBef>
                <a:spcPts val="0"/>
              </a:spcBef>
              <a:spcAft>
                <a:spcPts val="0"/>
              </a:spcAft>
              <a:buClr>
                <a:srgbClr val="181A1B"/>
              </a:buClr>
              <a:buSzPct val="100000"/>
              <a:buFont typeface="Lora"/>
              <a:buChar char="●"/>
            </a:pPr>
            <a:r>
              <a:rPr lang="en">
                <a:solidFill>
                  <a:srgbClr val="181A1B"/>
                </a:solidFill>
                <a:latin typeface="Lora"/>
                <a:ea typeface="Lora"/>
                <a:cs typeface="Lora"/>
                <a:sym typeface="Lora"/>
              </a:rPr>
              <a:t>[20] Md Ashraful Alam Milton. Automated skin lesion classification using ensemble of deep neural networks in isic 2018: Skin lesion analysis towards melanoma detection challenge. ArXiv, abs/1901.10802, 2019.</a:t>
            </a:r>
            <a:endParaRPr>
              <a:solidFill>
                <a:srgbClr val="181A1B"/>
              </a:solidFill>
              <a:latin typeface="Lora"/>
              <a:ea typeface="Lora"/>
              <a:cs typeface="Lora"/>
              <a:sym typeface="Lora"/>
            </a:endParaRPr>
          </a:p>
          <a:p>
            <a:pPr indent="0" lvl="0" marL="0" rtl="0" algn="l">
              <a:spcBef>
                <a:spcPts val="1200"/>
              </a:spcBef>
              <a:spcAft>
                <a:spcPts val="1200"/>
              </a:spcAft>
              <a:buNone/>
            </a:pPr>
            <a:r>
              <a:t/>
            </a:r>
            <a:endParaRPr/>
          </a:p>
        </p:txBody>
      </p:sp>
      <p:pic>
        <p:nvPicPr>
          <p:cNvPr id="215" name="Google Shape;215;p30"/>
          <p:cNvPicPr preferRelativeResize="0"/>
          <p:nvPr/>
        </p:nvPicPr>
        <p:blipFill>
          <a:blip r:embed="rId6">
            <a:alphaModFix/>
          </a:blip>
          <a:stretch>
            <a:fillRect/>
          </a:stretch>
        </p:blipFill>
        <p:spPr>
          <a:xfrm>
            <a:off x="8609700" y="0"/>
            <a:ext cx="522849" cy="479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a:t>
            </a:r>
            <a:endParaRPr/>
          </a:p>
        </p:txBody>
      </p:sp>
      <p:sp>
        <p:nvSpPr>
          <p:cNvPr id="72" name="Google Shape;72;p14"/>
          <p:cNvSpPr txBox="1"/>
          <p:nvPr>
            <p:ph idx="1" type="body"/>
          </p:nvPr>
        </p:nvSpPr>
        <p:spPr>
          <a:xfrm>
            <a:off x="311700" y="1488875"/>
            <a:ext cx="4260300" cy="3076200"/>
          </a:xfrm>
          <a:prstGeom prst="rect">
            <a:avLst/>
          </a:prstGeom>
        </p:spPr>
        <p:txBody>
          <a:bodyPr anchorCtr="0" anchor="t" bIns="91425" lIns="91425" spcFirstLastPara="1" rIns="91425" wrap="square" tIns="91425">
            <a:noAutofit/>
          </a:bodyPr>
          <a:lstStyle/>
          <a:p>
            <a:pPr indent="-317817" lvl="0" marL="457200" rtl="0" algn="l">
              <a:lnSpc>
                <a:spcPct val="130000"/>
              </a:lnSpc>
              <a:spcBef>
                <a:spcPts val="1400"/>
              </a:spcBef>
              <a:spcAft>
                <a:spcPts val="0"/>
              </a:spcAft>
              <a:buClr>
                <a:schemeClr val="dk1"/>
              </a:buClr>
              <a:buSzPts val="1405"/>
              <a:buFont typeface="Lora"/>
              <a:buAutoNum type="arabicPeriod"/>
            </a:pPr>
            <a:r>
              <a:rPr b="1" lang="en" sz="1405">
                <a:solidFill>
                  <a:schemeClr val="dk1"/>
                </a:solidFill>
                <a:highlight>
                  <a:schemeClr val="lt1"/>
                </a:highlight>
                <a:latin typeface="Lora"/>
                <a:ea typeface="Lora"/>
                <a:cs typeface="Lora"/>
                <a:sym typeface="Lora"/>
              </a:rPr>
              <a:t>Md. Farhadul Islam (19201086)</a:t>
            </a:r>
            <a:endParaRPr b="1" sz="1405">
              <a:solidFill>
                <a:schemeClr val="dk1"/>
              </a:solidFill>
              <a:highlight>
                <a:schemeClr val="lt1"/>
              </a:highlight>
              <a:latin typeface="Lora"/>
              <a:ea typeface="Lora"/>
              <a:cs typeface="Lora"/>
              <a:sym typeface="Lora"/>
            </a:endParaRPr>
          </a:p>
          <a:p>
            <a:pPr indent="0" lvl="0" marL="457200" rtl="0" algn="l">
              <a:lnSpc>
                <a:spcPct val="130000"/>
              </a:lnSpc>
              <a:spcBef>
                <a:spcPts val="1400"/>
              </a:spcBef>
              <a:spcAft>
                <a:spcPts val="0"/>
              </a:spcAft>
              <a:buSzPts val="935"/>
              <a:buNone/>
            </a:pPr>
            <a:r>
              <a:t/>
            </a:r>
            <a:endParaRPr b="1" sz="1405">
              <a:solidFill>
                <a:schemeClr val="dk1"/>
              </a:solidFill>
              <a:highlight>
                <a:schemeClr val="lt1"/>
              </a:highlight>
              <a:latin typeface="Lora"/>
              <a:ea typeface="Lora"/>
              <a:cs typeface="Lora"/>
              <a:sym typeface="Lora"/>
            </a:endParaRPr>
          </a:p>
          <a:p>
            <a:pPr indent="-317817" lvl="0" marL="457200" rtl="0" algn="l">
              <a:lnSpc>
                <a:spcPct val="130000"/>
              </a:lnSpc>
              <a:spcBef>
                <a:spcPts val="1400"/>
              </a:spcBef>
              <a:spcAft>
                <a:spcPts val="0"/>
              </a:spcAft>
              <a:buClr>
                <a:schemeClr val="dk1"/>
              </a:buClr>
              <a:buSzPts val="1405"/>
              <a:buFont typeface="Lora"/>
              <a:buAutoNum type="arabicPeriod"/>
            </a:pPr>
            <a:r>
              <a:rPr b="1" lang="en" sz="1405">
                <a:solidFill>
                  <a:schemeClr val="dk1"/>
                </a:solidFill>
                <a:highlight>
                  <a:schemeClr val="lt1"/>
                </a:highlight>
                <a:latin typeface="Lora"/>
                <a:ea typeface="Lora"/>
                <a:cs typeface="Lora"/>
                <a:sym typeface="Lora"/>
              </a:rPr>
              <a:t>Fardin Bin Rahman (20101592) </a:t>
            </a:r>
            <a:endParaRPr b="1" sz="1405">
              <a:solidFill>
                <a:schemeClr val="dk1"/>
              </a:solidFill>
              <a:highlight>
                <a:schemeClr val="lt1"/>
              </a:highlight>
              <a:latin typeface="Lora"/>
              <a:ea typeface="Lora"/>
              <a:cs typeface="Lora"/>
              <a:sym typeface="Lora"/>
            </a:endParaRPr>
          </a:p>
          <a:p>
            <a:pPr indent="0" lvl="0" marL="457200" rtl="0" algn="l">
              <a:lnSpc>
                <a:spcPct val="130000"/>
              </a:lnSpc>
              <a:spcBef>
                <a:spcPts val="1400"/>
              </a:spcBef>
              <a:spcAft>
                <a:spcPts val="0"/>
              </a:spcAft>
              <a:buSzPts val="935"/>
              <a:buNone/>
            </a:pPr>
            <a:r>
              <a:t/>
            </a:r>
            <a:endParaRPr b="1" sz="1405">
              <a:solidFill>
                <a:schemeClr val="dk1"/>
              </a:solidFill>
              <a:highlight>
                <a:schemeClr val="lt1"/>
              </a:highlight>
              <a:latin typeface="Lora"/>
              <a:ea typeface="Lora"/>
              <a:cs typeface="Lora"/>
              <a:sym typeface="Lora"/>
            </a:endParaRPr>
          </a:p>
          <a:p>
            <a:pPr indent="-317817" lvl="0" marL="457200" rtl="0" algn="l">
              <a:lnSpc>
                <a:spcPct val="130000"/>
              </a:lnSpc>
              <a:spcBef>
                <a:spcPts val="1400"/>
              </a:spcBef>
              <a:spcAft>
                <a:spcPts val="0"/>
              </a:spcAft>
              <a:buClr>
                <a:schemeClr val="dk1"/>
              </a:buClr>
              <a:buSzPts val="1405"/>
              <a:buFont typeface="Lora"/>
              <a:buAutoNum type="arabicPeriod"/>
            </a:pPr>
            <a:r>
              <a:rPr b="1" lang="en" sz="1405">
                <a:solidFill>
                  <a:schemeClr val="dk1"/>
                </a:solidFill>
                <a:highlight>
                  <a:schemeClr val="lt1"/>
                </a:highlight>
                <a:latin typeface="Lora"/>
                <a:ea typeface="Lora"/>
                <a:cs typeface="Lora"/>
                <a:sym typeface="Lora"/>
              </a:rPr>
              <a:t>Sarah Zabeen (19241004)</a:t>
            </a:r>
            <a:endParaRPr b="1" sz="1405">
              <a:solidFill>
                <a:schemeClr val="dk1"/>
              </a:solidFill>
              <a:highlight>
                <a:schemeClr val="lt1"/>
              </a:highlight>
              <a:latin typeface="Lora"/>
              <a:ea typeface="Lora"/>
              <a:cs typeface="Lora"/>
              <a:sym typeface="Lora"/>
            </a:endParaRPr>
          </a:p>
          <a:p>
            <a:pPr indent="0" lvl="0" marL="457200" rtl="0" algn="l">
              <a:lnSpc>
                <a:spcPct val="130000"/>
              </a:lnSpc>
              <a:spcBef>
                <a:spcPts val="1400"/>
              </a:spcBef>
              <a:spcAft>
                <a:spcPts val="0"/>
              </a:spcAft>
              <a:buSzPts val="935"/>
              <a:buNone/>
            </a:pPr>
            <a:r>
              <a:t/>
            </a:r>
            <a:endParaRPr b="1" sz="1405">
              <a:solidFill>
                <a:schemeClr val="dk1"/>
              </a:solidFill>
              <a:highlight>
                <a:schemeClr val="lt1"/>
              </a:highlight>
              <a:latin typeface="Lora"/>
              <a:ea typeface="Lora"/>
              <a:cs typeface="Lora"/>
              <a:sym typeface="Lora"/>
            </a:endParaRPr>
          </a:p>
          <a:p>
            <a:pPr indent="-317817" lvl="0" marL="457200" rtl="0" algn="l">
              <a:lnSpc>
                <a:spcPct val="130000"/>
              </a:lnSpc>
              <a:spcBef>
                <a:spcPts val="1400"/>
              </a:spcBef>
              <a:spcAft>
                <a:spcPts val="0"/>
              </a:spcAft>
              <a:buClr>
                <a:schemeClr val="dk1"/>
              </a:buClr>
              <a:buSzPts val="1405"/>
              <a:buFont typeface="Lora"/>
              <a:buAutoNum type="arabicPeriod"/>
            </a:pPr>
            <a:r>
              <a:rPr b="1" lang="en" sz="1405">
                <a:solidFill>
                  <a:schemeClr val="dk1"/>
                </a:solidFill>
                <a:highlight>
                  <a:schemeClr val="lt1"/>
                </a:highlight>
                <a:latin typeface="Lora"/>
                <a:ea typeface="Lora"/>
                <a:cs typeface="Lora"/>
                <a:sym typeface="Lora"/>
              </a:rPr>
              <a:t>Md. Azharul Islam (19301257)</a:t>
            </a:r>
            <a:endParaRPr b="1" sz="1405">
              <a:solidFill>
                <a:schemeClr val="dk1"/>
              </a:solidFill>
              <a:highlight>
                <a:schemeClr val="lt1"/>
              </a:highlight>
              <a:latin typeface="Lora"/>
              <a:ea typeface="Lora"/>
              <a:cs typeface="Lora"/>
              <a:sym typeface="Lora"/>
            </a:endParaRPr>
          </a:p>
          <a:p>
            <a:pPr indent="0" lvl="0" marL="457200" rtl="0" algn="l">
              <a:lnSpc>
                <a:spcPct val="95000"/>
              </a:lnSpc>
              <a:spcBef>
                <a:spcPts val="400"/>
              </a:spcBef>
              <a:spcAft>
                <a:spcPts val="1200"/>
              </a:spcAft>
              <a:buSzPts val="935"/>
              <a:buNone/>
            </a:pPr>
            <a:r>
              <a:t/>
            </a:r>
            <a:endParaRPr sz="1405">
              <a:latin typeface="Lora"/>
              <a:ea typeface="Lora"/>
              <a:cs typeface="Lora"/>
              <a:sym typeface="Lora"/>
            </a:endParaRPr>
          </a:p>
        </p:txBody>
      </p:sp>
      <p:pic>
        <p:nvPicPr>
          <p:cNvPr id="73" name="Google Shape;73;p14"/>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74" name="Google Shape;74;p14"/>
          <p:cNvPicPr preferRelativeResize="0"/>
          <p:nvPr/>
        </p:nvPicPr>
        <p:blipFill>
          <a:blip r:embed="rId4">
            <a:alphaModFix/>
          </a:blip>
          <a:stretch>
            <a:fillRect/>
          </a:stretch>
        </p:blipFill>
        <p:spPr>
          <a:xfrm>
            <a:off x="5811750" y="1277025"/>
            <a:ext cx="3320792" cy="3866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0" name="Google Shape;80;p15"/>
          <p:cNvSpPr txBox="1"/>
          <p:nvPr>
            <p:ph idx="1" type="body"/>
          </p:nvPr>
        </p:nvSpPr>
        <p:spPr>
          <a:xfrm>
            <a:off x="311700" y="1505700"/>
            <a:ext cx="4260300" cy="3076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181A1B"/>
              </a:buClr>
              <a:buSzPts val="1200"/>
              <a:buFont typeface="Lora"/>
              <a:buChar char="●"/>
            </a:pPr>
            <a:r>
              <a:rPr lang="en" sz="1200">
                <a:solidFill>
                  <a:srgbClr val="181A1B"/>
                </a:solidFill>
                <a:latin typeface="Lora"/>
                <a:ea typeface="Lora"/>
                <a:cs typeface="Lora"/>
                <a:sym typeface="Lora"/>
              </a:rPr>
              <a:t>Skin Cancer is an invasive disease</a:t>
            </a:r>
            <a:endParaRPr sz="1200">
              <a:solidFill>
                <a:srgbClr val="181A1B"/>
              </a:solidFill>
              <a:latin typeface="Lora"/>
              <a:ea typeface="Lora"/>
              <a:cs typeface="Lora"/>
              <a:sym typeface="Lora"/>
            </a:endParaRPr>
          </a:p>
          <a:p>
            <a:pPr indent="0" lvl="0" marL="457200" rtl="0" algn="l">
              <a:spcBef>
                <a:spcPts val="1200"/>
              </a:spcBef>
              <a:spcAft>
                <a:spcPts val="0"/>
              </a:spcAft>
              <a:buNone/>
            </a:pPr>
            <a:r>
              <a:t/>
            </a:r>
            <a:endParaRPr sz="1200">
              <a:solidFill>
                <a:srgbClr val="181A1B"/>
              </a:solidFill>
              <a:latin typeface="Lora"/>
              <a:ea typeface="Lora"/>
              <a:cs typeface="Lora"/>
              <a:sym typeface="Lora"/>
            </a:endParaRPr>
          </a:p>
          <a:p>
            <a:pPr indent="-304800" lvl="0" marL="457200" rtl="0" algn="l">
              <a:spcBef>
                <a:spcPts val="1200"/>
              </a:spcBef>
              <a:spcAft>
                <a:spcPts val="0"/>
              </a:spcAft>
              <a:buClr>
                <a:srgbClr val="181A1B"/>
              </a:buClr>
              <a:buSzPts val="1200"/>
              <a:buFont typeface="Lora"/>
              <a:buChar char="●"/>
            </a:pPr>
            <a:r>
              <a:rPr lang="en" sz="1200">
                <a:solidFill>
                  <a:srgbClr val="181A1B"/>
                </a:solidFill>
                <a:highlight>
                  <a:srgbClr val="FFFFFF"/>
                </a:highlight>
                <a:latin typeface="Lora"/>
                <a:ea typeface="Lora"/>
                <a:cs typeface="Lora"/>
                <a:sym typeface="Lora"/>
              </a:rPr>
              <a:t>Across the world, skin cancer accounted for over 1 million deaths every month, and</a:t>
            </a:r>
            <a:r>
              <a:rPr lang="en" sz="1200">
                <a:solidFill>
                  <a:srgbClr val="181A1B"/>
                </a:solidFill>
                <a:latin typeface="Lora"/>
                <a:ea typeface="Lora"/>
                <a:cs typeface="Lora"/>
                <a:sym typeface="Lora"/>
              </a:rPr>
              <a:t> </a:t>
            </a:r>
            <a:r>
              <a:rPr lang="en" sz="1200">
                <a:solidFill>
                  <a:srgbClr val="181A1B"/>
                </a:solidFill>
                <a:highlight>
                  <a:srgbClr val="FFFFFF"/>
                </a:highlight>
                <a:latin typeface="Lora"/>
                <a:ea typeface="Lora"/>
                <a:cs typeface="Lora"/>
                <a:sym typeface="Lora"/>
              </a:rPr>
              <a:t>300,000 more monthly cases in 2018 [2]</a:t>
            </a:r>
            <a:endParaRPr sz="1200">
              <a:solidFill>
                <a:srgbClr val="181A1B"/>
              </a:solidFill>
              <a:highlight>
                <a:srgbClr val="FFFFFF"/>
              </a:highlight>
              <a:latin typeface="Lora"/>
              <a:ea typeface="Lora"/>
              <a:cs typeface="Lora"/>
              <a:sym typeface="Lora"/>
            </a:endParaRPr>
          </a:p>
          <a:p>
            <a:pPr indent="0" lvl="0" marL="457200" rtl="0" algn="l">
              <a:spcBef>
                <a:spcPts val="0"/>
              </a:spcBef>
              <a:spcAft>
                <a:spcPts val="0"/>
              </a:spcAft>
              <a:buNone/>
            </a:pPr>
            <a:r>
              <a:t/>
            </a:r>
            <a:endParaRPr sz="1200">
              <a:solidFill>
                <a:srgbClr val="181A1B"/>
              </a:solidFill>
              <a:highlight>
                <a:srgbClr val="FFFFFF"/>
              </a:highlight>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highlight>
                  <a:srgbClr val="FFFFFF"/>
                </a:highlight>
                <a:latin typeface="Lora"/>
                <a:ea typeface="Lora"/>
                <a:cs typeface="Lora"/>
                <a:sym typeface="Lora"/>
              </a:rPr>
              <a:t>Progress in Deep Learning</a:t>
            </a:r>
            <a:endParaRPr sz="1200">
              <a:solidFill>
                <a:srgbClr val="181A1B"/>
              </a:solidFill>
              <a:highlight>
                <a:srgbClr val="FFFFFF"/>
              </a:highlight>
              <a:latin typeface="Lora"/>
              <a:ea typeface="Lora"/>
              <a:cs typeface="Lora"/>
              <a:sym typeface="Lora"/>
            </a:endParaRPr>
          </a:p>
          <a:p>
            <a:pPr indent="0" lvl="0" marL="457200" rtl="0" algn="l">
              <a:spcBef>
                <a:spcPts val="0"/>
              </a:spcBef>
              <a:spcAft>
                <a:spcPts val="0"/>
              </a:spcAft>
              <a:buNone/>
            </a:pPr>
            <a:r>
              <a:t/>
            </a:r>
            <a:endParaRPr sz="1200">
              <a:solidFill>
                <a:srgbClr val="181A1B"/>
              </a:solidFill>
              <a:highlight>
                <a:srgbClr val="FFFFFF"/>
              </a:highlight>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highlight>
                  <a:srgbClr val="FFFFFF"/>
                </a:highlight>
                <a:latin typeface="Lora"/>
                <a:ea typeface="Lora"/>
                <a:cs typeface="Lora"/>
                <a:sym typeface="Lora"/>
              </a:rPr>
              <a:t>Reportedly the accuracy for properly diagnosing skin lesions </a:t>
            </a:r>
            <a:r>
              <a:rPr lang="en" sz="1200">
                <a:solidFill>
                  <a:srgbClr val="181A1B"/>
                </a:solidFill>
                <a:highlight>
                  <a:schemeClr val="lt1"/>
                </a:highlight>
                <a:latin typeface="Lora"/>
                <a:ea typeface="Lora"/>
                <a:cs typeface="Lora"/>
                <a:sym typeface="Lora"/>
              </a:rPr>
              <a:t>by professionals </a:t>
            </a:r>
            <a:r>
              <a:rPr lang="en" sz="1200">
                <a:solidFill>
                  <a:srgbClr val="181A1B"/>
                </a:solidFill>
                <a:highlight>
                  <a:srgbClr val="FFFFFF"/>
                </a:highlight>
                <a:latin typeface="Lora"/>
                <a:ea typeface="Lora"/>
                <a:cs typeface="Lora"/>
                <a:sym typeface="Lora"/>
              </a:rPr>
              <a:t> is below 80% [17]</a:t>
            </a:r>
            <a:endParaRPr sz="1200">
              <a:solidFill>
                <a:srgbClr val="181A1B"/>
              </a:solidFill>
              <a:highlight>
                <a:srgbClr val="FFFFFF"/>
              </a:highlight>
              <a:latin typeface="Lora"/>
              <a:ea typeface="Lora"/>
              <a:cs typeface="Lora"/>
              <a:sym typeface="Lora"/>
            </a:endParaRPr>
          </a:p>
          <a:p>
            <a:pPr indent="0" lvl="0" marL="457200" rtl="0" algn="l">
              <a:spcBef>
                <a:spcPts val="0"/>
              </a:spcBef>
              <a:spcAft>
                <a:spcPts val="0"/>
              </a:spcAft>
              <a:buNone/>
            </a:pPr>
            <a:r>
              <a:t/>
            </a:r>
            <a:endParaRPr sz="1200">
              <a:solidFill>
                <a:srgbClr val="181A1B"/>
              </a:solidFill>
              <a:highlight>
                <a:srgbClr val="FFFFFF"/>
              </a:highlight>
              <a:latin typeface="Lora"/>
              <a:ea typeface="Lora"/>
              <a:cs typeface="Lora"/>
              <a:sym typeface="Lora"/>
            </a:endParaRPr>
          </a:p>
          <a:p>
            <a:pPr indent="-304800" lvl="0" marL="457200" rtl="0" algn="l">
              <a:spcBef>
                <a:spcPts val="0"/>
              </a:spcBef>
              <a:spcAft>
                <a:spcPts val="0"/>
              </a:spcAft>
              <a:buClr>
                <a:srgbClr val="181A1B"/>
              </a:buClr>
              <a:buSzPts val="1200"/>
              <a:buFont typeface="Lora"/>
              <a:buChar char="●"/>
            </a:pPr>
            <a:r>
              <a:rPr lang="en" sz="1200">
                <a:solidFill>
                  <a:srgbClr val="181A1B"/>
                </a:solidFill>
                <a:highlight>
                  <a:srgbClr val="FFFFFF"/>
                </a:highlight>
                <a:latin typeface="Lora"/>
                <a:ea typeface="Lora"/>
                <a:cs typeface="Lora"/>
                <a:sym typeface="Lora"/>
              </a:rPr>
              <a:t>3 Categories of Skin Cancer [3]</a:t>
            </a:r>
            <a:endParaRPr sz="1200">
              <a:solidFill>
                <a:srgbClr val="181A1B"/>
              </a:solidFill>
              <a:highlight>
                <a:srgbClr val="FFFFFF"/>
              </a:highlight>
              <a:latin typeface="Lora"/>
              <a:ea typeface="Lora"/>
              <a:cs typeface="Lora"/>
              <a:sym typeface="Lora"/>
            </a:endParaRPr>
          </a:p>
          <a:p>
            <a:pPr indent="0" lvl="0" marL="457200" rtl="0" algn="l">
              <a:spcBef>
                <a:spcPts val="0"/>
              </a:spcBef>
              <a:spcAft>
                <a:spcPts val="1200"/>
              </a:spcAft>
              <a:buNone/>
            </a:pPr>
            <a:r>
              <a:t/>
            </a:r>
            <a:endParaRPr sz="1200">
              <a:solidFill>
                <a:srgbClr val="181A1B"/>
              </a:solidFill>
              <a:latin typeface="Lora"/>
              <a:ea typeface="Lora"/>
              <a:cs typeface="Lora"/>
              <a:sym typeface="Lora"/>
            </a:endParaRPr>
          </a:p>
        </p:txBody>
      </p:sp>
      <p:pic>
        <p:nvPicPr>
          <p:cNvPr id="81" name="Google Shape;81;p15"/>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82" name="Google Shape;82;p15"/>
          <p:cNvPicPr preferRelativeResize="0"/>
          <p:nvPr/>
        </p:nvPicPr>
        <p:blipFill>
          <a:blip r:embed="rId4">
            <a:alphaModFix/>
          </a:blip>
          <a:stretch>
            <a:fillRect/>
          </a:stretch>
        </p:blipFill>
        <p:spPr>
          <a:xfrm>
            <a:off x="4865350" y="1750237"/>
            <a:ext cx="4267199" cy="2587125"/>
          </a:xfrm>
          <a:prstGeom prst="rect">
            <a:avLst/>
          </a:prstGeom>
          <a:noFill/>
          <a:ln>
            <a:noFill/>
          </a:ln>
        </p:spPr>
      </p:pic>
      <p:sp>
        <p:nvSpPr>
          <p:cNvPr id="83" name="Google Shape;83;p15"/>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9" name="Google Shape;89;p16"/>
          <p:cNvSpPr txBox="1"/>
          <p:nvPr>
            <p:ph idx="1" type="body"/>
          </p:nvPr>
        </p:nvSpPr>
        <p:spPr>
          <a:xfrm>
            <a:off x="311700" y="1505700"/>
            <a:ext cx="82980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81A1B"/>
                </a:solidFill>
                <a:highlight>
                  <a:srgbClr val="FFFFFF"/>
                </a:highlight>
                <a:latin typeface="Lora"/>
                <a:ea typeface="Lora"/>
                <a:cs typeface="Lora"/>
                <a:sym typeface="Lora"/>
              </a:rPr>
              <a:t>Our main contributions are:</a:t>
            </a:r>
            <a:endParaRPr>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a:solidFill>
                <a:srgbClr val="181A1B"/>
              </a:solidFill>
              <a:latin typeface="Lora"/>
              <a:ea typeface="Lora"/>
              <a:cs typeface="Lora"/>
              <a:sym typeface="Lora"/>
            </a:endParaRPr>
          </a:p>
          <a:p>
            <a:pPr indent="0" lvl="0" marL="0" rtl="0" algn="l">
              <a:spcBef>
                <a:spcPts val="0"/>
              </a:spcBef>
              <a:spcAft>
                <a:spcPts val="0"/>
              </a:spcAft>
              <a:buNone/>
            </a:pPr>
            <a:r>
              <a:rPr b="1" i="1" lang="en" sz="1500">
                <a:solidFill>
                  <a:srgbClr val="181A1B"/>
                </a:solidFill>
                <a:highlight>
                  <a:srgbClr val="FFFFFF"/>
                </a:highlight>
                <a:latin typeface="Lora"/>
                <a:ea typeface="Lora"/>
                <a:cs typeface="Lora"/>
                <a:sym typeface="Lora"/>
              </a:rPr>
              <a:t>•  Using CNN to classify seven distinct categories diseases with high accuracy.</a:t>
            </a:r>
            <a:endParaRPr b="1" i="1" sz="1500">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sz="1500">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sz="1500">
              <a:solidFill>
                <a:srgbClr val="181A1B"/>
              </a:solidFill>
              <a:highlight>
                <a:srgbClr val="FFFFFF"/>
              </a:highlight>
              <a:latin typeface="Lora"/>
              <a:ea typeface="Lora"/>
              <a:cs typeface="Lora"/>
              <a:sym typeface="Lora"/>
            </a:endParaRPr>
          </a:p>
          <a:p>
            <a:pPr indent="0" lvl="0" marL="0" rtl="0" algn="l">
              <a:spcBef>
                <a:spcPts val="0"/>
              </a:spcBef>
              <a:spcAft>
                <a:spcPts val="0"/>
              </a:spcAft>
              <a:buNone/>
            </a:pPr>
            <a:r>
              <a:t/>
            </a:r>
            <a:endParaRPr>
              <a:solidFill>
                <a:srgbClr val="181A1B"/>
              </a:solidFill>
              <a:latin typeface="Lora"/>
              <a:ea typeface="Lora"/>
              <a:cs typeface="Lora"/>
              <a:sym typeface="Lora"/>
            </a:endParaRPr>
          </a:p>
          <a:p>
            <a:pPr indent="0" lvl="0" marL="0" rtl="0" algn="l">
              <a:spcBef>
                <a:spcPts val="0"/>
              </a:spcBef>
              <a:spcAft>
                <a:spcPts val="0"/>
              </a:spcAft>
              <a:buNone/>
            </a:pPr>
            <a:r>
              <a:rPr b="1" i="1" lang="en" sz="1500">
                <a:solidFill>
                  <a:srgbClr val="181A1B"/>
                </a:solidFill>
                <a:highlight>
                  <a:srgbClr val="FFFFFF"/>
                </a:highlight>
                <a:latin typeface="Lora"/>
                <a:ea typeface="Lora"/>
                <a:cs typeface="Lora"/>
                <a:sym typeface="Lora"/>
              </a:rPr>
              <a:t>•  Creating a lightweight, user friendly model for applications.</a:t>
            </a:r>
            <a:endParaRPr b="1" i="1" sz="1500">
              <a:solidFill>
                <a:srgbClr val="181A1B"/>
              </a:solidFill>
              <a:highlight>
                <a:srgbClr val="FFFFFF"/>
              </a:highlight>
              <a:latin typeface="Lora"/>
              <a:ea typeface="Lora"/>
              <a:cs typeface="Lora"/>
              <a:sym typeface="Lora"/>
            </a:endParaRPr>
          </a:p>
          <a:p>
            <a:pPr indent="0" lvl="0" marL="457200" rtl="0" algn="l">
              <a:spcBef>
                <a:spcPts val="0"/>
              </a:spcBef>
              <a:spcAft>
                <a:spcPts val="1200"/>
              </a:spcAft>
              <a:buNone/>
            </a:pPr>
            <a:r>
              <a:t/>
            </a:r>
            <a:endParaRPr sz="1000">
              <a:solidFill>
                <a:srgbClr val="181A1B"/>
              </a:solidFill>
              <a:latin typeface="Lora"/>
              <a:ea typeface="Lora"/>
              <a:cs typeface="Lora"/>
              <a:sym typeface="Lora"/>
            </a:endParaRPr>
          </a:p>
        </p:txBody>
      </p:sp>
      <p:pic>
        <p:nvPicPr>
          <p:cNvPr id="90" name="Google Shape;90;p16"/>
          <p:cNvPicPr preferRelativeResize="0"/>
          <p:nvPr/>
        </p:nvPicPr>
        <p:blipFill>
          <a:blip r:embed="rId3">
            <a:alphaModFix/>
          </a:blip>
          <a:stretch>
            <a:fillRect/>
          </a:stretch>
        </p:blipFill>
        <p:spPr>
          <a:xfrm>
            <a:off x="8609700" y="0"/>
            <a:ext cx="522849" cy="479700"/>
          </a:xfrm>
          <a:prstGeom prst="rect">
            <a:avLst/>
          </a:prstGeom>
          <a:noFill/>
          <a:ln>
            <a:noFill/>
          </a:ln>
        </p:spPr>
      </p:pic>
      <p:sp>
        <p:nvSpPr>
          <p:cNvPr id="91" name="Google Shape;91;p16"/>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97" name="Google Shape;97;p17"/>
          <p:cNvSpPr txBox="1"/>
          <p:nvPr>
            <p:ph idx="1" type="body"/>
          </p:nvPr>
        </p:nvSpPr>
        <p:spPr>
          <a:xfrm>
            <a:off x="311700" y="1505700"/>
            <a:ext cx="8480400" cy="3076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First studies using dermoscopy images were limited</a:t>
            </a:r>
            <a:endParaRPr sz="1200">
              <a:solidFill>
                <a:srgbClr val="181A1B"/>
              </a:solidFill>
              <a:highlight>
                <a:schemeClr val="lt1"/>
              </a:highlight>
              <a:latin typeface="Lora"/>
              <a:ea typeface="Lora"/>
              <a:cs typeface="Lora"/>
              <a:sym typeface="Lora"/>
            </a:endParaRPr>
          </a:p>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Convolutional neural networks became the preferred choice for skin cancer classification</a:t>
            </a:r>
            <a:endParaRPr sz="1200">
              <a:solidFill>
                <a:srgbClr val="181A1B"/>
              </a:solidFill>
              <a:highlight>
                <a:schemeClr val="lt1"/>
              </a:highlight>
              <a:latin typeface="Lora"/>
              <a:ea typeface="Lora"/>
              <a:cs typeface="Lora"/>
              <a:sym typeface="Lora"/>
            </a:endParaRPr>
          </a:p>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Current literature uses transfer learning</a:t>
            </a:r>
            <a:endParaRPr sz="1200">
              <a:solidFill>
                <a:srgbClr val="181A1B"/>
              </a:solidFill>
              <a:highlight>
                <a:schemeClr val="lt1"/>
              </a:highlight>
              <a:latin typeface="Lora"/>
              <a:ea typeface="Lora"/>
              <a:cs typeface="Lora"/>
              <a:sym typeface="Lora"/>
            </a:endParaRPr>
          </a:p>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Previous studies of computational classification were unable to improve the accuracy of MCS skin cancer classification</a:t>
            </a:r>
            <a:endParaRPr sz="1200">
              <a:solidFill>
                <a:srgbClr val="181A1B"/>
              </a:solidFill>
              <a:highlight>
                <a:schemeClr val="lt1"/>
              </a:highlight>
              <a:latin typeface="Lora"/>
              <a:ea typeface="Lora"/>
              <a:cs typeface="Lora"/>
              <a:sym typeface="Lora"/>
            </a:endParaRPr>
          </a:p>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Most of the researches done has not used large dataset</a:t>
            </a:r>
            <a:endParaRPr sz="1200">
              <a:solidFill>
                <a:srgbClr val="181A1B"/>
              </a:solidFill>
              <a:highlight>
                <a:schemeClr val="lt1"/>
              </a:highlight>
              <a:latin typeface="Lora"/>
              <a:ea typeface="Lora"/>
              <a:cs typeface="Lora"/>
              <a:sym typeface="Lora"/>
            </a:endParaRPr>
          </a:p>
          <a:p>
            <a:pPr indent="-304800" lvl="0" marL="457200" rtl="0" algn="l">
              <a:lnSpc>
                <a:spcPct val="150000"/>
              </a:lnSpc>
              <a:spcBef>
                <a:spcPts val="0"/>
              </a:spcBef>
              <a:spcAft>
                <a:spcPts val="0"/>
              </a:spcAft>
              <a:buClr>
                <a:srgbClr val="181A1B"/>
              </a:buClr>
              <a:buSzPts val="1200"/>
              <a:buFont typeface="Lora"/>
              <a:buChar char="●"/>
            </a:pPr>
            <a:r>
              <a:rPr lang="en" sz="1200">
                <a:solidFill>
                  <a:srgbClr val="181A1B"/>
                </a:solidFill>
                <a:highlight>
                  <a:schemeClr val="lt1"/>
                </a:highlight>
                <a:latin typeface="Lora"/>
                <a:ea typeface="Lora"/>
                <a:cs typeface="Lora"/>
                <a:sym typeface="Lora"/>
              </a:rPr>
              <a:t>Our proposed model performs much better on seven classes of skin cancer</a:t>
            </a:r>
            <a:endParaRPr sz="1200">
              <a:solidFill>
                <a:srgbClr val="181A1B"/>
              </a:solidFill>
              <a:highlight>
                <a:schemeClr val="lt1"/>
              </a:highlight>
              <a:latin typeface="Lora"/>
              <a:ea typeface="Lora"/>
              <a:cs typeface="Lora"/>
              <a:sym typeface="Lora"/>
            </a:endParaRPr>
          </a:p>
        </p:txBody>
      </p:sp>
      <p:pic>
        <p:nvPicPr>
          <p:cNvPr id="98" name="Google Shape;98;p17"/>
          <p:cNvPicPr preferRelativeResize="0"/>
          <p:nvPr/>
        </p:nvPicPr>
        <p:blipFill>
          <a:blip r:embed="rId3">
            <a:alphaModFix/>
          </a:blip>
          <a:stretch>
            <a:fillRect/>
          </a:stretch>
        </p:blipFill>
        <p:spPr>
          <a:xfrm>
            <a:off x="8609700" y="0"/>
            <a:ext cx="522849" cy="479700"/>
          </a:xfrm>
          <a:prstGeom prst="rect">
            <a:avLst/>
          </a:prstGeom>
          <a:noFill/>
          <a:ln>
            <a:noFill/>
          </a:ln>
        </p:spPr>
      </p:pic>
      <p:sp>
        <p:nvSpPr>
          <p:cNvPr id="99" name="Google Shape;99;p17"/>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 - Workflow</a:t>
            </a:r>
            <a:endParaRPr/>
          </a:p>
        </p:txBody>
      </p:sp>
      <p:pic>
        <p:nvPicPr>
          <p:cNvPr id="105" name="Google Shape;105;p18"/>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06" name="Google Shape;106;p18"/>
          <p:cNvPicPr preferRelativeResize="0"/>
          <p:nvPr/>
        </p:nvPicPr>
        <p:blipFill>
          <a:blip r:embed="rId4">
            <a:alphaModFix/>
          </a:blip>
          <a:stretch>
            <a:fillRect/>
          </a:stretch>
        </p:blipFill>
        <p:spPr>
          <a:xfrm>
            <a:off x="641688" y="1326300"/>
            <a:ext cx="7546433" cy="3714075"/>
          </a:xfrm>
          <a:prstGeom prst="rect">
            <a:avLst/>
          </a:prstGeom>
          <a:noFill/>
          <a:ln>
            <a:noFill/>
          </a:ln>
        </p:spPr>
      </p:pic>
      <p:sp>
        <p:nvSpPr>
          <p:cNvPr id="107" name="Google Shape;107;p18"/>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a:t>
            </a:r>
            <a:endParaRPr/>
          </a:p>
        </p:txBody>
      </p:sp>
      <p:sp>
        <p:nvSpPr>
          <p:cNvPr id="113" name="Google Shape;113;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81A1B"/>
                </a:solidFill>
                <a:latin typeface="Lora"/>
                <a:ea typeface="Lora"/>
                <a:cs typeface="Lora"/>
                <a:sym typeface="Lora"/>
              </a:rPr>
              <a:t>Dataset: </a:t>
            </a:r>
            <a:r>
              <a:rPr b="1" i="1" lang="en" sz="1600">
                <a:solidFill>
                  <a:srgbClr val="181A1B"/>
                </a:solidFill>
                <a:latin typeface="Lora"/>
                <a:ea typeface="Lora"/>
                <a:cs typeface="Lora"/>
                <a:sym typeface="Lora"/>
              </a:rPr>
              <a:t>HAM10000 [10]</a:t>
            </a:r>
            <a:endParaRPr b="1" i="1" sz="1600">
              <a:solidFill>
                <a:srgbClr val="181A1B"/>
              </a:solidFill>
              <a:latin typeface="Lora"/>
              <a:ea typeface="Lora"/>
              <a:cs typeface="Lora"/>
              <a:sym typeface="Lora"/>
            </a:endParaRPr>
          </a:p>
          <a:p>
            <a:pPr indent="0" lvl="0" marL="0" rtl="0" algn="l">
              <a:spcBef>
                <a:spcPts val="1200"/>
              </a:spcBef>
              <a:spcAft>
                <a:spcPts val="0"/>
              </a:spcAft>
              <a:buNone/>
            </a:pPr>
            <a:r>
              <a:rPr lang="en">
                <a:solidFill>
                  <a:srgbClr val="181A1B"/>
                </a:solidFill>
                <a:latin typeface="Lora"/>
                <a:ea typeface="Lora"/>
                <a:cs typeface="Lora"/>
                <a:sym typeface="Lora"/>
              </a:rPr>
              <a:t>Classes : 7</a:t>
            </a:r>
            <a:endParaRPr>
              <a:solidFill>
                <a:srgbClr val="181A1B"/>
              </a:solidFill>
              <a:latin typeface="Lora"/>
              <a:ea typeface="Lora"/>
              <a:cs typeface="Lora"/>
              <a:sym typeface="Lora"/>
            </a:endParaRPr>
          </a:p>
          <a:p>
            <a:pPr indent="-304800" lvl="0" marL="457200" rtl="0" algn="l">
              <a:spcBef>
                <a:spcPts val="120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115 images of Dermatofibroma</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142 images of Vascular Lesions</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327 pictures of Actinic keratosis</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514 images of Basal cell carcinoma</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1099 pictures of Benign keratosis</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1113 images of Melanoma</a:t>
            </a:r>
            <a:endParaRPr sz="1200">
              <a:solidFill>
                <a:srgbClr val="000000"/>
              </a:solidFill>
              <a:highlight>
                <a:srgbClr val="FFFFFF"/>
              </a:highlight>
              <a:latin typeface="Lora"/>
              <a:ea typeface="Lora"/>
              <a:cs typeface="Lora"/>
              <a:sym typeface="Lora"/>
            </a:endParaRPr>
          </a:p>
          <a:p>
            <a:pPr indent="-304800" lvl="0" marL="457200" rtl="0" algn="l">
              <a:spcBef>
                <a:spcPts val="0"/>
              </a:spcBef>
              <a:spcAft>
                <a:spcPts val="0"/>
              </a:spcAft>
              <a:buClr>
                <a:srgbClr val="000000"/>
              </a:buClr>
              <a:buSzPts val="1200"/>
              <a:buFont typeface="Lora"/>
              <a:buChar char="●"/>
            </a:pPr>
            <a:r>
              <a:rPr lang="en" sz="1200">
                <a:solidFill>
                  <a:srgbClr val="000000"/>
                </a:solidFill>
                <a:highlight>
                  <a:srgbClr val="FFFFFF"/>
                </a:highlight>
                <a:latin typeface="Lora"/>
                <a:ea typeface="Lora"/>
                <a:cs typeface="Lora"/>
                <a:sym typeface="Lora"/>
              </a:rPr>
              <a:t>6705 images of Melanocytic nevi.</a:t>
            </a:r>
            <a:endParaRPr sz="1200">
              <a:solidFill>
                <a:srgbClr val="000000"/>
              </a:solidFill>
              <a:highlight>
                <a:srgbClr val="FFFFFF"/>
              </a:highlight>
              <a:latin typeface="Lora"/>
              <a:ea typeface="Lora"/>
              <a:cs typeface="Lora"/>
              <a:sym typeface="Lora"/>
            </a:endParaRPr>
          </a:p>
          <a:p>
            <a:pPr indent="0" lvl="0" marL="0" rtl="0" algn="l">
              <a:spcBef>
                <a:spcPts val="0"/>
              </a:spcBef>
              <a:spcAft>
                <a:spcPts val="1200"/>
              </a:spcAft>
              <a:buNone/>
            </a:pPr>
            <a:r>
              <a:t/>
            </a:r>
            <a:endParaRPr>
              <a:solidFill>
                <a:srgbClr val="181A1B"/>
              </a:solidFill>
              <a:latin typeface="Lora"/>
              <a:ea typeface="Lora"/>
              <a:cs typeface="Lora"/>
              <a:sym typeface="Lora"/>
            </a:endParaRPr>
          </a:p>
        </p:txBody>
      </p:sp>
      <p:pic>
        <p:nvPicPr>
          <p:cNvPr id="114" name="Google Shape;114;p19"/>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15" name="Google Shape;115;p19"/>
          <p:cNvPicPr preferRelativeResize="0"/>
          <p:nvPr/>
        </p:nvPicPr>
        <p:blipFill rotWithShape="1">
          <a:blip r:embed="rId4">
            <a:alphaModFix/>
          </a:blip>
          <a:srcRect b="0" l="44130" r="-44130" t="0"/>
          <a:stretch/>
        </p:blipFill>
        <p:spPr>
          <a:xfrm>
            <a:off x="5489175" y="1284325"/>
            <a:ext cx="2971774" cy="1574274"/>
          </a:xfrm>
          <a:prstGeom prst="rect">
            <a:avLst/>
          </a:prstGeom>
          <a:noFill/>
          <a:ln>
            <a:noFill/>
          </a:ln>
        </p:spPr>
      </p:pic>
      <p:pic>
        <p:nvPicPr>
          <p:cNvPr id="116" name="Google Shape;116;p19"/>
          <p:cNvPicPr preferRelativeResize="0"/>
          <p:nvPr/>
        </p:nvPicPr>
        <p:blipFill>
          <a:blip r:embed="rId5">
            <a:alphaModFix/>
          </a:blip>
          <a:stretch>
            <a:fillRect/>
          </a:stretch>
        </p:blipFill>
        <p:spPr>
          <a:xfrm>
            <a:off x="4751450" y="2858600"/>
            <a:ext cx="2971775" cy="2188425"/>
          </a:xfrm>
          <a:prstGeom prst="rect">
            <a:avLst/>
          </a:prstGeom>
          <a:noFill/>
          <a:ln>
            <a:noFill/>
          </a:ln>
        </p:spPr>
      </p:pic>
      <p:sp>
        <p:nvSpPr>
          <p:cNvPr id="117" name="Google Shape;117;p19"/>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a:t>
            </a:r>
            <a:endParaRPr/>
          </a:p>
        </p:txBody>
      </p:sp>
      <p:sp>
        <p:nvSpPr>
          <p:cNvPr id="123" name="Google Shape;123;p20"/>
          <p:cNvSpPr txBox="1"/>
          <p:nvPr>
            <p:ph idx="1" type="body"/>
          </p:nvPr>
        </p:nvSpPr>
        <p:spPr>
          <a:xfrm>
            <a:off x="311700" y="1505700"/>
            <a:ext cx="3999900" cy="4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181A1B"/>
                </a:solidFill>
                <a:latin typeface="Lora"/>
                <a:ea typeface="Lora"/>
                <a:cs typeface="Lora"/>
                <a:sym typeface="Lora"/>
              </a:rPr>
              <a:t>Exploratory Data Analysis:</a:t>
            </a:r>
            <a:endParaRPr>
              <a:solidFill>
                <a:srgbClr val="181A1B"/>
              </a:solidFill>
              <a:latin typeface="Lora"/>
              <a:ea typeface="Lora"/>
              <a:cs typeface="Lora"/>
              <a:sym typeface="Lora"/>
            </a:endParaRPr>
          </a:p>
        </p:txBody>
      </p:sp>
      <p:pic>
        <p:nvPicPr>
          <p:cNvPr id="124" name="Google Shape;124;p20"/>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25" name="Google Shape;125;p20"/>
          <p:cNvPicPr preferRelativeResize="0"/>
          <p:nvPr/>
        </p:nvPicPr>
        <p:blipFill rotWithShape="1">
          <a:blip r:embed="rId4">
            <a:alphaModFix/>
          </a:blip>
          <a:srcRect b="7169" l="3570" r="-3570" t="-7170"/>
          <a:stretch/>
        </p:blipFill>
        <p:spPr>
          <a:xfrm>
            <a:off x="6517575" y="2333775"/>
            <a:ext cx="2488875" cy="1620050"/>
          </a:xfrm>
          <a:prstGeom prst="rect">
            <a:avLst/>
          </a:prstGeom>
          <a:noFill/>
          <a:ln>
            <a:noFill/>
          </a:ln>
        </p:spPr>
      </p:pic>
      <p:pic>
        <p:nvPicPr>
          <p:cNvPr id="126" name="Google Shape;126;p20"/>
          <p:cNvPicPr preferRelativeResize="0"/>
          <p:nvPr/>
        </p:nvPicPr>
        <p:blipFill rotWithShape="1">
          <a:blip r:embed="rId5">
            <a:alphaModFix/>
          </a:blip>
          <a:srcRect b="0" l="0" r="0" t="8256"/>
          <a:stretch/>
        </p:blipFill>
        <p:spPr>
          <a:xfrm>
            <a:off x="311725" y="2395250"/>
            <a:ext cx="2741125" cy="2098500"/>
          </a:xfrm>
          <a:prstGeom prst="rect">
            <a:avLst/>
          </a:prstGeom>
          <a:noFill/>
          <a:ln>
            <a:noFill/>
          </a:ln>
        </p:spPr>
      </p:pic>
      <p:pic>
        <p:nvPicPr>
          <p:cNvPr id="127" name="Google Shape;127;p20"/>
          <p:cNvPicPr preferRelativeResize="0"/>
          <p:nvPr/>
        </p:nvPicPr>
        <p:blipFill>
          <a:blip r:embed="rId6">
            <a:alphaModFix/>
          </a:blip>
          <a:stretch>
            <a:fillRect/>
          </a:stretch>
        </p:blipFill>
        <p:spPr>
          <a:xfrm>
            <a:off x="3414650" y="2333775"/>
            <a:ext cx="2741125" cy="2159975"/>
          </a:xfrm>
          <a:prstGeom prst="rect">
            <a:avLst/>
          </a:prstGeom>
          <a:noFill/>
          <a:ln>
            <a:noFill/>
          </a:ln>
        </p:spPr>
      </p:pic>
      <p:sp>
        <p:nvSpPr>
          <p:cNvPr id="128" name="Google Shape;128;p20"/>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Fardin</a:t>
            </a:r>
            <a:endParaRPr>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Methodology</a:t>
            </a:r>
            <a:endParaRPr/>
          </a:p>
        </p:txBody>
      </p:sp>
      <p:sp>
        <p:nvSpPr>
          <p:cNvPr id="134" name="Google Shape;134;p21"/>
          <p:cNvSpPr txBox="1"/>
          <p:nvPr>
            <p:ph idx="1" type="body"/>
          </p:nvPr>
        </p:nvSpPr>
        <p:spPr>
          <a:xfrm>
            <a:off x="311700" y="1505700"/>
            <a:ext cx="39999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rgbClr val="181A1B"/>
                </a:solidFill>
                <a:latin typeface="Lora"/>
                <a:ea typeface="Lora"/>
                <a:cs typeface="Lora"/>
                <a:sym typeface="Lora"/>
              </a:rPr>
              <a:t>Data Processing:</a:t>
            </a:r>
            <a:endParaRPr sz="1706">
              <a:solidFill>
                <a:srgbClr val="181A1B"/>
              </a:solidFill>
              <a:latin typeface="Lora"/>
              <a:ea typeface="Lora"/>
              <a:cs typeface="Lora"/>
              <a:sym typeface="Lora"/>
            </a:endParaRPr>
          </a:p>
          <a:p>
            <a:pPr indent="-336947" lvl="0" marL="457200" rtl="0" algn="l">
              <a:spcBef>
                <a:spcPts val="1200"/>
              </a:spcBef>
              <a:spcAft>
                <a:spcPts val="0"/>
              </a:spcAft>
              <a:buClr>
                <a:srgbClr val="181A1B"/>
              </a:buClr>
              <a:buSzPts val="1706"/>
              <a:buFont typeface="Lora"/>
              <a:buAutoNum type="arabicPeriod"/>
            </a:pPr>
            <a:r>
              <a:rPr lang="en" sz="1706">
                <a:solidFill>
                  <a:srgbClr val="181A1B"/>
                </a:solidFill>
                <a:latin typeface="Lora"/>
                <a:ea typeface="Lora"/>
                <a:cs typeface="Lora"/>
                <a:sym typeface="Lora"/>
              </a:rPr>
              <a:t>Replacing Null with Mean Values</a:t>
            </a:r>
            <a:endParaRPr sz="1706">
              <a:solidFill>
                <a:srgbClr val="181A1B"/>
              </a:solidFill>
              <a:latin typeface="Lora"/>
              <a:ea typeface="Lora"/>
              <a:cs typeface="Lora"/>
              <a:sym typeface="Lora"/>
            </a:endParaRPr>
          </a:p>
          <a:p>
            <a:pPr indent="-336947" lvl="0" marL="457200" rtl="0" algn="l">
              <a:spcBef>
                <a:spcPts val="0"/>
              </a:spcBef>
              <a:spcAft>
                <a:spcPts val="0"/>
              </a:spcAft>
              <a:buClr>
                <a:srgbClr val="181A1B"/>
              </a:buClr>
              <a:buSzPts val="1706"/>
              <a:buFont typeface="Lora"/>
              <a:buAutoNum type="arabicPeriod"/>
            </a:pPr>
            <a:r>
              <a:rPr lang="en" sz="1706">
                <a:solidFill>
                  <a:srgbClr val="181A1B"/>
                </a:solidFill>
                <a:latin typeface="Lora"/>
                <a:ea typeface="Lora"/>
                <a:cs typeface="Lora"/>
                <a:sym typeface="Lora"/>
              </a:rPr>
              <a:t>Resizing image 28*28</a:t>
            </a:r>
            <a:endParaRPr sz="1706">
              <a:solidFill>
                <a:srgbClr val="181A1B"/>
              </a:solidFill>
              <a:latin typeface="Lora"/>
              <a:ea typeface="Lora"/>
              <a:cs typeface="Lora"/>
              <a:sym typeface="Lora"/>
            </a:endParaRPr>
          </a:p>
          <a:p>
            <a:pPr indent="-336947" lvl="0" marL="457200" rtl="0" algn="l">
              <a:spcBef>
                <a:spcPts val="0"/>
              </a:spcBef>
              <a:spcAft>
                <a:spcPts val="0"/>
              </a:spcAft>
              <a:buClr>
                <a:srgbClr val="181A1B"/>
              </a:buClr>
              <a:buSzPts val="1706"/>
              <a:buFont typeface="Lora"/>
              <a:buAutoNum type="arabicPeriod"/>
            </a:pPr>
            <a:r>
              <a:rPr lang="en" sz="1706">
                <a:solidFill>
                  <a:srgbClr val="181A1B"/>
                </a:solidFill>
                <a:latin typeface="Lora"/>
                <a:ea typeface="Lora"/>
                <a:cs typeface="Lora"/>
                <a:sym typeface="Lora"/>
              </a:rPr>
              <a:t>Data Splitting: 60:20:20</a:t>
            </a:r>
            <a:endParaRPr sz="1706">
              <a:solidFill>
                <a:srgbClr val="181A1B"/>
              </a:solidFill>
              <a:latin typeface="Lora"/>
              <a:ea typeface="Lora"/>
              <a:cs typeface="Lora"/>
              <a:sym typeface="Lora"/>
            </a:endParaRPr>
          </a:p>
          <a:p>
            <a:pPr indent="-336947" lvl="0" marL="457200" rtl="0" algn="l">
              <a:spcBef>
                <a:spcPts val="0"/>
              </a:spcBef>
              <a:spcAft>
                <a:spcPts val="0"/>
              </a:spcAft>
              <a:buClr>
                <a:srgbClr val="181A1B"/>
              </a:buClr>
              <a:buSzPts val="1706"/>
              <a:buFont typeface="Lora"/>
              <a:buAutoNum type="arabicPeriod"/>
            </a:pPr>
            <a:r>
              <a:rPr lang="en" sz="1706">
                <a:solidFill>
                  <a:srgbClr val="181A1B"/>
                </a:solidFill>
                <a:latin typeface="Lora"/>
                <a:ea typeface="Lora"/>
                <a:cs typeface="Lora"/>
                <a:sym typeface="Lora"/>
              </a:rPr>
              <a:t>Augmentation</a:t>
            </a:r>
            <a:endParaRPr sz="1706">
              <a:solidFill>
                <a:srgbClr val="181A1B"/>
              </a:solidFill>
              <a:latin typeface="Lora"/>
              <a:ea typeface="Lora"/>
              <a:cs typeface="Lora"/>
              <a:sym typeface="Lora"/>
            </a:endParaRPr>
          </a:p>
          <a:p>
            <a:pPr indent="-317897" lvl="0" marL="457200" rtl="0" algn="l">
              <a:spcBef>
                <a:spcPts val="0"/>
              </a:spcBef>
              <a:spcAft>
                <a:spcPts val="0"/>
              </a:spcAft>
              <a:buClr>
                <a:srgbClr val="181A1B"/>
              </a:buClr>
              <a:buSzPts val="1406"/>
              <a:buFont typeface="Lora"/>
              <a:buChar char="-"/>
            </a:pPr>
            <a:r>
              <a:rPr lang="en" sz="1406">
                <a:solidFill>
                  <a:srgbClr val="181A1B"/>
                </a:solidFill>
                <a:latin typeface="Lora"/>
                <a:ea typeface="Lora"/>
                <a:cs typeface="Lora"/>
                <a:sym typeface="Lora"/>
              </a:rPr>
              <a:t>Rotation</a:t>
            </a:r>
            <a:endParaRPr sz="1406">
              <a:solidFill>
                <a:srgbClr val="181A1B"/>
              </a:solidFill>
              <a:latin typeface="Lora"/>
              <a:ea typeface="Lora"/>
              <a:cs typeface="Lora"/>
              <a:sym typeface="Lora"/>
            </a:endParaRPr>
          </a:p>
          <a:p>
            <a:pPr indent="-317897" lvl="0" marL="457200" rtl="0" algn="l">
              <a:spcBef>
                <a:spcPts val="0"/>
              </a:spcBef>
              <a:spcAft>
                <a:spcPts val="0"/>
              </a:spcAft>
              <a:buClr>
                <a:srgbClr val="181A1B"/>
              </a:buClr>
              <a:buSzPts val="1406"/>
              <a:buFont typeface="Lora"/>
              <a:buChar char="-"/>
            </a:pPr>
            <a:r>
              <a:rPr lang="en" sz="1406">
                <a:solidFill>
                  <a:srgbClr val="181A1B"/>
                </a:solidFill>
                <a:latin typeface="Lora"/>
                <a:ea typeface="Lora"/>
                <a:cs typeface="Lora"/>
                <a:sym typeface="Lora"/>
              </a:rPr>
              <a:t>Width Shift</a:t>
            </a:r>
            <a:endParaRPr sz="1406">
              <a:solidFill>
                <a:srgbClr val="181A1B"/>
              </a:solidFill>
              <a:latin typeface="Lora"/>
              <a:ea typeface="Lora"/>
              <a:cs typeface="Lora"/>
              <a:sym typeface="Lora"/>
            </a:endParaRPr>
          </a:p>
          <a:p>
            <a:pPr indent="-317897" lvl="0" marL="457200" rtl="0" algn="l">
              <a:spcBef>
                <a:spcPts val="0"/>
              </a:spcBef>
              <a:spcAft>
                <a:spcPts val="0"/>
              </a:spcAft>
              <a:buClr>
                <a:srgbClr val="181A1B"/>
              </a:buClr>
              <a:buSzPts val="1406"/>
              <a:buFont typeface="Lora"/>
              <a:buChar char="-"/>
            </a:pPr>
            <a:r>
              <a:rPr lang="en" sz="1406">
                <a:solidFill>
                  <a:srgbClr val="181A1B"/>
                </a:solidFill>
                <a:latin typeface="Lora"/>
                <a:ea typeface="Lora"/>
                <a:cs typeface="Lora"/>
                <a:sym typeface="Lora"/>
              </a:rPr>
              <a:t>Height</a:t>
            </a:r>
            <a:r>
              <a:rPr lang="en" sz="1406">
                <a:solidFill>
                  <a:srgbClr val="181A1B"/>
                </a:solidFill>
                <a:latin typeface="Lora"/>
                <a:ea typeface="Lora"/>
                <a:cs typeface="Lora"/>
                <a:sym typeface="Lora"/>
              </a:rPr>
              <a:t> Shift</a:t>
            </a:r>
            <a:endParaRPr sz="1406">
              <a:solidFill>
                <a:srgbClr val="181A1B"/>
              </a:solidFill>
              <a:latin typeface="Lora"/>
              <a:ea typeface="Lora"/>
              <a:cs typeface="Lora"/>
              <a:sym typeface="Lora"/>
            </a:endParaRPr>
          </a:p>
          <a:p>
            <a:pPr indent="-317897" lvl="0" marL="457200" rtl="0" algn="l">
              <a:spcBef>
                <a:spcPts val="0"/>
              </a:spcBef>
              <a:spcAft>
                <a:spcPts val="0"/>
              </a:spcAft>
              <a:buClr>
                <a:srgbClr val="181A1B"/>
              </a:buClr>
              <a:buSzPts val="1406"/>
              <a:buFont typeface="Lora"/>
              <a:buChar char="-"/>
            </a:pPr>
            <a:r>
              <a:rPr lang="en" sz="1406">
                <a:solidFill>
                  <a:srgbClr val="181A1B"/>
                </a:solidFill>
                <a:latin typeface="Lora"/>
                <a:ea typeface="Lora"/>
                <a:cs typeface="Lora"/>
                <a:sym typeface="Lora"/>
              </a:rPr>
              <a:t>Shear</a:t>
            </a:r>
            <a:endParaRPr sz="1406">
              <a:solidFill>
                <a:srgbClr val="181A1B"/>
              </a:solidFill>
              <a:latin typeface="Lora"/>
              <a:ea typeface="Lora"/>
              <a:cs typeface="Lora"/>
              <a:sym typeface="Lora"/>
            </a:endParaRPr>
          </a:p>
          <a:p>
            <a:pPr indent="-317897" lvl="0" marL="457200" rtl="0" algn="l">
              <a:spcBef>
                <a:spcPts val="0"/>
              </a:spcBef>
              <a:spcAft>
                <a:spcPts val="0"/>
              </a:spcAft>
              <a:buClr>
                <a:srgbClr val="181A1B"/>
              </a:buClr>
              <a:buSzPts val="1406"/>
              <a:buFont typeface="Lora"/>
              <a:buChar char="-"/>
            </a:pPr>
            <a:r>
              <a:rPr lang="en" sz="1406">
                <a:solidFill>
                  <a:srgbClr val="181A1B"/>
                </a:solidFill>
                <a:latin typeface="Lora"/>
                <a:ea typeface="Lora"/>
                <a:cs typeface="Lora"/>
                <a:sym typeface="Lora"/>
              </a:rPr>
              <a:t>Horizontal &amp; Vertical Flip</a:t>
            </a:r>
            <a:endParaRPr sz="1406">
              <a:solidFill>
                <a:srgbClr val="181A1B"/>
              </a:solidFill>
              <a:latin typeface="Lora"/>
              <a:ea typeface="Lora"/>
              <a:cs typeface="Lora"/>
              <a:sym typeface="Lora"/>
            </a:endParaRPr>
          </a:p>
          <a:p>
            <a:pPr indent="0" lvl="0" marL="914400" rtl="0" algn="l">
              <a:spcBef>
                <a:spcPts val="1200"/>
              </a:spcBef>
              <a:spcAft>
                <a:spcPts val="1200"/>
              </a:spcAft>
              <a:buNone/>
            </a:pPr>
            <a:r>
              <a:t/>
            </a:r>
            <a:endParaRPr>
              <a:solidFill>
                <a:srgbClr val="181A1B"/>
              </a:solidFill>
              <a:latin typeface="Lora"/>
              <a:ea typeface="Lora"/>
              <a:cs typeface="Lora"/>
              <a:sym typeface="Lora"/>
            </a:endParaRPr>
          </a:p>
        </p:txBody>
      </p:sp>
      <p:pic>
        <p:nvPicPr>
          <p:cNvPr id="135" name="Google Shape;135;p21"/>
          <p:cNvPicPr preferRelativeResize="0"/>
          <p:nvPr/>
        </p:nvPicPr>
        <p:blipFill>
          <a:blip r:embed="rId3">
            <a:alphaModFix/>
          </a:blip>
          <a:stretch>
            <a:fillRect/>
          </a:stretch>
        </p:blipFill>
        <p:spPr>
          <a:xfrm>
            <a:off x="8609700" y="0"/>
            <a:ext cx="522849" cy="479700"/>
          </a:xfrm>
          <a:prstGeom prst="rect">
            <a:avLst/>
          </a:prstGeom>
          <a:noFill/>
          <a:ln>
            <a:noFill/>
          </a:ln>
        </p:spPr>
      </p:pic>
      <p:pic>
        <p:nvPicPr>
          <p:cNvPr id="136" name="Google Shape;136;p21"/>
          <p:cNvPicPr preferRelativeResize="0"/>
          <p:nvPr/>
        </p:nvPicPr>
        <p:blipFill>
          <a:blip r:embed="rId4">
            <a:alphaModFix/>
          </a:blip>
          <a:stretch>
            <a:fillRect/>
          </a:stretch>
        </p:blipFill>
        <p:spPr>
          <a:xfrm>
            <a:off x="4477975" y="1505700"/>
            <a:ext cx="4293376" cy="3225725"/>
          </a:xfrm>
          <a:prstGeom prst="rect">
            <a:avLst/>
          </a:prstGeom>
          <a:noFill/>
          <a:ln>
            <a:noFill/>
          </a:ln>
        </p:spPr>
      </p:pic>
      <p:sp>
        <p:nvSpPr>
          <p:cNvPr id="137" name="Google Shape;137;p21"/>
          <p:cNvSpPr txBox="1"/>
          <p:nvPr/>
        </p:nvSpPr>
        <p:spPr>
          <a:xfrm>
            <a:off x="8066925" y="4731425"/>
            <a:ext cx="90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ora"/>
                <a:ea typeface="Lora"/>
                <a:cs typeface="Lora"/>
                <a:sym typeface="Lora"/>
              </a:rPr>
              <a:t>Azhar</a:t>
            </a:r>
            <a:endParaRPr>
              <a:latin typeface="Lora"/>
              <a:ea typeface="Lora"/>
              <a:cs typeface="Lora"/>
              <a:sym typeface="Lora"/>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