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709" r:id="rId1"/>
  </p:sldMasterIdLst>
  <p:notesMasterIdLst>
    <p:notesMasterId r:id="rId15"/>
  </p:notesMasterIdLst>
  <p:handoutMasterIdLst>
    <p:handoutMasterId r:id="rId16"/>
  </p:handoutMasterIdLst>
  <p:sldIdLst>
    <p:sldId id="764" r:id="rId2"/>
    <p:sldId id="647" r:id="rId3"/>
    <p:sldId id="644" r:id="rId4"/>
    <p:sldId id="648" r:id="rId5"/>
    <p:sldId id="632" r:id="rId6"/>
    <p:sldId id="633" r:id="rId7"/>
    <p:sldId id="634" r:id="rId8"/>
    <p:sldId id="638" r:id="rId9"/>
    <p:sldId id="639" r:id="rId10"/>
    <p:sldId id="640" r:id="rId11"/>
    <p:sldId id="651" r:id="rId12"/>
    <p:sldId id="652" r:id="rId13"/>
    <p:sldId id="649" r:id="rId14"/>
  </p:sldIdLst>
  <p:sldSz cx="10058400" cy="7315200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00CC"/>
    <a:srgbClr val="003300"/>
    <a:srgbClr val="00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849" y="42"/>
      </p:cViewPr>
      <p:guideLst>
        <p:guide orient="horz" pos="2304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24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0FCEA3AD-3C40-484B-B5D1-73AE5C14CAD2}" type="datetime1">
              <a:rPr lang="en-US"/>
              <a:pPr>
                <a:defRPr/>
              </a:pPr>
              <a:t>10/21/2023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694A269-9CE6-4206-8380-9DDF01063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0775" y="695325"/>
            <a:ext cx="4779963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89ED6853-D225-4077-95AA-018B44CB36B9}" type="datetime1">
              <a:rPr lang="en-US"/>
              <a:pPr>
                <a:defRPr/>
              </a:pPr>
              <a:t>10/21/2023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474D4A9B-A9A8-4D87-BC29-DEED16CD5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B933C6-D881-445C-BE4E-F7ABB1E96FE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+mn-cs"/>
            </a:endParaRP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271713"/>
            <a:ext cx="8550275" cy="1568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144963"/>
            <a:ext cx="7042150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44475"/>
            <a:ext cx="2262188" cy="5511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44475"/>
            <a:ext cx="6637337" cy="551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700588"/>
            <a:ext cx="8548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100388"/>
            <a:ext cx="8548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22363"/>
            <a:ext cx="4449762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22363"/>
            <a:ext cx="4449763" cy="463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3688"/>
            <a:ext cx="9051925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36713"/>
            <a:ext cx="4443412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19338"/>
            <a:ext cx="4443412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636713"/>
            <a:ext cx="444500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319338"/>
            <a:ext cx="444500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90513"/>
            <a:ext cx="3308350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90513"/>
            <a:ext cx="5622925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30350"/>
            <a:ext cx="3308350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121275"/>
            <a:ext cx="6035675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54050"/>
            <a:ext cx="6035675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5724525"/>
            <a:ext cx="6035675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29200" y="892175"/>
            <a:ext cx="5029200" cy="8096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9241" tIns="49621" rIns="99241" bIns="49621" anchor="ctr"/>
          <a:lstStyle/>
          <a:p>
            <a:pPr algn="ctr" defTabSz="992188" eaLnBrk="1" hangingPunct="1">
              <a:defRPr/>
            </a:pPr>
            <a:endParaRPr kumimoji="0" lang="en-US" sz="2600">
              <a:latin typeface="Tahoma" pitchFamily="34" charset="0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44475"/>
            <a:ext cx="90519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22363"/>
            <a:ext cx="9051925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92188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73063" indent="-373063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241425" indent="-249238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  <a:cs typeface="+mn-cs"/>
        </a:defRPr>
      </a:lvl3pPr>
      <a:lvl4pPr marL="1736725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200">
          <a:solidFill>
            <a:schemeClr val="tx1"/>
          </a:solidFill>
          <a:latin typeface="+mn-lt"/>
          <a:cs typeface="+mn-cs"/>
        </a:defRPr>
      </a:lvl4pPr>
      <a:lvl5pPr marL="2233613" indent="-247650" algn="l" defTabSz="992188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5pPr>
      <a:lvl6pPr marL="26908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6pPr>
      <a:lvl7pPr marL="31480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7pPr>
      <a:lvl8pPr marL="36052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8pPr>
      <a:lvl9pPr marL="4062413" indent="-247650" algn="l" defTabSz="992188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063" y="1598613"/>
            <a:ext cx="8550275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33800"/>
            <a:ext cx="8045450" cy="922338"/>
          </a:xfrm>
        </p:spPr>
        <p:txBody>
          <a:bodyPr/>
          <a:lstStyle/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Slides taken from </a:t>
            </a:r>
            <a:r>
              <a:rPr kumimoji="0" lang="en-US" sz="1800" dirty="0"/>
              <a:t>Professor Md. Abul </a:t>
            </a:r>
            <a:r>
              <a:rPr kumimoji="0" lang="en-US" sz="1800" dirty="0" err="1"/>
              <a:t>Kashem</a:t>
            </a:r>
            <a:r>
              <a:rPr kumimoji="0" lang="en-US" sz="1800" dirty="0"/>
              <a:t> Mia</a:t>
            </a:r>
            <a:r>
              <a:rPr kumimoji="0" lang="en-US" sz="1800"/>
              <a:t>, VC, </a:t>
            </a:r>
            <a:r>
              <a:rPr kumimoji="0" lang="en-US" sz="1800" dirty="0"/>
              <a:t>UIU</a:t>
            </a: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43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50790-06A0-07E8-ACD8-EA8892EF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60" y="3581400"/>
            <a:ext cx="7802880" cy="92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931" tIns="49965" rIns="99931" bIns="49965" numCol="1" anchor="t" anchorCtr="0" compatLnSpc="1">
            <a:prstTxWarp prst="textNoShape">
              <a:avLst/>
            </a:prstTxWarp>
          </a:bodyPr>
          <a:lstStyle>
            <a:lvl1pPr marL="0" indent="0" algn="ctr" defTabSz="992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92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None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defTabSz="992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defTabSz="992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defTabSz="992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defTabSz="992188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defTabSz="992188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defTabSz="992188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defTabSz="992188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kumimoji="0" lang="en-US" sz="4267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Coin Change Problem  </a:t>
            </a:r>
          </a:p>
          <a:p>
            <a:pPr eaLnBrk="1" hangingPunct="1">
              <a:defRPr/>
            </a:pPr>
            <a:endParaRPr kumimoji="0" lang="en-US" sz="4267" b="1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944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>
          <a:xfrm>
            <a:off x="640080" y="124407"/>
            <a:ext cx="8778240" cy="630767"/>
          </a:xfrm>
          <a:noFill/>
          <a:ln/>
        </p:spPr>
        <p:txBody>
          <a:bodyPr/>
          <a:lstStyle/>
          <a:p>
            <a:r>
              <a:rPr lang="en-US" dirty="0"/>
              <a:t>We Can Do Better</a:t>
            </a: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58800" y="1589935"/>
            <a:ext cx="8778240" cy="4832773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773" dirty="0"/>
              <a:t>We are re-computing values in our algorithm more than once</a:t>
            </a:r>
          </a:p>
          <a:p>
            <a:pPr>
              <a:lnSpc>
                <a:spcPct val="80000"/>
              </a:lnSpc>
            </a:pPr>
            <a:endParaRPr lang="en-US" sz="2773" dirty="0"/>
          </a:p>
          <a:p>
            <a:pPr>
              <a:lnSpc>
                <a:spcPct val="80000"/>
              </a:lnSpc>
            </a:pPr>
            <a:r>
              <a:rPr lang="en-US" sz="2773" dirty="0"/>
              <a:t>Save results of each computation for 0 to </a:t>
            </a:r>
            <a:r>
              <a:rPr lang="en-US" sz="2773" b="1" i="1" dirty="0"/>
              <a:t>M</a:t>
            </a:r>
            <a:r>
              <a:rPr lang="en-US" sz="2773" dirty="0"/>
              <a:t> </a:t>
            </a:r>
          </a:p>
          <a:p>
            <a:pPr>
              <a:lnSpc>
                <a:spcPct val="80000"/>
              </a:lnSpc>
            </a:pPr>
            <a:endParaRPr lang="en-US" sz="2773" dirty="0"/>
          </a:p>
          <a:p>
            <a:pPr>
              <a:lnSpc>
                <a:spcPct val="80000"/>
              </a:lnSpc>
            </a:pPr>
            <a:r>
              <a:rPr lang="en-US" sz="2773" dirty="0"/>
              <a:t>This way, we can do a reference call to find an already computed value, instead of re-computing each time</a:t>
            </a:r>
          </a:p>
          <a:p>
            <a:pPr>
              <a:lnSpc>
                <a:spcPct val="80000"/>
              </a:lnSpc>
            </a:pPr>
            <a:endParaRPr lang="en-US" sz="2773" dirty="0"/>
          </a:p>
          <a:p>
            <a:pPr lvl="0">
              <a:lnSpc>
                <a:spcPct val="80000"/>
              </a:lnSpc>
              <a:buClr>
                <a:srgbClr val="0033CC"/>
              </a:buClr>
            </a:pPr>
            <a:r>
              <a:rPr lang="en-US" dirty="0"/>
              <a:t>Running time </a:t>
            </a:r>
            <a:r>
              <a:rPr lang="en-US" b="1" i="1" dirty="0"/>
              <a:t>M</a:t>
            </a:r>
            <a:r>
              <a:rPr lang="en-US" dirty="0"/>
              <a:t>*</a:t>
            </a:r>
            <a:r>
              <a:rPr lang="en-US" b="1" i="1" dirty="0"/>
              <a:t>d</a:t>
            </a:r>
            <a:r>
              <a:rPr lang="en-US" dirty="0"/>
              <a:t>, where </a:t>
            </a:r>
            <a:r>
              <a:rPr lang="en-US" b="1" i="1" dirty="0"/>
              <a:t>M</a:t>
            </a:r>
            <a:r>
              <a:rPr lang="en-US" dirty="0"/>
              <a:t> is the value of money and </a:t>
            </a:r>
            <a:r>
              <a:rPr lang="en-US" b="1" i="1" dirty="0"/>
              <a:t>d</a:t>
            </a:r>
            <a:r>
              <a:rPr lang="en-US" dirty="0"/>
              <a:t> is the number of denominations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20417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9CB8-6541-497A-A2A1-E4D89A52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2680"/>
            <a:ext cx="3544226" cy="4839175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2347" dirty="0"/>
              <a:t>a[</a:t>
            </a:r>
            <a:r>
              <a:rPr lang="en-GB" sz="2347" dirty="0" err="1"/>
              <a:t>i</a:t>
            </a:r>
            <a:r>
              <a:rPr lang="en-GB" sz="2347" dirty="0"/>
              <a:t>][j]</a:t>
            </a:r>
          </a:p>
          <a:p>
            <a:pPr marL="0" indent="0">
              <a:buNone/>
            </a:pPr>
            <a:r>
              <a:rPr lang="en-GB" sz="2347" dirty="0"/>
              <a:t>a[</a:t>
            </a:r>
            <a:r>
              <a:rPr lang="en-GB" sz="2347" dirty="0" err="1"/>
              <a:t>i</a:t>
            </a:r>
            <a:r>
              <a:rPr lang="en-GB" sz="2347" dirty="0"/>
              <a:t>][0]=0</a:t>
            </a:r>
          </a:p>
          <a:p>
            <a:pPr marL="0" indent="0">
              <a:buNone/>
            </a:pPr>
            <a:r>
              <a:rPr lang="en-GB" sz="2347" dirty="0"/>
              <a:t>for(</a:t>
            </a:r>
            <a:r>
              <a:rPr lang="en-GB" sz="2347" dirty="0" err="1"/>
              <a:t>i</a:t>
            </a:r>
            <a:r>
              <a:rPr lang="en-GB" sz="2347" dirty="0"/>
              <a:t>=0, </a:t>
            </a:r>
            <a:r>
              <a:rPr lang="en-GB" sz="2347" dirty="0" err="1"/>
              <a:t>i</a:t>
            </a:r>
            <a:r>
              <a:rPr lang="en-GB" sz="2347" dirty="0"/>
              <a:t>&lt;=</a:t>
            </a:r>
            <a:r>
              <a:rPr lang="en-GB" sz="2347" dirty="0" err="1"/>
              <a:t>coin.val</a:t>
            </a:r>
            <a:r>
              <a:rPr lang="en-GB" sz="2347" dirty="0"/>
              <a:t>, </a:t>
            </a:r>
            <a:r>
              <a:rPr lang="en-GB" sz="2347" dirty="0" err="1"/>
              <a:t>i</a:t>
            </a:r>
            <a:r>
              <a:rPr lang="en-GB" sz="2347" dirty="0"/>
              <a:t>++)</a:t>
            </a:r>
          </a:p>
          <a:p>
            <a:pPr marL="0" indent="0">
              <a:buNone/>
            </a:pPr>
            <a:r>
              <a:rPr lang="en-GB" sz="2347" dirty="0"/>
              <a:t>{ for (j=0, j&lt;=w, </a:t>
            </a:r>
            <a:r>
              <a:rPr lang="en-GB" sz="2347" dirty="0" err="1"/>
              <a:t>j++</a:t>
            </a:r>
            <a:r>
              <a:rPr lang="en-GB" sz="2347" dirty="0"/>
              <a:t>)</a:t>
            </a:r>
          </a:p>
          <a:p>
            <a:pPr marL="0" indent="0">
              <a:buNone/>
            </a:pPr>
            <a:r>
              <a:rPr lang="en-GB" sz="2347" dirty="0"/>
              <a:t> { if (coin[</a:t>
            </a:r>
            <a:r>
              <a:rPr lang="en-GB" sz="2347" dirty="0" err="1"/>
              <a:t>i</a:t>
            </a:r>
            <a:r>
              <a:rPr lang="en-GB" sz="2347" dirty="0"/>
              <a:t>] &gt; j)</a:t>
            </a:r>
          </a:p>
          <a:p>
            <a:pPr marL="0" indent="0">
              <a:buNone/>
            </a:pPr>
            <a:r>
              <a:rPr lang="en-GB" sz="2347" dirty="0"/>
              <a:t>   {a[</a:t>
            </a:r>
            <a:r>
              <a:rPr lang="en-GB" sz="2347" dirty="0" err="1"/>
              <a:t>i</a:t>
            </a:r>
            <a:r>
              <a:rPr lang="en-GB" sz="2347" dirty="0"/>
              <a:t>][j]= a[i-1][j]}</a:t>
            </a:r>
          </a:p>
          <a:p>
            <a:pPr marL="0" indent="0">
              <a:buNone/>
            </a:pPr>
            <a:r>
              <a:rPr lang="en-GB" sz="2347" dirty="0"/>
              <a:t>    else</a:t>
            </a:r>
          </a:p>
          <a:p>
            <a:pPr marL="0" indent="0">
              <a:buNone/>
            </a:pPr>
            <a:r>
              <a:rPr lang="en-GB" sz="2347" dirty="0"/>
              <a:t>    a[</a:t>
            </a:r>
            <a:r>
              <a:rPr lang="en-GB" sz="2347" dirty="0" err="1"/>
              <a:t>i</a:t>
            </a:r>
            <a:r>
              <a:rPr lang="en-GB" sz="2347" dirty="0"/>
              <a:t>][j]= min(a[i-1][j],</a:t>
            </a:r>
          </a:p>
          <a:p>
            <a:pPr marL="0" indent="0">
              <a:buNone/>
            </a:pPr>
            <a:r>
              <a:rPr lang="en-GB" sz="2347" dirty="0"/>
              <a:t>               1+ a[</a:t>
            </a:r>
            <a:r>
              <a:rPr lang="en-GB" sz="2347" dirty="0" err="1"/>
              <a:t>i</a:t>
            </a:r>
            <a:r>
              <a:rPr lang="en-GB" sz="2347" dirty="0"/>
              <a:t>][j-coin[</a:t>
            </a:r>
            <a:r>
              <a:rPr lang="en-GB" sz="2347" dirty="0" err="1"/>
              <a:t>i</a:t>
            </a:r>
            <a:r>
              <a:rPr lang="en-GB" sz="2347" dirty="0"/>
              <a:t>]])</a:t>
            </a:r>
          </a:p>
          <a:p>
            <a:pPr marL="0" indent="0">
              <a:buNone/>
            </a:pPr>
            <a:r>
              <a:rPr lang="en-GB" sz="2347" dirty="0"/>
              <a:t>}</a:t>
            </a:r>
          </a:p>
          <a:p>
            <a:pPr marL="0" indent="0">
              <a:buNone/>
            </a:pPr>
            <a:r>
              <a:rPr lang="en-GB" sz="2347" dirty="0"/>
              <a:t>}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DBCD7-AE59-40BA-8412-990CC819C777}"/>
              </a:ext>
            </a:extLst>
          </p:cNvPr>
          <p:cNvGraphicFramePr>
            <a:graphicFrameLocks noGrp="1"/>
          </p:cNvGraphicFramePr>
          <p:nvPr/>
        </p:nvGraphicFramePr>
        <p:xfrm>
          <a:off x="6795796" y="1490134"/>
          <a:ext cx="1635341" cy="1977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109911336"/>
                    </a:ext>
                  </a:extLst>
                </a:gridCol>
                <a:gridCol w="289286">
                  <a:extLst>
                    <a:ext uri="{9D8B030D-6E8A-4147-A177-3AD203B41FA5}">
                      <a16:colId xmlns:a16="http://schemas.microsoft.com/office/drawing/2014/main" val="3999662784"/>
                    </a:ext>
                  </a:extLst>
                </a:gridCol>
                <a:gridCol w="289286">
                  <a:extLst>
                    <a:ext uri="{9D8B030D-6E8A-4147-A177-3AD203B41FA5}">
                      <a16:colId xmlns:a16="http://schemas.microsoft.com/office/drawing/2014/main" val="1988626658"/>
                    </a:ext>
                  </a:extLst>
                </a:gridCol>
                <a:gridCol w="289286">
                  <a:extLst>
                    <a:ext uri="{9D8B030D-6E8A-4147-A177-3AD203B41FA5}">
                      <a16:colId xmlns:a16="http://schemas.microsoft.com/office/drawing/2014/main" val="3834339119"/>
                    </a:ext>
                  </a:extLst>
                </a:gridCol>
                <a:gridCol w="289286">
                  <a:extLst>
                    <a:ext uri="{9D8B030D-6E8A-4147-A177-3AD203B41FA5}">
                      <a16:colId xmlns:a16="http://schemas.microsoft.com/office/drawing/2014/main" val="3262947365"/>
                    </a:ext>
                  </a:extLst>
                </a:gridCol>
                <a:gridCol w="222165">
                  <a:extLst>
                    <a:ext uri="{9D8B030D-6E8A-4147-A177-3AD203B41FA5}">
                      <a16:colId xmlns:a16="http://schemas.microsoft.com/office/drawing/2014/main" val="1244421882"/>
                    </a:ext>
                  </a:extLst>
                </a:gridCol>
              </a:tblGrid>
              <a:tr h="395563"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19341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078506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910339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39388"/>
                  </a:ext>
                </a:extLst>
              </a:tr>
              <a:tr h="395563"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8882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9BE888-0010-439B-BA3E-28BCF67A88AD}"/>
              </a:ext>
            </a:extLst>
          </p:cNvPr>
          <p:cNvSpPr txBox="1"/>
          <p:nvPr/>
        </p:nvSpPr>
        <p:spPr>
          <a:xfrm>
            <a:off x="6014935" y="815684"/>
            <a:ext cx="99851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j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w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55932-ECD8-4EBE-A7FF-930A1161DF8C}"/>
              </a:ext>
            </a:extLst>
          </p:cNvPr>
          <p:cNvCxnSpPr/>
          <p:nvPr/>
        </p:nvCxnSpPr>
        <p:spPr bwMode="auto">
          <a:xfrm>
            <a:off x="6961109" y="1047356"/>
            <a:ext cx="34563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9A5652-43B1-4D41-8EC2-78EDB36CF308}"/>
              </a:ext>
            </a:extLst>
          </p:cNvPr>
          <p:cNvSpPr txBox="1"/>
          <p:nvPr/>
        </p:nvSpPr>
        <p:spPr>
          <a:xfrm>
            <a:off x="5883420" y="1276536"/>
            <a:ext cx="66878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i</a:t>
            </a: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9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coin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8817D-D15D-4664-8F25-5EB4FC2BB758}"/>
              </a:ext>
            </a:extLst>
          </p:cNvPr>
          <p:cNvCxnSpPr/>
          <p:nvPr/>
        </p:nvCxnSpPr>
        <p:spPr bwMode="auto">
          <a:xfrm>
            <a:off x="6258137" y="1363255"/>
            <a:ext cx="0" cy="29732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6">
            <a:extLst>
              <a:ext uri="{FF2B5EF4-FFF2-40B4-BE49-F238E27FC236}">
                <a16:creationId xmlns:a16="http://schemas.microsoft.com/office/drawing/2014/main" id="{825DCE45-A923-4066-BB68-7490F980B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209471"/>
            <a:ext cx="8778240" cy="492759"/>
          </a:xfrm>
          <a:noFill/>
          <a:ln/>
        </p:spPr>
        <p:txBody>
          <a:bodyPr/>
          <a:lstStyle/>
          <a:p>
            <a:r>
              <a:rPr lang="en-US" dirty="0"/>
              <a:t>Coin Change Problem: DP</a:t>
            </a:r>
            <a:endParaRPr lang="en-US" sz="2773" dirty="0"/>
          </a:p>
        </p:txBody>
      </p:sp>
    </p:spTree>
    <p:extLst>
      <p:ext uri="{BB962C8B-B14F-4D97-AF65-F5344CB8AC3E}">
        <p14:creationId xmlns:p14="http://schemas.microsoft.com/office/powerpoint/2010/main" val="249547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9CB8-6541-497A-A2A1-E4D89A52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1122680"/>
            <a:ext cx="2852949" cy="3994283"/>
          </a:xfrm>
          <a:ln w="158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920" dirty="0"/>
              <a:t>a[</a:t>
            </a:r>
            <a:r>
              <a:rPr lang="en-GB" sz="1920" dirty="0" err="1"/>
              <a:t>i</a:t>
            </a:r>
            <a:r>
              <a:rPr lang="en-GB" sz="1920" dirty="0"/>
              <a:t>][j]</a:t>
            </a:r>
          </a:p>
          <a:p>
            <a:pPr marL="0" indent="0">
              <a:buNone/>
            </a:pPr>
            <a:r>
              <a:rPr lang="en-GB" sz="1920" dirty="0"/>
              <a:t>a[</a:t>
            </a:r>
            <a:r>
              <a:rPr lang="en-GB" sz="1920" dirty="0" err="1"/>
              <a:t>i</a:t>
            </a:r>
            <a:r>
              <a:rPr lang="en-GB" sz="1920" dirty="0"/>
              <a:t>][0]=0</a:t>
            </a:r>
          </a:p>
          <a:p>
            <a:pPr marL="0" indent="0">
              <a:buNone/>
            </a:pPr>
            <a:r>
              <a:rPr lang="en-GB" sz="1920" dirty="0"/>
              <a:t>for(</a:t>
            </a:r>
            <a:r>
              <a:rPr lang="en-GB" sz="1920" dirty="0" err="1"/>
              <a:t>i</a:t>
            </a:r>
            <a:r>
              <a:rPr lang="en-GB" sz="1920" dirty="0"/>
              <a:t>=0, </a:t>
            </a:r>
            <a:r>
              <a:rPr lang="en-GB" sz="1920" dirty="0" err="1"/>
              <a:t>i</a:t>
            </a:r>
            <a:r>
              <a:rPr lang="en-GB" sz="1920" dirty="0"/>
              <a:t>&lt;=</a:t>
            </a:r>
            <a:r>
              <a:rPr lang="en-GB" sz="1920" dirty="0" err="1"/>
              <a:t>coin.val</a:t>
            </a:r>
            <a:r>
              <a:rPr lang="en-GB" sz="1920" dirty="0"/>
              <a:t>, </a:t>
            </a:r>
            <a:r>
              <a:rPr lang="en-GB" sz="1920" dirty="0" err="1"/>
              <a:t>i</a:t>
            </a:r>
            <a:r>
              <a:rPr lang="en-GB" sz="1920" dirty="0"/>
              <a:t>++)</a:t>
            </a:r>
          </a:p>
          <a:p>
            <a:pPr marL="0" indent="0">
              <a:buNone/>
            </a:pPr>
            <a:r>
              <a:rPr lang="en-GB" sz="1920" dirty="0"/>
              <a:t>{ for (j=0, j&lt;=w, </a:t>
            </a:r>
            <a:r>
              <a:rPr lang="en-GB" sz="1920" dirty="0" err="1"/>
              <a:t>j++</a:t>
            </a:r>
            <a:r>
              <a:rPr lang="en-GB" sz="1920" dirty="0"/>
              <a:t>)</a:t>
            </a:r>
          </a:p>
          <a:p>
            <a:pPr marL="0" indent="0">
              <a:buNone/>
            </a:pPr>
            <a:r>
              <a:rPr lang="en-GB" sz="1920" dirty="0"/>
              <a:t> { if (coin[</a:t>
            </a:r>
            <a:r>
              <a:rPr lang="en-GB" sz="1920" dirty="0" err="1"/>
              <a:t>i</a:t>
            </a:r>
            <a:r>
              <a:rPr lang="en-GB" sz="1920" dirty="0"/>
              <a:t>] &gt; j)</a:t>
            </a:r>
          </a:p>
          <a:p>
            <a:pPr marL="0" indent="0">
              <a:buNone/>
            </a:pPr>
            <a:r>
              <a:rPr lang="en-GB" sz="1920" dirty="0"/>
              <a:t>   {a[</a:t>
            </a:r>
            <a:r>
              <a:rPr lang="en-GB" sz="1920" dirty="0" err="1"/>
              <a:t>i</a:t>
            </a:r>
            <a:r>
              <a:rPr lang="en-GB" sz="1920" dirty="0"/>
              <a:t>][j]= a[i-1][j]}</a:t>
            </a:r>
          </a:p>
          <a:p>
            <a:pPr marL="0" indent="0">
              <a:buNone/>
            </a:pPr>
            <a:r>
              <a:rPr lang="en-GB" sz="1920" dirty="0"/>
              <a:t>    else</a:t>
            </a:r>
          </a:p>
          <a:p>
            <a:pPr marL="0" indent="0">
              <a:buNone/>
            </a:pPr>
            <a:r>
              <a:rPr lang="en-GB" sz="1920" dirty="0"/>
              <a:t>    a[</a:t>
            </a:r>
            <a:r>
              <a:rPr lang="en-GB" sz="1920" dirty="0" err="1"/>
              <a:t>i</a:t>
            </a:r>
            <a:r>
              <a:rPr lang="en-GB" sz="1920" dirty="0"/>
              <a:t>][j]= min(a[i-1][j],</a:t>
            </a:r>
          </a:p>
          <a:p>
            <a:pPr marL="0" indent="0">
              <a:buNone/>
            </a:pPr>
            <a:r>
              <a:rPr lang="en-GB" sz="1920" dirty="0"/>
              <a:t>               1+ a[</a:t>
            </a:r>
            <a:r>
              <a:rPr lang="en-GB" sz="1920" dirty="0" err="1"/>
              <a:t>i</a:t>
            </a:r>
            <a:r>
              <a:rPr lang="en-GB" sz="1920" dirty="0"/>
              <a:t>][j-coin[</a:t>
            </a:r>
            <a:r>
              <a:rPr lang="en-GB" sz="1920" dirty="0" err="1"/>
              <a:t>i</a:t>
            </a:r>
            <a:r>
              <a:rPr lang="en-GB" sz="1920" dirty="0"/>
              <a:t>]])</a:t>
            </a:r>
          </a:p>
          <a:p>
            <a:pPr marL="0" indent="0">
              <a:buNone/>
            </a:pPr>
            <a:r>
              <a:rPr lang="en-GB" sz="1920" dirty="0"/>
              <a:t>}</a:t>
            </a:r>
          </a:p>
          <a:p>
            <a:pPr marL="0" indent="0">
              <a:buNone/>
            </a:pPr>
            <a:r>
              <a:rPr lang="en-GB" sz="1920" dirty="0"/>
              <a:t>}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9DBCD7-AE59-40BA-8412-990CC819C777}"/>
              </a:ext>
            </a:extLst>
          </p:cNvPr>
          <p:cNvGraphicFramePr>
            <a:graphicFrameLocks noGrp="1"/>
          </p:cNvGraphicFramePr>
          <p:nvPr/>
        </p:nvGraphicFramePr>
        <p:xfrm>
          <a:off x="4107501" y="1504585"/>
          <a:ext cx="5626693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526">
                  <a:extLst>
                    <a:ext uri="{9D8B030D-6E8A-4147-A177-3AD203B41FA5}">
                      <a16:colId xmlns:a16="http://schemas.microsoft.com/office/drawing/2014/main" val="2109911336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3999662784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1988626658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3834339119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3262947365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1244421882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957296440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1652016731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3177440008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1273466506"/>
                    </a:ext>
                  </a:extLst>
                </a:gridCol>
                <a:gridCol w="463526">
                  <a:extLst>
                    <a:ext uri="{9D8B030D-6E8A-4147-A177-3AD203B41FA5}">
                      <a16:colId xmlns:a16="http://schemas.microsoft.com/office/drawing/2014/main" val="4288530091"/>
                    </a:ext>
                  </a:extLst>
                </a:gridCol>
                <a:gridCol w="527907">
                  <a:extLst>
                    <a:ext uri="{9D8B030D-6E8A-4147-A177-3AD203B41FA5}">
                      <a16:colId xmlns:a16="http://schemas.microsoft.com/office/drawing/2014/main" val="5327965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1934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0785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91033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3938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dirty="0">
                        <a:solidFill>
                          <a:schemeClr val="tx1"/>
                        </a:solidFill>
                      </a:endParaRPr>
                    </a:p>
                  </a:txBody>
                  <a:tcPr marL="97536" marR="97536" marT="48768" marB="487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8882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9BE888-0010-439B-BA3E-28BCF67A88AD}"/>
              </a:ext>
            </a:extLst>
          </p:cNvPr>
          <p:cNvSpPr txBox="1"/>
          <p:nvPr/>
        </p:nvSpPr>
        <p:spPr>
          <a:xfrm>
            <a:off x="3480253" y="882180"/>
            <a:ext cx="99851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j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w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F55932-ECD8-4EBE-A7FF-930A1161DF8C}"/>
              </a:ext>
            </a:extLst>
          </p:cNvPr>
          <p:cNvCxnSpPr/>
          <p:nvPr/>
        </p:nvCxnSpPr>
        <p:spPr bwMode="auto">
          <a:xfrm>
            <a:off x="4453136" y="1122918"/>
            <a:ext cx="345638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9A5652-43B1-4D41-8EC2-78EDB36CF308}"/>
              </a:ext>
            </a:extLst>
          </p:cNvPr>
          <p:cNvSpPr txBox="1"/>
          <p:nvPr/>
        </p:nvSpPr>
        <p:spPr>
          <a:xfrm>
            <a:off x="3360291" y="1347369"/>
            <a:ext cx="66878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i</a:t>
            </a: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92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sz="192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coin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8817D-D15D-4664-8F25-5EB4FC2BB758}"/>
              </a:ext>
            </a:extLst>
          </p:cNvPr>
          <p:cNvCxnSpPr/>
          <p:nvPr/>
        </p:nvCxnSpPr>
        <p:spPr bwMode="auto">
          <a:xfrm>
            <a:off x="3723455" y="1363255"/>
            <a:ext cx="0" cy="29732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F6F3C9A5-C321-4099-A85A-5D6FEBBF0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974" y="24474"/>
            <a:ext cx="9074441" cy="841587"/>
          </a:xfrm>
          <a:noFill/>
          <a:ln/>
        </p:spPr>
        <p:txBody>
          <a:bodyPr/>
          <a:lstStyle/>
          <a:p>
            <a:r>
              <a:rPr lang="en-US" sz="2560" dirty="0">
                <a:solidFill>
                  <a:schemeClr val="tx1"/>
                </a:solidFill>
              </a:rPr>
              <a:t>Coins{1,5,6,9} w=10</a:t>
            </a:r>
          </a:p>
        </p:txBody>
      </p:sp>
    </p:spTree>
    <p:extLst>
      <p:ext uri="{BB962C8B-B14F-4D97-AF65-F5344CB8AC3E}">
        <p14:creationId xmlns:p14="http://schemas.microsoft.com/office/powerpoint/2010/main" val="325923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883920" y="1881499"/>
            <a:ext cx="7965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Goal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: Convert some amount of money </a:t>
            </a:r>
            <a:r>
              <a:rPr kumimoji="1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M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into given denominations, using the fewest possible number of coins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883920" y="3425819"/>
            <a:ext cx="79654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Input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: An amount of money </a:t>
            </a:r>
            <a:r>
              <a:rPr kumimoji="1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M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, and an array of </a:t>
            </a:r>
            <a:r>
              <a:rPr kumimoji="1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denominations </a:t>
            </a:r>
            <a:r>
              <a:rPr kumimoji="1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= (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,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, …, </a:t>
            </a:r>
            <a:r>
              <a:rPr kumimoji="1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), in a decreasing order of value (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&gt;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&gt; … &gt; </a:t>
            </a:r>
            <a:r>
              <a:rPr kumimoji="1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)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883920" y="4529545"/>
            <a:ext cx="82161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Output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: A list of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integers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,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, …,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such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    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+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+ … + </a:t>
            </a:r>
            <a:r>
              <a:rPr kumimoji="1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c</a:t>
            </a:r>
            <a:r>
              <a:rPr kumimoji="1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= </a:t>
            </a:r>
            <a:r>
              <a:rPr kumimoji="1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M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and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1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+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2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+ … + </a:t>
            </a:r>
            <a:r>
              <a:rPr kumimoji="1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i</a:t>
            </a:r>
            <a:r>
              <a:rPr kumimoji="1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d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itchFamily="34" charset="-128"/>
                <a:cs typeface="Arial"/>
              </a:rPr>
              <a:t> is minimal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0080" y="243840"/>
            <a:ext cx="8778240" cy="494453"/>
          </a:xfrm>
        </p:spPr>
        <p:txBody>
          <a:bodyPr/>
          <a:lstStyle/>
          <a:p>
            <a:r>
              <a:rPr lang="en-US" dirty="0"/>
              <a:t>Coin Change Problem</a:t>
            </a:r>
          </a:p>
        </p:txBody>
      </p:sp>
    </p:spTree>
    <p:extLst>
      <p:ext uri="{BB962C8B-B14F-4D97-AF65-F5344CB8AC3E}">
        <p14:creationId xmlns:p14="http://schemas.microsoft.com/office/powerpoint/2010/main" val="736166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7497" y="1351281"/>
            <a:ext cx="8916352" cy="4764193"/>
          </a:xfrm>
        </p:spPr>
        <p:txBody>
          <a:bodyPr/>
          <a:lstStyle/>
          <a:p>
            <a:pPr marL="0" indent="0">
              <a:buNone/>
            </a:pPr>
            <a:r>
              <a:rPr lang="en-US" sz="2560" dirty="0"/>
              <a:t>Given unlimited amounts of coins of denominations </a:t>
            </a:r>
            <a:r>
              <a:rPr lang="en-US" sz="2560" i="1" dirty="0"/>
              <a:t>c</a:t>
            </a:r>
            <a:r>
              <a:rPr lang="en-US" sz="2560" baseline="-25000" dirty="0"/>
              <a:t>1 </a:t>
            </a:r>
            <a:r>
              <a:rPr lang="en-US" sz="2560" dirty="0"/>
              <a:t>&gt; … &gt; </a:t>
            </a:r>
            <a:r>
              <a:rPr lang="en-US" sz="2560" i="1" dirty="0" err="1"/>
              <a:t>c</a:t>
            </a:r>
            <a:r>
              <a:rPr lang="en-US" sz="2560" i="1" baseline="-25000" dirty="0" err="1"/>
              <a:t>d</a:t>
            </a:r>
            <a:r>
              <a:rPr lang="en-US" sz="2560" i="1" baseline="-25000" dirty="0"/>
              <a:t> </a:t>
            </a:r>
            <a:r>
              <a:rPr lang="en-US" sz="2560" dirty="0"/>
              <a:t>, give change for amount </a:t>
            </a:r>
            <a:r>
              <a:rPr lang="en-US" sz="2560" i="1" dirty="0"/>
              <a:t>M </a:t>
            </a:r>
            <a:r>
              <a:rPr lang="en-US" sz="2560" dirty="0"/>
              <a:t>with the least number of coins.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560" dirty="0">
                <a:solidFill>
                  <a:srgbClr val="0000CC"/>
                </a:solidFill>
              </a:rPr>
              <a:t>Example</a:t>
            </a:r>
            <a:r>
              <a:rPr lang="en-US" sz="2560" dirty="0"/>
              <a:t>:  </a:t>
            </a:r>
            <a:r>
              <a:rPr lang="en-US" sz="2560" i="1" dirty="0"/>
              <a:t>c</a:t>
            </a:r>
            <a:r>
              <a:rPr lang="en-US" sz="2560" baseline="-25000" dirty="0"/>
              <a:t>1 </a:t>
            </a:r>
            <a:r>
              <a:rPr lang="en-US" sz="2560" dirty="0"/>
              <a:t>= 25,  </a:t>
            </a:r>
            <a:r>
              <a:rPr lang="en-US" sz="2560" i="1" dirty="0"/>
              <a:t>c</a:t>
            </a:r>
            <a:r>
              <a:rPr lang="en-US" sz="2560" baseline="-25000" dirty="0"/>
              <a:t>2 </a:t>
            </a:r>
            <a:r>
              <a:rPr lang="en-US" sz="2560" dirty="0"/>
              <a:t>=10,  </a:t>
            </a:r>
            <a:r>
              <a:rPr lang="en-US" sz="2560" i="1" dirty="0"/>
              <a:t>c</a:t>
            </a:r>
            <a:r>
              <a:rPr lang="en-US" sz="2560" baseline="-25000" dirty="0"/>
              <a:t>3 </a:t>
            </a:r>
            <a:r>
              <a:rPr lang="en-US" sz="2560" dirty="0"/>
              <a:t>= 5,  </a:t>
            </a:r>
            <a:r>
              <a:rPr lang="en-US" sz="2560" i="1" dirty="0"/>
              <a:t>c</a:t>
            </a:r>
            <a:r>
              <a:rPr lang="en-US" sz="2560" baseline="-25000" dirty="0"/>
              <a:t>4 </a:t>
            </a:r>
            <a:r>
              <a:rPr lang="en-US" sz="2560" dirty="0"/>
              <a:t>= 1  and  </a:t>
            </a:r>
            <a:r>
              <a:rPr lang="en-US" sz="2560" i="1" dirty="0"/>
              <a:t>M = </a:t>
            </a:r>
            <a:r>
              <a:rPr lang="en-US" sz="2560" dirty="0"/>
              <a:t>48</a:t>
            </a:r>
          </a:p>
          <a:p>
            <a:pPr>
              <a:buNone/>
            </a:pPr>
            <a:r>
              <a:rPr lang="en-US" sz="2560" dirty="0">
                <a:solidFill>
                  <a:srgbClr val="0000CC"/>
                </a:solidFill>
              </a:rPr>
              <a:t>Greedy solution</a:t>
            </a:r>
            <a:r>
              <a:rPr lang="en-US" sz="2560" dirty="0"/>
              <a:t>: 25*1 + 10*2 + 1*3 = </a:t>
            </a:r>
            <a:r>
              <a:rPr lang="en-US" sz="2560" i="1" dirty="0"/>
              <a:t>c</a:t>
            </a:r>
            <a:r>
              <a:rPr lang="en-US" sz="2560" baseline="-25000" dirty="0"/>
              <a:t>1 </a:t>
            </a:r>
            <a:r>
              <a:rPr lang="en-US" sz="2560" dirty="0"/>
              <a:t>+ 2</a:t>
            </a:r>
            <a:r>
              <a:rPr lang="en-US" sz="2560" i="1" dirty="0"/>
              <a:t>c</a:t>
            </a:r>
            <a:r>
              <a:rPr lang="en-US" sz="2560" baseline="-25000" dirty="0"/>
              <a:t>2 </a:t>
            </a:r>
            <a:r>
              <a:rPr lang="en-US" sz="2560" dirty="0"/>
              <a:t>+ 3</a:t>
            </a:r>
            <a:r>
              <a:rPr lang="en-US" sz="2560" i="1" dirty="0"/>
              <a:t>c</a:t>
            </a:r>
            <a:r>
              <a:rPr lang="en-US" sz="2560" baseline="-25000" dirty="0"/>
              <a:t>4</a:t>
            </a:r>
            <a:endParaRPr lang="en-US" sz="256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560" dirty="0"/>
              <a:t>Greedy solution is</a:t>
            </a:r>
          </a:p>
          <a:p>
            <a:pPr lvl="1"/>
            <a:r>
              <a:rPr lang="en-US" dirty="0"/>
              <a:t>optimal for any amount and “normal’’ set of denominations</a:t>
            </a:r>
          </a:p>
          <a:p>
            <a:pPr lvl="1"/>
            <a:r>
              <a:rPr lang="en-US" dirty="0"/>
              <a:t>may not be optimal for arbitrary coin denominations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041" y="1200574"/>
            <a:ext cx="6309360" cy="2304626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Suppose you want to count out a certain amount of money, using the fewest possible coins.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At each step, take the largest possible coin that does not overshoot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441" y="1891454"/>
            <a:ext cx="2468880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574041" y="3811694"/>
            <a:ext cx="6309360" cy="26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213" tIns="49107" rIns="98213" bIns="49107"/>
          <a:lstStyle/>
          <a:p>
            <a:pPr marL="365771" marR="0" lvl="0" indent="-36577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  <a:sym typeface="Symbol" pitchFamily="18" charset="2"/>
              </a:rPr>
              <a:t>Example: To make Tk. 157/-, you,</a:t>
            </a:r>
          </a:p>
          <a:p>
            <a:pPr marL="792505" marR="0" lvl="1" indent="-30481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1" lang="en-US" sz="18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  <a:sym typeface="Symbol" pitchFamily="18" charset="2"/>
              </a:rPr>
              <a:t>Choose a Tk. 100/- note,</a:t>
            </a:r>
          </a:p>
          <a:p>
            <a:pPr marL="792505" marR="0" lvl="1" indent="-30481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1" lang="en-US" sz="18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  <a:sym typeface="Symbol" pitchFamily="18" charset="2"/>
              </a:rPr>
              <a:t>Choose a Tk. 50/- note,</a:t>
            </a:r>
          </a:p>
          <a:p>
            <a:pPr marL="792505" marR="0" lvl="1" indent="-30481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1" lang="en-US" sz="18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  <a:sym typeface="Symbol" pitchFamily="18" charset="2"/>
              </a:rPr>
              <a:t>Choose a Tk. 5/- coin,</a:t>
            </a:r>
          </a:p>
          <a:p>
            <a:pPr marL="792505" marR="0" lvl="1" indent="-30481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1" lang="en-US" sz="18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Arial"/>
                <a:sym typeface="Symbol" pitchFamily="18" charset="2"/>
              </a:rPr>
              <a:t>Choose a Tk. 2/- coin.</a:t>
            </a:r>
          </a:p>
        </p:txBody>
      </p:sp>
    </p:spTree>
    <p:extLst>
      <p:ext uri="{BB962C8B-B14F-4D97-AF65-F5344CB8AC3E}">
        <p14:creationId xmlns:p14="http://schemas.microsoft.com/office/powerpoint/2010/main" val="11820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969301"/>
            <a:ext cx="8997632" cy="6192521"/>
          </a:xfrm>
        </p:spPr>
        <p:txBody>
          <a:bodyPr/>
          <a:lstStyle/>
          <a:p>
            <a:r>
              <a:rPr lang="en-US" sz="2560" dirty="0"/>
              <a:t>To find the minimum number of US coins to make any amount, the greedy method always works</a:t>
            </a:r>
          </a:p>
          <a:p>
            <a:pPr lvl="1"/>
            <a:r>
              <a:rPr lang="en-US" sz="2133" dirty="0"/>
              <a:t>At each step, just choose the largest coin that does not overshoot the desired amount: 31</a:t>
            </a:r>
            <a:r>
              <a:rPr lang="en-US" sz="2133" dirty="0">
                <a:cs typeface="Times New Roman" pitchFamily="18" charset="0"/>
              </a:rPr>
              <a:t>¢ = </a:t>
            </a:r>
            <a:r>
              <a:rPr lang="en-US" sz="2133" dirty="0"/>
              <a:t>(25+5+1)</a:t>
            </a:r>
            <a:endParaRPr lang="en-US" sz="2133" dirty="0">
              <a:cs typeface="Times New Roman" pitchFamily="18" charset="0"/>
            </a:endParaRPr>
          </a:p>
          <a:p>
            <a:pPr lvl="1"/>
            <a:endParaRPr lang="en-US" sz="853" dirty="0"/>
          </a:p>
          <a:p>
            <a:r>
              <a:rPr lang="en-US" sz="2560" dirty="0"/>
              <a:t>The greedy method would not work if we did not have 5</a:t>
            </a:r>
            <a:r>
              <a:rPr lang="en-US" sz="2560" dirty="0">
                <a:cs typeface="Times New Roman" pitchFamily="18" charset="0"/>
              </a:rPr>
              <a:t>¢ </a:t>
            </a:r>
            <a:r>
              <a:rPr lang="en-US" sz="2560" dirty="0"/>
              <a:t>coins</a:t>
            </a:r>
          </a:p>
          <a:p>
            <a:pPr lvl="1"/>
            <a:r>
              <a:rPr lang="en-US" sz="2133" dirty="0"/>
              <a:t>For 31 cents, the greedy method gives seven coins (25+1+1+1+1+1+1), but we can do it with four (10+10+10+1)</a:t>
            </a:r>
          </a:p>
          <a:p>
            <a:pPr lvl="1"/>
            <a:endParaRPr lang="en-US" sz="853" dirty="0"/>
          </a:p>
          <a:p>
            <a:r>
              <a:rPr lang="en-US" sz="2560" dirty="0"/>
              <a:t>The greedy method also would not work if we had a 21</a:t>
            </a:r>
            <a:r>
              <a:rPr lang="en-US" sz="2560" dirty="0">
                <a:cs typeface="Times New Roman" pitchFamily="18" charset="0"/>
              </a:rPr>
              <a:t>¢</a:t>
            </a:r>
            <a:r>
              <a:rPr lang="en-US" sz="2560" dirty="0"/>
              <a:t> coin</a:t>
            </a:r>
          </a:p>
          <a:p>
            <a:pPr lvl="1"/>
            <a:r>
              <a:rPr lang="en-US" sz="2133" dirty="0"/>
              <a:t>For 63 cents, the greedy method gives six coins (25+25+10+1+1+1), but we can do it with three (21+21+21)</a:t>
            </a:r>
          </a:p>
          <a:p>
            <a:pPr lvl="1"/>
            <a:endParaRPr lang="en-US" sz="853" dirty="0"/>
          </a:p>
          <a:p>
            <a:r>
              <a:rPr lang="en-US" sz="2560" dirty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The greedy algorithm results in a solution, but always not in an optimal solution</a:t>
            </a:r>
          </a:p>
          <a:p>
            <a:r>
              <a:rPr lang="en-US" sz="2560" dirty="0">
                <a:solidFill>
                  <a:srgbClr val="0000CC"/>
                </a:solidFill>
              </a:rPr>
              <a:t>How can we find the minimum number of coins for any given coin set?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" y="243840"/>
            <a:ext cx="8778240" cy="49445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Principles: Failure</a:t>
            </a:r>
          </a:p>
        </p:txBody>
      </p:sp>
    </p:spTree>
    <p:extLst>
      <p:ext uri="{BB962C8B-B14F-4D97-AF65-F5344CB8AC3E}">
        <p14:creationId xmlns:p14="http://schemas.microsoft.com/office/powerpoint/2010/main" val="6353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640080" y="47600"/>
            <a:ext cx="8615680" cy="872067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40080" y="838386"/>
            <a:ext cx="72339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640080" y="1163506"/>
            <a:ext cx="8615680" cy="13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Given the denominations 1, 3, and 5, what is the minimum number of coins needed to make change for a given value?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34160" y="3114230"/>
            <a:ext cx="6339840" cy="907627"/>
            <a:chOff x="144" y="1728"/>
            <a:chExt cx="3744" cy="536"/>
          </a:xfrm>
        </p:grpSpPr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1</a:t>
              </a:r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2</a:t>
              </a: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87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3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4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5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259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6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7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8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4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9</a:t>
              </a:r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3552" y="1728"/>
              <a:ext cx="336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10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139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1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187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1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11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1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259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83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307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312" y="2016"/>
              <a:ext cx="240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2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83" y="1728"/>
              <a:ext cx="1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endParaRP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768" y="1728"/>
              <a:ext cx="576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Value</a:t>
              </a:r>
            </a:p>
          </p:txBody>
        </p:sp>
        <p:sp>
          <p:nvSpPr>
            <p:cNvPr id="110626" name="Text Box 34"/>
            <p:cNvSpPr txBox="1">
              <a:spLocks noChangeArrowheads="1"/>
            </p:cNvSpPr>
            <p:nvPr/>
          </p:nvSpPr>
          <p:spPr bwMode="auto">
            <a:xfrm>
              <a:off x="144" y="2016"/>
              <a:ext cx="1200" cy="2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13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pitchFamily="34" charset="-128"/>
                  <a:cs typeface="Arial"/>
                </a:rPr>
                <a:t>Min # of coins</a:t>
              </a:r>
            </a:p>
          </p:txBody>
        </p:sp>
      </p:grp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721360" y="4966733"/>
            <a:ext cx="8534400" cy="94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Only one coin is needed to make change for the values 1, 3, and 5</a:t>
            </a:r>
          </a:p>
        </p:txBody>
      </p:sp>
    </p:spTree>
    <p:extLst>
      <p:ext uri="{BB962C8B-B14F-4D97-AF65-F5344CB8AC3E}">
        <p14:creationId xmlns:p14="http://schemas.microsoft.com/office/powerpoint/2010/main" val="30952900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640080" y="838385"/>
            <a:ext cx="72339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477520" y="757105"/>
            <a:ext cx="796544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6474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0538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4602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3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8666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4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2730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6794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60858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4922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8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6898640" y="3099446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9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7305040" y="3099446"/>
            <a:ext cx="56896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10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6474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40538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44602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8666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52730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56794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60858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64922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6898640" y="3587126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7305040" y="3587126"/>
            <a:ext cx="56896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2108968" y="3099446"/>
            <a:ext cx="18473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2590800" y="3099446"/>
            <a:ext cx="97536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Value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534160" y="3587127"/>
            <a:ext cx="20320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Min # of coins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721360" y="4968887"/>
            <a:ext cx="8615680" cy="94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However, two coins are needed to make change for the values 2, 4, 6, 8, and 10.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50640" y="4020620"/>
            <a:ext cx="1219200" cy="1694"/>
            <a:chOff x="1704" y="2368"/>
            <a:chExt cx="720" cy="1"/>
          </a:xfrm>
        </p:grpSpPr>
        <p:cxnSp>
          <p:nvCxnSpPr>
            <p:cNvPr id="11165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063" y="2009"/>
              <a:ext cx="1" cy="720"/>
            </a:xfrm>
            <a:prstGeom prst="curvedConnector3">
              <a:avLst>
                <a:gd name="adj1" fmla="val 52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2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303" y="2249"/>
              <a:ext cx="1" cy="240"/>
            </a:xfrm>
            <a:prstGeom prst="curvedConnector3">
              <a:avLst>
                <a:gd name="adj1" fmla="val 277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670214" y="4000250"/>
            <a:ext cx="1219200" cy="11857"/>
            <a:chOff x="2188" y="2356"/>
            <a:chExt cx="720" cy="7"/>
          </a:xfrm>
        </p:grpSpPr>
        <p:cxnSp>
          <p:nvCxnSpPr>
            <p:cNvPr id="111654" name="AutoShape 38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2000"/>
              <a:ext cx="7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5" name="AutoShape 39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2000"/>
              <a:ext cx="7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663440" y="4020620"/>
            <a:ext cx="2032000" cy="1694"/>
            <a:chOff x="2184" y="2368"/>
            <a:chExt cx="1200" cy="1"/>
          </a:xfrm>
        </p:grpSpPr>
        <p:cxnSp>
          <p:nvCxnSpPr>
            <p:cNvPr id="111657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023" y="2009"/>
              <a:ext cx="1" cy="720"/>
            </a:xfrm>
            <a:prstGeom prst="curvedConnector3">
              <a:avLst>
                <a:gd name="adj1" fmla="val 25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8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783" y="1769"/>
              <a:ext cx="1" cy="1200"/>
            </a:xfrm>
            <a:prstGeom prst="curvedConnector3">
              <a:avLst>
                <a:gd name="adj1" fmla="val 370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483012" y="4000250"/>
            <a:ext cx="2113280" cy="11857"/>
            <a:chOff x="2668" y="2356"/>
            <a:chExt cx="1248" cy="7"/>
          </a:xfrm>
        </p:grpSpPr>
        <p:cxnSp>
          <p:nvCxnSpPr>
            <p:cNvPr id="111660" name="AutoShape 44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6"/>
              <a:ext cx="7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1" name="AutoShape 45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6"/>
              <a:ext cx="7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857414" y="4000250"/>
            <a:ext cx="406400" cy="11857"/>
            <a:chOff x="1708" y="2356"/>
            <a:chExt cx="240" cy="7"/>
          </a:xfrm>
        </p:grpSpPr>
        <p:cxnSp>
          <p:nvCxnSpPr>
            <p:cNvPr id="111663" name="AutoShape 47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40"/>
              <a:ext cx="7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4" name="AutoShape 48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40"/>
              <a:ext cx="7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8" name="Rectangle 6"/>
          <p:cNvSpPr>
            <a:spLocks noGrp="1" noChangeArrowheads="1"/>
          </p:cNvSpPr>
          <p:nvPr>
            <p:ph type="title"/>
          </p:nvPr>
        </p:nvSpPr>
        <p:spPr>
          <a:xfrm>
            <a:off x="640080" y="47600"/>
            <a:ext cx="8615680" cy="872067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640080" y="1163506"/>
            <a:ext cx="8615680" cy="13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Given the denominations 1, 3, and 5, what is the minimum number of coins needed to make change for a given value?</a:t>
            </a:r>
          </a:p>
        </p:txBody>
      </p:sp>
    </p:spTree>
    <p:extLst>
      <p:ext uri="{BB962C8B-B14F-4D97-AF65-F5344CB8AC3E}">
        <p14:creationId xmlns:p14="http://schemas.microsoft.com/office/powerpoint/2010/main" val="761361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 autoUpdateAnimBg="0"/>
      <p:bldP spid="111639" grpId="0" autoUpdateAnimBg="0"/>
      <p:bldP spid="111641" grpId="0" autoUpdateAnimBg="0"/>
      <p:bldP spid="111643" grpId="0" autoUpdateAnimBg="0"/>
      <p:bldP spid="1116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640080" y="1048749"/>
            <a:ext cx="723392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77520" y="892148"/>
            <a:ext cx="796544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1209040" y="1044622"/>
            <a:ext cx="731520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36474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40538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44602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3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48666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4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52730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5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56794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60858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64922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898640" y="3110803"/>
            <a:ext cx="4064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9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7305040" y="3110803"/>
            <a:ext cx="56896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10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6474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40538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4602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48666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52730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1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6794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60858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3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64922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6898640" y="3598483"/>
            <a:ext cx="40640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3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7305040" y="3598483"/>
            <a:ext cx="568960" cy="42056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2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2108968" y="3110803"/>
            <a:ext cx="18473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2590800" y="3110803"/>
            <a:ext cx="97536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Value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1534160" y="3598484"/>
            <a:ext cx="2032000" cy="4205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1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Min # of coins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721360" y="4995022"/>
            <a:ext cx="8615680" cy="94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Lastly, three coins are needed to make change for the values 7 and 9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670214" y="4011607"/>
            <a:ext cx="1625600" cy="11857"/>
            <a:chOff x="2188" y="2356"/>
            <a:chExt cx="960" cy="7"/>
          </a:xfrm>
        </p:grpSpPr>
        <p:cxnSp>
          <p:nvCxnSpPr>
            <p:cNvPr id="112680" name="AutoShape 40"/>
            <p:cNvCxnSpPr>
              <a:cxnSpLocks noChangeShapeType="1"/>
              <a:stCxn id="112668" idx="2"/>
              <a:endCxn id="112671" idx="2"/>
            </p:cNvCxnSpPr>
            <p:nvPr/>
          </p:nvCxnSpPr>
          <p:spPr bwMode="auto">
            <a:xfrm rot="16200000" flipH="1">
              <a:off x="2784" y="2000"/>
              <a:ext cx="7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1" name="AutoShape 41"/>
            <p:cNvCxnSpPr>
              <a:cxnSpLocks noChangeShapeType="1"/>
              <a:stCxn id="112667" idx="2"/>
              <a:endCxn id="112671" idx="2"/>
            </p:cNvCxnSpPr>
            <p:nvPr/>
          </p:nvCxnSpPr>
          <p:spPr bwMode="auto">
            <a:xfrm rot="16200000" flipH="1">
              <a:off x="2664" y="1880"/>
              <a:ext cx="7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076614" y="4011607"/>
            <a:ext cx="2032000" cy="11857"/>
            <a:chOff x="2428" y="2356"/>
            <a:chExt cx="1200" cy="7"/>
          </a:xfrm>
        </p:grpSpPr>
        <p:cxnSp>
          <p:nvCxnSpPr>
            <p:cNvPr id="112683" name="AutoShape 43"/>
            <p:cNvCxnSpPr>
              <a:cxnSpLocks noChangeShapeType="1"/>
              <a:stCxn id="112669" idx="2"/>
              <a:endCxn id="112673" idx="2"/>
            </p:cNvCxnSpPr>
            <p:nvPr/>
          </p:nvCxnSpPr>
          <p:spPr bwMode="auto">
            <a:xfrm rot="16200000" flipH="1">
              <a:off x="3144" y="1880"/>
              <a:ext cx="7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4" name="AutoShape 44"/>
            <p:cNvCxnSpPr>
              <a:cxnSpLocks noChangeShapeType="1"/>
              <a:stCxn id="112668" idx="2"/>
              <a:endCxn id="112673" idx="2"/>
            </p:cNvCxnSpPr>
            <p:nvPr/>
          </p:nvCxnSpPr>
          <p:spPr bwMode="auto">
            <a:xfrm rot="16200000" flipH="1">
              <a:off x="3024" y="1760"/>
              <a:ext cx="7" cy="12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8" name="Rectangle 6"/>
          <p:cNvSpPr>
            <a:spLocks noGrp="1" noChangeArrowheads="1"/>
          </p:cNvSpPr>
          <p:nvPr>
            <p:ph type="title"/>
          </p:nvPr>
        </p:nvSpPr>
        <p:spPr>
          <a:xfrm>
            <a:off x="640080" y="47600"/>
            <a:ext cx="8615680" cy="872067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40080" y="1163506"/>
            <a:ext cx="8615680" cy="137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77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Given the denominations 1, 3, and 5, what is the minimum number of coins needed to make change for a given value?</a:t>
            </a:r>
          </a:p>
        </p:txBody>
      </p:sp>
    </p:spTree>
    <p:extLst>
      <p:ext uri="{BB962C8B-B14F-4D97-AF65-F5344CB8AC3E}">
        <p14:creationId xmlns:p14="http://schemas.microsoft.com/office/powerpoint/2010/main" val="2712588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1" grpId="0" autoUpdateAnimBg="0"/>
      <p:bldP spid="1126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70" name="Rectangle 134"/>
          <p:cNvSpPr>
            <a:spLocks noGrp="1" noChangeArrowheads="1"/>
          </p:cNvSpPr>
          <p:nvPr>
            <p:ph type="title"/>
          </p:nvPr>
        </p:nvSpPr>
        <p:spPr>
          <a:xfrm>
            <a:off x="640080" y="47599"/>
            <a:ext cx="9103360" cy="690880"/>
          </a:xfrm>
          <a:noFill/>
          <a:ln/>
        </p:spPr>
        <p:txBody>
          <a:bodyPr/>
          <a:lstStyle/>
          <a:p>
            <a:r>
              <a:rPr lang="en-US" dirty="0" err="1"/>
              <a:t>RecursiveChange</a:t>
            </a:r>
            <a:r>
              <a:rPr lang="en-US" dirty="0"/>
              <a:t> is not Efficient</a:t>
            </a:r>
          </a:p>
        </p:txBody>
      </p:sp>
      <p:sp>
        <p:nvSpPr>
          <p:cNvPr id="116871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721360" y="1483810"/>
            <a:ext cx="8778240" cy="2327407"/>
          </a:xfrm>
          <a:noFill/>
          <a:ln/>
        </p:spPr>
        <p:txBody>
          <a:bodyPr/>
          <a:lstStyle/>
          <a:p>
            <a:r>
              <a:rPr lang="en-US" dirty="0"/>
              <a:t>It recalculates the optimal coin combination for a given amount of money repeatedly</a:t>
            </a:r>
            <a:br>
              <a:rPr lang="en-US" dirty="0"/>
            </a:br>
            <a:endParaRPr lang="en-US" sz="853" dirty="0"/>
          </a:p>
          <a:p>
            <a:r>
              <a:rPr lang="en-US" dirty="0"/>
              <a:t>i.e., </a:t>
            </a:r>
            <a:r>
              <a:rPr lang="en-US" b="1" i="1" dirty="0"/>
              <a:t>M</a:t>
            </a:r>
            <a:r>
              <a:rPr lang="en-US" dirty="0"/>
              <a:t> = 77, </a:t>
            </a:r>
            <a:r>
              <a:rPr lang="en-US" b="1" i="1" dirty="0"/>
              <a:t>c</a:t>
            </a:r>
            <a:r>
              <a:rPr lang="en-US" dirty="0"/>
              <a:t> = (1, 3, 7):</a:t>
            </a:r>
          </a:p>
          <a:p>
            <a:pPr lvl="1"/>
            <a:r>
              <a:rPr lang="en-US" sz="2773" dirty="0"/>
              <a:t>Optimal coin for 70 cents is computed </a:t>
            </a:r>
            <a:r>
              <a:rPr lang="en-US" sz="2773" b="1" dirty="0"/>
              <a:t>9</a:t>
            </a:r>
            <a:r>
              <a:rPr lang="en-US" sz="2773" dirty="0"/>
              <a:t> times!</a:t>
            </a:r>
          </a:p>
        </p:txBody>
      </p:sp>
    </p:spTree>
    <p:extLst>
      <p:ext uri="{BB962C8B-B14F-4D97-AF65-F5344CB8AC3E}">
        <p14:creationId xmlns:p14="http://schemas.microsoft.com/office/powerpoint/2010/main" val="18054703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>
          <a:xfrm>
            <a:off x="640080" y="201216"/>
            <a:ext cx="8778240" cy="678154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RecursiveChange</a:t>
            </a:r>
            <a:r>
              <a:rPr lang="en-US" dirty="0"/>
              <a:t> Tree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785360" y="21945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74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4785360" y="1381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77</a:t>
            </a: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915920" y="21945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76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6573520" y="2194560"/>
            <a:ext cx="40640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194056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75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275336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73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348488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69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413512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73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478536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71</a:t>
            </a:r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551688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67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616712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69</a:t>
            </a:r>
          </a:p>
        </p:txBody>
      </p:sp>
      <p:sp>
        <p:nvSpPr>
          <p:cNvPr id="117779" name="Oval 19"/>
          <p:cNvSpPr>
            <a:spLocks noChangeArrowheads="1"/>
          </p:cNvSpPr>
          <p:nvPr/>
        </p:nvSpPr>
        <p:spPr bwMode="auto">
          <a:xfrm>
            <a:off x="681736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67</a:t>
            </a:r>
          </a:p>
        </p:txBody>
      </p:sp>
      <p:sp>
        <p:nvSpPr>
          <p:cNvPr id="117780" name="Oval 20"/>
          <p:cNvSpPr>
            <a:spLocks noChangeArrowheads="1"/>
          </p:cNvSpPr>
          <p:nvPr/>
        </p:nvSpPr>
        <p:spPr bwMode="auto">
          <a:xfrm>
            <a:off x="7548880" y="3413760"/>
            <a:ext cx="40640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63</a:t>
            </a:r>
          </a:p>
        </p:txBody>
      </p:sp>
      <p:sp>
        <p:nvSpPr>
          <p:cNvPr id="117781" name="Oval 21"/>
          <p:cNvSpPr>
            <a:spLocks noChangeArrowheads="1"/>
          </p:cNvSpPr>
          <p:nvPr/>
        </p:nvSpPr>
        <p:spPr bwMode="auto">
          <a:xfrm>
            <a:off x="169672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74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202184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72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324104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68</a:t>
            </a:r>
          </a:p>
        </p:txBody>
      </p:sp>
      <p:sp>
        <p:nvSpPr>
          <p:cNvPr id="117784" name="Oval 24"/>
          <p:cNvSpPr>
            <a:spLocks noChangeArrowheads="1"/>
          </p:cNvSpPr>
          <p:nvPr/>
        </p:nvSpPr>
        <p:spPr bwMode="auto">
          <a:xfrm>
            <a:off x="250952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72</a:t>
            </a:r>
          </a:p>
        </p:txBody>
      </p:sp>
      <p:sp>
        <p:nvSpPr>
          <p:cNvPr id="117785" name="Oval 25"/>
          <p:cNvSpPr>
            <a:spLocks noChangeArrowheads="1"/>
          </p:cNvSpPr>
          <p:nvPr/>
        </p:nvSpPr>
        <p:spPr bwMode="auto">
          <a:xfrm>
            <a:off x="2834640" y="512064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786" name="Oval 26"/>
          <p:cNvSpPr>
            <a:spLocks noChangeArrowheads="1"/>
          </p:cNvSpPr>
          <p:nvPr/>
        </p:nvSpPr>
        <p:spPr bwMode="auto">
          <a:xfrm>
            <a:off x="315976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787" name="Oval 27"/>
          <p:cNvSpPr>
            <a:spLocks noChangeArrowheads="1"/>
          </p:cNvSpPr>
          <p:nvPr/>
        </p:nvSpPr>
        <p:spPr bwMode="auto">
          <a:xfrm>
            <a:off x="234696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68</a:t>
            </a:r>
          </a:p>
        </p:txBody>
      </p:sp>
      <p:sp>
        <p:nvSpPr>
          <p:cNvPr id="117788" name="Oval 28"/>
          <p:cNvSpPr>
            <a:spLocks noChangeArrowheads="1"/>
          </p:cNvSpPr>
          <p:nvPr/>
        </p:nvSpPr>
        <p:spPr bwMode="auto">
          <a:xfrm>
            <a:off x="356616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789" name="Oval 29"/>
          <p:cNvSpPr>
            <a:spLocks noChangeArrowheads="1"/>
          </p:cNvSpPr>
          <p:nvPr/>
        </p:nvSpPr>
        <p:spPr bwMode="auto">
          <a:xfrm>
            <a:off x="389128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62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89128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72</a:t>
            </a:r>
          </a:p>
        </p:txBody>
      </p:sp>
      <p:sp>
        <p:nvSpPr>
          <p:cNvPr id="117791" name="Oval 31"/>
          <p:cNvSpPr>
            <a:spLocks noChangeArrowheads="1"/>
          </p:cNvSpPr>
          <p:nvPr/>
        </p:nvSpPr>
        <p:spPr bwMode="auto">
          <a:xfrm>
            <a:off x="4216400" y="512064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792" name="Oval 32"/>
          <p:cNvSpPr>
            <a:spLocks noChangeArrowheads="1"/>
          </p:cNvSpPr>
          <p:nvPr/>
        </p:nvSpPr>
        <p:spPr bwMode="auto">
          <a:xfrm>
            <a:off x="454152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793" name="Oval 33"/>
          <p:cNvSpPr>
            <a:spLocks noChangeArrowheads="1"/>
          </p:cNvSpPr>
          <p:nvPr/>
        </p:nvSpPr>
        <p:spPr bwMode="auto">
          <a:xfrm>
            <a:off x="4541520" y="463296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86664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68</a:t>
            </a:r>
          </a:p>
        </p:txBody>
      </p:sp>
      <p:sp>
        <p:nvSpPr>
          <p:cNvPr id="117795" name="Oval 35"/>
          <p:cNvSpPr>
            <a:spLocks noChangeArrowheads="1"/>
          </p:cNvSpPr>
          <p:nvPr/>
        </p:nvSpPr>
        <p:spPr bwMode="auto">
          <a:xfrm>
            <a:off x="519176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64</a:t>
            </a:r>
          </a:p>
        </p:txBody>
      </p:sp>
      <p:sp>
        <p:nvSpPr>
          <p:cNvPr id="117796" name="Oval 36"/>
          <p:cNvSpPr>
            <a:spLocks noChangeArrowheads="1"/>
          </p:cNvSpPr>
          <p:nvPr/>
        </p:nvSpPr>
        <p:spPr bwMode="auto">
          <a:xfrm>
            <a:off x="527304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797" name="Oval 37"/>
          <p:cNvSpPr>
            <a:spLocks noChangeArrowheads="1"/>
          </p:cNvSpPr>
          <p:nvPr/>
        </p:nvSpPr>
        <p:spPr bwMode="auto">
          <a:xfrm>
            <a:off x="559816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64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592328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60</a:t>
            </a:r>
          </a:p>
        </p:txBody>
      </p:sp>
      <p:sp>
        <p:nvSpPr>
          <p:cNvPr id="117799" name="Oval 39"/>
          <p:cNvSpPr>
            <a:spLocks noChangeArrowheads="1"/>
          </p:cNvSpPr>
          <p:nvPr/>
        </p:nvSpPr>
        <p:spPr bwMode="auto">
          <a:xfrm>
            <a:off x="576072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68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608584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801" name="Oval 41"/>
          <p:cNvSpPr>
            <a:spLocks noChangeArrowheads="1"/>
          </p:cNvSpPr>
          <p:nvPr/>
        </p:nvSpPr>
        <p:spPr bwMode="auto">
          <a:xfrm>
            <a:off x="641096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62</a:t>
            </a:r>
          </a:p>
        </p:txBody>
      </p:sp>
      <p:sp>
        <p:nvSpPr>
          <p:cNvPr id="117802" name="Oval 42"/>
          <p:cNvSpPr>
            <a:spLocks noChangeArrowheads="1"/>
          </p:cNvSpPr>
          <p:nvPr/>
        </p:nvSpPr>
        <p:spPr bwMode="auto">
          <a:xfrm>
            <a:off x="657352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66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689864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64</a:t>
            </a:r>
          </a:p>
        </p:txBody>
      </p:sp>
      <p:sp>
        <p:nvSpPr>
          <p:cNvPr id="117804" name="Oval 44"/>
          <p:cNvSpPr>
            <a:spLocks noChangeArrowheads="1"/>
          </p:cNvSpPr>
          <p:nvPr/>
        </p:nvSpPr>
        <p:spPr bwMode="auto">
          <a:xfrm>
            <a:off x="7223760" y="512064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60</a:t>
            </a:r>
          </a:p>
        </p:txBody>
      </p:sp>
      <p:sp>
        <p:nvSpPr>
          <p:cNvPr id="117805" name="Oval 45"/>
          <p:cNvSpPr>
            <a:spLocks noChangeArrowheads="1"/>
          </p:cNvSpPr>
          <p:nvPr/>
        </p:nvSpPr>
        <p:spPr bwMode="auto">
          <a:xfrm>
            <a:off x="730504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62</a:t>
            </a:r>
          </a:p>
        </p:txBody>
      </p:sp>
      <p:sp>
        <p:nvSpPr>
          <p:cNvPr id="117806" name="Oval 46"/>
          <p:cNvSpPr>
            <a:spLocks noChangeArrowheads="1"/>
          </p:cNvSpPr>
          <p:nvPr/>
        </p:nvSpPr>
        <p:spPr bwMode="auto">
          <a:xfrm>
            <a:off x="763016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60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955280" y="4632960"/>
            <a:ext cx="325120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56</a:t>
            </a:r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>
            <a:off x="3241040" y="1625600"/>
            <a:ext cx="154432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09" name="Line 49"/>
          <p:cNvSpPr>
            <a:spLocks noChangeShapeType="1"/>
          </p:cNvSpPr>
          <p:nvPr/>
        </p:nvSpPr>
        <p:spPr bwMode="auto">
          <a:xfrm flipH="1">
            <a:off x="5029200" y="178816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5191760" y="1625600"/>
            <a:ext cx="1544320" cy="568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1" name="Line 51"/>
          <p:cNvSpPr>
            <a:spLocks noChangeShapeType="1"/>
          </p:cNvSpPr>
          <p:nvPr/>
        </p:nvSpPr>
        <p:spPr bwMode="auto">
          <a:xfrm flipH="1">
            <a:off x="2184400" y="2519680"/>
            <a:ext cx="731520" cy="894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2" name="Line 52"/>
          <p:cNvSpPr>
            <a:spLocks noChangeShapeType="1"/>
          </p:cNvSpPr>
          <p:nvPr/>
        </p:nvSpPr>
        <p:spPr bwMode="auto">
          <a:xfrm flipH="1">
            <a:off x="2997200" y="2600960"/>
            <a:ext cx="8128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3" name="Line 53"/>
          <p:cNvSpPr>
            <a:spLocks noChangeShapeType="1"/>
          </p:cNvSpPr>
          <p:nvPr/>
        </p:nvSpPr>
        <p:spPr bwMode="auto">
          <a:xfrm>
            <a:off x="3241040" y="2519680"/>
            <a:ext cx="406400" cy="894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4" name="Line 54"/>
          <p:cNvSpPr>
            <a:spLocks noChangeShapeType="1"/>
          </p:cNvSpPr>
          <p:nvPr/>
        </p:nvSpPr>
        <p:spPr bwMode="auto">
          <a:xfrm flipH="1">
            <a:off x="4378960" y="2600960"/>
            <a:ext cx="469054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5" name="Line 55"/>
          <p:cNvSpPr>
            <a:spLocks noChangeShapeType="1"/>
          </p:cNvSpPr>
          <p:nvPr/>
        </p:nvSpPr>
        <p:spPr bwMode="auto">
          <a:xfrm>
            <a:off x="5029200" y="260096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6" name="Line 56"/>
          <p:cNvSpPr>
            <a:spLocks noChangeShapeType="1"/>
          </p:cNvSpPr>
          <p:nvPr/>
        </p:nvSpPr>
        <p:spPr bwMode="auto">
          <a:xfrm>
            <a:off x="5110480" y="2600960"/>
            <a:ext cx="56896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7" name="Line 57"/>
          <p:cNvSpPr>
            <a:spLocks noChangeShapeType="1"/>
          </p:cNvSpPr>
          <p:nvPr/>
        </p:nvSpPr>
        <p:spPr bwMode="auto">
          <a:xfrm flipH="1">
            <a:off x="6329680" y="2519680"/>
            <a:ext cx="325120" cy="894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8" name="Line 58"/>
          <p:cNvSpPr>
            <a:spLocks noChangeShapeType="1"/>
          </p:cNvSpPr>
          <p:nvPr/>
        </p:nvSpPr>
        <p:spPr bwMode="auto">
          <a:xfrm>
            <a:off x="6817360" y="2600960"/>
            <a:ext cx="16256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19" name="Line 59"/>
          <p:cNvSpPr>
            <a:spLocks noChangeShapeType="1"/>
          </p:cNvSpPr>
          <p:nvPr/>
        </p:nvSpPr>
        <p:spPr bwMode="auto">
          <a:xfrm>
            <a:off x="6979920" y="2519680"/>
            <a:ext cx="731520" cy="894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0" name="Line 60"/>
          <p:cNvSpPr>
            <a:spLocks noChangeShapeType="1"/>
          </p:cNvSpPr>
          <p:nvPr/>
        </p:nvSpPr>
        <p:spPr bwMode="auto">
          <a:xfrm flipH="1">
            <a:off x="1859280" y="3820160"/>
            <a:ext cx="24384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2184400" y="382016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2" name="Line 62"/>
          <p:cNvSpPr>
            <a:spLocks noChangeShapeType="1"/>
          </p:cNvSpPr>
          <p:nvPr/>
        </p:nvSpPr>
        <p:spPr bwMode="auto">
          <a:xfrm>
            <a:off x="2265680" y="3820160"/>
            <a:ext cx="24384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3" name="Line 63"/>
          <p:cNvSpPr>
            <a:spLocks noChangeShapeType="1"/>
          </p:cNvSpPr>
          <p:nvPr/>
        </p:nvSpPr>
        <p:spPr bwMode="auto">
          <a:xfrm flipH="1">
            <a:off x="2672080" y="3820160"/>
            <a:ext cx="24384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4" name="Line 64"/>
          <p:cNvSpPr>
            <a:spLocks noChangeShapeType="1"/>
          </p:cNvSpPr>
          <p:nvPr/>
        </p:nvSpPr>
        <p:spPr bwMode="auto">
          <a:xfrm>
            <a:off x="2997200" y="38201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5" name="Line 65"/>
          <p:cNvSpPr>
            <a:spLocks noChangeShapeType="1"/>
          </p:cNvSpPr>
          <p:nvPr/>
        </p:nvSpPr>
        <p:spPr bwMode="auto">
          <a:xfrm>
            <a:off x="3078480" y="3820160"/>
            <a:ext cx="16256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6" name="Line 66"/>
          <p:cNvSpPr>
            <a:spLocks noChangeShapeType="1"/>
          </p:cNvSpPr>
          <p:nvPr/>
        </p:nvSpPr>
        <p:spPr bwMode="auto">
          <a:xfrm flipH="1">
            <a:off x="3403600" y="3820160"/>
            <a:ext cx="16256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7" name="Line 67"/>
          <p:cNvSpPr>
            <a:spLocks noChangeShapeType="1"/>
          </p:cNvSpPr>
          <p:nvPr/>
        </p:nvSpPr>
        <p:spPr bwMode="auto">
          <a:xfrm>
            <a:off x="3728720" y="382016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8" name="Line 68"/>
          <p:cNvSpPr>
            <a:spLocks noChangeShapeType="1"/>
          </p:cNvSpPr>
          <p:nvPr/>
        </p:nvSpPr>
        <p:spPr bwMode="auto">
          <a:xfrm>
            <a:off x="3810000" y="3820160"/>
            <a:ext cx="16256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29" name="Line 69"/>
          <p:cNvSpPr>
            <a:spLocks noChangeShapeType="1"/>
          </p:cNvSpPr>
          <p:nvPr/>
        </p:nvSpPr>
        <p:spPr bwMode="auto">
          <a:xfrm flipH="1">
            <a:off x="4135120" y="3820160"/>
            <a:ext cx="243840" cy="1463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0" name="Line 70"/>
          <p:cNvSpPr>
            <a:spLocks noChangeShapeType="1"/>
          </p:cNvSpPr>
          <p:nvPr/>
        </p:nvSpPr>
        <p:spPr bwMode="auto">
          <a:xfrm>
            <a:off x="4378960" y="3820160"/>
            <a:ext cx="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1" name="Line 71"/>
          <p:cNvSpPr>
            <a:spLocks noChangeShapeType="1"/>
          </p:cNvSpPr>
          <p:nvPr/>
        </p:nvSpPr>
        <p:spPr bwMode="auto">
          <a:xfrm>
            <a:off x="4378960" y="3820160"/>
            <a:ext cx="24384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2" name="Line 72"/>
          <p:cNvSpPr>
            <a:spLocks noChangeShapeType="1"/>
          </p:cNvSpPr>
          <p:nvPr/>
        </p:nvSpPr>
        <p:spPr bwMode="auto">
          <a:xfrm flipH="1">
            <a:off x="4704080" y="3820160"/>
            <a:ext cx="32512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3" name="Line 73"/>
          <p:cNvSpPr>
            <a:spLocks noChangeShapeType="1"/>
          </p:cNvSpPr>
          <p:nvPr/>
        </p:nvSpPr>
        <p:spPr bwMode="auto">
          <a:xfrm>
            <a:off x="5029200" y="382016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4" name="Line 74"/>
          <p:cNvSpPr>
            <a:spLocks noChangeShapeType="1"/>
          </p:cNvSpPr>
          <p:nvPr/>
        </p:nvSpPr>
        <p:spPr bwMode="auto">
          <a:xfrm>
            <a:off x="5029200" y="3820160"/>
            <a:ext cx="32512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5" name="Line 75"/>
          <p:cNvSpPr>
            <a:spLocks noChangeShapeType="1"/>
          </p:cNvSpPr>
          <p:nvPr/>
        </p:nvSpPr>
        <p:spPr bwMode="auto">
          <a:xfrm flipH="1">
            <a:off x="5435600" y="3820160"/>
            <a:ext cx="32512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6" name="Line 76"/>
          <p:cNvSpPr>
            <a:spLocks noChangeShapeType="1"/>
          </p:cNvSpPr>
          <p:nvPr/>
        </p:nvSpPr>
        <p:spPr bwMode="auto">
          <a:xfrm>
            <a:off x="5760720" y="3820160"/>
            <a:ext cx="0" cy="1381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7" name="Line 77"/>
          <p:cNvSpPr>
            <a:spLocks noChangeShapeType="1"/>
          </p:cNvSpPr>
          <p:nvPr/>
        </p:nvSpPr>
        <p:spPr bwMode="auto">
          <a:xfrm>
            <a:off x="5760720" y="3901440"/>
            <a:ext cx="32512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8" name="Line 78"/>
          <p:cNvSpPr>
            <a:spLocks noChangeShapeType="1"/>
          </p:cNvSpPr>
          <p:nvPr/>
        </p:nvSpPr>
        <p:spPr bwMode="auto">
          <a:xfrm flipH="1">
            <a:off x="6004560" y="3820160"/>
            <a:ext cx="32512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39" name="Line 79"/>
          <p:cNvSpPr>
            <a:spLocks noChangeShapeType="1"/>
          </p:cNvSpPr>
          <p:nvPr/>
        </p:nvSpPr>
        <p:spPr bwMode="auto">
          <a:xfrm flipH="1">
            <a:off x="6248400" y="3820160"/>
            <a:ext cx="8128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0" name="Line 80"/>
          <p:cNvSpPr>
            <a:spLocks noChangeShapeType="1"/>
          </p:cNvSpPr>
          <p:nvPr/>
        </p:nvSpPr>
        <p:spPr bwMode="auto">
          <a:xfrm>
            <a:off x="6410960" y="3820160"/>
            <a:ext cx="16256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 flipH="1">
            <a:off x="6736080" y="3820160"/>
            <a:ext cx="24384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2" name="Line 82"/>
          <p:cNvSpPr>
            <a:spLocks noChangeShapeType="1"/>
          </p:cNvSpPr>
          <p:nvPr/>
        </p:nvSpPr>
        <p:spPr bwMode="auto">
          <a:xfrm>
            <a:off x="7061200" y="3820160"/>
            <a:ext cx="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3" name="Line 83"/>
          <p:cNvSpPr>
            <a:spLocks noChangeShapeType="1"/>
          </p:cNvSpPr>
          <p:nvPr/>
        </p:nvSpPr>
        <p:spPr bwMode="auto">
          <a:xfrm>
            <a:off x="7142480" y="3820160"/>
            <a:ext cx="162560" cy="1300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4" name="Line 84"/>
          <p:cNvSpPr>
            <a:spLocks noChangeShapeType="1"/>
          </p:cNvSpPr>
          <p:nvPr/>
        </p:nvSpPr>
        <p:spPr bwMode="auto">
          <a:xfrm flipH="1">
            <a:off x="7467600" y="3820160"/>
            <a:ext cx="24384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5" name="Line 85"/>
          <p:cNvSpPr>
            <a:spLocks noChangeShapeType="1"/>
          </p:cNvSpPr>
          <p:nvPr/>
        </p:nvSpPr>
        <p:spPr bwMode="auto">
          <a:xfrm>
            <a:off x="7792720" y="382016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6" name="Line 86"/>
          <p:cNvSpPr>
            <a:spLocks noChangeShapeType="1"/>
          </p:cNvSpPr>
          <p:nvPr/>
        </p:nvSpPr>
        <p:spPr bwMode="auto">
          <a:xfrm>
            <a:off x="7874000" y="3738880"/>
            <a:ext cx="243840" cy="894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pitchFamily="34" charset="-128"/>
              <a:cs typeface="Arial"/>
            </a:endParaRP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2834640" y="5608320"/>
            <a:ext cx="97536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8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. . .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6085840" y="5608321"/>
            <a:ext cx="89408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84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. . .</a:t>
            </a:r>
          </a:p>
        </p:txBody>
      </p:sp>
      <p:sp>
        <p:nvSpPr>
          <p:cNvPr id="117849" name="Oval 89"/>
          <p:cNvSpPr>
            <a:spLocks noChangeArrowheads="1"/>
          </p:cNvSpPr>
          <p:nvPr/>
        </p:nvSpPr>
        <p:spPr bwMode="auto">
          <a:xfrm>
            <a:off x="2103120" y="609600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850" name="Oval 90"/>
          <p:cNvSpPr>
            <a:spLocks noChangeArrowheads="1"/>
          </p:cNvSpPr>
          <p:nvPr/>
        </p:nvSpPr>
        <p:spPr bwMode="auto">
          <a:xfrm>
            <a:off x="4053840" y="609600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5191760" y="609600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852" name="Oval 92"/>
          <p:cNvSpPr>
            <a:spLocks noChangeArrowheads="1"/>
          </p:cNvSpPr>
          <p:nvPr/>
        </p:nvSpPr>
        <p:spPr bwMode="auto">
          <a:xfrm>
            <a:off x="7305040" y="609600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  <p:sp>
        <p:nvSpPr>
          <p:cNvPr id="117853" name="Oval 93"/>
          <p:cNvSpPr>
            <a:spLocks noChangeArrowheads="1"/>
          </p:cNvSpPr>
          <p:nvPr/>
        </p:nvSpPr>
        <p:spPr bwMode="auto">
          <a:xfrm>
            <a:off x="4622800" y="6096000"/>
            <a:ext cx="325120" cy="406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pitchFamily="34" charset="-128"/>
                <a:cs typeface="Arial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503308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45248</TotalTime>
  <Words>1062</Words>
  <Application>Microsoft Office PowerPoint</Application>
  <PresentationFormat>Custom</PresentationFormat>
  <Paragraphs>254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Comic Sans MS</vt:lpstr>
      <vt:lpstr>Monotype Sorts</vt:lpstr>
      <vt:lpstr>Tahoma</vt:lpstr>
      <vt:lpstr>Times New Roman</vt:lpstr>
      <vt:lpstr>2_computer-bunny.blue</vt:lpstr>
      <vt:lpstr>Dynamic Programming</vt:lpstr>
      <vt:lpstr>Coin Change Problem</vt:lpstr>
      <vt:lpstr>Greedy Choice Principles</vt:lpstr>
      <vt:lpstr>Greedy Choice Principles: Failure</vt:lpstr>
      <vt:lpstr>Coin Change Problem: Example</vt:lpstr>
      <vt:lpstr>Coin Change Problem: Example</vt:lpstr>
      <vt:lpstr>Coin Change Problem: Example</vt:lpstr>
      <vt:lpstr>RecursiveChange is not Efficient</vt:lpstr>
      <vt:lpstr>The RecursiveChange Tree</vt:lpstr>
      <vt:lpstr>We Can Do Better</vt:lpstr>
      <vt:lpstr>Coin Change Problem: DP</vt:lpstr>
      <vt:lpstr>Coins{1,5,6,9} w=10</vt:lpstr>
      <vt:lpstr>Coin Change Problem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Shahriar Rahman</cp:lastModifiedBy>
  <cp:revision>1767</cp:revision>
  <cp:lastPrinted>2008-12-18T12:36:55Z</cp:lastPrinted>
  <dcterms:created xsi:type="dcterms:W3CDTF">1999-12-31T01:41:01Z</dcterms:created>
  <dcterms:modified xsi:type="dcterms:W3CDTF">2023-10-21T08:30:36Z</dcterms:modified>
</cp:coreProperties>
</file>