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</p:sldMasterIdLst>
  <p:notesMasterIdLst>
    <p:notesMasterId r:id="rId39"/>
  </p:notesMasterIdLst>
  <p:handoutMasterIdLst>
    <p:handoutMasterId r:id="rId40"/>
  </p:handoutMasterIdLst>
  <p:sldIdLst>
    <p:sldId id="506" r:id="rId3"/>
    <p:sldId id="568" r:id="rId4"/>
    <p:sldId id="569" r:id="rId5"/>
    <p:sldId id="407" r:id="rId6"/>
    <p:sldId id="406" r:id="rId7"/>
    <p:sldId id="408" r:id="rId8"/>
    <p:sldId id="570" r:id="rId9"/>
    <p:sldId id="572" r:id="rId10"/>
    <p:sldId id="641" r:id="rId11"/>
    <p:sldId id="642" r:id="rId12"/>
    <p:sldId id="573" r:id="rId13"/>
    <p:sldId id="306" r:id="rId14"/>
    <p:sldId id="287" r:id="rId15"/>
    <p:sldId id="288" r:id="rId16"/>
    <p:sldId id="289" r:id="rId17"/>
    <p:sldId id="290" r:id="rId18"/>
    <p:sldId id="299" r:id="rId19"/>
    <p:sldId id="300" r:id="rId20"/>
    <p:sldId id="301" r:id="rId21"/>
    <p:sldId id="605" r:id="rId22"/>
    <p:sldId id="604" r:id="rId23"/>
    <p:sldId id="606" r:id="rId24"/>
    <p:sldId id="607" r:id="rId25"/>
    <p:sldId id="608" r:id="rId26"/>
    <p:sldId id="418" r:id="rId27"/>
    <p:sldId id="419" r:id="rId28"/>
    <p:sldId id="610" r:id="rId29"/>
    <p:sldId id="420" r:id="rId30"/>
    <p:sldId id="643" r:id="rId31"/>
    <p:sldId id="425" r:id="rId32"/>
    <p:sldId id="479" r:id="rId33"/>
    <p:sldId id="480" r:id="rId34"/>
    <p:sldId id="596" r:id="rId35"/>
    <p:sldId id="597" r:id="rId36"/>
    <p:sldId id="599" r:id="rId37"/>
    <p:sldId id="430" r:id="rId3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99FF"/>
    <a:srgbClr val="5674F6"/>
    <a:srgbClr val="6289F8"/>
    <a:srgbClr val="8097F8"/>
    <a:srgbClr val="2C61F6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896ADA12-C4E5-43E5-880A-A44E854B2A0F}" type="datetime8">
              <a:rPr lang="en-US"/>
              <a:pPr>
                <a:defRPr/>
              </a:pPr>
              <a:t>4/27/2024 8:22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0951EE23-3B57-4ADA-89CB-0209375A8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7687D5C7-37DD-4206-9D5F-7D1A889A8149}" type="datetime8">
              <a:rPr lang="en-US"/>
              <a:pPr>
                <a:defRPr/>
              </a:pPr>
              <a:t>4/27/2024 8:22 AM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5863B66A-7321-4964-A828-AE730DC7B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502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0714C48B-3719-4156-9359-4E82B7540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EC2C18-5AED-48B4-AA14-99F08F08F9D8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4FC5AC2B-EB78-46E7-BED0-1CF050CE3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8020D162-E09E-4AC3-9842-CEAF06BF6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09" rIns="91420" bIns="45709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Note that everything along the path got pointed to c.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Note also that this is definitely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a binary tree!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09DFD-3BA5-4BBA-A608-E70E4D6DF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85337C-F2DE-446F-8132-F8ADE0E7B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58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655AD-B40A-4799-BAEE-34F5E7E3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B6BB75-103D-4B94-A0AB-B4C511A8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78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1CEE1-82BB-49C0-AA0D-58A35F05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4CF46E-6C82-4149-BF36-EE347E7C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CCFBBD-3D96-47D1-8806-045B1406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A7CE7-D310-4B93-8D28-2E54ABC0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857BEA-0AD7-492C-A799-14E6283B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6C7DF3-969E-4231-813A-A6CC6A987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22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174AE-462D-4778-9DF5-FEC5711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483F9A-783D-4F1B-B29E-30F5FB32C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11EBF1-32F2-44A7-A2CC-95B1813D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F77385-1AA4-45F7-9148-42698759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10CAFB-F49F-46FE-9605-C34B375A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5AA75B-CDE2-488F-A60F-6CABFF53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8777D5-0C9F-4766-BB4A-2B45A4F61F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5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4FDB6-F7F2-485C-9C7B-AFF492A3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4CD29C-9329-4ECB-B817-38796F65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740923-1697-45D9-BD8D-89AEA9819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367895-F6DF-4D72-938A-EA6FCA7D2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280D50-95AC-41D6-9594-EACC1F28A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24B973A-3092-4DEF-ACDC-6E95193D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CAB3E3-7579-4558-B02E-1539D463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2CC747-DC0B-4571-9CE4-1559FDC6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A67658-B7F4-4510-A32E-D49246456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654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46B8B-70E7-4E7A-9A79-5981B0F9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099A7-515A-49B7-A586-861CB24D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0F6B28-5F23-4409-8BA9-95E05210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D50BD2-59AF-40B5-8F28-553AA242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6DC5D6-178E-40B4-9DA9-18310AE54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74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750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DC794-6984-488F-B2E4-949C9A4F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556BE3-73C6-4C37-A150-D3C228D0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55969E-7E3D-4E78-A843-AF32DF1F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FE9FBE-0B07-43FA-880D-057BB654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F1E6C6-8B7B-4C57-B1D1-DA72BC5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3ADB77-4249-415B-9ABA-669F187A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C04453-ABD9-4325-A85E-7282D7DA9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43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E36CA-ACE7-43C1-B8BC-FD89C1D8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D1ED027-7596-410B-A268-F5E30964E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626FA8-12AA-4B6F-8661-635E587D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AF6C27-8CC2-45CF-A90E-8A5B0BA1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2A8277-4E1A-411F-A618-0EAE0D99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5B3223-5682-4C91-9171-D85C73E1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EE10FE-C2E4-42AC-BD2E-2FBD4D6BB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906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D82B0-B98D-4792-8CFE-37B3032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C17712-5900-4249-8543-1242B04C8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656713-AAEC-42FF-8153-5F083C2A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82C74-8E7F-4262-ADDE-DB66753D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220FCA-65A6-4954-998C-26D0B2B8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250DCB-524F-40CD-9A72-186A02FAD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805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7B530B5-7448-4114-830B-30F29B7F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4493F9-CAF2-4B3A-952D-7FC5C953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5AE085-96E7-4132-865D-817D6089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605811-AF34-47F9-8837-A4D1E622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B85445-F128-49E5-AF7F-FB86C22F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AFDF98-4E2A-4B62-B726-90612C9E3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045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BDCD7-2133-4449-AE06-5D849755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C24D63-980D-40C7-BB4D-DCAFE252D0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7CAF87-8FB0-4432-BED8-6B615366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B1173B-E95B-4F9E-AE46-72CDB9A5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BF45FE-BDA3-4FFB-A851-BA81A28F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50407C-360F-49D1-A722-315CC040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8A1CD4-A393-4813-A074-20939DE06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659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2C6B498-A983-4A94-884D-547D42C809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7F3BE29-6F96-44E0-81EB-DA1CC10D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3BA178-6792-4AE4-805C-E1A24F4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4AC0F9-1EAA-4FE9-9FD7-E7AF1951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39362-B7E3-46A3-8075-AEB1E55C1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531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8B933-9BFD-4D28-97BC-D8638E268438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46EEC-C185-4921-BE9A-CC9B91ABEF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EFBA1-5C11-434E-8BE5-8DCC762D4AA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7409E47-8089-4A3E-9C0E-2A739B5BCF8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80CBA6A-5505-4490-A7ED-D6DA5696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B56E01-060D-485E-910C-4F8C04AA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3E6822-F0FA-4812-91D8-41816B8D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 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CD526C6-FC30-4C76-BF60-55EFEA44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2E5732-865A-434B-BCFB-BD6A34EC92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15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CEE7359-3DFB-4668-835E-7B381E323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8673A66-5734-4A34-AA91-689F8D7F2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98600"/>
            <a:ext cx="7772400" cy="1425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Data Structures for</a:t>
            </a:r>
            <a:br>
              <a:rPr lang="en-US" sz="4400" dirty="0"/>
            </a:br>
            <a:r>
              <a:rPr lang="en-US" sz="4400" dirty="0"/>
              <a:t>Disjoint Sets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1008"/>
            <a:ext cx="7315200" cy="187220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Application: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Connected Components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Minimum Spanning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Connected Components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455898" cy="302433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zh-CN" sz="2400" dirty="0">
                <a:ea typeface="宋体" charset="-122"/>
              </a:rPr>
              <a:t>The connected component set is always non-empty.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zh-CN" sz="2400" dirty="0">
                <a:ea typeface="宋体" charset="-122"/>
              </a:rPr>
              <a:t>If there is more than one connected component for a given graph, then the union of connected components will give the set of all vertices of the given graph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zh-CN" sz="2400" dirty="0">
                <a:ea typeface="宋体" charset="-122"/>
              </a:rPr>
              <a:t>Connected component sets are pairwise disjoint. That means if we take the intersection between two different connected component sets then the intersection is an empty set or a null set.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77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Connected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2"/>
            <a:ext cx="8229600" cy="547283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CONNECTED_COMPONENTS(G)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for each vertex v in V[G]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	MAKE_SET (v)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i="1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for each edge (u, v) in E[G]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	if FIND_SET(u) != FIND_SET(v) then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		UNION(u, 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zh-CN" i="1" dirty="0">
                <a:ea typeface="宋体" charset="-122"/>
              </a:rPr>
              <a:t>SAME_COMPONENT(u, v)</a:t>
            </a:r>
          </a:p>
          <a:p>
            <a:pPr eaLnBrk="1" hangingPunct="1">
              <a:buFontTx/>
              <a:buNone/>
            </a:pPr>
            <a:r>
              <a:rPr lang="en-US" altLang="zh-CN" i="1" dirty="0">
                <a:ea typeface="宋体" charset="-122"/>
              </a:rPr>
              <a:t>	if FIND_SET(u) == FIND_SET(v) then </a:t>
            </a:r>
            <a:r>
              <a:rPr lang="en-US" altLang="zh-CN" dirty="0">
                <a:ea typeface="宋体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i="1" dirty="0">
                <a:ea typeface="宋体" charset="-122"/>
              </a:rPr>
              <a:t> return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else return FALSE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12" name="Group 40">
            <a:extLst>
              <a:ext uri="{FF2B5EF4-FFF2-40B4-BE49-F238E27FC236}">
                <a16:creationId xmlns:a16="http://schemas.microsoft.com/office/drawing/2014/main" xmlns="" id="{B3E2A16A-42ED-4E72-BF2F-8B2CA85CFFA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123950"/>
            <a:ext cx="3602038" cy="1028700"/>
            <a:chOff x="566" y="527"/>
            <a:chExt cx="2632" cy="739"/>
          </a:xfrm>
        </p:grpSpPr>
        <p:grpSp>
          <p:nvGrpSpPr>
            <p:cNvPr id="54298" name="Group 26">
              <a:extLst>
                <a:ext uri="{FF2B5EF4-FFF2-40B4-BE49-F238E27FC236}">
                  <a16:creationId xmlns:a16="http://schemas.microsoft.com/office/drawing/2014/main" xmlns="" id="{C0F6BF62-3065-416A-B206-75C241E27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572"/>
              <a:ext cx="726" cy="680"/>
              <a:chOff x="521" y="663"/>
              <a:chExt cx="726" cy="680"/>
            </a:xfrm>
          </p:grpSpPr>
          <p:sp>
            <p:nvSpPr>
              <p:cNvPr id="54276" name="Oval 4">
                <a:extLst>
                  <a:ext uri="{FF2B5EF4-FFF2-40B4-BE49-F238E27FC236}">
                    <a16:creationId xmlns:a16="http://schemas.microsoft.com/office/drawing/2014/main" xmlns="" id="{24F4D569-F354-4E06-B0D9-F071B9D3C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77" name="Oval 5">
                <a:extLst>
                  <a:ext uri="{FF2B5EF4-FFF2-40B4-BE49-F238E27FC236}">
                    <a16:creationId xmlns:a16="http://schemas.microsoft.com/office/drawing/2014/main" xmlns="" id="{B0EDB832-F384-4FB8-A576-D143E5B5E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78" name="Oval 6">
                <a:extLst>
                  <a:ext uri="{FF2B5EF4-FFF2-40B4-BE49-F238E27FC236}">
                    <a16:creationId xmlns:a16="http://schemas.microsoft.com/office/drawing/2014/main" xmlns="" id="{0F13FC59-4D85-4E29-BC12-871A2892B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117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79" name="Oval 7">
                <a:extLst>
                  <a:ext uri="{FF2B5EF4-FFF2-40B4-BE49-F238E27FC236}">
                    <a16:creationId xmlns:a16="http://schemas.microsoft.com/office/drawing/2014/main" xmlns="" id="{72E66C06-E1E4-40F9-9008-CD12BF4B3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1117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80" name="Line 8">
                <a:extLst>
                  <a:ext uri="{FF2B5EF4-FFF2-40B4-BE49-F238E27FC236}">
                    <a16:creationId xmlns:a16="http://schemas.microsoft.com/office/drawing/2014/main" xmlns="" id="{48F50C03-C1CA-42C6-8B6E-034382BF7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82" name="Line 10">
                <a:extLst>
                  <a:ext uri="{FF2B5EF4-FFF2-40B4-BE49-F238E27FC236}">
                    <a16:creationId xmlns:a16="http://schemas.microsoft.com/office/drawing/2014/main" xmlns="" id="{7B28E90B-58A7-43EE-A539-40E14354F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89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87" name="Line 15">
                <a:extLst>
                  <a:ext uri="{FF2B5EF4-FFF2-40B4-BE49-F238E27FC236}">
                    <a16:creationId xmlns:a16="http://schemas.microsoft.com/office/drawing/2014/main" xmlns="" id="{0BC6E782-0489-4AC6-9229-B79CE4409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89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88" name="Line 16">
                <a:extLst>
                  <a:ext uri="{FF2B5EF4-FFF2-40B4-BE49-F238E27FC236}">
                    <a16:creationId xmlns:a16="http://schemas.microsoft.com/office/drawing/2014/main" xmlns="" id="{1FCF3E5B-0FBF-435F-B200-5158DD3A9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890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4299" name="Group 27">
              <a:extLst>
                <a:ext uri="{FF2B5EF4-FFF2-40B4-BE49-F238E27FC236}">
                  <a16:creationId xmlns:a16="http://schemas.microsoft.com/office/drawing/2014/main" xmlns="" id="{E6940D42-2465-4698-84D9-9A5DBE2F8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572"/>
              <a:ext cx="726" cy="680"/>
              <a:chOff x="1474" y="663"/>
              <a:chExt cx="726" cy="680"/>
            </a:xfrm>
          </p:grpSpPr>
          <p:sp>
            <p:nvSpPr>
              <p:cNvPr id="54289" name="Oval 17">
                <a:extLst>
                  <a:ext uri="{FF2B5EF4-FFF2-40B4-BE49-F238E27FC236}">
                    <a16:creationId xmlns:a16="http://schemas.microsoft.com/office/drawing/2014/main" xmlns="" id="{4EAA4723-00E3-45E4-829D-7D5D1CF2D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90" name="Oval 18">
                <a:extLst>
                  <a:ext uri="{FF2B5EF4-FFF2-40B4-BE49-F238E27FC236}">
                    <a16:creationId xmlns:a16="http://schemas.microsoft.com/office/drawing/2014/main" xmlns="" id="{7AA826D6-13E4-4CD9-90F3-F8A8EB3D2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91" name="Oval 19">
                <a:extLst>
                  <a:ext uri="{FF2B5EF4-FFF2-40B4-BE49-F238E27FC236}">
                    <a16:creationId xmlns:a16="http://schemas.microsoft.com/office/drawing/2014/main" xmlns="" id="{9DB21D77-0162-425E-A0EA-25C4E79BC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117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92" name="Line 20">
                <a:extLst>
                  <a:ext uri="{FF2B5EF4-FFF2-40B4-BE49-F238E27FC236}">
                    <a16:creationId xmlns:a16="http://schemas.microsoft.com/office/drawing/2014/main" xmlns="" id="{1FC62CD8-E0A0-4EEC-9F11-472F3DDE3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75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93" name="Line 21">
                <a:extLst>
                  <a:ext uri="{FF2B5EF4-FFF2-40B4-BE49-F238E27FC236}">
                    <a16:creationId xmlns:a16="http://schemas.microsoft.com/office/drawing/2014/main" xmlns="" id="{F88EEAA8-6BBD-48CF-8ECC-41DBA7796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889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4300" name="Group 28">
              <a:extLst>
                <a:ext uri="{FF2B5EF4-FFF2-40B4-BE49-F238E27FC236}">
                  <a16:creationId xmlns:a16="http://schemas.microsoft.com/office/drawing/2014/main" xmlns="" id="{F62F158E-44B6-4A63-B145-2C5AC8F0C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1" y="572"/>
              <a:ext cx="227" cy="680"/>
              <a:chOff x="2426" y="663"/>
              <a:chExt cx="227" cy="680"/>
            </a:xfrm>
          </p:grpSpPr>
          <p:sp>
            <p:nvSpPr>
              <p:cNvPr id="54294" name="Oval 22">
                <a:extLst>
                  <a:ext uri="{FF2B5EF4-FFF2-40B4-BE49-F238E27FC236}">
                    <a16:creationId xmlns:a16="http://schemas.microsoft.com/office/drawing/2014/main" xmlns="" id="{C22CD632-7998-4263-ACE6-81C84CE5E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663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95" name="Oval 23">
                <a:extLst>
                  <a:ext uri="{FF2B5EF4-FFF2-40B4-BE49-F238E27FC236}">
                    <a16:creationId xmlns:a16="http://schemas.microsoft.com/office/drawing/2014/main" xmlns="" id="{8FAAD962-F16D-4EAF-AF97-7378F245D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117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296" name="Line 24">
                <a:extLst>
                  <a:ext uri="{FF2B5EF4-FFF2-40B4-BE49-F238E27FC236}">
                    <a16:creationId xmlns:a16="http://schemas.microsoft.com/office/drawing/2014/main" xmlns="" id="{AE49E2C6-DADB-4A53-8796-4A083C851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889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4297" name="Oval 25">
              <a:extLst>
                <a:ext uri="{FF2B5EF4-FFF2-40B4-BE49-F238E27FC236}">
                  <a16:creationId xmlns:a16="http://schemas.microsoft.com/office/drawing/2014/main" xmlns="" id="{0372ADD1-8F42-4988-B03B-501EEA8BC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573"/>
              <a:ext cx="227" cy="2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02" name="Text Box 30">
              <a:extLst>
                <a:ext uri="{FF2B5EF4-FFF2-40B4-BE49-F238E27FC236}">
                  <a16:creationId xmlns:a16="http://schemas.microsoft.com/office/drawing/2014/main" xmlns="" id="{7D145A7C-C921-4B5F-A10D-AF06A758C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527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03" name="Text Box 31">
              <a:extLst>
                <a:ext uri="{FF2B5EF4-FFF2-40B4-BE49-F238E27FC236}">
                  <a16:creationId xmlns:a16="http://schemas.microsoft.com/office/drawing/2014/main" xmlns="" id="{1006D741-3992-4BED-8C8F-80A5F8BCE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527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04" name="Text Box 32">
              <a:extLst>
                <a:ext uri="{FF2B5EF4-FFF2-40B4-BE49-F238E27FC236}">
                  <a16:creationId xmlns:a16="http://schemas.microsoft.com/office/drawing/2014/main" xmlns="" id="{13C654AD-9E1F-4249-9F34-68706FBBE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981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05" name="Text Box 33">
              <a:extLst>
                <a:ext uri="{FF2B5EF4-FFF2-40B4-BE49-F238E27FC236}">
                  <a16:creationId xmlns:a16="http://schemas.microsoft.com/office/drawing/2014/main" xmlns="" id="{8DD877D0-1B19-48E6-8122-172A25135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981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06" name="Text Box 34">
              <a:extLst>
                <a:ext uri="{FF2B5EF4-FFF2-40B4-BE49-F238E27FC236}">
                  <a16:creationId xmlns:a16="http://schemas.microsoft.com/office/drawing/2014/main" xmlns="" id="{60FF0A3E-6663-4019-904F-367D7DBD8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527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07" name="Text Box 35">
              <a:extLst>
                <a:ext uri="{FF2B5EF4-FFF2-40B4-BE49-F238E27FC236}">
                  <a16:creationId xmlns:a16="http://schemas.microsoft.com/office/drawing/2014/main" xmlns="" id="{EAE17949-7F8C-4F48-9EAE-37EB453EE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65"/>
              <a:ext cx="22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g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08" name="Text Box 36">
              <a:extLst>
                <a:ext uri="{FF2B5EF4-FFF2-40B4-BE49-F238E27FC236}">
                  <a16:creationId xmlns:a16="http://schemas.microsoft.com/office/drawing/2014/main" xmlns="" id="{EEE73AF2-CB82-4BC6-8935-5892C6E8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527"/>
              <a:ext cx="22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09" name="Text Box 37">
              <a:extLst>
                <a:ext uri="{FF2B5EF4-FFF2-40B4-BE49-F238E27FC236}">
                  <a16:creationId xmlns:a16="http://schemas.microsoft.com/office/drawing/2014/main" xmlns="" id="{2C37F19A-7689-4A06-B99B-EC6F9208A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527"/>
              <a:ext cx="22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10" name="Text Box 38">
              <a:extLst>
                <a:ext uri="{FF2B5EF4-FFF2-40B4-BE49-F238E27FC236}">
                  <a16:creationId xmlns:a16="http://schemas.microsoft.com/office/drawing/2014/main" xmlns="" id="{E553650C-3470-481E-973F-F672B0C5C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527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h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311" name="Text Box 39">
              <a:extLst>
                <a:ext uri="{FF2B5EF4-FFF2-40B4-BE49-F238E27FC236}">
                  <a16:creationId xmlns:a16="http://schemas.microsoft.com/office/drawing/2014/main" xmlns="" id="{30F80EE3-0A4E-4F5A-B436-D69431D2E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981"/>
              <a:ext cx="2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54313" name="Line 41">
            <a:extLst>
              <a:ext uri="{FF2B5EF4-FFF2-40B4-BE49-F238E27FC236}">
                <a16:creationId xmlns:a16="http://schemas.microsoft.com/office/drawing/2014/main" xmlns="" id="{0152A014-0477-44CC-8205-2D71C2FC9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2276475"/>
            <a:ext cx="849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314" name="Line 42">
            <a:extLst>
              <a:ext uri="{FF2B5EF4-FFF2-40B4-BE49-F238E27FC236}">
                <a16:creationId xmlns:a16="http://schemas.microsoft.com/office/drawing/2014/main" xmlns="" id="{43C6B273-381D-475D-B756-4371608B3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2060575"/>
            <a:ext cx="0" cy="388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315" name="Text Box 43">
            <a:extLst>
              <a:ext uri="{FF2B5EF4-FFF2-40B4-BE49-F238E27FC236}">
                <a16:creationId xmlns:a16="http://schemas.microsoft.com/office/drawing/2014/main" xmlns="" id="{6BFFC270-1CA2-4D78-86EF-83DB5A36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349500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Initial    {a}    {b}      {c}     {d}    {e}       {f}    {g}    {h}    {i}   {j}</a:t>
            </a:r>
            <a:endParaRPr kumimoji="0" lang="tr-T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327" name="Rectangle 55">
            <a:extLst>
              <a:ext uri="{FF2B5EF4-FFF2-40B4-BE49-F238E27FC236}">
                <a16:creationId xmlns:a16="http://schemas.microsoft.com/office/drawing/2014/main" xmlns="" id="{B512039B-A2ED-4F20-83BB-7AEB20F8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79914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 Application of Disjoint-Set Data Structures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tr-TR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329" name="Rectangle 57">
            <a:extLst>
              <a:ext uri="{FF2B5EF4-FFF2-40B4-BE49-F238E27FC236}">
                <a16:creationId xmlns:a16="http://schemas.microsoft.com/office/drawing/2014/main" xmlns="" id="{ABB00EA4-0540-44D2-93E1-90401DB6A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3534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Determining the connected </a:t>
            </a:r>
            <a:r>
              <a:rPr kumimoji="0" lang="tr-TR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components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of an undirected graph G=(V,E)</a:t>
            </a:r>
            <a:endParaRPr kumimoji="0" lang="tr-TR" altLang="en-US" sz="2200" b="0" i="1" u="none" strike="noStrike" kern="1200" cap="none" spc="0" normalizeH="0" baseline="0" noProof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17" name="Group 201">
            <a:extLst>
              <a:ext uri="{FF2B5EF4-FFF2-40B4-BE49-F238E27FC236}">
                <a16:creationId xmlns:a16="http://schemas.microsoft.com/office/drawing/2014/main" xmlns="" id="{E581769C-E930-4665-A1CC-2BE99270DBA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14325"/>
            <a:ext cx="8785225" cy="5635625"/>
            <a:chOff x="68" y="198"/>
            <a:chExt cx="5534" cy="3550"/>
          </a:xfrm>
        </p:grpSpPr>
        <p:sp>
          <p:nvSpPr>
            <p:cNvPr id="34932" name="Line 116">
              <a:extLst>
                <a:ext uri="{FF2B5EF4-FFF2-40B4-BE49-F238E27FC236}">
                  <a16:creationId xmlns:a16="http://schemas.microsoft.com/office/drawing/2014/main" xmlns="" id="{150A8C0C-D311-4B72-A4DC-54A6E995F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434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33" name="Line 117">
              <a:extLst>
                <a:ext uri="{FF2B5EF4-FFF2-40B4-BE49-F238E27FC236}">
                  <a16:creationId xmlns:a16="http://schemas.microsoft.com/office/drawing/2014/main" xmlns="" id="{3D2A8C21-90CD-4968-AA92-0F14A2CB5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34" name="Text Box 118">
              <a:extLst>
                <a:ext uri="{FF2B5EF4-FFF2-40B4-BE49-F238E27FC236}">
                  <a16:creationId xmlns:a16="http://schemas.microsoft.com/office/drawing/2014/main" xmlns="" id="{0D81B6F9-89EB-455A-BC82-4B27BC19B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480"/>
              <a:ext cx="5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Initial    {a}    {b}      {c}     {d}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35" name="Text Box 119">
              <a:extLst>
                <a:ext uri="{FF2B5EF4-FFF2-40B4-BE49-F238E27FC236}">
                  <a16:creationId xmlns:a16="http://schemas.microsoft.com/office/drawing/2014/main" xmlns="" id="{DF8789D8-8089-4CEF-824E-30F060F3C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9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(b, d)     {a}    {b, d}  {c}           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      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83" name="Oval 167">
              <a:extLst>
                <a:ext uri="{FF2B5EF4-FFF2-40B4-BE49-F238E27FC236}">
                  <a16:creationId xmlns:a16="http://schemas.microsoft.com/office/drawing/2014/main" xmlns="" id="{7DE4292B-4E90-47CE-9E92-33E8A6C7C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84" name="Oval 168">
              <a:extLst>
                <a:ext uri="{FF2B5EF4-FFF2-40B4-BE49-F238E27FC236}">
                  <a16:creationId xmlns:a16="http://schemas.microsoft.com/office/drawing/2014/main" xmlns="" id="{0409E0BA-2C43-4187-B689-003A43378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85" name="Oval 169">
              <a:extLst>
                <a:ext uri="{FF2B5EF4-FFF2-40B4-BE49-F238E27FC236}">
                  <a16:creationId xmlns:a16="http://schemas.microsoft.com/office/drawing/2014/main" xmlns="" id="{0981A81A-84B6-45C4-B42E-C311AD52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86" name="Oval 170">
              <a:extLst>
                <a:ext uri="{FF2B5EF4-FFF2-40B4-BE49-F238E27FC236}">
                  <a16:creationId xmlns:a16="http://schemas.microsoft.com/office/drawing/2014/main" xmlns="" id="{4591285C-6D67-4156-BEBD-7FA6D943A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87" name="Line 171">
              <a:extLst>
                <a:ext uri="{FF2B5EF4-FFF2-40B4-BE49-F238E27FC236}">
                  <a16:creationId xmlns:a16="http://schemas.microsoft.com/office/drawing/2014/main" xmlns="" id="{E8B9962A-2E40-43BE-8919-B94E3844F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815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88" name="Line 172">
              <a:extLst>
                <a:ext uri="{FF2B5EF4-FFF2-40B4-BE49-F238E27FC236}">
                  <a16:creationId xmlns:a16="http://schemas.microsoft.com/office/drawing/2014/main" xmlns="" id="{D3B2DBA5-BB6B-422B-86FB-D19606F9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89" name="Line 173">
              <a:extLst>
                <a:ext uri="{FF2B5EF4-FFF2-40B4-BE49-F238E27FC236}">
                  <a16:creationId xmlns:a16="http://schemas.microsoft.com/office/drawing/2014/main" xmlns="" id="{45AE1A2B-185D-4AE6-BE40-B4C4FDC51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90" name="Line 174">
              <a:extLst>
                <a:ext uri="{FF2B5EF4-FFF2-40B4-BE49-F238E27FC236}">
                  <a16:creationId xmlns:a16="http://schemas.microsoft.com/office/drawing/2014/main" xmlns="" id="{4C42E479-AFE2-42AD-B458-A5535F3E8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" y="934"/>
              <a:ext cx="313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92" name="Oval 176">
              <a:extLst>
                <a:ext uri="{FF2B5EF4-FFF2-40B4-BE49-F238E27FC236}">
                  <a16:creationId xmlns:a16="http://schemas.microsoft.com/office/drawing/2014/main" xmlns="" id="{C5F6DBE0-74CC-4F37-B5D9-46341BDE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93" name="Oval 177">
              <a:extLst>
                <a:ext uri="{FF2B5EF4-FFF2-40B4-BE49-F238E27FC236}">
                  <a16:creationId xmlns:a16="http://schemas.microsoft.com/office/drawing/2014/main" xmlns="" id="{283A7C7F-E4E1-4996-9D0C-57A88381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94" name="Oval 178">
              <a:extLst>
                <a:ext uri="{FF2B5EF4-FFF2-40B4-BE49-F238E27FC236}">
                  <a16:creationId xmlns:a16="http://schemas.microsoft.com/office/drawing/2014/main" xmlns="" id="{EB066F9C-D24D-4217-BAD3-1D5C11C6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134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95" name="Line 179">
              <a:extLst>
                <a:ext uri="{FF2B5EF4-FFF2-40B4-BE49-F238E27FC236}">
                  <a16:creationId xmlns:a16="http://schemas.microsoft.com/office/drawing/2014/main" xmlns="" id="{4E46D06E-E65C-410B-9985-B7D9236D8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815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96" name="Line 180">
              <a:extLst>
                <a:ext uri="{FF2B5EF4-FFF2-40B4-BE49-F238E27FC236}">
                  <a16:creationId xmlns:a16="http://schemas.microsoft.com/office/drawing/2014/main" xmlns="" id="{2FF6AED1-7B31-49FB-BAF1-3E1DCEB3E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93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98" name="Oval 182">
              <a:extLst>
                <a:ext uri="{FF2B5EF4-FFF2-40B4-BE49-F238E27FC236}">
                  <a16:creationId xmlns:a16="http://schemas.microsoft.com/office/drawing/2014/main" xmlns="" id="{F1C73CEA-5E8F-4B50-A002-CAD924E8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999" name="Oval 183">
              <a:extLst>
                <a:ext uri="{FF2B5EF4-FFF2-40B4-BE49-F238E27FC236}">
                  <a16:creationId xmlns:a16="http://schemas.microsoft.com/office/drawing/2014/main" xmlns="" id="{EFA99FAE-5A4A-4FEA-81C1-486E3722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0" name="Line 184">
              <a:extLst>
                <a:ext uri="{FF2B5EF4-FFF2-40B4-BE49-F238E27FC236}">
                  <a16:creationId xmlns:a16="http://schemas.microsoft.com/office/drawing/2014/main" xmlns="" id="{BC616EE3-5C65-47D9-A2F0-3A465172C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93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1" name="Oval 185">
              <a:extLst>
                <a:ext uri="{FF2B5EF4-FFF2-40B4-BE49-F238E27FC236}">
                  <a16:creationId xmlns:a16="http://schemas.microsoft.com/office/drawing/2014/main" xmlns="" id="{6A862347-8A35-41A5-AB5C-467E94779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736"/>
              <a:ext cx="195" cy="1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2" name="Text Box 186">
              <a:extLst>
                <a:ext uri="{FF2B5EF4-FFF2-40B4-BE49-F238E27FC236}">
                  <a16:creationId xmlns:a16="http://schemas.microsoft.com/office/drawing/2014/main" xmlns="" id="{72DE6683-6B6B-431E-94FF-88208234E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3" name="Text Box 187">
              <a:extLst>
                <a:ext uri="{FF2B5EF4-FFF2-40B4-BE49-F238E27FC236}">
                  <a16:creationId xmlns:a16="http://schemas.microsoft.com/office/drawing/2014/main" xmlns="" id="{607BF35D-39D2-446C-A3B1-0A2CE921D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4" name="Text Box 188">
              <a:extLst>
                <a:ext uri="{FF2B5EF4-FFF2-40B4-BE49-F238E27FC236}">
                  <a16:creationId xmlns:a16="http://schemas.microsoft.com/office/drawing/2014/main" xmlns="" id="{3BB28BE0-66D8-4320-97D7-CEC988315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5" name="Text Box 189">
              <a:extLst>
                <a:ext uri="{FF2B5EF4-FFF2-40B4-BE49-F238E27FC236}">
                  <a16:creationId xmlns:a16="http://schemas.microsoft.com/office/drawing/2014/main" xmlns="" id="{3120DA72-E388-4264-92E4-A7A1C8177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6" name="Text Box 190">
              <a:extLst>
                <a:ext uri="{FF2B5EF4-FFF2-40B4-BE49-F238E27FC236}">
                  <a16:creationId xmlns:a16="http://schemas.microsoft.com/office/drawing/2014/main" xmlns="" id="{D53A938F-53DD-4AA0-8C95-9986E9FB3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7" name="Text Box 191">
              <a:extLst>
                <a:ext uri="{FF2B5EF4-FFF2-40B4-BE49-F238E27FC236}">
                  <a16:creationId xmlns:a16="http://schemas.microsoft.com/office/drawing/2014/main" xmlns="" id="{8842D323-4B1C-448F-839C-616A4618B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108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g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8" name="Text Box 192">
              <a:extLst>
                <a:ext uri="{FF2B5EF4-FFF2-40B4-BE49-F238E27FC236}">
                  <a16:creationId xmlns:a16="http://schemas.microsoft.com/office/drawing/2014/main" xmlns="" id="{FAF96782-8265-49E5-B45B-83E207092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69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09" name="Text Box 193">
              <a:extLst>
                <a:ext uri="{FF2B5EF4-FFF2-40B4-BE49-F238E27FC236}">
                  <a16:creationId xmlns:a16="http://schemas.microsoft.com/office/drawing/2014/main" xmlns="" id="{76B0EBC8-66B5-4B7A-B3ED-4B683B4F7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6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10" name="Text Box 194">
              <a:extLst>
                <a:ext uri="{FF2B5EF4-FFF2-40B4-BE49-F238E27FC236}">
                  <a16:creationId xmlns:a16="http://schemas.microsoft.com/office/drawing/2014/main" xmlns="" id="{1461BC3B-5A06-4405-89E0-297D89184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h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11" name="Text Box 195">
              <a:extLst>
                <a:ext uri="{FF2B5EF4-FFF2-40B4-BE49-F238E27FC236}">
                  <a16:creationId xmlns:a16="http://schemas.microsoft.com/office/drawing/2014/main" xmlns="" id="{AEC29C7B-89F6-4DC1-854A-93EEFC55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13" name="Rectangle 197">
              <a:extLst>
                <a:ext uri="{FF2B5EF4-FFF2-40B4-BE49-F238E27FC236}">
                  <a16:creationId xmlns:a16="http://schemas.microsoft.com/office/drawing/2014/main" xmlns="" id="{3BD67EAC-8DDE-47E1-8382-4493460C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8"/>
              <a:ext cx="503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An Application of Disjoint-Set Data Structures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tr-T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15" name="Rectangle 199">
              <a:extLst>
                <a:ext uri="{FF2B5EF4-FFF2-40B4-BE49-F238E27FC236}">
                  <a16:creationId xmlns:a16="http://schemas.microsoft.com/office/drawing/2014/main" xmlns="" id="{DFF4ECC6-4088-4D14-8A45-5A5D2C56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515"/>
              <a:ext cx="526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Determining the connected </a:t>
              </a:r>
              <a:r>
                <a:rPr kumimoji="0" lang="tr-TR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components</a:t>
              </a: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of an undirected graph G=(V,E)</a:t>
              </a:r>
              <a:endParaRPr kumimoji="0" lang="tr-TR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77" name="Group 137">
            <a:extLst>
              <a:ext uri="{FF2B5EF4-FFF2-40B4-BE49-F238E27FC236}">
                <a16:creationId xmlns:a16="http://schemas.microsoft.com/office/drawing/2014/main" xmlns="" id="{4564EE81-799F-4E8D-8F91-DE3CD0D8DE5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14325"/>
            <a:ext cx="8785225" cy="5635625"/>
            <a:chOff x="68" y="198"/>
            <a:chExt cx="5534" cy="3550"/>
          </a:xfrm>
        </p:grpSpPr>
        <p:sp>
          <p:nvSpPr>
            <p:cNvPr id="35934" name="Line 94">
              <a:extLst>
                <a:ext uri="{FF2B5EF4-FFF2-40B4-BE49-F238E27FC236}">
                  <a16:creationId xmlns:a16="http://schemas.microsoft.com/office/drawing/2014/main" xmlns="" id="{041B9B81-D692-49C2-BA40-0820370D8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434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35" name="Line 95">
              <a:extLst>
                <a:ext uri="{FF2B5EF4-FFF2-40B4-BE49-F238E27FC236}">
                  <a16:creationId xmlns:a16="http://schemas.microsoft.com/office/drawing/2014/main" xmlns="" id="{B37B9CCA-92D0-4C6D-A58B-1D74BE9C4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36" name="Text Box 96">
              <a:extLst>
                <a:ext uri="{FF2B5EF4-FFF2-40B4-BE49-F238E27FC236}">
                  <a16:creationId xmlns:a16="http://schemas.microsoft.com/office/drawing/2014/main" xmlns="" id="{BD49C960-5802-4C64-8941-C41EFB4A8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480"/>
              <a:ext cx="5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Initial    {a}    {b}      {c}     {d}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37" name="Text Box 97">
              <a:extLst>
                <a:ext uri="{FF2B5EF4-FFF2-40B4-BE49-F238E27FC236}">
                  <a16:creationId xmlns:a16="http://schemas.microsoft.com/office/drawing/2014/main" xmlns="" id="{ECEB9F28-1433-48F0-9F3D-7FE5AAB10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9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(b, d)     {a}    {b, d}  {c}           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      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38" name="Text Box 98">
              <a:extLst>
                <a:ext uri="{FF2B5EF4-FFF2-40B4-BE49-F238E27FC236}">
                  <a16:creationId xmlns:a16="http://schemas.microsoft.com/office/drawing/2014/main" xmlns="" id="{855769CD-BD41-4F03-926E-252C3043E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09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(e, g)     {a}    {b, d}  {c}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46" name="Oval 106">
              <a:extLst>
                <a:ext uri="{FF2B5EF4-FFF2-40B4-BE49-F238E27FC236}">
                  <a16:creationId xmlns:a16="http://schemas.microsoft.com/office/drawing/2014/main" xmlns="" id="{ED0662A4-0805-4637-B83E-C5B7463C8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47" name="Oval 107">
              <a:extLst>
                <a:ext uri="{FF2B5EF4-FFF2-40B4-BE49-F238E27FC236}">
                  <a16:creationId xmlns:a16="http://schemas.microsoft.com/office/drawing/2014/main" xmlns="" id="{21926C8F-3B2F-4A2F-A82B-1228D9CBF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48" name="Oval 108">
              <a:extLst>
                <a:ext uri="{FF2B5EF4-FFF2-40B4-BE49-F238E27FC236}">
                  <a16:creationId xmlns:a16="http://schemas.microsoft.com/office/drawing/2014/main" xmlns="" id="{DB7F1B02-2C37-4BA7-9BBA-F184E5DE1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49" name="Oval 109">
              <a:extLst>
                <a:ext uri="{FF2B5EF4-FFF2-40B4-BE49-F238E27FC236}">
                  <a16:creationId xmlns:a16="http://schemas.microsoft.com/office/drawing/2014/main" xmlns="" id="{F9F7E0A2-FCBF-4BFF-89A0-9FF42D3FD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0" name="Line 110">
              <a:extLst>
                <a:ext uri="{FF2B5EF4-FFF2-40B4-BE49-F238E27FC236}">
                  <a16:creationId xmlns:a16="http://schemas.microsoft.com/office/drawing/2014/main" xmlns="" id="{21D4CC3E-6240-48CE-A0A7-07D274DAC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815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1" name="Line 111">
              <a:extLst>
                <a:ext uri="{FF2B5EF4-FFF2-40B4-BE49-F238E27FC236}">
                  <a16:creationId xmlns:a16="http://schemas.microsoft.com/office/drawing/2014/main" xmlns="" id="{210FA974-CBF4-40F3-9C4B-EAC6300BC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2" name="Line 112">
              <a:extLst>
                <a:ext uri="{FF2B5EF4-FFF2-40B4-BE49-F238E27FC236}">
                  <a16:creationId xmlns:a16="http://schemas.microsoft.com/office/drawing/2014/main" xmlns="" id="{F660077A-9939-4874-B13C-3B8F83540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3" name="Line 113">
              <a:extLst>
                <a:ext uri="{FF2B5EF4-FFF2-40B4-BE49-F238E27FC236}">
                  <a16:creationId xmlns:a16="http://schemas.microsoft.com/office/drawing/2014/main" xmlns="" id="{7E895592-4748-4048-B8E5-E72D58AC8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" y="934"/>
              <a:ext cx="313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4" name="Oval 114">
              <a:extLst>
                <a:ext uri="{FF2B5EF4-FFF2-40B4-BE49-F238E27FC236}">
                  <a16:creationId xmlns:a16="http://schemas.microsoft.com/office/drawing/2014/main" xmlns="" id="{89B60F26-89C5-4C5F-AF7E-44243D3CB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5" name="Oval 115">
              <a:extLst>
                <a:ext uri="{FF2B5EF4-FFF2-40B4-BE49-F238E27FC236}">
                  <a16:creationId xmlns:a16="http://schemas.microsoft.com/office/drawing/2014/main" xmlns="" id="{A81CA848-4263-4E8F-A511-E5DA09C35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6" name="Oval 116">
              <a:extLst>
                <a:ext uri="{FF2B5EF4-FFF2-40B4-BE49-F238E27FC236}">
                  <a16:creationId xmlns:a16="http://schemas.microsoft.com/office/drawing/2014/main" xmlns="" id="{A3D09165-4799-4707-A79A-1D1B4750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134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7" name="Line 117">
              <a:extLst>
                <a:ext uri="{FF2B5EF4-FFF2-40B4-BE49-F238E27FC236}">
                  <a16:creationId xmlns:a16="http://schemas.microsoft.com/office/drawing/2014/main" xmlns="" id="{25047EEE-1D46-42F4-9678-F5C68B49E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815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8" name="Line 118">
              <a:extLst>
                <a:ext uri="{FF2B5EF4-FFF2-40B4-BE49-F238E27FC236}">
                  <a16:creationId xmlns:a16="http://schemas.microsoft.com/office/drawing/2014/main" xmlns="" id="{B8A1F922-B827-402D-AAAF-6DC34E3AB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59" name="Oval 119">
              <a:extLst>
                <a:ext uri="{FF2B5EF4-FFF2-40B4-BE49-F238E27FC236}">
                  <a16:creationId xmlns:a16="http://schemas.microsoft.com/office/drawing/2014/main" xmlns="" id="{A3315C17-6E1E-489F-BED4-0E771921A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0" name="Oval 120">
              <a:extLst>
                <a:ext uri="{FF2B5EF4-FFF2-40B4-BE49-F238E27FC236}">
                  <a16:creationId xmlns:a16="http://schemas.microsoft.com/office/drawing/2014/main" xmlns="" id="{BD4FA13B-5F8E-4861-88E1-C695346C6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1" name="Line 121">
              <a:extLst>
                <a:ext uri="{FF2B5EF4-FFF2-40B4-BE49-F238E27FC236}">
                  <a16:creationId xmlns:a16="http://schemas.microsoft.com/office/drawing/2014/main" xmlns="" id="{25E060D1-2A7D-458F-BAF8-5D647F9F0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93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2" name="Oval 122">
              <a:extLst>
                <a:ext uri="{FF2B5EF4-FFF2-40B4-BE49-F238E27FC236}">
                  <a16:creationId xmlns:a16="http://schemas.microsoft.com/office/drawing/2014/main" xmlns="" id="{41F9CB6D-7240-4E86-94DC-03F2AA95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736"/>
              <a:ext cx="195" cy="1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3" name="Text Box 123">
              <a:extLst>
                <a:ext uri="{FF2B5EF4-FFF2-40B4-BE49-F238E27FC236}">
                  <a16:creationId xmlns:a16="http://schemas.microsoft.com/office/drawing/2014/main" xmlns="" id="{6221E65F-7BAF-4A68-B98F-39FE8D184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4" name="Text Box 124">
              <a:extLst>
                <a:ext uri="{FF2B5EF4-FFF2-40B4-BE49-F238E27FC236}">
                  <a16:creationId xmlns:a16="http://schemas.microsoft.com/office/drawing/2014/main" xmlns="" id="{162FCD0C-2F24-4920-94C7-CD3B3787C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5" name="Text Box 125">
              <a:extLst>
                <a:ext uri="{FF2B5EF4-FFF2-40B4-BE49-F238E27FC236}">
                  <a16:creationId xmlns:a16="http://schemas.microsoft.com/office/drawing/2014/main" xmlns="" id="{FAEECF71-9178-4DC1-B3F3-63F1CFCD4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6" name="Text Box 126">
              <a:extLst>
                <a:ext uri="{FF2B5EF4-FFF2-40B4-BE49-F238E27FC236}">
                  <a16:creationId xmlns:a16="http://schemas.microsoft.com/office/drawing/2014/main" xmlns="" id="{7C9B414B-EB6B-4055-8E27-EE1A8CDB7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7" name="Text Box 127">
              <a:extLst>
                <a:ext uri="{FF2B5EF4-FFF2-40B4-BE49-F238E27FC236}">
                  <a16:creationId xmlns:a16="http://schemas.microsoft.com/office/drawing/2014/main" xmlns="" id="{51D0E549-0F6C-4C57-91CC-FCDD0973A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8" name="Text Box 128">
              <a:extLst>
                <a:ext uri="{FF2B5EF4-FFF2-40B4-BE49-F238E27FC236}">
                  <a16:creationId xmlns:a16="http://schemas.microsoft.com/office/drawing/2014/main" xmlns="" id="{C998BA3F-74C5-4071-9399-05E9221E4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108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g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69" name="Text Box 129">
              <a:extLst>
                <a:ext uri="{FF2B5EF4-FFF2-40B4-BE49-F238E27FC236}">
                  <a16:creationId xmlns:a16="http://schemas.microsoft.com/office/drawing/2014/main" xmlns="" id="{17F09EEE-830C-4D24-A2BA-812F38AEB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69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0" name="Text Box 130">
              <a:extLst>
                <a:ext uri="{FF2B5EF4-FFF2-40B4-BE49-F238E27FC236}">
                  <a16:creationId xmlns:a16="http://schemas.microsoft.com/office/drawing/2014/main" xmlns="" id="{5C278338-2AC3-42E6-9C9C-F20C92695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6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1" name="Text Box 131">
              <a:extLst>
                <a:ext uri="{FF2B5EF4-FFF2-40B4-BE49-F238E27FC236}">
                  <a16:creationId xmlns:a16="http://schemas.microsoft.com/office/drawing/2014/main" xmlns="" id="{5379AF27-2560-4F9A-9A90-A4763DCAA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h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2" name="Text Box 132">
              <a:extLst>
                <a:ext uri="{FF2B5EF4-FFF2-40B4-BE49-F238E27FC236}">
                  <a16:creationId xmlns:a16="http://schemas.microsoft.com/office/drawing/2014/main" xmlns="" id="{A4B6232E-7DAB-4618-98D6-2F45BAD6B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3" name="Rectangle 133">
              <a:extLst>
                <a:ext uri="{FF2B5EF4-FFF2-40B4-BE49-F238E27FC236}">
                  <a16:creationId xmlns:a16="http://schemas.microsoft.com/office/drawing/2014/main" xmlns="" id="{DFA93D51-E29F-4B11-AFC1-7BA1B83A3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8"/>
              <a:ext cx="503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An Application of Disjoint-Set Data Structures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tr-T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5" name="Rectangle 135">
              <a:extLst>
                <a:ext uri="{FF2B5EF4-FFF2-40B4-BE49-F238E27FC236}">
                  <a16:creationId xmlns:a16="http://schemas.microsoft.com/office/drawing/2014/main" xmlns="" id="{3BA8FE16-7B58-4B48-8AEA-05B1E5F02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515"/>
              <a:ext cx="526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Determining the connected </a:t>
              </a:r>
              <a:r>
                <a:rPr kumimoji="0" lang="tr-TR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components</a:t>
              </a: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of an undirected graph G=(V,E)</a:t>
              </a:r>
              <a:endParaRPr kumimoji="0" lang="tr-TR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85" name="Group 121">
            <a:extLst>
              <a:ext uri="{FF2B5EF4-FFF2-40B4-BE49-F238E27FC236}">
                <a16:creationId xmlns:a16="http://schemas.microsoft.com/office/drawing/2014/main" xmlns="" id="{6749439C-3C36-42B3-8FBB-C779E7FB3E6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14325"/>
            <a:ext cx="8785225" cy="5635625"/>
            <a:chOff x="68" y="198"/>
            <a:chExt cx="5534" cy="3550"/>
          </a:xfrm>
        </p:grpSpPr>
        <p:sp>
          <p:nvSpPr>
            <p:cNvPr id="36941" name="Line 77">
              <a:extLst>
                <a:ext uri="{FF2B5EF4-FFF2-40B4-BE49-F238E27FC236}">
                  <a16:creationId xmlns:a16="http://schemas.microsoft.com/office/drawing/2014/main" xmlns="" id="{F4AA37F6-B111-471A-8FDB-7BF2454E0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434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42" name="Line 78">
              <a:extLst>
                <a:ext uri="{FF2B5EF4-FFF2-40B4-BE49-F238E27FC236}">
                  <a16:creationId xmlns:a16="http://schemas.microsoft.com/office/drawing/2014/main" xmlns="" id="{3E47E7E5-8994-4536-8AF0-734C3CC36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43" name="Text Box 79">
              <a:extLst>
                <a:ext uri="{FF2B5EF4-FFF2-40B4-BE49-F238E27FC236}">
                  <a16:creationId xmlns:a16="http://schemas.microsoft.com/office/drawing/2014/main" xmlns="" id="{EE310EC4-D168-47F9-9086-67C979331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480"/>
              <a:ext cx="5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Initial    {a}    {b}      {c}     {d}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44" name="Text Box 80">
              <a:extLst>
                <a:ext uri="{FF2B5EF4-FFF2-40B4-BE49-F238E27FC236}">
                  <a16:creationId xmlns:a16="http://schemas.microsoft.com/office/drawing/2014/main" xmlns="" id="{FF6BA586-C413-484E-B870-C63FAE8D9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9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(b, d)     {a}    {b, d}  {c}           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      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45" name="Text Box 81">
              <a:extLst>
                <a:ext uri="{FF2B5EF4-FFF2-40B4-BE49-F238E27FC236}">
                  <a16:creationId xmlns:a16="http://schemas.microsoft.com/office/drawing/2014/main" xmlns="" id="{FAF038F8-DB72-49F8-B300-562187996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09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(e, g)     {a}    {b, d}  {c}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46" name="Text Box 82">
              <a:extLst>
                <a:ext uri="{FF2B5EF4-FFF2-40B4-BE49-F238E27FC236}">
                  <a16:creationId xmlns:a16="http://schemas.microsoft.com/office/drawing/2014/main" xmlns="" id="{68ED60E6-F710-451C-8973-CDDCF52E5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38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(a, c)     {a, c} {b, d}       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54" name="Oval 90">
              <a:extLst>
                <a:ext uri="{FF2B5EF4-FFF2-40B4-BE49-F238E27FC236}">
                  <a16:creationId xmlns:a16="http://schemas.microsoft.com/office/drawing/2014/main" xmlns="" id="{E3D68C64-03A5-4FBB-99BD-8F19C5DF2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55" name="Oval 91">
              <a:extLst>
                <a:ext uri="{FF2B5EF4-FFF2-40B4-BE49-F238E27FC236}">
                  <a16:creationId xmlns:a16="http://schemas.microsoft.com/office/drawing/2014/main" xmlns="" id="{6F3D981D-87A0-4B32-9372-53499AF2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56" name="Oval 92">
              <a:extLst>
                <a:ext uri="{FF2B5EF4-FFF2-40B4-BE49-F238E27FC236}">
                  <a16:creationId xmlns:a16="http://schemas.microsoft.com/office/drawing/2014/main" xmlns="" id="{70B4DA9D-5518-4FAB-B8C5-099B48EF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57" name="Oval 93">
              <a:extLst>
                <a:ext uri="{FF2B5EF4-FFF2-40B4-BE49-F238E27FC236}">
                  <a16:creationId xmlns:a16="http://schemas.microsoft.com/office/drawing/2014/main" xmlns="" id="{36CD1FF6-5C24-45D6-9BF5-82DAEF2CD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58" name="Line 94">
              <a:extLst>
                <a:ext uri="{FF2B5EF4-FFF2-40B4-BE49-F238E27FC236}">
                  <a16:creationId xmlns:a16="http://schemas.microsoft.com/office/drawing/2014/main" xmlns="" id="{CD84709B-0306-4B22-9017-9984ACF26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815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59" name="Line 95">
              <a:extLst>
                <a:ext uri="{FF2B5EF4-FFF2-40B4-BE49-F238E27FC236}">
                  <a16:creationId xmlns:a16="http://schemas.microsoft.com/office/drawing/2014/main" xmlns="" id="{DFF697CA-E8AF-4A91-99DC-D48B7AB54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0" name="Line 96">
              <a:extLst>
                <a:ext uri="{FF2B5EF4-FFF2-40B4-BE49-F238E27FC236}">
                  <a16:creationId xmlns:a16="http://schemas.microsoft.com/office/drawing/2014/main" xmlns="" id="{FBADED10-838B-4AE9-B9F5-084964059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1" name="Line 97">
              <a:extLst>
                <a:ext uri="{FF2B5EF4-FFF2-40B4-BE49-F238E27FC236}">
                  <a16:creationId xmlns:a16="http://schemas.microsoft.com/office/drawing/2014/main" xmlns="" id="{236E99D7-C5F7-45A8-9D21-F0E06AA0A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" y="934"/>
              <a:ext cx="313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2" name="Oval 98">
              <a:extLst>
                <a:ext uri="{FF2B5EF4-FFF2-40B4-BE49-F238E27FC236}">
                  <a16:creationId xmlns:a16="http://schemas.microsoft.com/office/drawing/2014/main" xmlns="" id="{C4A4B45A-BF63-4E3F-84C9-E4F88623C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3" name="Oval 99">
              <a:extLst>
                <a:ext uri="{FF2B5EF4-FFF2-40B4-BE49-F238E27FC236}">
                  <a16:creationId xmlns:a16="http://schemas.microsoft.com/office/drawing/2014/main" xmlns="" id="{C0268182-B7CC-4E57-BDF1-5C7AA840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4" name="Oval 100">
              <a:extLst>
                <a:ext uri="{FF2B5EF4-FFF2-40B4-BE49-F238E27FC236}">
                  <a16:creationId xmlns:a16="http://schemas.microsoft.com/office/drawing/2014/main" xmlns="" id="{CA82F53A-0DB0-4BB7-963F-3AF7D8D6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134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5" name="Line 101">
              <a:extLst>
                <a:ext uri="{FF2B5EF4-FFF2-40B4-BE49-F238E27FC236}">
                  <a16:creationId xmlns:a16="http://schemas.microsoft.com/office/drawing/2014/main" xmlns="" id="{380B5805-943F-4430-9600-E7CB66E37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815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6" name="Line 102">
              <a:extLst>
                <a:ext uri="{FF2B5EF4-FFF2-40B4-BE49-F238E27FC236}">
                  <a16:creationId xmlns:a16="http://schemas.microsoft.com/office/drawing/2014/main" xmlns="" id="{3BE4FAE6-DBC4-4E71-9375-D95510E17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7" name="Oval 103">
              <a:extLst>
                <a:ext uri="{FF2B5EF4-FFF2-40B4-BE49-F238E27FC236}">
                  <a16:creationId xmlns:a16="http://schemas.microsoft.com/office/drawing/2014/main" xmlns="" id="{6EEAB83E-2D92-43E7-A3D3-635A65DD4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8" name="Oval 104">
              <a:extLst>
                <a:ext uri="{FF2B5EF4-FFF2-40B4-BE49-F238E27FC236}">
                  <a16:creationId xmlns:a16="http://schemas.microsoft.com/office/drawing/2014/main" xmlns="" id="{A3BCF68B-9015-4011-9A06-CBF1B36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69" name="Line 105">
              <a:extLst>
                <a:ext uri="{FF2B5EF4-FFF2-40B4-BE49-F238E27FC236}">
                  <a16:creationId xmlns:a16="http://schemas.microsoft.com/office/drawing/2014/main" xmlns="" id="{79CF57F6-1F63-4652-8026-24044EA04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93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0" name="Oval 106">
              <a:extLst>
                <a:ext uri="{FF2B5EF4-FFF2-40B4-BE49-F238E27FC236}">
                  <a16:creationId xmlns:a16="http://schemas.microsoft.com/office/drawing/2014/main" xmlns="" id="{A860B914-CBB8-4B5A-AB0B-D02C2C94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736"/>
              <a:ext cx="195" cy="1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1" name="Text Box 107">
              <a:extLst>
                <a:ext uri="{FF2B5EF4-FFF2-40B4-BE49-F238E27FC236}">
                  <a16:creationId xmlns:a16="http://schemas.microsoft.com/office/drawing/2014/main" xmlns="" id="{AFF65B19-A5A8-480D-ABCF-C9387A1E3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2" name="Text Box 108">
              <a:extLst>
                <a:ext uri="{FF2B5EF4-FFF2-40B4-BE49-F238E27FC236}">
                  <a16:creationId xmlns:a16="http://schemas.microsoft.com/office/drawing/2014/main" xmlns="" id="{2A61BA15-0B86-4E3D-9B78-CDF0A22E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3" name="Text Box 109">
              <a:extLst>
                <a:ext uri="{FF2B5EF4-FFF2-40B4-BE49-F238E27FC236}">
                  <a16:creationId xmlns:a16="http://schemas.microsoft.com/office/drawing/2014/main" xmlns="" id="{1734E07B-BC7B-45FC-911A-519069B0B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4" name="Text Box 110">
              <a:extLst>
                <a:ext uri="{FF2B5EF4-FFF2-40B4-BE49-F238E27FC236}">
                  <a16:creationId xmlns:a16="http://schemas.microsoft.com/office/drawing/2014/main" xmlns="" id="{D110334D-BB5F-4DB5-A014-A862A1D4E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5" name="Text Box 111">
              <a:extLst>
                <a:ext uri="{FF2B5EF4-FFF2-40B4-BE49-F238E27FC236}">
                  <a16:creationId xmlns:a16="http://schemas.microsoft.com/office/drawing/2014/main" xmlns="" id="{AFAB0A25-2167-4B52-83E2-B54FD6AE1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6" name="Text Box 112">
              <a:extLst>
                <a:ext uri="{FF2B5EF4-FFF2-40B4-BE49-F238E27FC236}">
                  <a16:creationId xmlns:a16="http://schemas.microsoft.com/office/drawing/2014/main" xmlns="" id="{206FA404-B76C-409A-A948-03BAF0C7B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108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g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7" name="Text Box 113">
              <a:extLst>
                <a:ext uri="{FF2B5EF4-FFF2-40B4-BE49-F238E27FC236}">
                  <a16:creationId xmlns:a16="http://schemas.microsoft.com/office/drawing/2014/main" xmlns="" id="{FF5F142B-AC15-4ACE-B5EF-7C2A68DB9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69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8" name="Text Box 114">
              <a:extLst>
                <a:ext uri="{FF2B5EF4-FFF2-40B4-BE49-F238E27FC236}">
                  <a16:creationId xmlns:a16="http://schemas.microsoft.com/office/drawing/2014/main" xmlns="" id="{495CFFFD-B5A1-4D88-A273-4071B52E0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6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79" name="Text Box 115">
              <a:extLst>
                <a:ext uri="{FF2B5EF4-FFF2-40B4-BE49-F238E27FC236}">
                  <a16:creationId xmlns:a16="http://schemas.microsoft.com/office/drawing/2014/main" xmlns="" id="{662A38F3-0516-492C-8FE8-FC7A6C4CC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h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80" name="Text Box 116">
              <a:extLst>
                <a:ext uri="{FF2B5EF4-FFF2-40B4-BE49-F238E27FC236}">
                  <a16:creationId xmlns:a16="http://schemas.microsoft.com/office/drawing/2014/main" xmlns="" id="{B9D46738-ED71-42D4-B744-E409AF6BB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81" name="Rectangle 117">
              <a:extLst>
                <a:ext uri="{FF2B5EF4-FFF2-40B4-BE49-F238E27FC236}">
                  <a16:creationId xmlns:a16="http://schemas.microsoft.com/office/drawing/2014/main" xmlns="" id="{B1059560-77CA-4F94-A548-293E1DE6C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8"/>
              <a:ext cx="503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An Application of Disjoint-Set Data Structures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tr-T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983" name="Rectangle 119">
              <a:extLst>
                <a:ext uri="{FF2B5EF4-FFF2-40B4-BE49-F238E27FC236}">
                  <a16:creationId xmlns:a16="http://schemas.microsoft.com/office/drawing/2014/main" xmlns="" id="{4929EA27-466F-4840-A355-652DAC555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515"/>
              <a:ext cx="526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Determining the connected </a:t>
              </a:r>
              <a:r>
                <a:rPr kumimoji="0" lang="tr-TR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components</a:t>
              </a: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of an undirected graph G=(V,E)</a:t>
              </a:r>
              <a:endParaRPr kumimoji="0" lang="tr-TR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76" name="Group 188">
            <a:extLst>
              <a:ext uri="{FF2B5EF4-FFF2-40B4-BE49-F238E27FC236}">
                <a16:creationId xmlns:a16="http://schemas.microsoft.com/office/drawing/2014/main" xmlns="" id="{2BD3B7D4-8B0F-4A33-81A8-4F564E6D13E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14325"/>
            <a:ext cx="8785225" cy="5635625"/>
            <a:chOff x="68" y="198"/>
            <a:chExt cx="5534" cy="3550"/>
          </a:xfrm>
        </p:grpSpPr>
        <p:sp>
          <p:nvSpPr>
            <p:cNvPr id="37971" name="Line 83">
              <a:extLst>
                <a:ext uri="{FF2B5EF4-FFF2-40B4-BE49-F238E27FC236}">
                  <a16:creationId xmlns:a16="http://schemas.microsoft.com/office/drawing/2014/main" xmlns="" id="{E23C2983-41BD-4E75-88BE-109CBF8E8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434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2" name="Line 84">
              <a:extLst>
                <a:ext uri="{FF2B5EF4-FFF2-40B4-BE49-F238E27FC236}">
                  <a16:creationId xmlns:a16="http://schemas.microsoft.com/office/drawing/2014/main" xmlns="" id="{8F8C0608-67F7-4826-BBC9-188581789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3" name="Text Box 85">
              <a:extLst>
                <a:ext uri="{FF2B5EF4-FFF2-40B4-BE49-F238E27FC236}">
                  <a16:creationId xmlns:a16="http://schemas.microsoft.com/office/drawing/2014/main" xmlns="" id="{4446646C-5208-4993-AA98-6E5EA39BF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480"/>
              <a:ext cx="5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Initial    {a}    {b}      {c}     {d}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4" name="Text Box 86">
              <a:extLst>
                <a:ext uri="{FF2B5EF4-FFF2-40B4-BE49-F238E27FC236}">
                  <a16:creationId xmlns:a16="http://schemas.microsoft.com/office/drawing/2014/main" xmlns="" id="{F37EC3D0-0C4B-4394-840B-954B07A1C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9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(b, d)     {a}    {b, d}  {c}           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      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5" name="Text Box 87">
              <a:extLst>
                <a:ext uri="{FF2B5EF4-FFF2-40B4-BE49-F238E27FC236}">
                  <a16:creationId xmlns:a16="http://schemas.microsoft.com/office/drawing/2014/main" xmlns="" id="{8D598FDA-9E9D-400D-A366-4828FF5A0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09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(e, g)     {a}    {b, d}  {c}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6" name="Text Box 88">
              <a:extLst>
                <a:ext uri="{FF2B5EF4-FFF2-40B4-BE49-F238E27FC236}">
                  <a16:creationId xmlns:a16="http://schemas.microsoft.com/office/drawing/2014/main" xmlns="" id="{9C51D0C0-9583-4447-94DD-7012187A4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38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(a, c)     {a, c} {b, d}       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7" name="Text Box 89">
              <a:extLst>
                <a:ext uri="{FF2B5EF4-FFF2-40B4-BE49-F238E27FC236}">
                  <a16:creationId xmlns:a16="http://schemas.microsoft.com/office/drawing/2014/main" xmlns="" id="{EDB32563-0C04-43A1-B19E-B60DFED6E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65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(h, i)     {a, c} {b, d}                       {e, g}   {f}              {h, i}      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45" name="Oval 157">
              <a:extLst>
                <a:ext uri="{FF2B5EF4-FFF2-40B4-BE49-F238E27FC236}">
                  <a16:creationId xmlns:a16="http://schemas.microsoft.com/office/drawing/2014/main" xmlns="" id="{0EA5A8A5-1B48-43D7-AEC7-3EE7789FC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46" name="Oval 158">
              <a:extLst>
                <a:ext uri="{FF2B5EF4-FFF2-40B4-BE49-F238E27FC236}">
                  <a16:creationId xmlns:a16="http://schemas.microsoft.com/office/drawing/2014/main" xmlns="" id="{6ED9C6C4-89C4-47A0-9375-4EBB4DDFC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47" name="Oval 159">
              <a:extLst>
                <a:ext uri="{FF2B5EF4-FFF2-40B4-BE49-F238E27FC236}">
                  <a16:creationId xmlns:a16="http://schemas.microsoft.com/office/drawing/2014/main" xmlns="" id="{DF276AB7-9EBA-4DEC-AB8B-2F13214E7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48" name="Oval 160">
              <a:extLst>
                <a:ext uri="{FF2B5EF4-FFF2-40B4-BE49-F238E27FC236}">
                  <a16:creationId xmlns:a16="http://schemas.microsoft.com/office/drawing/2014/main" xmlns="" id="{11DC7748-E9C1-49BB-85D4-7BE203435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49" name="Line 161">
              <a:extLst>
                <a:ext uri="{FF2B5EF4-FFF2-40B4-BE49-F238E27FC236}">
                  <a16:creationId xmlns:a16="http://schemas.microsoft.com/office/drawing/2014/main" xmlns="" id="{5ADF6B19-B700-42EA-8588-2A7F019E6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815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0" name="Line 162">
              <a:extLst>
                <a:ext uri="{FF2B5EF4-FFF2-40B4-BE49-F238E27FC236}">
                  <a16:creationId xmlns:a16="http://schemas.microsoft.com/office/drawing/2014/main" xmlns="" id="{B2EFA6DC-C0D9-4D14-B45D-EE65FCD5C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1" name="Line 163">
              <a:extLst>
                <a:ext uri="{FF2B5EF4-FFF2-40B4-BE49-F238E27FC236}">
                  <a16:creationId xmlns:a16="http://schemas.microsoft.com/office/drawing/2014/main" xmlns="" id="{372EDC65-2FF7-4A72-8176-EF006DEAD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2" name="Line 164">
              <a:extLst>
                <a:ext uri="{FF2B5EF4-FFF2-40B4-BE49-F238E27FC236}">
                  <a16:creationId xmlns:a16="http://schemas.microsoft.com/office/drawing/2014/main" xmlns="" id="{F6A13909-65C4-4DE6-8ECD-CA48CF7AF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" y="934"/>
              <a:ext cx="313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3" name="Oval 165">
              <a:extLst>
                <a:ext uri="{FF2B5EF4-FFF2-40B4-BE49-F238E27FC236}">
                  <a16:creationId xmlns:a16="http://schemas.microsoft.com/office/drawing/2014/main" xmlns="" id="{69CA942D-821A-4F3F-A3B4-30A5B3F35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4" name="Oval 166">
              <a:extLst>
                <a:ext uri="{FF2B5EF4-FFF2-40B4-BE49-F238E27FC236}">
                  <a16:creationId xmlns:a16="http://schemas.microsoft.com/office/drawing/2014/main" xmlns="" id="{94C5D979-1C3B-4C55-91FF-8FA766D17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5" name="Oval 167">
              <a:extLst>
                <a:ext uri="{FF2B5EF4-FFF2-40B4-BE49-F238E27FC236}">
                  <a16:creationId xmlns:a16="http://schemas.microsoft.com/office/drawing/2014/main" xmlns="" id="{2A819982-C17E-4734-90A2-4C0CAC8AA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134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6" name="Line 168">
              <a:extLst>
                <a:ext uri="{FF2B5EF4-FFF2-40B4-BE49-F238E27FC236}">
                  <a16:creationId xmlns:a16="http://schemas.microsoft.com/office/drawing/2014/main" xmlns="" id="{BBC2335F-C9B3-43D9-9FC5-E5B72672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815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7" name="Line 169">
              <a:extLst>
                <a:ext uri="{FF2B5EF4-FFF2-40B4-BE49-F238E27FC236}">
                  <a16:creationId xmlns:a16="http://schemas.microsoft.com/office/drawing/2014/main" xmlns="" id="{C775AD97-96A0-4F26-8B11-EED3B615D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8" name="Oval 170">
              <a:extLst>
                <a:ext uri="{FF2B5EF4-FFF2-40B4-BE49-F238E27FC236}">
                  <a16:creationId xmlns:a16="http://schemas.microsoft.com/office/drawing/2014/main" xmlns="" id="{DD1B2FEA-7553-4533-8D17-EFF4D110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59" name="Oval 171">
              <a:extLst>
                <a:ext uri="{FF2B5EF4-FFF2-40B4-BE49-F238E27FC236}">
                  <a16:creationId xmlns:a16="http://schemas.microsoft.com/office/drawing/2014/main" xmlns="" id="{6EEC9759-63A2-4112-B95D-356FD0414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0" name="Line 172">
              <a:extLst>
                <a:ext uri="{FF2B5EF4-FFF2-40B4-BE49-F238E27FC236}">
                  <a16:creationId xmlns:a16="http://schemas.microsoft.com/office/drawing/2014/main" xmlns="" id="{67F66E56-FBB2-412D-A500-889A9876E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1" name="Oval 173">
              <a:extLst>
                <a:ext uri="{FF2B5EF4-FFF2-40B4-BE49-F238E27FC236}">
                  <a16:creationId xmlns:a16="http://schemas.microsoft.com/office/drawing/2014/main" xmlns="" id="{3B8AD7B2-8F4F-4A36-B260-03FACF0F6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736"/>
              <a:ext cx="195" cy="1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2" name="Text Box 174">
              <a:extLst>
                <a:ext uri="{FF2B5EF4-FFF2-40B4-BE49-F238E27FC236}">
                  <a16:creationId xmlns:a16="http://schemas.microsoft.com/office/drawing/2014/main" xmlns="" id="{C75E8426-DA96-4854-B81B-7EAF35EAC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3" name="Text Box 175">
              <a:extLst>
                <a:ext uri="{FF2B5EF4-FFF2-40B4-BE49-F238E27FC236}">
                  <a16:creationId xmlns:a16="http://schemas.microsoft.com/office/drawing/2014/main" xmlns="" id="{D54CBD7C-C872-4611-8ED8-DC139BC8C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4" name="Text Box 176">
              <a:extLst>
                <a:ext uri="{FF2B5EF4-FFF2-40B4-BE49-F238E27FC236}">
                  <a16:creationId xmlns:a16="http://schemas.microsoft.com/office/drawing/2014/main" xmlns="" id="{0EDB026D-778A-4E85-880D-4A072E57F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5" name="Text Box 177">
              <a:extLst>
                <a:ext uri="{FF2B5EF4-FFF2-40B4-BE49-F238E27FC236}">
                  <a16:creationId xmlns:a16="http://schemas.microsoft.com/office/drawing/2014/main" xmlns="" id="{9307589B-4EF2-4BF2-AFAE-49483AA88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6" name="Text Box 178">
              <a:extLst>
                <a:ext uri="{FF2B5EF4-FFF2-40B4-BE49-F238E27FC236}">
                  <a16:creationId xmlns:a16="http://schemas.microsoft.com/office/drawing/2014/main" xmlns="" id="{D87A7216-49E0-4356-B56A-A1299E809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7" name="Text Box 179">
              <a:extLst>
                <a:ext uri="{FF2B5EF4-FFF2-40B4-BE49-F238E27FC236}">
                  <a16:creationId xmlns:a16="http://schemas.microsoft.com/office/drawing/2014/main" xmlns="" id="{F29A389A-0F82-4DD1-89DD-9FDD2E55F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108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g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8" name="Text Box 180">
              <a:extLst>
                <a:ext uri="{FF2B5EF4-FFF2-40B4-BE49-F238E27FC236}">
                  <a16:creationId xmlns:a16="http://schemas.microsoft.com/office/drawing/2014/main" xmlns="" id="{183DF9F8-B4A2-4BE9-A626-1EFBF0BE9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69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69" name="Text Box 181">
              <a:extLst>
                <a:ext uri="{FF2B5EF4-FFF2-40B4-BE49-F238E27FC236}">
                  <a16:creationId xmlns:a16="http://schemas.microsoft.com/office/drawing/2014/main" xmlns="" id="{78FFD40B-1C57-4BB0-AF68-AC8D7D19B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6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70" name="Text Box 182">
              <a:extLst>
                <a:ext uri="{FF2B5EF4-FFF2-40B4-BE49-F238E27FC236}">
                  <a16:creationId xmlns:a16="http://schemas.microsoft.com/office/drawing/2014/main" xmlns="" id="{2AE42692-3027-49BF-BA00-1766DD6A2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h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71" name="Text Box 183">
              <a:extLst>
                <a:ext uri="{FF2B5EF4-FFF2-40B4-BE49-F238E27FC236}">
                  <a16:creationId xmlns:a16="http://schemas.microsoft.com/office/drawing/2014/main" xmlns="" id="{F7503B04-2E4E-4E87-B6F2-BC4867D51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72" name="Rectangle 184">
              <a:extLst>
                <a:ext uri="{FF2B5EF4-FFF2-40B4-BE49-F238E27FC236}">
                  <a16:creationId xmlns:a16="http://schemas.microsoft.com/office/drawing/2014/main" xmlns="" id="{DCEC18D7-1A75-4F99-A1C8-77EBE7BB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8"/>
              <a:ext cx="503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An Application of Disjoint-Set Data Structures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tr-T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74" name="Rectangle 186">
              <a:extLst>
                <a:ext uri="{FF2B5EF4-FFF2-40B4-BE49-F238E27FC236}">
                  <a16:creationId xmlns:a16="http://schemas.microsoft.com/office/drawing/2014/main" xmlns="" id="{ADD05122-21D1-427C-B05A-18852F4B9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515"/>
              <a:ext cx="526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Determining the connected </a:t>
              </a:r>
              <a:r>
                <a:rPr kumimoji="0" lang="tr-TR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components</a:t>
              </a: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of an undirected graph G=(V,E)</a:t>
              </a:r>
              <a:endParaRPr kumimoji="0" lang="tr-TR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14" name="Group 110">
            <a:extLst>
              <a:ext uri="{FF2B5EF4-FFF2-40B4-BE49-F238E27FC236}">
                <a16:creationId xmlns:a16="http://schemas.microsoft.com/office/drawing/2014/main" xmlns="" id="{89C16155-0CE8-4FE3-B929-3091875CF6C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14325"/>
            <a:ext cx="8785225" cy="5635625"/>
            <a:chOff x="68" y="198"/>
            <a:chExt cx="5534" cy="3550"/>
          </a:xfrm>
        </p:grpSpPr>
        <p:sp>
          <p:nvSpPr>
            <p:cNvPr id="47140" name="Line 36">
              <a:extLst>
                <a:ext uri="{FF2B5EF4-FFF2-40B4-BE49-F238E27FC236}">
                  <a16:creationId xmlns:a16="http://schemas.microsoft.com/office/drawing/2014/main" xmlns="" id="{AAC35BC9-946F-4423-9AE5-11C19B949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41" name="Text Box 37">
              <a:extLst>
                <a:ext uri="{FF2B5EF4-FFF2-40B4-BE49-F238E27FC236}">
                  <a16:creationId xmlns:a16="http://schemas.microsoft.com/office/drawing/2014/main" xmlns="" id="{3D7F2AE8-89A2-4207-8515-8A5D1DC1E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480"/>
              <a:ext cx="5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Initial    {a}    {b}      {c}     {d}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42" name="Text Box 38">
              <a:extLst>
                <a:ext uri="{FF2B5EF4-FFF2-40B4-BE49-F238E27FC236}">
                  <a16:creationId xmlns:a16="http://schemas.microsoft.com/office/drawing/2014/main" xmlns="" id="{1959DC79-297E-4E85-B636-79817350E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9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(b, d)     {a}    {b, d}  {c}           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      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43" name="Text Box 39">
              <a:extLst>
                <a:ext uri="{FF2B5EF4-FFF2-40B4-BE49-F238E27FC236}">
                  <a16:creationId xmlns:a16="http://schemas.microsoft.com/office/drawing/2014/main" xmlns="" id="{8B043D1E-5201-4D5B-B757-75EFEDD87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09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(e, g)     {a}    {b, d}  {c}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44" name="Text Box 40">
              <a:extLst>
                <a:ext uri="{FF2B5EF4-FFF2-40B4-BE49-F238E27FC236}">
                  <a16:creationId xmlns:a16="http://schemas.microsoft.com/office/drawing/2014/main" xmlns="" id="{0B39441C-7822-4D0E-9302-DE3E302B5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38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(a, c)     {a, c} {b, d}       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45" name="Text Box 41">
              <a:extLst>
                <a:ext uri="{FF2B5EF4-FFF2-40B4-BE49-F238E27FC236}">
                  <a16:creationId xmlns:a16="http://schemas.microsoft.com/office/drawing/2014/main" xmlns="" id="{764C1B2D-18CC-4B53-B3AC-C4EA13166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65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(h, i)     {a, c} {b, d}                       {e, g}   {f}              {h, i}      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47" name="Text Box 43">
              <a:extLst>
                <a:ext uri="{FF2B5EF4-FFF2-40B4-BE49-F238E27FC236}">
                  <a16:creationId xmlns:a16="http://schemas.microsoft.com/office/drawing/2014/main" xmlns="" id="{353619C4-DED5-4F75-A7B3-3D4BC86E0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915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(a, b)    {a, b, c, d}                          {e, g}   {f}              {h, i}      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39" name="Line 35">
              <a:extLst>
                <a:ext uri="{FF2B5EF4-FFF2-40B4-BE49-F238E27FC236}">
                  <a16:creationId xmlns:a16="http://schemas.microsoft.com/office/drawing/2014/main" xmlns="" id="{2A7761D0-9B9B-4189-8C9A-FA32D1E87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434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82" name="Oval 78">
              <a:extLst>
                <a:ext uri="{FF2B5EF4-FFF2-40B4-BE49-F238E27FC236}">
                  <a16:creationId xmlns:a16="http://schemas.microsoft.com/office/drawing/2014/main" xmlns="" id="{4C8BA6CD-6E16-4675-A0AC-6E7E00E9A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83" name="Oval 79">
              <a:extLst>
                <a:ext uri="{FF2B5EF4-FFF2-40B4-BE49-F238E27FC236}">
                  <a16:creationId xmlns:a16="http://schemas.microsoft.com/office/drawing/2014/main" xmlns="" id="{FC09A0F5-F85C-47F3-8CD9-472EA60ED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84" name="Oval 80">
              <a:extLst>
                <a:ext uri="{FF2B5EF4-FFF2-40B4-BE49-F238E27FC236}">
                  <a16:creationId xmlns:a16="http://schemas.microsoft.com/office/drawing/2014/main" xmlns="" id="{71B9E4FC-67C7-4584-8C07-1E0064DD5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85" name="Oval 81">
              <a:extLst>
                <a:ext uri="{FF2B5EF4-FFF2-40B4-BE49-F238E27FC236}">
                  <a16:creationId xmlns:a16="http://schemas.microsoft.com/office/drawing/2014/main" xmlns="" id="{4EBEA0C5-1F51-47CE-9DA9-5BD7E5588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86" name="Line 82">
              <a:extLst>
                <a:ext uri="{FF2B5EF4-FFF2-40B4-BE49-F238E27FC236}">
                  <a16:creationId xmlns:a16="http://schemas.microsoft.com/office/drawing/2014/main" xmlns="" id="{EBDAE651-A6C6-414B-BF24-33D2EBCD3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815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87" name="Line 83">
              <a:extLst>
                <a:ext uri="{FF2B5EF4-FFF2-40B4-BE49-F238E27FC236}">
                  <a16:creationId xmlns:a16="http://schemas.microsoft.com/office/drawing/2014/main" xmlns="" id="{D2181228-5614-48BA-995E-F10240EEE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88" name="Line 84">
              <a:extLst>
                <a:ext uri="{FF2B5EF4-FFF2-40B4-BE49-F238E27FC236}">
                  <a16:creationId xmlns:a16="http://schemas.microsoft.com/office/drawing/2014/main" xmlns="" id="{ED1B429F-16CC-4B26-88FF-ABDFB9140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89" name="Line 85">
              <a:extLst>
                <a:ext uri="{FF2B5EF4-FFF2-40B4-BE49-F238E27FC236}">
                  <a16:creationId xmlns:a16="http://schemas.microsoft.com/office/drawing/2014/main" xmlns="" id="{1326142F-3866-400E-82E0-E6753769E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" y="934"/>
              <a:ext cx="313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0" name="Oval 86">
              <a:extLst>
                <a:ext uri="{FF2B5EF4-FFF2-40B4-BE49-F238E27FC236}">
                  <a16:creationId xmlns:a16="http://schemas.microsoft.com/office/drawing/2014/main" xmlns="" id="{F9250020-A424-43C8-A54B-F21525125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1" name="Oval 87">
              <a:extLst>
                <a:ext uri="{FF2B5EF4-FFF2-40B4-BE49-F238E27FC236}">
                  <a16:creationId xmlns:a16="http://schemas.microsoft.com/office/drawing/2014/main" xmlns="" id="{FB0E3792-EC69-4400-BC6C-4A329C98B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2" name="Oval 88">
              <a:extLst>
                <a:ext uri="{FF2B5EF4-FFF2-40B4-BE49-F238E27FC236}">
                  <a16:creationId xmlns:a16="http://schemas.microsoft.com/office/drawing/2014/main" xmlns="" id="{B678A3FD-883E-4684-9E64-FB56577E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134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3" name="Line 89">
              <a:extLst>
                <a:ext uri="{FF2B5EF4-FFF2-40B4-BE49-F238E27FC236}">
                  <a16:creationId xmlns:a16="http://schemas.microsoft.com/office/drawing/2014/main" xmlns="" id="{BDE80167-C931-4BD4-AC97-FAEBBEDEE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815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4" name="Line 90">
              <a:extLst>
                <a:ext uri="{FF2B5EF4-FFF2-40B4-BE49-F238E27FC236}">
                  <a16:creationId xmlns:a16="http://schemas.microsoft.com/office/drawing/2014/main" xmlns="" id="{EBB058ED-38A4-4CC1-A0B8-12403175F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5" name="Oval 91">
              <a:extLst>
                <a:ext uri="{FF2B5EF4-FFF2-40B4-BE49-F238E27FC236}">
                  <a16:creationId xmlns:a16="http://schemas.microsoft.com/office/drawing/2014/main" xmlns="" id="{EF716F4F-4672-405B-848A-7FBDF77EC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6" name="Oval 92">
              <a:extLst>
                <a:ext uri="{FF2B5EF4-FFF2-40B4-BE49-F238E27FC236}">
                  <a16:creationId xmlns:a16="http://schemas.microsoft.com/office/drawing/2014/main" xmlns="" id="{32984C73-80D3-48B8-93E0-164187D2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7" name="Line 93">
              <a:extLst>
                <a:ext uri="{FF2B5EF4-FFF2-40B4-BE49-F238E27FC236}">
                  <a16:creationId xmlns:a16="http://schemas.microsoft.com/office/drawing/2014/main" xmlns="" id="{28B87324-89C1-4FAC-9BA5-217B4D0BF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8" name="Oval 94">
              <a:extLst>
                <a:ext uri="{FF2B5EF4-FFF2-40B4-BE49-F238E27FC236}">
                  <a16:creationId xmlns:a16="http://schemas.microsoft.com/office/drawing/2014/main" xmlns="" id="{7EEEABD5-82E2-4884-B347-50CA9451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736"/>
              <a:ext cx="195" cy="1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199" name="Text Box 95">
              <a:extLst>
                <a:ext uri="{FF2B5EF4-FFF2-40B4-BE49-F238E27FC236}">
                  <a16:creationId xmlns:a16="http://schemas.microsoft.com/office/drawing/2014/main" xmlns="" id="{DA027179-9675-44E7-B788-3592F98A8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0" name="Text Box 96">
              <a:extLst>
                <a:ext uri="{FF2B5EF4-FFF2-40B4-BE49-F238E27FC236}">
                  <a16:creationId xmlns:a16="http://schemas.microsoft.com/office/drawing/2014/main" xmlns="" id="{E8495AC9-F390-4BFF-B199-BC6AC8687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1" name="Text Box 97">
              <a:extLst>
                <a:ext uri="{FF2B5EF4-FFF2-40B4-BE49-F238E27FC236}">
                  <a16:creationId xmlns:a16="http://schemas.microsoft.com/office/drawing/2014/main" xmlns="" id="{D95F92FA-A493-4C46-BEF0-144B6F969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2" name="Text Box 98">
              <a:extLst>
                <a:ext uri="{FF2B5EF4-FFF2-40B4-BE49-F238E27FC236}">
                  <a16:creationId xmlns:a16="http://schemas.microsoft.com/office/drawing/2014/main" xmlns="" id="{0EE4AEC5-D7C4-4F1D-968C-A9D6C6744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3" name="Text Box 99">
              <a:extLst>
                <a:ext uri="{FF2B5EF4-FFF2-40B4-BE49-F238E27FC236}">
                  <a16:creationId xmlns:a16="http://schemas.microsoft.com/office/drawing/2014/main" xmlns="" id="{7B194EC5-BE03-4D0F-A034-F8E43079E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4" name="Text Box 100">
              <a:extLst>
                <a:ext uri="{FF2B5EF4-FFF2-40B4-BE49-F238E27FC236}">
                  <a16:creationId xmlns:a16="http://schemas.microsoft.com/office/drawing/2014/main" xmlns="" id="{737A8BF4-8B9C-4A0E-B443-7CF3F0949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108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g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5" name="Text Box 101">
              <a:extLst>
                <a:ext uri="{FF2B5EF4-FFF2-40B4-BE49-F238E27FC236}">
                  <a16:creationId xmlns:a16="http://schemas.microsoft.com/office/drawing/2014/main" xmlns="" id="{BD1F892A-13D8-484A-95A1-82F9A3DEB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69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6" name="Text Box 102">
              <a:extLst>
                <a:ext uri="{FF2B5EF4-FFF2-40B4-BE49-F238E27FC236}">
                  <a16:creationId xmlns:a16="http://schemas.microsoft.com/office/drawing/2014/main" xmlns="" id="{0868EA0F-BD2A-4428-B957-57FD946F8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6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7" name="Text Box 103">
              <a:extLst>
                <a:ext uri="{FF2B5EF4-FFF2-40B4-BE49-F238E27FC236}">
                  <a16:creationId xmlns:a16="http://schemas.microsoft.com/office/drawing/2014/main" xmlns="" id="{F088ACC8-B84C-4B20-8EC3-F9A06606B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h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8" name="Text Box 104">
              <a:extLst>
                <a:ext uri="{FF2B5EF4-FFF2-40B4-BE49-F238E27FC236}">
                  <a16:creationId xmlns:a16="http://schemas.microsoft.com/office/drawing/2014/main" xmlns="" id="{D8B40A8F-06AA-4525-B487-0EEDFF12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09" name="Rectangle 105">
              <a:extLst>
                <a:ext uri="{FF2B5EF4-FFF2-40B4-BE49-F238E27FC236}">
                  <a16:creationId xmlns:a16="http://schemas.microsoft.com/office/drawing/2014/main" xmlns="" id="{51D912AE-6552-4943-89C2-C5BE2C661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8"/>
              <a:ext cx="503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An Application of Disjoint-Set Data Structures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tr-T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211" name="Rectangle 107">
              <a:extLst>
                <a:ext uri="{FF2B5EF4-FFF2-40B4-BE49-F238E27FC236}">
                  <a16:creationId xmlns:a16="http://schemas.microsoft.com/office/drawing/2014/main" xmlns="" id="{6A3D3491-97EC-41B3-9801-0E65BF6BF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515"/>
              <a:ext cx="526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Determining the connected </a:t>
              </a:r>
              <a:r>
                <a:rPr kumimoji="0" lang="tr-TR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components</a:t>
              </a: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of an undirected graph G=(V,E)</a:t>
              </a:r>
              <a:endParaRPr kumimoji="0" lang="tr-TR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53" name="Group 125">
            <a:extLst>
              <a:ext uri="{FF2B5EF4-FFF2-40B4-BE49-F238E27FC236}">
                <a16:creationId xmlns:a16="http://schemas.microsoft.com/office/drawing/2014/main" xmlns="" id="{AD0CD525-9A57-45F5-A645-EE707237975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14325"/>
            <a:ext cx="8785225" cy="5635625"/>
            <a:chOff x="68" y="198"/>
            <a:chExt cx="5534" cy="3550"/>
          </a:xfrm>
        </p:grpSpPr>
        <p:sp>
          <p:nvSpPr>
            <p:cNvPr id="48179" name="Line 51">
              <a:extLst>
                <a:ext uri="{FF2B5EF4-FFF2-40B4-BE49-F238E27FC236}">
                  <a16:creationId xmlns:a16="http://schemas.microsoft.com/office/drawing/2014/main" xmlns="" id="{296B50B5-A14A-4C29-ACB3-13097EE4B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434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180" name="Line 52">
              <a:extLst>
                <a:ext uri="{FF2B5EF4-FFF2-40B4-BE49-F238E27FC236}">
                  <a16:creationId xmlns:a16="http://schemas.microsoft.com/office/drawing/2014/main" xmlns="" id="{364FC570-796D-4A96-AF0E-F0DC2CD6E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181" name="Text Box 53">
              <a:extLst>
                <a:ext uri="{FF2B5EF4-FFF2-40B4-BE49-F238E27FC236}">
                  <a16:creationId xmlns:a16="http://schemas.microsoft.com/office/drawing/2014/main" xmlns="" id="{3766471C-9965-4312-9360-71150895D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480"/>
              <a:ext cx="5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Initial    {a}    {b}      {c}     {d}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182" name="Text Box 54">
              <a:extLst>
                <a:ext uri="{FF2B5EF4-FFF2-40B4-BE49-F238E27FC236}">
                  <a16:creationId xmlns:a16="http://schemas.microsoft.com/office/drawing/2014/main" xmlns="" id="{12C00817-A4EB-49DB-9B5D-C36A7C224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9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(b, d)     {a}    {b, d}  {c}           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      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183" name="Text Box 55">
              <a:extLst>
                <a:ext uri="{FF2B5EF4-FFF2-40B4-BE49-F238E27FC236}">
                  <a16:creationId xmlns:a16="http://schemas.microsoft.com/office/drawing/2014/main" xmlns="" id="{8A4C547D-1E25-4E6D-BD13-4251AAB62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09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(e, g)     {a}    {b, d}  {c}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184" name="Text Box 56">
              <a:extLst>
                <a:ext uri="{FF2B5EF4-FFF2-40B4-BE49-F238E27FC236}">
                  <a16:creationId xmlns:a16="http://schemas.microsoft.com/office/drawing/2014/main" xmlns="" id="{BAA8CA46-EBC7-4EF8-A3EA-0B10DB3E5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38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(a, c)     {a, c} {b, d}       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185" name="Text Box 57">
              <a:extLst>
                <a:ext uri="{FF2B5EF4-FFF2-40B4-BE49-F238E27FC236}">
                  <a16:creationId xmlns:a16="http://schemas.microsoft.com/office/drawing/2014/main" xmlns="" id="{3A2EC982-D5E4-4764-B359-5F9E2642D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65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(h, i)     {a, c} {b, d}                       {e, g}   {f}              {h, i}      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187" name="Text Box 59">
              <a:extLst>
                <a:ext uri="{FF2B5EF4-FFF2-40B4-BE49-F238E27FC236}">
                  <a16:creationId xmlns:a16="http://schemas.microsoft.com/office/drawing/2014/main" xmlns="" id="{50CE2B44-8B63-4EA3-8A78-08C6C5FA7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915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(a, b)    {a, b, c, d}                          {e, g}   {f}              {h, i}      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188" name="Text Box 60">
              <a:extLst>
                <a:ext uri="{FF2B5EF4-FFF2-40B4-BE49-F238E27FC236}">
                  <a16:creationId xmlns:a16="http://schemas.microsoft.com/office/drawing/2014/main" xmlns="" id="{C5CADB48-21AD-49DB-8D46-AC9C2AEFC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187"/>
              <a:ext cx="5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(e, f)     {a, b, c, d}                          {e, f, g}                   {h, i}         {j}             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22" name="Oval 94">
              <a:extLst>
                <a:ext uri="{FF2B5EF4-FFF2-40B4-BE49-F238E27FC236}">
                  <a16:creationId xmlns:a16="http://schemas.microsoft.com/office/drawing/2014/main" xmlns="" id="{BC1B4083-D655-4B14-839B-E9C68C9C3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23" name="Oval 95">
              <a:extLst>
                <a:ext uri="{FF2B5EF4-FFF2-40B4-BE49-F238E27FC236}">
                  <a16:creationId xmlns:a16="http://schemas.microsoft.com/office/drawing/2014/main" xmlns="" id="{081B5CC6-DBB1-494E-A2B7-3BD0E5F28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24" name="Oval 96">
              <a:extLst>
                <a:ext uri="{FF2B5EF4-FFF2-40B4-BE49-F238E27FC236}">
                  <a16:creationId xmlns:a16="http://schemas.microsoft.com/office/drawing/2014/main" xmlns="" id="{5FC00262-7205-4352-B028-4BF4C019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25" name="Oval 97">
              <a:extLst>
                <a:ext uri="{FF2B5EF4-FFF2-40B4-BE49-F238E27FC236}">
                  <a16:creationId xmlns:a16="http://schemas.microsoft.com/office/drawing/2014/main" xmlns="" id="{0D48DE38-D6CD-4C7A-A6D6-7D1538ADF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26" name="Line 98">
              <a:extLst>
                <a:ext uri="{FF2B5EF4-FFF2-40B4-BE49-F238E27FC236}">
                  <a16:creationId xmlns:a16="http://schemas.microsoft.com/office/drawing/2014/main" xmlns="" id="{0CE53254-8730-4CD4-BB16-4F4AAD4D4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815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27" name="Line 99">
              <a:extLst>
                <a:ext uri="{FF2B5EF4-FFF2-40B4-BE49-F238E27FC236}">
                  <a16:creationId xmlns:a16="http://schemas.microsoft.com/office/drawing/2014/main" xmlns="" id="{86EEE894-9293-4750-934D-C5A8755E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28" name="Line 100">
              <a:extLst>
                <a:ext uri="{FF2B5EF4-FFF2-40B4-BE49-F238E27FC236}">
                  <a16:creationId xmlns:a16="http://schemas.microsoft.com/office/drawing/2014/main" xmlns="" id="{47206CD2-F279-49E8-AC06-F4C347A17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29" name="Line 101">
              <a:extLst>
                <a:ext uri="{FF2B5EF4-FFF2-40B4-BE49-F238E27FC236}">
                  <a16:creationId xmlns:a16="http://schemas.microsoft.com/office/drawing/2014/main" xmlns="" id="{F63DE875-C6F5-4D6A-9C7A-021D4FE4A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" y="934"/>
              <a:ext cx="313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0" name="Oval 102">
              <a:extLst>
                <a:ext uri="{FF2B5EF4-FFF2-40B4-BE49-F238E27FC236}">
                  <a16:creationId xmlns:a16="http://schemas.microsoft.com/office/drawing/2014/main" xmlns="" id="{269880ED-457D-4E64-9C3A-DEB1FF66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1" name="Oval 103">
              <a:extLst>
                <a:ext uri="{FF2B5EF4-FFF2-40B4-BE49-F238E27FC236}">
                  <a16:creationId xmlns:a16="http://schemas.microsoft.com/office/drawing/2014/main" xmlns="" id="{72F9DE93-D74E-4DCC-9D52-9E65B3117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2" name="Oval 104">
              <a:extLst>
                <a:ext uri="{FF2B5EF4-FFF2-40B4-BE49-F238E27FC236}">
                  <a16:creationId xmlns:a16="http://schemas.microsoft.com/office/drawing/2014/main" xmlns="" id="{4456770B-EAF6-455A-9C47-4F0962CE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134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3" name="Line 105">
              <a:extLst>
                <a:ext uri="{FF2B5EF4-FFF2-40B4-BE49-F238E27FC236}">
                  <a16:creationId xmlns:a16="http://schemas.microsoft.com/office/drawing/2014/main" xmlns="" id="{53BEC835-940E-464A-B853-954A70AC8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815"/>
              <a:ext cx="23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4" name="Line 106">
              <a:extLst>
                <a:ext uri="{FF2B5EF4-FFF2-40B4-BE49-F238E27FC236}">
                  <a16:creationId xmlns:a16="http://schemas.microsoft.com/office/drawing/2014/main" xmlns="" id="{62E16202-AE5B-4EFB-812F-1A9C33B6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5" name="Oval 107">
              <a:extLst>
                <a:ext uri="{FF2B5EF4-FFF2-40B4-BE49-F238E27FC236}">
                  <a16:creationId xmlns:a16="http://schemas.microsoft.com/office/drawing/2014/main" xmlns="" id="{B5FACC3A-6599-4857-80F8-BA1594D4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6" name="Oval 108">
              <a:extLst>
                <a:ext uri="{FF2B5EF4-FFF2-40B4-BE49-F238E27FC236}">
                  <a16:creationId xmlns:a16="http://schemas.microsoft.com/office/drawing/2014/main" xmlns="" id="{2E79A96D-A2C1-4BF6-8346-2C5C3D9F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7" name="Line 109">
              <a:extLst>
                <a:ext uri="{FF2B5EF4-FFF2-40B4-BE49-F238E27FC236}">
                  <a16:creationId xmlns:a16="http://schemas.microsoft.com/office/drawing/2014/main" xmlns="" id="{8058A13E-E34E-44FD-96C8-9DB2C048B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8" name="Oval 110">
              <a:extLst>
                <a:ext uri="{FF2B5EF4-FFF2-40B4-BE49-F238E27FC236}">
                  <a16:creationId xmlns:a16="http://schemas.microsoft.com/office/drawing/2014/main" xmlns="" id="{0D1B73C1-B4A8-4440-A705-86FC4D386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736"/>
              <a:ext cx="195" cy="1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39" name="Text Box 111">
              <a:extLst>
                <a:ext uri="{FF2B5EF4-FFF2-40B4-BE49-F238E27FC236}">
                  <a16:creationId xmlns:a16="http://schemas.microsoft.com/office/drawing/2014/main" xmlns="" id="{847B44BA-9DA1-4AEF-AB9E-64D0AC678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0" name="Text Box 112">
              <a:extLst>
                <a:ext uri="{FF2B5EF4-FFF2-40B4-BE49-F238E27FC236}">
                  <a16:creationId xmlns:a16="http://schemas.microsoft.com/office/drawing/2014/main" xmlns="" id="{C8EB5F11-3A3B-4233-B334-07573D7F5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1" name="Text Box 113">
              <a:extLst>
                <a:ext uri="{FF2B5EF4-FFF2-40B4-BE49-F238E27FC236}">
                  <a16:creationId xmlns:a16="http://schemas.microsoft.com/office/drawing/2014/main" xmlns="" id="{DD922643-870E-4A03-AB3B-F9B2FB7EB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2" name="Text Box 114">
              <a:extLst>
                <a:ext uri="{FF2B5EF4-FFF2-40B4-BE49-F238E27FC236}">
                  <a16:creationId xmlns:a16="http://schemas.microsoft.com/office/drawing/2014/main" xmlns="" id="{0A5F0453-2820-455C-9F50-DDBFC13B8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3" name="Text Box 115">
              <a:extLst>
                <a:ext uri="{FF2B5EF4-FFF2-40B4-BE49-F238E27FC236}">
                  <a16:creationId xmlns:a16="http://schemas.microsoft.com/office/drawing/2014/main" xmlns="" id="{DE317285-4EC0-4509-B2BC-31D549AF7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4" name="Text Box 116">
              <a:extLst>
                <a:ext uri="{FF2B5EF4-FFF2-40B4-BE49-F238E27FC236}">
                  <a16:creationId xmlns:a16="http://schemas.microsoft.com/office/drawing/2014/main" xmlns="" id="{029D677D-C72C-4FD6-B5C2-646318F8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108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g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5" name="Text Box 117">
              <a:extLst>
                <a:ext uri="{FF2B5EF4-FFF2-40B4-BE49-F238E27FC236}">
                  <a16:creationId xmlns:a16="http://schemas.microsoft.com/office/drawing/2014/main" xmlns="" id="{818001F6-9EFC-49DF-93A5-CDEC45215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69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6" name="Text Box 118">
              <a:extLst>
                <a:ext uri="{FF2B5EF4-FFF2-40B4-BE49-F238E27FC236}">
                  <a16:creationId xmlns:a16="http://schemas.microsoft.com/office/drawing/2014/main" xmlns="" id="{E25D01A5-D2C0-4264-88AA-A51AF6F56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6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7" name="Text Box 119">
              <a:extLst>
                <a:ext uri="{FF2B5EF4-FFF2-40B4-BE49-F238E27FC236}">
                  <a16:creationId xmlns:a16="http://schemas.microsoft.com/office/drawing/2014/main" xmlns="" id="{60863994-1336-4C38-B029-2A5DEFE2B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h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8" name="Text Box 120">
              <a:extLst>
                <a:ext uri="{FF2B5EF4-FFF2-40B4-BE49-F238E27FC236}">
                  <a16:creationId xmlns:a16="http://schemas.microsoft.com/office/drawing/2014/main" xmlns="" id="{E746752D-D42E-46AF-85BC-104DB3CF9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49" name="Rectangle 121">
              <a:extLst>
                <a:ext uri="{FF2B5EF4-FFF2-40B4-BE49-F238E27FC236}">
                  <a16:creationId xmlns:a16="http://schemas.microsoft.com/office/drawing/2014/main" xmlns="" id="{4ABAB078-228D-4BA4-9CDD-1BC9F6F25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8"/>
              <a:ext cx="503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An Application of Disjoint-Set Data Structures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tr-T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251" name="Rectangle 123">
              <a:extLst>
                <a:ext uri="{FF2B5EF4-FFF2-40B4-BE49-F238E27FC236}">
                  <a16:creationId xmlns:a16="http://schemas.microsoft.com/office/drawing/2014/main" xmlns="" id="{B6BCAFBA-FB63-4345-A074-CD55A1B5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515"/>
              <a:ext cx="526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Determining the connected </a:t>
              </a:r>
              <a:r>
                <a:rPr kumimoji="0" lang="tr-TR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components</a:t>
              </a: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of an undirected graph G=(V,E)</a:t>
              </a:r>
              <a:endParaRPr kumimoji="0" lang="tr-TR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27" name="Group 175">
            <a:extLst>
              <a:ext uri="{FF2B5EF4-FFF2-40B4-BE49-F238E27FC236}">
                <a16:creationId xmlns:a16="http://schemas.microsoft.com/office/drawing/2014/main" xmlns="" id="{C47E575E-FCE2-4DC9-92B5-FEE062A971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14325"/>
            <a:ext cx="8785225" cy="6183313"/>
            <a:chOff x="68" y="198"/>
            <a:chExt cx="5534" cy="3895"/>
          </a:xfrm>
        </p:grpSpPr>
        <p:sp>
          <p:nvSpPr>
            <p:cNvPr id="49253" name="Line 101">
              <a:extLst>
                <a:ext uri="{FF2B5EF4-FFF2-40B4-BE49-F238E27FC236}">
                  <a16:creationId xmlns:a16="http://schemas.microsoft.com/office/drawing/2014/main" xmlns="" id="{898D522D-E4ED-45F9-8C3B-99EB91265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434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54" name="Line 102">
              <a:extLst>
                <a:ext uri="{FF2B5EF4-FFF2-40B4-BE49-F238E27FC236}">
                  <a16:creationId xmlns:a16="http://schemas.microsoft.com/office/drawing/2014/main" xmlns="" id="{9B13E2EA-C0D1-431F-8843-69272C15D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55" name="Text Box 103">
              <a:extLst>
                <a:ext uri="{FF2B5EF4-FFF2-40B4-BE49-F238E27FC236}">
                  <a16:creationId xmlns:a16="http://schemas.microsoft.com/office/drawing/2014/main" xmlns="" id="{D5174CF5-A5EB-4345-9D37-7E41F666E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480"/>
              <a:ext cx="5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Initial    {a}    {b}      {c}     {d}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56" name="Text Box 104">
              <a:extLst>
                <a:ext uri="{FF2B5EF4-FFF2-40B4-BE49-F238E27FC236}">
                  <a16:creationId xmlns:a16="http://schemas.microsoft.com/office/drawing/2014/main" xmlns="" id="{3BD98893-8F8E-4B88-B6CC-5165EA385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9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(b, d)     {a}    {b, d}  {c}               {e}       {f}    {g}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      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57" name="Text Box 105">
              <a:extLst>
                <a:ext uri="{FF2B5EF4-FFF2-40B4-BE49-F238E27FC236}">
                  <a16:creationId xmlns:a16="http://schemas.microsoft.com/office/drawing/2014/main" xmlns="" id="{04928AED-7BAE-4C19-B583-FE6448D22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09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(e, g)     {a}    {b, d}  {c}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58" name="Text Box 106">
              <a:extLst>
                <a:ext uri="{FF2B5EF4-FFF2-40B4-BE49-F238E27FC236}">
                  <a16:creationId xmlns:a16="http://schemas.microsoft.com/office/drawing/2014/main" xmlns="" id="{2C1DF9CD-9D26-4EBE-9219-67E4C925C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387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(a, c)     {a, c} {b, d}                      {e, g}   {f}              {h}    {i}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59" name="Text Box 107">
              <a:extLst>
                <a:ext uri="{FF2B5EF4-FFF2-40B4-BE49-F238E27FC236}">
                  <a16:creationId xmlns:a16="http://schemas.microsoft.com/office/drawing/2014/main" xmlns="" id="{094A0A20-5A38-4C35-9BFE-756223E08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659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(h, i)     {a, c} {b, d}                       {e, g}   {f}              {h, i}      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60" name="Text Box 108">
              <a:extLst>
                <a:ext uri="{FF2B5EF4-FFF2-40B4-BE49-F238E27FC236}">
                  <a16:creationId xmlns:a16="http://schemas.microsoft.com/office/drawing/2014/main" xmlns="" id="{A9D7BAFD-DA0E-44D9-827A-54DF18A4C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460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(b, c)    {a, b, c, d}                          {e, f, g}                   {h, 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}         {j}</a:t>
              </a:r>
              <a:endParaRPr kumimoji="0" lang="tr-T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61" name="Text Box 109">
              <a:extLst>
                <a:ext uri="{FF2B5EF4-FFF2-40B4-BE49-F238E27FC236}">
                  <a16:creationId xmlns:a16="http://schemas.microsoft.com/office/drawing/2014/main" xmlns="" id="{58B077BD-FA23-47DE-911E-F721763B7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915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(a, b)    {a, b, c, d}                          {e, g}   {f}              {h, i}         {j}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62" name="Text Box 110">
              <a:extLst>
                <a:ext uri="{FF2B5EF4-FFF2-40B4-BE49-F238E27FC236}">
                  <a16:creationId xmlns:a16="http://schemas.microsoft.com/office/drawing/2014/main" xmlns="" id="{676E64FB-8B68-4078-92FD-F96AABC1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187"/>
              <a:ext cx="5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(e, f)     {a, b, c, d}                          {e, f, g}                   {h, i}         {j}             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96" name="Oval 144">
              <a:extLst>
                <a:ext uri="{FF2B5EF4-FFF2-40B4-BE49-F238E27FC236}">
                  <a16:creationId xmlns:a16="http://schemas.microsoft.com/office/drawing/2014/main" xmlns="" id="{1208BBC0-BF6F-426B-AA1D-2E514C02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97" name="Oval 145">
              <a:extLst>
                <a:ext uri="{FF2B5EF4-FFF2-40B4-BE49-F238E27FC236}">
                  <a16:creationId xmlns:a16="http://schemas.microsoft.com/office/drawing/2014/main" xmlns="" id="{063BEF4D-6354-4554-9BA4-D195B3F3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98" name="Oval 146">
              <a:extLst>
                <a:ext uri="{FF2B5EF4-FFF2-40B4-BE49-F238E27FC236}">
                  <a16:creationId xmlns:a16="http://schemas.microsoft.com/office/drawing/2014/main" xmlns="" id="{78041C99-2FAC-41D8-A062-B2DD1D266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299" name="Oval 147">
              <a:extLst>
                <a:ext uri="{FF2B5EF4-FFF2-40B4-BE49-F238E27FC236}">
                  <a16:creationId xmlns:a16="http://schemas.microsoft.com/office/drawing/2014/main" xmlns="" id="{B7911B9A-5653-46F0-877E-B12B220D9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0" name="Line 148">
              <a:extLst>
                <a:ext uri="{FF2B5EF4-FFF2-40B4-BE49-F238E27FC236}">
                  <a16:creationId xmlns:a16="http://schemas.microsoft.com/office/drawing/2014/main" xmlns="" id="{3DADF8DE-132B-4670-98CB-DFBDFC1D3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815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1" name="Line 149">
              <a:extLst>
                <a:ext uri="{FF2B5EF4-FFF2-40B4-BE49-F238E27FC236}">
                  <a16:creationId xmlns:a16="http://schemas.microsoft.com/office/drawing/2014/main" xmlns="" id="{1E4C1FC1-4671-4A1E-B621-58A4AF3B5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2" name="Line 150">
              <a:extLst>
                <a:ext uri="{FF2B5EF4-FFF2-40B4-BE49-F238E27FC236}">
                  <a16:creationId xmlns:a16="http://schemas.microsoft.com/office/drawing/2014/main" xmlns="" id="{AC997542-42C3-4083-A008-AA82A5D1D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934"/>
              <a:ext cx="0" cy="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3" name="Line 151">
              <a:extLst>
                <a:ext uri="{FF2B5EF4-FFF2-40B4-BE49-F238E27FC236}">
                  <a16:creationId xmlns:a16="http://schemas.microsoft.com/office/drawing/2014/main" xmlns="" id="{DB2B4EF0-953F-40E5-B53A-2CAAF4BE4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" y="934"/>
              <a:ext cx="313" cy="2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4" name="Oval 152">
              <a:extLst>
                <a:ext uri="{FF2B5EF4-FFF2-40B4-BE49-F238E27FC236}">
                  <a16:creationId xmlns:a16="http://schemas.microsoft.com/office/drawing/2014/main" xmlns="" id="{F8B93D26-AFE7-411A-A3FD-19228A32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5" name="Oval 153">
              <a:extLst>
                <a:ext uri="{FF2B5EF4-FFF2-40B4-BE49-F238E27FC236}">
                  <a16:creationId xmlns:a16="http://schemas.microsoft.com/office/drawing/2014/main" xmlns="" id="{4E784754-F728-4DBA-9CD0-D63F5A16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735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6" name="Oval 154">
              <a:extLst>
                <a:ext uri="{FF2B5EF4-FFF2-40B4-BE49-F238E27FC236}">
                  <a16:creationId xmlns:a16="http://schemas.microsoft.com/office/drawing/2014/main" xmlns="" id="{37F7261B-2AE3-4EAB-AC4E-610D707A6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134"/>
              <a:ext cx="195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7" name="Line 155">
              <a:extLst>
                <a:ext uri="{FF2B5EF4-FFF2-40B4-BE49-F238E27FC236}">
                  <a16:creationId xmlns:a16="http://schemas.microsoft.com/office/drawing/2014/main" xmlns="" id="{4CA0BB64-0909-42A5-806D-74E86F88C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815"/>
              <a:ext cx="23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8" name="Line 156">
              <a:extLst>
                <a:ext uri="{FF2B5EF4-FFF2-40B4-BE49-F238E27FC236}">
                  <a16:creationId xmlns:a16="http://schemas.microsoft.com/office/drawing/2014/main" xmlns="" id="{328F14EE-A0CE-407F-99C1-A6B84059D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09" name="Oval 157">
              <a:extLst>
                <a:ext uri="{FF2B5EF4-FFF2-40B4-BE49-F238E27FC236}">
                  <a16:creationId xmlns:a16="http://schemas.microsoft.com/office/drawing/2014/main" xmlns="" id="{00E71FB1-4BD6-4114-B8D9-9FF8C0D2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735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0" name="Oval 158">
              <a:extLst>
                <a:ext uri="{FF2B5EF4-FFF2-40B4-BE49-F238E27FC236}">
                  <a16:creationId xmlns:a16="http://schemas.microsoft.com/office/drawing/2014/main" xmlns="" id="{EDEB06E4-0107-4983-BD3E-A0147779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134"/>
              <a:ext cx="196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1" name="Line 159">
              <a:extLst>
                <a:ext uri="{FF2B5EF4-FFF2-40B4-BE49-F238E27FC236}">
                  <a16:creationId xmlns:a16="http://schemas.microsoft.com/office/drawing/2014/main" xmlns="" id="{4EE18E90-7885-451F-9C5F-BBB6D804F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933"/>
              <a:ext cx="0" cy="2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2" name="Oval 160">
              <a:extLst>
                <a:ext uri="{FF2B5EF4-FFF2-40B4-BE49-F238E27FC236}">
                  <a16:creationId xmlns:a16="http://schemas.microsoft.com/office/drawing/2014/main" xmlns="" id="{6D209069-4E9D-43D0-B7A3-440084A56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736"/>
              <a:ext cx="195" cy="1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3" name="Text Box 161">
              <a:extLst>
                <a:ext uri="{FF2B5EF4-FFF2-40B4-BE49-F238E27FC236}">
                  <a16:creationId xmlns:a16="http://schemas.microsoft.com/office/drawing/2014/main" xmlns="" id="{AA31A96F-E298-4387-BDF5-8BE55EFCB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4" name="Text Box 162">
              <a:extLst>
                <a:ext uri="{FF2B5EF4-FFF2-40B4-BE49-F238E27FC236}">
                  <a16:creationId xmlns:a16="http://schemas.microsoft.com/office/drawing/2014/main" xmlns="" id="{9B93C240-69E4-4970-86B3-02E3EF5E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5" name="Text Box 163">
              <a:extLst>
                <a:ext uri="{FF2B5EF4-FFF2-40B4-BE49-F238E27FC236}">
                  <a16:creationId xmlns:a16="http://schemas.microsoft.com/office/drawing/2014/main" xmlns="" id="{10D33F0F-810D-4C0F-A14A-828FB49A8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6" name="Text Box 164">
              <a:extLst>
                <a:ext uri="{FF2B5EF4-FFF2-40B4-BE49-F238E27FC236}">
                  <a16:creationId xmlns:a16="http://schemas.microsoft.com/office/drawing/2014/main" xmlns="" id="{07151529-0B81-460A-BDE2-820A50B34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7" name="Text Box 165">
              <a:extLst>
                <a:ext uri="{FF2B5EF4-FFF2-40B4-BE49-F238E27FC236}">
                  <a16:creationId xmlns:a16="http://schemas.microsoft.com/office/drawing/2014/main" xmlns="" id="{46ADA063-74E7-46BC-BEBD-26364BB49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8" name="Text Box 166">
              <a:extLst>
                <a:ext uri="{FF2B5EF4-FFF2-40B4-BE49-F238E27FC236}">
                  <a16:creationId xmlns:a16="http://schemas.microsoft.com/office/drawing/2014/main" xmlns="" id="{CBA34185-D5D9-4B24-A89B-B449685C0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108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g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19" name="Text Box 167">
              <a:extLst>
                <a:ext uri="{FF2B5EF4-FFF2-40B4-BE49-F238E27FC236}">
                  <a16:creationId xmlns:a16="http://schemas.microsoft.com/office/drawing/2014/main" xmlns="" id="{A1A94EAF-DF0C-46D0-8D0A-2A5B2ADA9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69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tr-T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20" name="Text Box 168">
              <a:extLst>
                <a:ext uri="{FF2B5EF4-FFF2-40B4-BE49-F238E27FC236}">
                  <a16:creationId xmlns:a16="http://schemas.microsoft.com/office/drawing/2014/main" xmlns="" id="{6E2102BB-FBFA-4E9F-80C6-8337D9E7E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6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21" name="Text Box 169">
              <a:extLst>
                <a:ext uri="{FF2B5EF4-FFF2-40B4-BE49-F238E27FC236}">
                  <a16:creationId xmlns:a16="http://schemas.microsoft.com/office/drawing/2014/main" xmlns="" id="{EF2C657C-9AA5-4BAA-BA40-C384DEF2E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696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h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22" name="Text Box 170">
              <a:extLst>
                <a:ext uri="{FF2B5EF4-FFF2-40B4-BE49-F238E27FC236}">
                  <a16:creationId xmlns:a16="http://schemas.microsoft.com/office/drawing/2014/main" xmlns="" id="{7859F1AC-26C5-42E4-A4B9-E57892549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094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tr-T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23" name="Rectangle 171">
              <a:extLst>
                <a:ext uri="{FF2B5EF4-FFF2-40B4-BE49-F238E27FC236}">
                  <a16:creationId xmlns:a16="http://schemas.microsoft.com/office/drawing/2014/main" xmlns="" id="{26F370D7-64B8-452F-B71C-60908B47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8"/>
              <a:ext cx="503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An Application of Disjoint-Set Data Structures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tr-T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325" name="Rectangle 173">
              <a:extLst>
                <a:ext uri="{FF2B5EF4-FFF2-40B4-BE49-F238E27FC236}">
                  <a16:creationId xmlns:a16="http://schemas.microsoft.com/office/drawing/2014/main" xmlns="" id="{5C5BDA0A-EDF3-4CD7-A2D6-F7AA16B0C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515"/>
              <a:ext cx="526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Determining the connected </a:t>
              </a:r>
              <a:r>
                <a:rPr kumimoji="0" lang="tr-TR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components</a:t>
              </a:r>
              <a:r>
                <a:rPr kumimoji="0" lang="en-US" altLang="en-US" sz="2200" b="0" i="1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of an undirected graph G=(V,E)</a:t>
              </a:r>
              <a:endParaRPr kumimoji="0" lang="tr-TR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Disjoint Sets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Some applications require maintaining a collection of disjoint sets.</a:t>
            </a:r>
            <a:r>
              <a:rPr lang="en-US" altLang="zh-CN" sz="2800" dirty="0">
                <a:ea typeface="宋体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 Disjoint Set </a:t>
            </a:r>
            <a:r>
              <a:rPr lang="en-US" altLang="zh-CN" b="1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is a collection of sets</a:t>
            </a:r>
            <a:r>
              <a:rPr lang="en-US" altLang="zh-CN" sz="2800" dirty="0">
                <a:ea typeface="宋体" charset="-122"/>
              </a:rPr>
              <a:t> 	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ea typeface="宋体" charset="-122"/>
              </a:rPr>
              <a:t>  			 where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set has a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representative</a:t>
            </a:r>
            <a:r>
              <a:rPr lang="en-US" altLang="zh-CN" dirty="0">
                <a:ea typeface="宋体" charset="-122"/>
              </a:rPr>
              <a:t> which is a member of the set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Initially, each element </a:t>
            </a:r>
            <a:r>
              <a:rPr lang="en-US" altLang="en-US" i="1" dirty="0"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is a set in itself: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{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6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7</a:t>
            </a:r>
            <a:r>
              <a:rPr lang="en-US" altLang="en-US" dirty="0">
                <a:ea typeface="ＭＳ Ｐゴシック" panose="020B0600070205080204" pitchFamily="34" charset="-128"/>
              </a:rPr>
              <a:t>}}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307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96705"/>
              </p:ext>
            </p:extLst>
          </p:nvPr>
        </p:nvGraphicFramePr>
        <p:xfrm>
          <a:off x="5949280" y="2395736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571252" imgH="228501" progId="">
                  <p:embed/>
                </p:oleObj>
              </mc:Choice>
              <mc:Fallback>
                <p:oleObj r:id="rId3" imgW="571252" imgH="228501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280" y="2395736"/>
                        <a:ext cx="114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3079" name="Object 8"/>
          <p:cNvGraphicFramePr>
            <a:graphicFrameLocks noChangeAspect="1"/>
          </p:cNvGraphicFramePr>
          <p:nvPr/>
        </p:nvGraphicFramePr>
        <p:xfrm>
          <a:off x="3419872" y="2900362"/>
          <a:ext cx="2133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965200" imgH="241300" progId="">
                  <p:embed/>
                </p:oleObj>
              </mc:Choice>
              <mc:Fallback>
                <p:oleObj r:id="rId5" imgW="965200" imgH="241300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00362"/>
                        <a:ext cx="21336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ea typeface="宋体" charset="-122"/>
              </a:rPr>
              <a:t>We maintain a set of linked list, each list corresponds to a single set.</a:t>
            </a:r>
          </a:p>
          <a:p>
            <a:pPr eaLnBrk="1" hangingPunct="1"/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All elements of the set point to the first element which is the representative</a:t>
            </a:r>
          </a:p>
          <a:p>
            <a:pPr eaLnBrk="1" hangingPunct="1"/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A pointer to the tail is maintained so elements are inserted at the end of the list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8904"/>
            <a:ext cx="8136904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Disjoint-Set Implementation: Linked List </a:t>
            </a:r>
          </a:p>
        </p:txBody>
      </p:sp>
    </p:spTree>
    <p:extLst>
      <p:ext uri="{BB962C8B-B14F-4D97-AF65-F5344CB8AC3E}">
        <p14:creationId xmlns:p14="http://schemas.microsoft.com/office/powerpoint/2010/main" val="328623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13"/>
            <a:ext cx="7772400" cy="574675"/>
          </a:xfrm>
        </p:spPr>
        <p:txBody>
          <a:bodyPr/>
          <a:lstStyle/>
          <a:p>
            <a:pPr eaLnBrk="1" hangingPunct="1"/>
            <a:r>
              <a:rPr lang="en-US" altLang="en-US" dirty="0"/>
              <a:t>Linked-lists for two sets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362200" y="1514128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head</a:t>
            </a:r>
          </a:p>
        </p:txBody>
      </p:sp>
      <p:grpSp>
        <p:nvGrpSpPr>
          <p:cNvPr id="6148" name="Group 49"/>
          <p:cNvGrpSpPr>
            <a:grpSpLocks/>
          </p:cNvGrpSpPr>
          <p:nvPr/>
        </p:nvGrpSpPr>
        <p:grpSpPr bwMode="auto">
          <a:xfrm>
            <a:off x="2438400" y="980728"/>
            <a:ext cx="3505200" cy="1600200"/>
            <a:chOff x="144" y="960"/>
            <a:chExt cx="2208" cy="1008"/>
          </a:xfrm>
        </p:grpSpPr>
        <p:sp>
          <p:nvSpPr>
            <p:cNvPr id="6239" name="Rectangle 3"/>
            <p:cNvSpPr>
              <a:spLocks noChangeArrowheads="1"/>
            </p:cNvSpPr>
            <p:nvPr/>
          </p:nvSpPr>
          <p:spPr bwMode="auto">
            <a:xfrm>
              <a:off x="576" y="1344"/>
              <a:ext cx="240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40" name="Rectangle 5"/>
            <p:cNvSpPr>
              <a:spLocks noChangeArrowheads="1"/>
            </p:cNvSpPr>
            <p:nvPr/>
          </p:nvSpPr>
          <p:spPr bwMode="auto">
            <a:xfrm>
              <a:off x="576" y="1728"/>
              <a:ext cx="240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41" name="Text Box 6"/>
            <p:cNvSpPr txBox="1">
              <a:spLocks noChangeArrowheads="1"/>
            </p:cNvSpPr>
            <p:nvPr/>
          </p:nvSpPr>
          <p:spPr bwMode="auto">
            <a:xfrm>
              <a:off x="144" y="1680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tail</a:t>
              </a:r>
            </a:p>
          </p:txBody>
        </p:sp>
        <p:grpSp>
          <p:nvGrpSpPr>
            <p:cNvPr id="6242" name="Group 16"/>
            <p:cNvGrpSpPr>
              <a:grpSpLocks/>
            </p:cNvGrpSpPr>
            <p:nvPr/>
          </p:nvGrpSpPr>
          <p:grpSpPr bwMode="auto">
            <a:xfrm>
              <a:off x="1008" y="1200"/>
              <a:ext cx="480" cy="528"/>
              <a:chOff x="1008" y="1200"/>
              <a:chExt cx="480" cy="528"/>
            </a:xfrm>
          </p:grpSpPr>
          <p:sp>
            <p:nvSpPr>
              <p:cNvPr id="6269" name="Rectangle 8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240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c</a:t>
                </a:r>
              </a:p>
            </p:txBody>
          </p:sp>
          <p:sp>
            <p:nvSpPr>
              <p:cNvPr id="6270" name="Line 9"/>
              <p:cNvSpPr>
                <a:spLocks noChangeShapeType="1"/>
              </p:cNvSpPr>
              <p:nvPr/>
            </p:nvSpPr>
            <p:spPr bwMode="auto">
              <a:xfrm>
                <a:off x="1008" y="134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Line 10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Line 13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3" name="Line 14"/>
              <p:cNvSpPr>
                <a:spLocks noChangeShapeType="1"/>
              </p:cNvSpPr>
              <p:nvPr/>
            </p:nvSpPr>
            <p:spPr bwMode="auto">
              <a:xfrm flipV="1">
                <a:off x="139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4" name="Line 15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3" name="Group 17"/>
            <p:cNvGrpSpPr>
              <a:grpSpLocks/>
            </p:cNvGrpSpPr>
            <p:nvPr/>
          </p:nvGrpSpPr>
          <p:grpSpPr bwMode="auto">
            <a:xfrm>
              <a:off x="1488" y="1200"/>
              <a:ext cx="480" cy="528"/>
              <a:chOff x="1008" y="1200"/>
              <a:chExt cx="480" cy="528"/>
            </a:xfrm>
          </p:grpSpPr>
          <p:sp>
            <p:nvSpPr>
              <p:cNvPr id="6263" name="Rectangle 18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240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h</a:t>
                </a:r>
              </a:p>
            </p:txBody>
          </p:sp>
          <p:sp>
            <p:nvSpPr>
              <p:cNvPr id="6264" name="Line 19"/>
              <p:cNvSpPr>
                <a:spLocks noChangeShapeType="1"/>
              </p:cNvSpPr>
              <p:nvPr/>
            </p:nvSpPr>
            <p:spPr bwMode="auto">
              <a:xfrm>
                <a:off x="1008" y="134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" name="Line 20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" name="Line 21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7" name="Line 22"/>
              <p:cNvSpPr>
                <a:spLocks noChangeShapeType="1"/>
              </p:cNvSpPr>
              <p:nvPr/>
            </p:nvSpPr>
            <p:spPr bwMode="auto">
              <a:xfrm flipV="1">
                <a:off x="139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8" name="Line 23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4" name="Rectangle 25"/>
            <p:cNvSpPr>
              <a:spLocks noChangeArrowheads="1"/>
            </p:cNvSpPr>
            <p:nvPr/>
          </p:nvSpPr>
          <p:spPr bwMode="auto">
            <a:xfrm>
              <a:off x="1968" y="1200"/>
              <a:ext cx="240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e</a:t>
              </a:r>
            </a:p>
          </p:txBody>
        </p:sp>
        <p:sp>
          <p:nvSpPr>
            <p:cNvPr id="6245" name="Line 26"/>
            <p:cNvSpPr>
              <a:spLocks noChangeShapeType="1"/>
            </p:cNvSpPr>
            <p:nvPr/>
          </p:nvSpPr>
          <p:spPr bwMode="auto">
            <a:xfrm>
              <a:off x="1968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Line 27"/>
            <p:cNvSpPr>
              <a:spLocks noChangeShapeType="1"/>
            </p:cNvSpPr>
            <p:nvPr/>
          </p:nvSpPr>
          <p:spPr bwMode="auto">
            <a:xfrm>
              <a:off x="1968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Line 31"/>
            <p:cNvSpPr>
              <a:spLocks noChangeShapeType="1"/>
            </p:cNvSpPr>
            <p:nvPr/>
          </p:nvSpPr>
          <p:spPr bwMode="auto">
            <a:xfrm flipV="1">
              <a:off x="2016" y="163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Line 32"/>
            <p:cNvSpPr>
              <a:spLocks noChangeShapeType="1"/>
            </p:cNvSpPr>
            <p:nvPr/>
          </p:nvSpPr>
          <p:spPr bwMode="auto">
            <a:xfrm>
              <a:off x="816" y="18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Line 34"/>
            <p:cNvSpPr>
              <a:spLocks noChangeShapeType="1"/>
            </p:cNvSpPr>
            <p:nvPr/>
          </p:nvSpPr>
          <p:spPr bwMode="auto">
            <a:xfrm flipV="1">
              <a:off x="2112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Line 35"/>
            <p:cNvSpPr>
              <a:spLocks noChangeShapeType="1"/>
            </p:cNvSpPr>
            <p:nvPr/>
          </p:nvSpPr>
          <p:spPr bwMode="auto">
            <a:xfrm>
              <a:off x="816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Line 36"/>
            <p:cNvSpPr>
              <a:spLocks noChangeShapeType="1"/>
            </p:cNvSpPr>
            <p:nvPr/>
          </p:nvSpPr>
          <p:spPr bwMode="auto">
            <a:xfrm>
              <a:off x="2112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Line 37"/>
            <p:cNvSpPr>
              <a:spLocks noChangeShapeType="1"/>
            </p:cNvSpPr>
            <p:nvPr/>
          </p:nvSpPr>
          <p:spPr bwMode="auto">
            <a:xfrm flipV="1">
              <a:off x="2352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Line 38"/>
            <p:cNvSpPr>
              <a:spLocks noChangeShapeType="1"/>
            </p:cNvSpPr>
            <p:nvPr/>
          </p:nvSpPr>
          <p:spPr bwMode="auto">
            <a:xfrm flipH="1">
              <a:off x="1056" y="96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Line 39"/>
            <p:cNvSpPr>
              <a:spLocks noChangeShapeType="1"/>
            </p:cNvSpPr>
            <p:nvPr/>
          </p:nvSpPr>
          <p:spPr bwMode="auto">
            <a:xfrm>
              <a:off x="1056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Line 41"/>
            <p:cNvSpPr>
              <a:spLocks noChangeShapeType="1"/>
            </p:cNvSpPr>
            <p:nvPr/>
          </p:nvSpPr>
          <p:spPr bwMode="auto">
            <a:xfrm>
              <a:off x="1680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Line 42"/>
            <p:cNvSpPr>
              <a:spLocks noChangeShapeType="1"/>
            </p:cNvSpPr>
            <p:nvPr/>
          </p:nvSpPr>
          <p:spPr bwMode="auto">
            <a:xfrm flipV="1">
              <a:off x="1824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Line 43"/>
            <p:cNvSpPr>
              <a:spLocks noChangeShapeType="1"/>
            </p:cNvSpPr>
            <p:nvPr/>
          </p:nvSpPr>
          <p:spPr bwMode="auto">
            <a:xfrm flipH="1">
              <a:off x="1104" y="10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Line 44"/>
            <p:cNvSpPr>
              <a:spLocks noChangeShapeType="1"/>
            </p:cNvSpPr>
            <p:nvPr/>
          </p:nvSpPr>
          <p:spPr bwMode="auto">
            <a:xfrm>
              <a:off x="1104" y="10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Line 45"/>
            <p:cNvSpPr>
              <a:spLocks noChangeShapeType="1"/>
            </p:cNvSpPr>
            <p:nvPr/>
          </p:nvSpPr>
          <p:spPr bwMode="auto">
            <a:xfrm>
              <a:off x="1200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Line 46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Line 47"/>
            <p:cNvSpPr>
              <a:spLocks noChangeShapeType="1"/>
            </p:cNvSpPr>
            <p:nvPr/>
          </p:nvSpPr>
          <p:spPr bwMode="auto">
            <a:xfrm>
              <a:off x="1200" y="11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Line 48"/>
            <p:cNvSpPr>
              <a:spLocks noChangeShapeType="1"/>
            </p:cNvSpPr>
            <p:nvPr/>
          </p:nvSpPr>
          <p:spPr bwMode="auto">
            <a:xfrm>
              <a:off x="1200" y="11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9" name="Rectangle 51"/>
          <p:cNvSpPr>
            <a:spLocks noChangeArrowheads="1"/>
          </p:cNvSpPr>
          <p:nvPr/>
        </p:nvSpPr>
        <p:spPr bwMode="auto">
          <a:xfrm>
            <a:off x="3048000" y="3266728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0" name="Rectangle 52"/>
          <p:cNvSpPr>
            <a:spLocks noChangeArrowheads="1"/>
          </p:cNvSpPr>
          <p:nvPr/>
        </p:nvSpPr>
        <p:spPr bwMode="auto">
          <a:xfrm>
            <a:off x="3048000" y="3876328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1" name="Text Box 53"/>
          <p:cNvSpPr txBox="1">
            <a:spLocks noChangeArrowheads="1"/>
          </p:cNvSpPr>
          <p:nvPr/>
        </p:nvSpPr>
        <p:spPr bwMode="auto">
          <a:xfrm>
            <a:off x="2362200" y="3800128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tail</a:t>
            </a:r>
          </a:p>
        </p:txBody>
      </p:sp>
      <p:grpSp>
        <p:nvGrpSpPr>
          <p:cNvPr id="6152" name="Group 54"/>
          <p:cNvGrpSpPr>
            <a:grpSpLocks/>
          </p:cNvGrpSpPr>
          <p:nvPr/>
        </p:nvGrpSpPr>
        <p:grpSpPr bwMode="auto">
          <a:xfrm>
            <a:off x="3733800" y="3038128"/>
            <a:ext cx="762000" cy="838200"/>
            <a:chOff x="1008" y="1200"/>
            <a:chExt cx="480" cy="528"/>
          </a:xfrm>
        </p:grpSpPr>
        <p:sp>
          <p:nvSpPr>
            <p:cNvPr id="6233" name="Rectangle 55"/>
            <p:cNvSpPr>
              <a:spLocks noChangeArrowheads="1"/>
            </p:cNvSpPr>
            <p:nvPr/>
          </p:nvSpPr>
          <p:spPr bwMode="auto">
            <a:xfrm>
              <a:off x="1008" y="1200"/>
              <a:ext cx="240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f</a:t>
              </a:r>
            </a:p>
          </p:txBody>
        </p:sp>
        <p:sp>
          <p:nvSpPr>
            <p:cNvPr id="6234" name="Line 56"/>
            <p:cNvSpPr>
              <a:spLocks noChangeShapeType="1"/>
            </p:cNvSpPr>
            <p:nvPr/>
          </p:nvSpPr>
          <p:spPr bwMode="auto">
            <a:xfrm>
              <a:off x="1008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Line 57"/>
            <p:cNvSpPr>
              <a:spLocks noChangeShapeType="1"/>
            </p:cNvSpPr>
            <p:nvPr/>
          </p:nvSpPr>
          <p:spPr bwMode="auto">
            <a:xfrm>
              <a:off x="1008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Line 58"/>
            <p:cNvSpPr>
              <a:spLocks noChangeShapeType="1"/>
            </p:cNvSpPr>
            <p:nvPr/>
          </p:nvSpPr>
          <p:spPr bwMode="auto">
            <a:xfrm>
              <a:off x="120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Line 59"/>
            <p:cNvSpPr>
              <a:spLocks noChangeShapeType="1"/>
            </p:cNvSpPr>
            <p:nvPr/>
          </p:nvSpPr>
          <p:spPr bwMode="auto">
            <a:xfrm flipV="1">
              <a:off x="139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Line 60"/>
            <p:cNvSpPr>
              <a:spLocks noChangeShapeType="1"/>
            </p:cNvSpPr>
            <p:nvPr/>
          </p:nvSpPr>
          <p:spPr bwMode="auto">
            <a:xfrm>
              <a:off x="1392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Rectangle 62"/>
          <p:cNvSpPr>
            <a:spLocks noChangeArrowheads="1"/>
          </p:cNvSpPr>
          <p:nvPr/>
        </p:nvSpPr>
        <p:spPr bwMode="auto">
          <a:xfrm>
            <a:off x="4495800" y="3038128"/>
            <a:ext cx="381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g</a:t>
            </a:r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4495800" y="326672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>
            <a:off x="4495800" y="364772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71"/>
          <p:cNvSpPr>
            <a:spLocks noChangeShapeType="1"/>
          </p:cNvSpPr>
          <p:nvPr/>
        </p:nvSpPr>
        <p:spPr bwMode="auto">
          <a:xfrm flipV="1">
            <a:off x="4572000" y="372392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72"/>
          <p:cNvSpPr>
            <a:spLocks noChangeShapeType="1"/>
          </p:cNvSpPr>
          <p:nvPr/>
        </p:nvSpPr>
        <p:spPr bwMode="auto">
          <a:xfrm>
            <a:off x="3429000" y="402872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73"/>
          <p:cNvSpPr>
            <a:spLocks noChangeShapeType="1"/>
          </p:cNvSpPr>
          <p:nvPr/>
        </p:nvSpPr>
        <p:spPr bwMode="auto">
          <a:xfrm flipV="1">
            <a:off x="4724400" y="387632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74"/>
          <p:cNvSpPr>
            <a:spLocks noChangeShapeType="1"/>
          </p:cNvSpPr>
          <p:nvPr/>
        </p:nvSpPr>
        <p:spPr bwMode="auto">
          <a:xfrm>
            <a:off x="3429000" y="341912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79"/>
          <p:cNvSpPr>
            <a:spLocks noChangeShapeType="1"/>
          </p:cNvSpPr>
          <p:nvPr/>
        </p:nvSpPr>
        <p:spPr bwMode="auto">
          <a:xfrm>
            <a:off x="4800600" y="31143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80"/>
          <p:cNvSpPr>
            <a:spLocks noChangeShapeType="1"/>
          </p:cNvSpPr>
          <p:nvPr/>
        </p:nvSpPr>
        <p:spPr bwMode="auto">
          <a:xfrm flipV="1">
            <a:off x="5029200" y="28095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81"/>
          <p:cNvSpPr>
            <a:spLocks noChangeShapeType="1"/>
          </p:cNvSpPr>
          <p:nvPr/>
        </p:nvSpPr>
        <p:spPr bwMode="auto">
          <a:xfrm flipH="1">
            <a:off x="3886200" y="28095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82"/>
          <p:cNvSpPr>
            <a:spLocks noChangeShapeType="1"/>
          </p:cNvSpPr>
          <p:nvPr/>
        </p:nvSpPr>
        <p:spPr bwMode="auto">
          <a:xfrm>
            <a:off x="3886200" y="28095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83"/>
          <p:cNvSpPr>
            <a:spLocks noChangeShapeType="1"/>
          </p:cNvSpPr>
          <p:nvPr/>
        </p:nvSpPr>
        <p:spPr bwMode="auto">
          <a:xfrm>
            <a:off x="4038600" y="31143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84"/>
          <p:cNvSpPr>
            <a:spLocks noChangeShapeType="1"/>
          </p:cNvSpPr>
          <p:nvPr/>
        </p:nvSpPr>
        <p:spPr bwMode="auto">
          <a:xfrm flipV="1">
            <a:off x="4267200" y="28857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85"/>
          <p:cNvSpPr>
            <a:spLocks noChangeShapeType="1"/>
          </p:cNvSpPr>
          <p:nvPr/>
        </p:nvSpPr>
        <p:spPr bwMode="auto">
          <a:xfrm>
            <a:off x="4038600" y="28857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86"/>
          <p:cNvSpPr>
            <a:spLocks noChangeShapeType="1"/>
          </p:cNvSpPr>
          <p:nvPr/>
        </p:nvSpPr>
        <p:spPr bwMode="auto">
          <a:xfrm>
            <a:off x="4038600" y="288572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Text Box 87"/>
          <p:cNvSpPr txBox="1">
            <a:spLocks noChangeArrowheads="1"/>
          </p:cNvSpPr>
          <p:nvPr/>
        </p:nvSpPr>
        <p:spPr bwMode="auto">
          <a:xfrm>
            <a:off x="2286000" y="3190528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head</a:t>
            </a:r>
          </a:p>
        </p:txBody>
      </p:sp>
      <p:sp>
        <p:nvSpPr>
          <p:cNvPr id="6169" name="Rectangle 89"/>
          <p:cNvSpPr>
            <a:spLocks noChangeArrowheads="1"/>
          </p:cNvSpPr>
          <p:nvPr/>
        </p:nvSpPr>
        <p:spPr bwMode="auto">
          <a:xfrm>
            <a:off x="1752600" y="5324128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70" name="Rectangle 90"/>
          <p:cNvSpPr>
            <a:spLocks noChangeArrowheads="1"/>
          </p:cNvSpPr>
          <p:nvPr/>
        </p:nvSpPr>
        <p:spPr bwMode="auto">
          <a:xfrm>
            <a:off x="1752600" y="5933728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71" name="Text Box 91"/>
          <p:cNvSpPr txBox="1">
            <a:spLocks noChangeArrowheads="1"/>
          </p:cNvSpPr>
          <p:nvPr/>
        </p:nvSpPr>
        <p:spPr bwMode="auto">
          <a:xfrm>
            <a:off x="1066800" y="5857528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tail</a:t>
            </a:r>
          </a:p>
        </p:txBody>
      </p:sp>
      <p:grpSp>
        <p:nvGrpSpPr>
          <p:cNvPr id="6172" name="Group 92"/>
          <p:cNvGrpSpPr>
            <a:grpSpLocks/>
          </p:cNvGrpSpPr>
          <p:nvPr/>
        </p:nvGrpSpPr>
        <p:grpSpPr bwMode="auto">
          <a:xfrm>
            <a:off x="2438400" y="5095528"/>
            <a:ext cx="762000" cy="838200"/>
            <a:chOff x="1008" y="1200"/>
            <a:chExt cx="480" cy="528"/>
          </a:xfrm>
        </p:grpSpPr>
        <p:sp>
          <p:nvSpPr>
            <p:cNvPr id="6227" name="Rectangle 93"/>
            <p:cNvSpPr>
              <a:spLocks noChangeArrowheads="1"/>
            </p:cNvSpPr>
            <p:nvPr/>
          </p:nvSpPr>
          <p:spPr bwMode="auto">
            <a:xfrm>
              <a:off x="1008" y="1200"/>
              <a:ext cx="240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f</a:t>
              </a:r>
            </a:p>
          </p:txBody>
        </p:sp>
        <p:sp>
          <p:nvSpPr>
            <p:cNvPr id="6228" name="Line 94"/>
            <p:cNvSpPr>
              <a:spLocks noChangeShapeType="1"/>
            </p:cNvSpPr>
            <p:nvPr/>
          </p:nvSpPr>
          <p:spPr bwMode="auto">
            <a:xfrm>
              <a:off x="1008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95"/>
            <p:cNvSpPr>
              <a:spLocks noChangeShapeType="1"/>
            </p:cNvSpPr>
            <p:nvPr/>
          </p:nvSpPr>
          <p:spPr bwMode="auto">
            <a:xfrm>
              <a:off x="1008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96"/>
            <p:cNvSpPr>
              <a:spLocks noChangeShapeType="1"/>
            </p:cNvSpPr>
            <p:nvPr/>
          </p:nvSpPr>
          <p:spPr bwMode="auto">
            <a:xfrm>
              <a:off x="120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97"/>
            <p:cNvSpPr>
              <a:spLocks noChangeShapeType="1"/>
            </p:cNvSpPr>
            <p:nvPr/>
          </p:nvSpPr>
          <p:spPr bwMode="auto">
            <a:xfrm flipV="1">
              <a:off x="139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Line 98"/>
            <p:cNvSpPr>
              <a:spLocks noChangeShapeType="1"/>
            </p:cNvSpPr>
            <p:nvPr/>
          </p:nvSpPr>
          <p:spPr bwMode="auto">
            <a:xfrm>
              <a:off x="1392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3" name="Rectangle 106"/>
          <p:cNvSpPr>
            <a:spLocks noChangeArrowheads="1"/>
          </p:cNvSpPr>
          <p:nvPr/>
        </p:nvSpPr>
        <p:spPr bwMode="auto">
          <a:xfrm>
            <a:off x="3962400" y="5095528"/>
            <a:ext cx="381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</a:p>
        </p:txBody>
      </p:sp>
      <p:sp>
        <p:nvSpPr>
          <p:cNvPr id="6174" name="Line 107"/>
          <p:cNvSpPr>
            <a:spLocks noChangeShapeType="1"/>
          </p:cNvSpPr>
          <p:nvPr/>
        </p:nvSpPr>
        <p:spPr bwMode="auto">
          <a:xfrm>
            <a:off x="3962400" y="532412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108"/>
          <p:cNvSpPr>
            <a:spLocks noChangeShapeType="1"/>
          </p:cNvSpPr>
          <p:nvPr/>
        </p:nvSpPr>
        <p:spPr bwMode="auto">
          <a:xfrm>
            <a:off x="3962400" y="570512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109"/>
          <p:cNvSpPr>
            <a:spLocks noChangeShapeType="1"/>
          </p:cNvSpPr>
          <p:nvPr/>
        </p:nvSpPr>
        <p:spPr bwMode="auto">
          <a:xfrm flipV="1">
            <a:off x="5562600" y="570512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110"/>
          <p:cNvSpPr>
            <a:spLocks noChangeShapeType="1"/>
          </p:cNvSpPr>
          <p:nvPr/>
        </p:nvSpPr>
        <p:spPr bwMode="auto">
          <a:xfrm>
            <a:off x="2133600" y="6086128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111"/>
          <p:cNvSpPr>
            <a:spLocks noChangeShapeType="1"/>
          </p:cNvSpPr>
          <p:nvPr/>
        </p:nvSpPr>
        <p:spPr bwMode="auto">
          <a:xfrm flipV="1">
            <a:off x="5638800" y="593372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Line 112"/>
          <p:cNvSpPr>
            <a:spLocks noChangeShapeType="1"/>
          </p:cNvSpPr>
          <p:nvPr/>
        </p:nvSpPr>
        <p:spPr bwMode="auto">
          <a:xfrm>
            <a:off x="2133600" y="547652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Line 113"/>
          <p:cNvSpPr>
            <a:spLocks noChangeShapeType="1"/>
          </p:cNvSpPr>
          <p:nvPr/>
        </p:nvSpPr>
        <p:spPr bwMode="auto">
          <a:xfrm>
            <a:off x="4191000" y="517172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Line 115"/>
          <p:cNvSpPr>
            <a:spLocks noChangeShapeType="1"/>
          </p:cNvSpPr>
          <p:nvPr/>
        </p:nvSpPr>
        <p:spPr bwMode="auto">
          <a:xfrm flipH="1">
            <a:off x="2514600" y="471452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Line 116"/>
          <p:cNvSpPr>
            <a:spLocks noChangeShapeType="1"/>
          </p:cNvSpPr>
          <p:nvPr/>
        </p:nvSpPr>
        <p:spPr bwMode="auto">
          <a:xfrm>
            <a:off x="2514600" y="47145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83" name="Group 99"/>
          <p:cNvGrpSpPr>
            <a:grpSpLocks/>
          </p:cNvGrpSpPr>
          <p:nvPr/>
        </p:nvGrpSpPr>
        <p:grpSpPr bwMode="auto">
          <a:xfrm>
            <a:off x="3200400" y="5095528"/>
            <a:ext cx="762000" cy="838200"/>
            <a:chOff x="1008" y="1200"/>
            <a:chExt cx="480" cy="528"/>
          </a:xfrm>
        </p:grpSpPr>
        <p:sp>
          <p:nvSpPr>
            <p:cNvPr id="6221" name="Rectangle 100"/>
            <p:cNvSpPr>
              <a:spLocks noChangeArrowheads="1"/>
            </p:cNvSpPr>
            <p:nvPr/>
          </p:nvSpPr>
          <p:spPr bwMode="auto">
            <a:xfrm>
              <a:off x="1008" y="1200"/>
              <a:ext cx="240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g</a:t>
              </a:r>
            </a:p>
          </p:txBody>
        </p:sp>
        <p:sp>
          <p:nvSpPr>
            <p:cNvPr id="6222" name="Line 101"/>
            <p:cNvSpPr>
              <a:spLocks noChangeShapeType="1"/>
            </p:cNvSpPr>
            <p:nvPr/>
          </p:nvSpPr>
          <p:spPr bwMode="auto">
            <a:xfrm>
              <a:off x="1008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102"/>
            <p:cNvSpPr>
              <a:spLocks noChangeShapeType="1"/>
            </p:cNvSpPr>
            <p:nvPr/>
          </p:nvSpPr>
          <p:spPr bwMode="auto">
            <a:xfrm>
              <a:off x="1008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103"/>
            <p:cNvSpPr>
              <a:spLocks noChangeShapeType="1"/>
            </p:cNvSpPr>
            <p:nvPr/>
          </p:nvSpPr>
          <p:spPr bwMode="auto">
            <a:xfrm>
              <a:off x="120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104"/>
            <p:cNvSpPr>
              <a:spLocks noChangeShapeType="1"/>
            </p:cNvSpPr>
            <p:nvPr/>
          </p:nvSpPr>
          <p:spPr bwMode="auto">
            <a:xfrm flipV="1">
              <a:off x="139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105"/>
            <p:cNvSpPr>
              <a:spLocks noChangeShapeType="1"/>
            </p:cNvSpPr>
            <p:nvPr/>
          </p:nvSpPr>
          <p:spPr bwMode="auto">
            <a:xfrm>
              <a:off x="1392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84" name="Line 117"/>
          <p:cNvSpPr>
            <a:spLocks noChangeShapeType="1"/>
          </p:cNvSpPr>
          <p:nvPr/>
        </p:nvSpPr>
        <p:spPr bwMode="auto">
          <a:xfrm>
            <a:off x="3505200" y="51717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Line 118"/>
          <p:cNvSpPr>
            <a:spLocks noChangeShapeType="1"/>
          </p:cNvSpPr>
          <p:nvPr/>
        </p:nvSpPr>
        <p:spPr bwMode="auto">
          <a:xfrm flipV="1">
            <a:off x="3733800" y="48669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Line 119"/>
          <p:cNvSpPr>
            <a:spLocks noChangeShapeType="1"/>
          </p:cNvSpPr>
          <p:nvPr/>
        </p:nvSpPr>
        <p:spPr bwMode="auto">
          <a:xfrm flipH="1">
            <a:off x="2667000" y="486692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7" name="Line 121"/>
          <p:cNvSpPr>
            <a:spLocks noChangeShapeType="1"/>
          </p:cNvSpPr>
          <p:nvPr/>
        </p:nvSpPr>
        <p:spPr bwMode="auto">
          <a:xfrm>
            <a:off x="2743200" y="51717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8" name="Line 122"/>
          <p:cNvSpPr>
            <a:spLocks noChangeShapeType="1"/>
          </p:cNvSpPr>
          <p:nvPr/>
        </p:nvSpPr>
        <p:spPr bwMode="auto">
          <a:xfrm flipV="1">
            <a:off x="2971800" y="49431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9" name="Line 123"/>
          <p:cNvSpPr>
            <a:spLocks noChangeShapeType="1"/>
          </p:cNvSpPr>
          <p:nvPr/>
        </p:nvSpPr>
        <p:spPr bwMode="auto">
          <a:xfrm>
            <a:off x="2743200" y="49431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0" name="Line 124"/>
          <p:cNvSpPr>
            <a:spLocks noChangeShapeType="1"/>
          </p:cNvSpPr>
          <p:nvPr/>
        </p:nvSpPr>
        <p:spPr bwMode="auto">
          <a:xfrm>
            <a:off x="2667000" y="48669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1" name="Text Box 125"/>
          <p:cNvSpPr txBox="1">
            <a:spLocks noChangeArrowheads="1"/>
          </p:cNvSpPr>
          <p:nvPr/>
        </p:nvSpPr>
        <p:spPr bwMode="auto">
          <a:xfrm>
            <a:off x="990600" y="5247928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head</a:t>
            </a:r>
          </a:p>
        </p:txBody>
      </p:sp>
      <p:sp>
        <p:nvSpPr>
          <p:cNvPr id="6192" name="Text Box 126"/>
          <p:cNvSpPr txBox="1">
            <a:spLocks noChangeArrowheads="1"/>
          </p:cNvSpPr>
          <p:nvPr/>
        </p:nvSpPr>
        <p:spPr bwMode="auto">
          <a:xfrm>
            <a:off x="685801" y="1174403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Set {</a:t>
            </a:r>
            <a:r>
              <a:rPr lang="en-US" altLang="en-US" sz="2400" i="1" dirty="0"/>
              <a:t>c</a:t>
            </a:r>
            <a:r>
              <a:rPr lang="en-US" altLang="en-US" sz="2400" dirty="0"/>
              <a:t>, </a:t>
            </a:r>
            <a:r>
              <a:rPr lang="en-US" altLang="en-US" sz="2400" i="1" dirty="0"/>
              <a:t>h</a:t>
            </a:r>
            <a:r>
              <a:rPr lang="en-US" altLang="en-US" sz="2400" dirty="0"/>
              <a:t>, </a:t>
            </a:r>
            <a:r>
              <a:rPr lang="en-US" altLang="en-US" sz="2400" i="1" dirty="0"/>
              <a:t>e</a:t>
            </a:r>
            <a:r>
              <a:rPr lang="en-US" altLang="en-US" sz="2400" dirty="0"/>
              <a:t>}</a:t>
            </a:r>
          </a:p>
        </p:txBody>
      </p:sp>
      <p:sp>
        <p:nvSpPr>
          <p:cNvPr id="6193" name="Text Box 127"/>
          <p:cNvSpPr txBox="1">
            <a:spLocks noChangeArrowheads="1"/>
          </p:cNvSpPr>
          <p:nvPr/>
        </p:nvSpPr>
        <p:spPr bwMode="auto">
          <a:xfrm>
            <a:off x="783258" y="3038128"/>
            <a:ext cx="1418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Set {</a:t>
            </a:r>
            <a:r>
              <a:rPr lang="en-US" altLang="en-US" sz="2400" i="1" dirty="0"/>
              <a:t>f</a:t>
            </a:r>
            <a:r>
              <a:rPr lang="en-US" altLang="en-US" sz="2400" dirty="0"/>
              <a:t>,  </a:t>
            </a:r>
            <a:r>
              <a:rPr lang="en-US" altLang="en-US" sz="2400" i="1" dirty="0"/>
              <a:t>g</a:t>
            </a:r>
            <a:r>
              <a:rPr lang="en-US" altLang="en-US" sz="2400" dirty="0"/>
              <a:t>}</a:t>
            </a:r>
          </a:p>
        </p:txBody>
      </p:sp>
      <p:sp>
        <p:nvSpPr>
          <p:cNvPr id="6194" name="Text Box 128"/>
          <p:cNvSpPr txBox="1">
            <a:spLocks noChangeArrowheads="1"/>
          </p:cNvSpPr>
          <p:nvPr/>
        </p:nvSpPr>
        <p:spPr bwMode="auto">
          <a:xfrm>
            <a:off x="304800" y="4409728"/>
            <a:ext cx="157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two Sets</a:t>
            </a:r>
          </a:p>
        </p:txBody>
      </p:sp>
      <p:grpSp>
        <p:nvGrpSpPr>
          <p:cNvPr id="6195" name="Group 130"/>
          <p:cNvGrpSpPr>
            <a:grpSpLocks/>
          </p:cNvGrpSpPr>
          <p:nvPr/>
        </p:nvGrpSpPr>
        <p:grpSpPr bwMode="auto">
          <a:xfrm>
            <a:off x="4724400" y="5095528"/>
            <a:ext cx="762000" cy="838200"/>
            <a:chOff x="2016" y="3552"/>
            <a:chExt cx="480" cy="528"/>
          </a:xfrm>
        </p:grpSpPr>
        <p:grpSp>
          <p:nvGrpSpPr>
            <p:cNvPr id="6213" name="Group 131"/>
            <p:cNvGrpSpPr>
              <a:grpSpLocks/>
            </p:cNvGrpSpPr>
            <p:nvPr/>
          </p:nvGrpSpPr>
          <p:grpSpPr bwMode="auto">
            <a:xfrm>
              <a:off x="2016" y="3552"/>
              <a:ext cx="480" cy="528"/>
              <a:chOff x="1008" y="1200"/>
              <a:chExt cx="480" cy="528"/>
            </a:xfrm>
          </p:grpSpPr>
          <p:sp>
            <p:nvSpPr>
              <p:cNvPr id="6215" name="Rectangle 132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240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h</a:t>
                </a:r>
              </a:p>
            </p:txBody>
          </p:sp>
          <p:sp>
            <p:nvSpPr>
              <p:cNvPr id="6216" name="Line 133"/>
              <p:cNvSpPr>
                <a:spLocks noChangeShapeType="1"/>
              </p:cNvSpPr>
              <p:nvPr/>
            </p:nvSpPr>
            <p:spPr bwMode="auto">
              <a:xfrm>
                <a:off x="1008" y="134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7" name="Line 134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Line 135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Line 136"/>
              <p:cNvSpPr>
                <a:spLocks noChangeShapeType="1"/>
              </p:cNvSpPr>
              <p:nvPr/>
            </p:nvSpPr>
            <p:spPr bwMode="auto">
              <a:xfrm flipV="1">
                <a:off x="139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Line 137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4" name="Line 138"/>
            <p:cNvSpPr>
              <a:spLocks noChangeShapeType="1"/>
            </p:cNvSpPr>
            <p:nvPr/>
          </p:nvSpPr>
          <p:spPr bwMode="auto">
            <a:xfrm>
              <a:off x="2208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96" name="Rectangle 141"/>
          <p:cNvSpPr>
            <a:spLocks noChangeArrowheads="1"/>
          </p:cNvSpPr>
          <p:nvPr/>
        </p:nvSpPr>
        <p:spPr bwMode="auto">
          <a:xfrm>
            <a:off x="5486400" y="5095528"/>
            <a:ext cx="381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</a:p>
        </p:txBody>
      </p:sp>
      <p:sp>
        <p:nvSpPr>
          <p:cNvPr id="6197" name="Line 142"/>
          <p:cNvSpPr>
            <a:spLocks noChangeShapeType="1"/>
          </p:cNvSpPr>
          <p:nvPr/>
        </p:nvSpPr>
        <p:spPr bwMode="auto">
          <a:xfrm>
            <a:off x="5486400" y="532412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8" name="Line 143"/>
          <p:cNvSpPr>
            <a:spLocks noChangeShapeType="1"/>
          </p:cNvSpPr>
          <p:nvPr/>
        </p:nvSpPr>
        <p:spPr bwMode="auto">
          <a:xfrm>
            <a:off x="5486400" y="570512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Line 147"/>
          <p:cNvSpPr>
            <a:spLocks noChangeShapeType="1"/>
          </p:cNvSpPr>
          <p:nvPr/>
        </p:nvSpPr>
        <p:spPr bwMode="auto">
          <a:xfrm>
            <a:off x="5791200" y="51717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00" name="Group 164"/>
          <p:cNvGrpSpPr>
            <a:grpSpLocks/>
          </p:cNvGrpSpPr>
          <p:nvPr/>
        </p:nvGrpSpPr>
        <p:grpSpPr bwMode="auto">
          <a:xfrm>
            <a:off x="4267200" y="5476528"/>
            <a:ext cx="457200" cy="304800"/>
            <a:chOff x="4848" y="2784"/>
            <a:chExt cx="288" cy="192"/>
          </a:xfrm>
        </p:grpSpPr>
        <p:sp>
          <p:nvSpPr>
            <p:cNvPr id="6210" name="Line 160"/>
            <p:cNvSpPr>
              <a:spLocks noChangeShapeType="1"/>
            </p:cNvSpPr>
            <p:nvPr/>
          </p:nvSpPr>
          <p:spPr bwMode="auto">
            <a:xfrm>
              <a:off x="4848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161"/>
            <p:cNvSpPr>
              <a:spLocks noChangeShapeType="1"/>
            </p:cNvSpPr>
            <p:nvPr/>
          </p:nvSpPr>
          <p:spPr bwMode="auto">
            <a:xfrm flipV="1">
              <a:off x="504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162"/>
            <p:cNvSpPr>
              <a:spLocks noChangeShapeType="1"/>
            </p:cNvSpPr>
            <p:nvPr/>
          </p:nvSpPr>
          <p:spPr bwMode="auto">
            <a:xfrm>
              <a:off x="5040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01" name="Line 165"/>
          <p:cNvSpPr>
            <a:spLocks noChangeShapeType="1"/>
          </p:cNvSpPr>
          <p:nvPr/>
        </p:nvSpPr>
        <p:spPr bwMode="auto">
          <a:xfrm flipV="1">
            <a:off x="5562600" y="578132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2" name="Line 166"/>
          <p:cNvSpPr>
            <a:spLocks noChangeShapeType="1"/>
          </p:cNvSpPr>
          <p:nvPr/>
        </p:nvSpPr>
        <p:spPr bwMode="auto">
          <a:xfrm>
            <a:off x="2743200" y="494312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3" name="Line 167"/>
          <p:cNvSpPr>
            <a:spLocks noChangeShapeType="1"/>
          </p:cNvSpPr>
          <p:nvPr/>
        </p:nvSpPr>
        <p:spPr bwMode="auto">
          <a:xfrm>
            <a:off x="5257800" y="47145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4" name="Line 168"/>
          <p:cNvSpPr>
            <a:spLocks noChangeShapeType="1"/>
          </p:cNvSpPr>
          <p:nvPr/>
        </p:nvSpPr>
        <p:spPr bwMode="auto">
          <a:xfrm>
            <a:off x="2590800" y="479072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" name="Line 169"/>
          <p:cNvSpPr>
            <a:spLocks noChangeShapeType="1"/>
          </p:cNvSpPr>
          <p:nvPr/>
        </p:nvSpPr>
        <p:spPr bwMode="auto">
          <a:xfrm>
            <a:off x="4572000" y="47907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6" name="Line 170"/>
          <p:cNvSpPr>
            <a:spLocks noChangeShapeType="1"/>
          </p:cNvSpPr>
          <p:nvPr/>
        </p:nvSpPr>
        <p:spPr bwMode="auto">
          <a:xfrm>
            <a:off x="2590800" y="47907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7" name="Line 173"/>
          <p:cNvSpPr>
            <a:spLocks noChangeShapeType="1"/>
          </p:cNvSpPr>
          <p:nvPr/>
        </p:nvSpPr>
        <p:spPr bwMode="auto">
          <a:xfrm>
            <a:off x="2438400" y="463832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8" name="Line 174"/>
          <p:cNvSpPr>
            <a:spLocks noChangeShapeType="1"/>
          </p:cNvSpPr>
          <p:nvPr/>
        </p:nvSpPr>
        <p:spPr bwMode="auto">
          <a:xfrm>
            <a:off x="6019800" y="463832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9" name="Line 175"/>
          <p:cNvSpPr>
            <a:spLocks noChangeShapeType="1"/>
          </p:cNvSpPr>
          <p:nvPr/>
        </p:nvSpPr>
        <p:spPr bwMode="auto">
          <a:xfrm>
            <a:off x="2438400" y="46383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44016"/>
            <a:ext cx="7772400" cy="692696"/>
          </a:xfrm>
        </p:spPr>
        <p:txBody>
          <a:bodyPr/>
          <a:lstStyle/>
          <a:p>
            <a:pPr eaLnBrk="1" hangingPunct="1"/>
            <a:r>
              <a:rPr lang="en-US" altLang="en-US" dirty="0"/>
              <a:t>UNION Implementation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66800"/>
            <a:ext cx="8001000" cy="50985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simple implementation: UNION(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y</a:t>
            </a:r>
            <a:r>
              <a:rPr lang="en-US" altLang="en-US" sz="2400" dirty="0"/>
              <a:t>) just appends </a:t>
            </a:r>
            <a:r>
              <a:rPr lang="en-US" altLang="en-US" sz="2400" i="1" dirty="0" err="1"/>
              <a:t>x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list to the end of </a:t>
            </a:r>
            <a:r>
              <a:rPr lang="en-US" altLang="en-US" sz="2400" i="1" dirty="0" err="1"/>
              <a:t>y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list, updates all back-to-representative pointers in </a:t>
            </a:r>
            <a:r>
              <a:rPr lang="en-US" altLang="en-US" sz="2400" i="1" dirty="0" err="1"/>
              <a:t>x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list to the head of </a:t>
            </a:r>
            <a:r>
              <a:rPr lang="en-US" altLang="en-US" sz="2400" i="1" dirty="0" err="1"/>
              <a:t>y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UNION takes time linear in the </a:t>
            </a:r>
            <a:r>
              <a:rPr lang="en-US" altLang="en-US" sz="2400" i="1" dirty="0"/>
              <a:t>x</a:t>
            </a:r>
            <a:r>
              <a:rPr lang="en-US" altLang="en-US" sz="2400" dirty="0"/>
              <a:t>’s length.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Suppose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MAKE-SET(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) operations (</a:t>
            </a:r>
            <a:r>
              <a:rPr lang="en-US" altLang="en-US" sz="2400" i="1" dirty="0"/>
              <a:t>O</a:t>
            </a:r>
            <a:r>
              <a:rPr lang="en-US" altLang="en-US" sz="2400" dirty="0"/>
              <a:t>(1) each) followed by </a:t>
            </a:r>
            <a:r>
              <a:rPr lang="en-US" altLang="en-US" sz="2400" i="1" dirty="0"/>
              <a:t>n</a:t>
            </a:r>
            <a:r>
              <a:rPr lang="en-US" altLang="en-US" sz="2400" dirty="0"/>
              <a:t>-1 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UNION(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), </a:t>
            </a:r>
            <a:r>
              <a:rPr lang="en-US" altLang="en-US" i="1" dirty="0"/>
              <a:t>O</a:t>
            </a:r>
            <a:r>
              <a:rPr lang="en-US" altLang="en-US" dirty="0"/>
              <a:t>(1),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UNION(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3</a:t>
            </a:r>
            <a:r>
              <a:rPr lang="en-US" altLang="en-US" dirty="0"/>
              <a:t>), </a:t>
            </a:r>
            <a:r>
              <a:rPr lang="en-US" altLang="en-US" i="1" dirty="0"/>
              <a:t>O</a:t>
            </a:r>
            <a:r>
              <a:rPr lang="en-US" altLang="en-US" dirty="0"/>
              <a:t>(2),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…..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UNION(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n-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),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UNIONs cost 1+2+…+</a:t>
            </a:r>
            <a:r>
              <a:rPr lang="en-US" altLang="en-US" sz="2400" i="1" dirty="0"/>
              <a:t>n</a:t>
            </a:r>
            <a:r>
              <a:rPr lang="en-US" altLang="en-US" sz="2400" dirty="0"/>
              <a:t>-1=</a:t>
            </a:r>
            <a:r>
              <a:rPr lang="en-US" altLang="en-US" sz="2400" dirty="0">
                <a:sym typeface="Symbol" panose="05050102010706020507" pitchFamily="18" charset="2"/>
              </a:rPr>
              <a:t>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Not good!!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00CC"/>
                </a:solidFill>
              </a:rPr>
              <a:t>How to solve it ???</a:t>
            </a:r>
          </a:p>
        </p:txBody>
      </p:sp>
    </p:spTree>
    <p:extLst>
      <p:ext uri="{BB962C8B-B14F-4D97-AF65-F5344CB8AC3E}">
        <p14:creationId xmlns:p14="http://schemas.microsoft.com/office/powerpoint/2010/main" val="49320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776"/>
            <a:ext cx="7772400" cy="603920"/>
          </a:xfrm>
        </p:spPr>
        <p:txBody>
          <a:bodyPr/>
          <a:lstStyle/>
          <a:p>
            <a:pPr eaLnBrk="1" hangingPunct="1"/>
            <a:r>
              <a:rPr lang="en-US" altLang="en-US" dirty="0"/>
              <a:t>Weighted-Union Heuristic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66800"/>
            <a:ext cx="8568952" cy="2938264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Instead appending </a:t>
            </a:r>
            <a:r>
              <a:rPr lang="en-US" altLang="en-US" sz="2400" i="1" dirty="0"/>
              <a:t>x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y</a:t>
            </a:r>
            <a:r>
              <a:rPr lang="en-US" altLang="en-US" sz="2400" dirty="0"/>
              <a:t>, append the shorter list to the longer list.</a:t>
            </a:r>
          </a:p>
          <a:p>
            <a:pPr eaLnBrk="1" hangingPunct="1"/>
            <a:r>
              <a:rPr lang="en-US" altLang="en-US" sz="2400" dirty="0"/>
              <a:t>Associated a length with each list, which indicates how many elements are in the list.</a:t>
            </a:r>
          </a:p>
          <a:p>
            <a:pPr eaLnBrk="1" hangingPunct="1"/>
            <a:r>
              <a:rPr lang="en-US" altLang="en-US" sz="2400" dirty="0"/>
              <a:t>Result: a sequence of </a:t>
            </a:r>
            <a:r>
              <a:rPr lang="en-US" altLang="en-US" sz="2400" i="1" dirty="0"/>
              <a:t>m</a:t>
            </a:r>
            <a:r>
              <a:rPr lang="en-US" altLang="en-US" sz="2400" dirty="0"/>
              <a:t> MAKE-SET, UNION, FIND-SET operations, </a:t>
            </a:r>
            <a:r>
              <a:rPr lang="en-US" altLang="en-US" sz="2400" i="1" dirty="0"/>
              <a:t>n</a:t>
            </a:r>
            <a:r>
              <a:rPr lang="en-US" altLang="en-US" sz="2400" dirty="0"/>
              <a:t> of which are MAKE-SET operations. </a:t>
            </a:r>
          </a:p>
          <a:p>
            <a:pPr marL="349250" indent="-349250" eaLnBrk="1" hangingPunct="1">
              <a:buNone/>
            </a:pPr>
            <a:r>
              <a:rPr lang="en-US" altLang="en-US" sz="2400" dirty="0"/>
              <a:t>	The running time is O(</a:t>
            </a:r>
            <a:r>
              <a:rPr lang="en-US" altLang="en-US" sz="2400" i="1" dirty="0"/>
              <a:t>m</a:t>
            </a:r>
            <a:r>
              <a:rPr lang="en-US" altLang="en-US" sz="1400" i="1" dirty="0"/>
              <a:t> </a:t>
            </a:r>
            <a:r>
              <a:rPr lang="en-US" altLang="en-US" sz="2400" dirty="0"/>
              <a:t>+</a:t>
            </a:r>
            <a:r>
              <a:rPr lang="en-US" altLang="en-US" sz="1400" dirty="0"/>
              <a:t> </a:t>
            </a:r>
            <a:r>
              <a:rPr lang="en-US" altLang="en-US" sz="2400" i="1" dirty="0"/>
              <a:t>n</a:t>
            </a:r>
            <a:r>
              <a:rPr lang="en-US" altLang="en-US" sz="800" i="1" dirty="0"/>
              <a:t> </a:t>
            </a:r>
            <a:r>
              <a:rPr lang="en-US" altLang="en-US" sz="2400" dirty="0"/>
              <a:t>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).   </a:t>
            </a:r>
            <a:r>
              <a:rPr lang="en-US" altLang="en-US" sz="2400" dirty="0">
                <a:solidFill>
                  <a:srgbClr val="C00000"/>
                </a:solidFill>
              </a:rPr>
              <a:t>Why???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7544" y="3933056"/>
            <a:ext cx="8403711" cy="1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Hints:</a:t>
            </a:r>
            <a:r>
              <a:rPr lang="en-US" altLang="en-US" sz="2400" b="1" dirty="0"/>
              <a:t> </a:t>
            </a:r>
            <a:r>
              <a:rPr lang="en-US" altLang="en-US" sz="2200" dirty="0"/>
              <a:t>Count the number of updates to back-to-representative pointer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for any </a:t>
            </a:r>
            <a:r>
              <a:rPr lang="en-US" altLang="en-US" sz="2200" i="1" dirty="0"/>
              <a:t>x</a:t>
            </a:r>
            <a:r>
              <a:rPr lang="en-US" altLang="en-US" sz="2200" dirty="0"/>
              <a:t> in a set of </a:t>
            </a:r>
            <a:r>
              <a:rPr lang="en-US" altLang="en-US" sz="2200" i="1" dirty="0"/>
              <a:t>n</a:t>
            </a:r>
            <a:r>
              <a:rPr lang="en-US" altLang="en-US" sz="2200" dirty="0"/>
              <a:t> elements. Consider that each time, the UNION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will </a:t>
            </a:r>
            <a:r>
              <a:rPr lang="en-US" altLang="en-US" sz="2200" u="sng" dirty="0"/>
              <a:t>at least double the length of united set</a:t>
            </a:r>
            <a:r>
              <a:rPr lang="en-US" altLang="en-US" sz="2200" dirty="0"/>
              <a:t>, it will take at most log </a:t>
            </a:r>
            <a:r>
              <a:rPr lang="en-US" altLang="en-US" sz="2200" i="1" dirty="0"/>
              <a:t>n</a:t>
            </a:r>
            <a:r>
              <a:rPr lang="en-US" altLang="en-US" sz="2200" dirty="0"/>
              <a:t>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UNIONS to unite </a:t>
            </a:r>
            <a:r>
              <a:rPr lang="en-US" altLang="en-US" sz="2200" i="1" dirty="0"/>
              <a:t>n</a:t>
            </a:r>
            <a:r>
              <a:rPr lang="en-US" altLang="en-US" sz="2200" dirty="0"/>
              <a:t> elements. So each </a:t>
            </a:r>
            <a:r>
              <a:rPr lang="en-US" altLang="en-US" sz="2200" i="1" dirty="0"/>
              <a:t>x</a:t>
            </a:r>
            <a:r>
              <a:rPr lang="en-US" altLang="en-US" sz="2200" dirty="0"/>
              <a:t>’s back-to-representative pointer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can be updated at most log </a:t>
            </a:r>
            <a:r>
              <a:rPr lang="en-US" altLang="en-US" sz="2200" i="1" dirty="0"/>
              <a:t>n</a:t>
            </a:r>
            <a:r>
              <a:rPr lang="en-US" altLang="en-US" sz="2200" dirty="0"/>
              <a:t> times.</a:t>
            </a:r>
          </a:p>
        </p:txBody>
      </p:sp>
    </p:spTree>
    <p:extLst>
      <p:ext uri="{BB962C8B-B14F-4D97-AF65-F5344CB8AC3E}">
        <p14:creationId xmlns:p14="http://schemas.microsoft.com/office/powerpoint/2010/main" val="35229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8904"/>
            <a:ext cx="8136904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Disjoint-Set Implementation: Forests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98455"/>
            <a:ext cx="8130480" cy="1094441"/>
          </a:xfrm>
        </p:spPr>
        <p:txBody>
          <a:bodyPr/>
          <a:lstStyle/>
          <a:p>
            <a:pPr eaLnBrk="1" hangingPunct="1"/>
            <a:r>
              <a:rPr lang="en-US" altLang="en-US" dirty="0"/>
              <a:t>Rooted trees, each tree is a set, root is the representative. Each node points to its parent. Root points to itself.</a:t>
            </a:r>
          </a:p>
        </p:txBody>
      </p:sp>
      <p:grpSp>
        <p:nvGrpSpPr>
          <p:cNvPr id="9220" name="Group 16"/>
          <p:cNvGrpSpPr>
            <a:grpSpLocks/>
          </p:cNvGrpSpPr>
          <p:nvPr/>
        </p:nvGrpSpPr>
        <p:grpSpPr bwMode="auto">
          <a:xfrm>
            <a:off x="3415035" y="3124200"/>
            <a:ext cx="482600" cy="533400"/>
            <a:chOff x="952" y="1952"/>
            <a:chExt cx="304" cy="352"/>
          </a:xfrm>
        </p:grpSpPr>
        <p:sp>
          <p:nvSpPr>
            <p:cNvPr id="9250" name="Oval 4"/>
            <p:cNvSpPr>
              <a:spLocks noChangeArrowheads="1"/>
            </p:cNvSpPr>
            <p:nvPr/>
          </p:nvSpPr>
          <p:spPr bwMode="auto">
            <a:xfrm>
              <a:off x="960" y="2112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c</a:t>
              </a:r>
            </a:p>
          </p:txBody>
        </p:sp>
        <p:sp>
          <p:nvSpPr>
            <p:cNvPr id="9251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f</a:t>
              </a:r>
            </a:p>
          </p:txBody>
        </p:sp>
        <p:sp>
          <p:nvSpPr>
            <p:cNvPr id="9252" name="Freeform 14"/>
            <p:cNvSpPr>
              <a:spLocks/>
            </p:cNvSpPr>
            <p:nvPr/>
          </p:nvSpPr>
          <p:spPr bwMode="auto">
            <a:xfrm>
              <a:off x="952" y="1952"/>
              <a:ext cx="304" cy="160"/>
            </a:xfrm>
            <a:custGeom>
              <a:avLst/>
              <a:gdLst>
                <a:gd name="T0" fmla="*/ 200 w 304"/>
                <a:gd name="T1" fmla="*/ 160 h 160"/>
                <a:gd name="T2" fmla="*/ 296 w 304"/>
                <a:gd name="T3" fmla="*/ 112 h 160"/>
                <a:gd name="T4" fmla="*/ 248 w 304"/>
                <a:gd name="T5" fmla="*/ 16 h 160"/>
                <a:gd name="T6" fmla="*/ 104 w 304"/>
                <a:gd name="T7" fmla="*/ 16 h 160"/>
                <a:gd name="T8" fmla="*/ 8 w 304"/>
                <a:gd name="T9" fmla="*/ 64 h 160"/>
                <a:gd name="T10" fmla="*/ 56 w 304"/>
                <a:gd name="T11" fmla="*/ 112 h 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"/>
                <a:gd name="T19" fmla="*/ 0 h 160"/>
                <a:gd name="T20" fmla="*/ 304 w 304"/>
                <a:gd name="T21" fmla="*/ 160 h 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" h="160">
                  <a:moveTo>
                    <a:pt x="200" y="160"/>
                  </a:moveTo>
                  <a:cubicBezTo>
                    <a:pt x="244" y="148"/>
                    <a:pt x="288" y="136"/>
                    <a:pt x="296" y="112"/>
                  </a:cubicBezTo>
                  <a:cubicBezTo>
                    <a:pt x="304" y="88"/>
                    <a:pt x="280" y="32"/>
                    <a:pt x="248" y="16"/>
                  </a:cubicBezTo>
                  <a:cubicBezTo>
                    <a:pt x="216" y="0"/>
                    <a:pt x="144" y="8"/>
                    <a:pt x="104" y="16"/>
                  </a:cubicBezTo>
                  <a:cubicBezTo>
                    <a:pt x="64" y="24"/>
                    <a:pt x="16" y="48"/>
                    <a:pt x="8" y="64"/>
                  </a:cubicBezTo>
                  <a:cubicBezTo>
                    <a:pt x="0" y="80"/>
                    <a:pt x="28" y="96"/>
                    <a:pt x="56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5"/>
            <p:cNvSpPr>
              <a:spLocks noChangeShapeType="1"/>
            </p:cNvSpPr>
            <p:nvPr/>
          </p:nvSpPr>
          <p:spPr bwMode="auto">
            <a:xfrm>
              <a:off x="1008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" name="Freeform 20"/>
          <p:cNvSpPr>
            <a:spLocks/>
          </p:cNvSpPr>
          <p:nvPr/>
        </p:nvSpPr>
        <p:spPr bwMode="auto">
          <a:xfrm>
            <a:off x="1524000" y="3124200"/>
            <a:ext cx="482600" cy="242888"/>
          </a:xfrm>
          <a:custGeom>
            <a:avLst/>
            <a:gdLst>
              <a:gd name="T0" fmla="*/ 2147483647 w 304"/>
              <a:gd name="T1" fmla="*/ 2147483647 h 160"/>
              <a:gd name="T2" fmla="*/ 2147483647 w 304"/>
              <a:gd name="T3" fmla="*/ 2147483647 h 160"/>
              <a:gd name="T4" fmla="*/ 2147483647 w 304"/>
              <a:gd name="T5" fmla="*/ 2147483647 h 160"/>
              <a:gd name="T6" fmla="*/ 2147483647 w 304"/>
              <a:gd name="T7" fmla="*/ 2147483647 h 160"/>
              <a:gd name="T8" fmla="*/ 2147483647 w 304"/>
              <a:gd name="T9" fmla="*/ 2147483647 h 160"/>
              <a:gd name="T10" fmla="*/ 2147483647 w 304"/>
              <a:gd name="T11" fmla="*/ 2147483647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"/>
              <a:gd name="T19" fmla="*/ 0 h 160"/>
              <a:gd name="T20" fmla="*/ 304 w 304"/>
              <a:gd name="T21" fmla="*/ 160 h 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" h="160">
                <a:moveTo>
                  <a:pt x="200" y="160"/>
                </a:moveTo>
                <a:cubicBezTo>
                  <a:pt x="244" y="148"/>
                  <a:pt x="288" y="136"/>
                  <a:pt x="296" y="112"/>
                </a:cubicBezTo>
                <a:cubicBezTo>
                  <a:pt x="304" y="88"/>
                  <a:pt x="280" y="32"/>
                  <a:pt x="248" y="16"/>
                </a:cubicBezTo>
                <a:cubicBezTo>
                  <a:pt x="216" y="0"/>
                  <a:pt x="144" y="8"/>
                  <a:pt x="104" y="16"/>
                </a:cubicBezTo>
                <a:cubicBezTo>
                  <a:pt x="64" y="24"/>
                  <a:pt x="16" y="48"/>
                  <a:pt x="8" y="64"/>
                </a:cubicBezTo>
                <a:cubicBezTo>
                  <a:pt x="0" y="80"/>
                  <a:pt x="28" y="96"/>
                  <a:pt x="56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2" name="Group 31"/>
          <p:cNvGrpSpPr>
            <a:grpSpLocks/>
          </p:cNvGrpSpPr>
          <p:nvPr/>
        </p:nvGrpSpPr>
        <p:grpSpPr bwMode="auto">
          <a:xfrm>
            <a:off x="1143000" y="3294063"/>
            <a:ext cx="1219200" cy="973137"/>
            <a:chOff x="720" y="2075"/>
            <a:chExt cx="768" cy="613"/>
          </a:xfrm>
        </p:grpSpPr>
        <p:sp>
          <p:nvSpPr>
            <p:cNvPr id="9243" name="Oval 8"/>
            <p:cNvSpPr>
              <a:spLocks noChangeArrowheads="1"/>
            </p:cNvSpPr>
            <p:nvPr/>
          </p:nvSpPr>
          <p:spPr bwMode="auto">
            <a:xfrm>
              <a:off x="720" y="2496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h</a:t>
              </a:r>
            </a:p>
          </p:txBody>
        </p:sp>
        <p:sp>
          <p:nvSpPr>
            <p:cNvPr id="9244" name="Oval 9"/>
            <p:cNvSpPr>
              <a:spLocks noChangeArrowheads="1"/>
            </p:cNvSpPr>
            <p:nvPr/>
          </p:nvSpPr>
          <p:spPr bwMode="auto">
            <a:xfrm>
              <a:off x="1248" y="2496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e</a:t>
              </a:r>
            </a:p>
          </p:txBody>
        </p:sp>
        <p:sp>
          <p:nvSpPr>
            <p:cNvPr id="9245" name="Line 10"/>
            <p:cNvSpPr>
              <a:spLocks noChangeShapeType="1"/>
            </p:cNvSpPr>
            <p:nvPr/>
          </p:nvSpPr>
          <p:spPr bwMode="auto">
            <a:xfrm flipV="1">
              <a:off x="864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"/>
            <p:cNvSpPr>
              <a:spLocks noChangeShapeType="1"/>
            </p:cNvSpPr>
            <p:nvPr/>
          </p:nvSpPr>
          <p:spPr bwMode="auto">
            <a:xfrm flipH="1" flipV="1">
              <a:off x="1104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Oval 18"/>
            <p:cNvSpPr>
              <a:spLocks noChangeArrowheads="1"/>
            </p:cNvSpPr>
            <p:nvPr/>
          </p:nvSpPr>
          <p:spPr bwMode="auto">
            <a:xfrm>
              <a:off x="968" y="2121"/>
              <a:ext cx="240" cy="18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c</a:t>
              </a:r>
            </a:p>
          </p:txBody>
        </p:sp>
        <p:sp>
          <p:nvSpPr>
            <p:cNvPr id="9248" name="Oval 19"/>
            <p:cNvSpPr>
              <a:spLocks noChangeArrowheads="1"/>
            </p:cNvSpPr>
            <p:nvPr/>
          </p:nvSpPr>
          <p:spPr bwMode="auto">
            <a:xfrm>
              <a:off x="968" y="2121"/>
              <a:ext cx="240" cy="18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c</a:t>
              </a:r>
            </a:p>
          </p:txBody>
        </p:sp>
        <p:sp>
          <p:nvSpPr>
            <p:cNvPr id="9249" name="Line 21"/>
            <p:cNvSpPr>
              <a:spLocks noChangeShapeType="1"/>
            </p:cNvSpPr>
            <p:nvPr/>
          </p:nvSpPr>
          <p:spPr bwMode="auto">
            <a:xfrm>
              <a:off x="1016" y="2075"/>
              <a:ext cx="4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4" name="Group 23"/>
          <p:cNvGrpSpPr>
            <a:grpSpLocks/>
          </p:cNvGrpSpPr>
          <p:nvPr/>
        </p:nvGrpSpPr>
        <p:grpSpPr bwMode="auto">
          <a:xfrm>
            <a:off x="6389712" y="3124200"/>
            <a:ext cx="482600" cy="533400"/>
            <a:chOff x="952" y="1952"/>
            <a:chExt cx="304" cy="352"/>
          </a:xfrm>
        </p:grpSpPr>
        <p:sp>
          <p:nvSpPr>
            <p:cNvPr id="9239" name="Oval 24"/>
            <p:cNvSpPr>
              <a:spLocks noChangeArrowheads="1"/>
            </p:cNvSpPr>
            <p:nvPr/>
          </p:nvSpPr>
          <p:spPr bwMode="auto">
            <a:xfrm>
              <a:off x="960" y="2112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c</a:t>
              </a:r>
            </a:p>
          </p:txBody>
        </p:sp>
        <p:sp>
          <p:nvSpPr>
            <p:cNvPr id="9240" name="Oval 25"/>
            <p:cNvSpPr>
              <a:spLocks noChangeArrowheads="1"/>
            </p:cNvSpPr>
            <p:nvPr/>
          </p:nvSpPr>
          <p:spPr bwMode="auto">
            <a:xfrm>
              <a:off x="960" y="2112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f</a:t>
              </a:r>
            </a:p>
          </p:txBody>
        </p:sp>
        <p:sp>
          <p:nvSpPr>
            <p:cNvPr id="9241" name="Freeform 26"/>
            <p:cNvSpPr>
              <a:spLocks/>
            </p:cNvSpPr>
            <p:nvPr/>
          </p:nvSpPr>
          <p:spPr bwMode="auto">
            <a:xfrm>
              <a:off x="952" y="1952"/>
              <a:ext cx="304" cy="160"/>
            </a:xfrm>
            <a:custGeom>
              <a:avLst/>
              <a:gdLst>
                <a:gd name="T0" fmla="*/ 200 w 304"/>
                <a:gd name="T1" fmla="*/ 160 h 160"/>
                <a:gd name="T2" fmla="*/ 296 w 304"/>
                <a:gd name="T3" fmla="*/ 112 h 160"/>
                <a:gd name="T4" fmla="*/ 248 w 304"/>
                <a:gd name="T5" fmla="*/ 16 h 160"/>
                <a:gd name="T6" fmla="*/ 104 w 304"/>
                <a:gd name="T7" fmla="*/ 16 h 160"/>
                <a:gd name="T8" fmla="*/ 8 w 304"/>
                <a:gd name="T9" fmla="*/ 64 h 160"/>
                <a:gd name="T10" fmla="*/ 56 w 304"/>
                <a:gd name="T11" fmla="*/ 112 h 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"/>
                <a:gd name="T19" fmla="*/ 0 h 160"/>
                <a:gd name="T20" fmla="*/ 304 w 304"/>
                <a:gd name="T21" fmla="*/ 160 h 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" h="160">
                  <a:moveTo>
                    <a:pt x="200" y="160"/>
                  </a:moveTo>
                  <a:cubicBezTo>
                    <a:pt x="244" y="148"/>
                    <a:pt x="288" y="136"/>
                    <a:pt x="296" y="112"/>
                  </a:cubicBezTo>
                  <a:cubicBezTo>
                    <a:pt x="304" y="88"/>
                    <a:pt x="280" y="32"/>
                    <a:pt x="248" y="16"/>
                  </a:cubicBezTo>
                  <a:cubicBezTo>
                    <a:pt x="216" y="0"/>
                    <a:pt x="144" y="8"/>
                    <a:pt x="104" y="16"/>
                  </a:cubicBezTo>
                  <a:cubicBezTo>
                    <a:pt x="64" y="24"/>
                    <a:pt x="16" y="48"/>
                    <a:pt x="8" y="64"/>
                  </a:cubicBezTo>
                  <a:cubicBezTo>
                    <a:pt x="0" y="80"/>
                    <a:pt x="28" y="96"/>
                    <a:pt x="56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7"/>
            <p:cNvSpPr>
              <a:spLocks noChangeShapeType="1"/>
            </p:cNvSpPr>
            <p:nvPr/>
          </p:nvSpPr>
          <p:spPr bwMode="auto">
            <a:xfrm>
              <a:off x="1008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5" name="Oval 28"/>
          <p:cNvSpPr>
            <a:spLocks noChangeArrowheads="1"/>
          </p:cNvSpPr>
          <p:nvPr/>
        </p:nvSpPr>
        <p:spPr bwMode="auto">
          <a:xfrm>
            <a:off x="3415035" y="3962400"/>
            <a:ext cx="3810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</a:t>
            </a:r>
          </a:p>
        </p:txBody>
      </p:sp>
      <p:sp>
        <p:nvSpPr>
          <p:cNvPr id="9226" name="Line 29"/>
          <p:cNvSpPr>
            <a:spLocks noChangeShapeType="1"/>
          </p:cNvSpPr>
          <p:nvPr/>
        </p:nvSpPr>
        <p:spPr bwMode="auto">
          <a:xfrm flipV="1">
            <a:off x="3567435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Oval 30"/>
          <p:cNvSpPr>
            <a:spLocks noChangeArrowheads="1"/>
          </p:cNvSpPr>
          <p:nvPr/>
        </p:nvSpPr>
        <p:spPr bwMode="auto">
          <a:xfrm>
            <a:off x="6999312" y="3886200"/>
            <a:ext cx="3810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</a:t>
            </a:r>
          </a:p>
        </p:txBody>
      </p:sp>
      <p:sp>
        <p:nvSpPr>
          <p:cNvPr id="9228" name="Oval 33"/>
          <p:cNvSpPr>
            <a:spLocks noChangeArrowheads="1"/>
          </p:cNvSpPr>
          <p:nvPr/>
        </p:nvSpPr>
        <p:spPr bwMode="auto">
          <a:xfrm>
            <a:off x="5551512" y="4467225"/>
            <a:ext cx="381000" cy="3333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h</a:t>
            </a:r>
          </a:p>
        </p:txBody>
      </p:sp>
      <p:sp>
        <p:nvSpPr>
          <p:cNvPr id="9229" name="Oval 34"/>
          <p:cNvSpPr>
            <a:spLocks noChangeArrowheads="1"/>
          </p:cNvSpPr>
          <p:nvPr/>
        </p:nvSpPr>
        <p:spPr bwMode="auto">
          <a:xfrm>
            <a:off x="6389712" y="4467225"/>
            <a:ext cx="381000" cy="3333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</a:p>
        </p:txBody>
      </p:sp>
      <p:sp>
        <p:nvSpPr>
          <p:cNvPr id="9230" name="Line 35"/>
          <p:cNvSpPr>
            <a:spLocks noChangeShapeType="1"/>
          </p:cNvSpPr>
          <p:nvPr/>
        </p:nvSpPr>
        <p:spPr bwMode="auto">
          <a:xfrm flipV="1">
            <a:off x="5780112" y="4132263"/>
            <a:ext cx="3048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36"/>
          <p:cNvSpPr>
            <a:spLocks noChangeShapeType="1"/>
          </p:cNvSpPr>
          <p:nvPr/>
        </p:nvSpPr>
        <p:spPr bwMode="auto">
          <a:xfrm flipH="1" flipV="1">
            <a:off x="6161112" y="4132263"/>
            <a:ext cx="3048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Oval 37"/>
          <p:cNvSpPr>
            <a:spLocks noChangeArrowheads="1"/>
          </p:cNvSpPr>
          <p:nvPr/>
        </p:nvSpPr>
        <p:spPr bwMode="auto">
          <a:xfrm>
            <a:off x="5945212" y="3813175"/>
            <a:ext cx="381000" cy="3190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</a:p>
        </p:txBody>
      </p:sp>
      <p:sp>
        <p:nvSpPr>
          <p:cNvPr id="9233" name="Oval 38"/>
          <p:cNvSpPr>
            <a:spLocks noChangeArrowheads="1"/>
          </p:cNvSpPr>
          <p:nvPr/>
        </p:nvSpPr>
        <p:spPr bwMode="auto">
          <a:xfrm>
            <a:off x="5945212" y="3813175"/>
            <a:ext cx="381000" cy="3190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</a:p>
        </p:txBody>
      </p:sp>
      <p:sp>
        <p:nvSpPr>
          <p:cNvPr id="9234" name="Line 40"/>
          <p:cNvSpPr>
            <a:spLocks noChangeShapeType="1"/>
          </p:cNvSpPr>
          <p:nvPr/>
        </p:nvSpPr>
        <p:spPr bwMode="auto">
          <a:xfrm flipV="1">
            <a:off x="6237312" y="3657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 flipH="1" flipV="1">
            <a:off x="6618312" y="3657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Text Box 42"/>
          <p:cNvSpPr txBox="1">
            <a:spLocks noChangeArrowheads="1"/>
          </p:cNvSpPr>
          <p:nvPr/>
        </p:nvSpPr>
        <p:spPr bwMode="auto">
          <a:xfrm>
            <a:off x="983095" y="4495800"/>
            <a:ext cx="16834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Set {</a:t>
            </a:r>
            <a:r>
              <a:rPr lang="en-US" altLang="en-US" sz="2400" i="1" dirty="0"/>
              <a:t>c</a:t>
            </a:r>
            <a:r>
              <a:rPr lang="en-US" altLang="en-US" sz="2400" dirty="0"/>
              <a:t>, </a:t>
            </a:r>
            <a:r>
              <a:rPr lang="en-US" altLang="en-US" sz="2400" i="1" dirty="0"/>
              <a:t>h</a:t>
            </a:r>
            <a:r>
              <a:rPr lang="en-US" altLang="en-US" sz="2400" dirty="0"/>
              <a:t>, </a:t>
            </a:r>
            <a:r>
              <a:rPr lang="en-US" altLang="en-US" sz="2400" i="1" dirty="0"/>
              <a:t>e</a:t>
            </a:r>
            <a:r>
              <a:rPr lang="en-US" altLang="en-US" sz="2400" dirty="0"/>
              <a:t>}</a:t>
            </a:r>
          </a:p>
        </p:txBody>
      </p:sp>
      <p:sp>
        <p:nvSpPr>
          <p:cNvPr id="9237" name="Text Box 43"/>
          <p:cNvSpPr txBox="1">
            <a:spLocks noChangeArrowheads="1"/>
          </p:cNvSpPr>
          <p:nvPr/>
        </p:nvSpPr>
        <p:spPr bwMode="auto">
          <a:xfrm>
            <a:off x="2913881" y="4495800"/>
            <a:ext cx="1342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Set {</a:t>
            </a:r>
            <a:r>
              <a:rPr lang="en-US" altLang="en-US" sz="2400" i="1" dirty="0"/>
              <a:t>f</a:t>
            </a:r>
            <a:r>
              <a:rPr lang="en-US" altLang="en-US" sz="2400" dirty="0"/>
              <a:t>, </a:t>
            </a:r>
            <a:r>
              <a:rPr lang="en-US" altLang="en-US" sz="2400" i="1" dirty="0"/>
              <a:t>d</a:t>
            </a:r>
            <a:r>
              <a:rPr lang="en-US" altLang="en-US" sz="2400" dirty="0"/>
              <a:t>}</a:t>
            </a:r>
          </a:p>
        </p:txBody>
      </p:sp>
      <p:sp>
        <p:nvSpPr>
          <p:cNvPr id="9238" name="Text Box 44"/>
          <p:cNvSpPr txBox="1">
            <a:spLocks noChangeArrowheads="1"/>
          </p:cNvSpPr>
          <p:nvPr/>
        </p:nvSpPr>
        <p:spPr bwMode="auto">
          <a:xfrm>
            <a:off x="5970612" y="5153959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0964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0DDD6EC1-4BF4-470C-BB14-A8625A861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4635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A Bad Case</a:t>
            </a:r>
          </a:p>
        </p:txBody>
      </p:sp>
      <p:sp>
        <p:nvSpPr>
          <p:cNvPr id="33796" name="Oval 3">
            <a:extLst>
              <a:ext uri="{FF2B5EF4-FFF2-40B4-BE49-F238E27FC236}">
                <a16:creationId xmlns:a16="http://schemas.microsoft.com/office/drawing/2014/main" xmlns="" id="{A54DE4D3-6E0B-4DE4-8530-156D1514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734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3797" name="Oval 4">
            <a:extLst>
              <a:ext uri="{FF2B5EF4-FFF2-40B4-BE49-F238E27FC236}">
                <a16:creationId xmlns:a16="http://schemas.microsoft.com/office/drawing/2014/main" xmlns="" id="{734BDF17-0DFC-4533-8EA1-BBCABB0C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734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798" name="Oval 5">
            <a:extLst>
              <a:ext uri="{FF2B5EF4-FFF2-40B4-BE49-F238E27FC236}">
                <a16:creationId xmlns:a16="http://schemas.microsoft.com/office/drawing/2014/main" xmlns="" id="{CCF6DD7E-B6F3-47AB-8707-1F28CEC7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734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3799" name="Oval 6">
            <a:extLst>
              <a:ext uri="{FF2B5EF4-FFF2-40B4-BE49-F238E27FC236}">
                <a16:creationId xmlns:a16="http://schemas.microsoft.com/office/drawing/2014/main" xmlns="" id="{A74D88B9-6993-4A29-B5F6-083818D3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734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xmlns="" id="{E7B008D4-2F32-4B5C-9A5A-D5F0556D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568624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/>
              <a:t>…</a:t>
            </a:r>
          </a:p>
        </p:txBody>
      </p:sp>
      <p:sp>
        <p:nvSpPr>
          <p:cNvPr id="33801" name="Oval 8">
            <a:extLst>
              <a:ext uri="{FF2B5EF4-FFF2-40B4-BE49-F238E27FC236}">
                <a16:creationId xmlns:a16="http://schemas.microsoft.com/office/drawing/2014/main" xmlns="" id="{F2969795-AE05-4CC5-935F-5F8C6C15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688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3802" name="Oval 9">
            <a:extLst>
              <a:ext uri="{FF2B5EF4-FFF2-40B4-BE49-F238E27FC236}">
                <a16:creationId xmlns:a16="http://schemas.microsoft.com/office/drawing/2014/main" xmlns="" id="{C7A2A244-9759-46B7-BC0B-E97D925E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354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803" name="Oval 10">
            <a:extLst>
              <a:ext uri="{FF2B5EF4-FFF2-40B4-BE49-F238E27FC236}">
                <a16:creationId xmlns:a16="http://schemas.microsoft.com/office/drawing/2014/main" xmlns="" id="{4D737C73-4873-47FD-A2A3-39CA9F177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6354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3804" name="Oval 11">
            <a:extLst>
              <a:ext uri="{FF2B5EF4-FFF2-40B4-BE49-F238E27FC236}">
                <a16:creationId xmlns:a16="http://schemas.microsoft.com/office/drawing/2014/main" xmlns="" id="{4BC0A28B-8CD5-4723-B944-4D519AA9E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354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xmlns="" id="{793942D9-ADE0-41F2-BAF1-1A519FB75D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895774"/>
            <a:ext cx="30480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6" name="Text Box 13">
            <a:extLst>
              <a:ext uri="{FF2B5EF4-FFF2-40B4-BE49-F238E27FC236}">
                <a16:creationId xmlns:a16="http://schemas.microsoft.com/office/drawing/2014/main" xmlns="" id="{1659C6A0-6B14-4FCC-B247-DF41E417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873424"/>
            <a:ext cx="1292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Union(1,2)</a:t>
            </a:r>
          </a:p>
        </p:txBody>
      </p:sp>
      <p:sp>
        <p:nvSpPr>
          <p:cNvPr id="33807" name="Oval 14">
            <a:extLst>
              <a:ext uri="{FF2B5EF4-FFF2-40B4-BE49-F238E27FC236}">
                <a16:creationId xmlns:a16="http://schemas.microsoft.com/office/drawing/2014/main" xmlns="" id="{AC1437D7-10F8-4801-A2D7-E0D37C7A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5404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3808" name="Oval 15">
            <a:extLst>
              <a:ext uri="{FF2B5EF4-FFF2-40B4-BE49-F238E27FC236}">
                <a16:creationId xmlns:a16="http://schemas.microsoft.com/office/drawing/2014/main" xmlns="" id="{EF8ECD88-79C1-4E57-BE83-3211CD18B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0070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809" name="Oval 16">
            <a:extLst>
              <a:ext uri="{FF2B5EF4-FFF2-40B4-BE49-F238E27FC236}">
                <a16:creationId xmlns:a16="http://schemas.microsoft.com/office/drawing/2014/main" xmlns="" id="{A278B817-417F-4FD4-B406-5E059094D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4736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3810" name="Oval 17">
            <a:extLst>
              <a:ext uri="{FF2B5EF4-FFF2-40B4-BE49-F238E27FC236}">
                <a16:creationId xmlns:a16="http://schemas.microsoft.com/office/drawing/2014/main" xmlns="" id="{B658A7B3-3AF0-4769-AFF2-7124AAAFF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736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</a:p>
        </p:txBody>
      </p:sp>
      <p:sp>
        <p:nvSpPr>
          <p:cNvPr id="30739" name="Line 18">
            <a:extLst>
              <a:ext uri="{FF2B5EF4-FFF2-40B4-BE49-F238E27FC236}">
                <a16:creationId xmlns:a16="http://schemas.microsoft.com/office/drawing/2014/main" xmlns="" id="{510A3B0F-2F8B-41E1-B56E-E61E57B42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2356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0" name="Line 19">
            <a:extLst>
              <a:ext uri="{FF2B5EF4-FFF2-40B4-BE49-F238E27FC236}">
                <a16:creationId xmlns:a16="http://schemas.microsoft.com/office/drawing/2014/main" xmlns="" id="{57315943-CB3A-470C-B532-7AA60B6D7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7022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3" name="Text Box 20">
            <a:extLst>
              <a:ext uri="{FF2B5EF4-FFF2-40B4-BE49-F238E27FC236}">
                <a16:creationId xmlns:a16="http://schemas.microsoft.com/office/drawing/2014/main" xmlns="" id="{9A1B84CD-BC37-4632-B8C2-B925E9792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2635424"/>
            <a:ext cx="1292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Union(2,3)</a:t>
            </a:r>
          </a:p>
        </p:txBody>
      </p:sp>
      <p:sp>
        <p:nvSpPr>
          <p:cNvPr id="33814" name="Text Box 21">
            <a:extLst>
              <a:ext uri="{FF2B5EF4-FFF2-40B4-BE49-F238E27FC236}">
                <a16:creationId xmlns:a16="http://schemas.microsoft.com/office/drawing/2014/main" xmlns="" id="{9CFE65BF-A13F-43C5-9D25-A4B98A6C2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35624"/>
            <a:ext cx="156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Union(n-1, n)</a:t>
            </a:r>
          </a:p>
        </p:txBody>
      </p:sp>
      <p:sp>
        <p:nvSpPr>
          <p:cNvPr id="30743" name="Text Box 22">
            <a:extLst>
              <a:ext uri="{FF2B5EF4-FFF2-40B4-BE49-F238E27FC236}">
                <a16:creationId xmlns:a16="http://schemas.microsoft.com/office/drawing/2014/main" xmlns="" id="{AFCC3772-1B39-41F3-A4EE-2BCE585F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54424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/>
              <a:t>…</a:t>
            </a:r>
          </a:p>
        </p:txBody>
      </p:sp>
      <p:sp>
        <p:nvSpPr>
          <p:cNvPr id="30744" name="Text Box 23">
            <a:extLst>
              <a:ext uri="{FF2B5EF4-FFF2-40B4-BE49-F238E27FC236}">
                <a16:creationId xmlns:a16="http://schemas.microsoft.com/office/drawing/2014/main" xmlns="" id="{B4E49BD2-2F65-462D-972C-41E3F8574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092624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/>
              <a:t>…</a:t>
            </a:r>
          </a:p>
        </p:txBody>
      </p:sp>
      <p:sp>
        <p:nvSpPr>
          <p:cNvPr id="33817" name="Oval 24">
            <a:extLst>
              <a:ext uri="{FF2B5EF4-FFF2-40B4-BE49-F238E27FC236}">
                <a16:creationId xmlns:a16="http://schemas.microsoft.com/office/drawing/2014/main" xmlns="" id="{E54017D2-33C1-4786-958D-1C8065979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9120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3818" name="Oval 25">
            <a:extLst>
              <a:ext uri="{FF2B5EF4-FFF2-40B4-BE49-F238E27FC236}">
                <a16:creationId xmlns:a16="http://schemas.microsoft.com/office/drawing/2014/main" xmlns="" id="{221F4578-855A-4AD0-8A62-2A7E79B7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3786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819" name="Oval 26">
            <a:extLst>
              <a:ext uri="{FF2B5EF4-FFF2-40B4-BE49-F238E27FC236}">
                <a16:creationId xmlns:a16="http://schemas.microsoft.com/office/drawing/2014/main" xmlns="" id="{BBCE6729-0FA3-4EF9-90C6-3ED2642AA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452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3820" name="Oval 27">
            <a:extLst>
              <a:ext uri="{FF2B5EF4-FFF2-40B4-BE49-F238E27FC236}">
                <a16:creationId xmlns:a16="http://schemas.microsoft.com/office/drawing/2014/main" xmlns="" id="{340C68C2-796B-41A6-BF2C-61B4CE035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118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</a:p>
        </p:txBody>
      </p:sp>
      <p:sp>
        <p:nvSpPr>
          <p:cNvPr id="30749" name="Line 28">
            <a:extLst>
              <a:ext uri="{FF2B5EF4-FFF2-40B4-BE49-F238E27FC236}">
                <a16:creationId xmlns:a16="http://schemas.microsoft.com/office/drawing/2014/main" xmlns="" id="{FDB2C3EF-061B-4012-90C8-C371C2466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6072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0" name="Line 29">
            <a:extLst>
              <a:ext uri="{FF2B5EF4-FFF2-40B4-BE49-F238E27FC236}">
                <a16:creationId xmlns:a16="http://schemas.microsoft.com/office/drawing/2014/main" xmlns="" id="{B1C1E358-0BB0-45B3-BB89-5F8B26E16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11986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1" name="Line 30">
            <a:extLst>
              <a:ext uri="{FF2B5EF4-FFF2-40B4-BE49-F238E27FC236}">
                <a16:creationId xmlns:a16="http://schemas.microsoft.com/office/drawing/2014/main" xmlns="" id="{775BABA8-05E2-47B9-9EBF-3ABC8202C3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464224"/>
            <a:ext cx="685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4" name="Text Box 31">
            <a:extLst>
              <a:ext uri="{FF2B5EF4-FFF2-40B4-BE49-F238E27FC236}">
                <a16:creationId xmlns:a16="http://schemas.microsoft.com/office/drawing/2014/main" xmlns="" id="{7D0D046E-38AD-475A-BE76-DCDB07DD0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3205337"/>
            <a:ext cx="25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:</a:t>
            </a:r>
          </a:p>
        </p:txBody>
      </p:sp>
      <p:sp>
        <p:nvSpPr>
          <p:cNvPr id="33825" name="Text Box 32">
            <a:extLst>
              <a:ext uri="{FF2B5EF4-FFF2-40B4-BE49-F238E27FC236}">
                <a16:creationId xmlns:a16="http://schemas.microsoft.com/office/drawing/2014/main" xmlns="" id="{DF035D48-F94C-483F-B54C-DBBF17927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5313537"/>
            <a:ext cx="1992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ＭＳ Ｐゴシック" charset="-128"/>
                <a:cs typeface="ＭＳ Ｐゴシック" charset="-128"/>
              </a:rPr>
              <a:t>Find(1)   n steps!!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895E6344-5F86-4CA4-B73B-5CA469AF983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Improving Find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5534F48A-4032-43CE-9E3B-02F74BFFB30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93838"/>
            <a:ext cx="8001000" cy="4678362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Can we do better?    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Yes!</a:t>
            </a:r>
          </a:p>
          <a:p>
            <a:pPr marL="609600" indent="-609600" eaLnBrk="1" hangingPunct="1">
              <a:buFontTx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Improve union so that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find</a:t>
            </a:r>
            <a:r>
              <a:rPr lang="en-US" altLang="en-US" sz="2800" dirty="0">
                <a:ea typeface="ＭＳ Ｐゴシック" panose="020B0600070205080204" pitchFamily="34" charset="-128"/>
              </a:rPr>
              <a:t> only takes </a:t>
            </a:r>
            <a:r>
              <a:rPr lang="el-GR" altLang="en-US" sz="2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altLang="en-US" sz="2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(log </a:t>
            </a:r>
            <a:r>
              <a:rPr lang="en-US" altLang="en-US" sz="2800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Union-by-size/rank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en-US" sz="2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Improve find so that it becomes even better!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Path compression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8938320" cy="46355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Union by Rank &amp; Path Compression Heuristics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84784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Union by Rank</a:t>
            </a:r>
            <a:r>
              <a:rPr lang="en-US" altLang="en-US" dirty="0"/>
              <a:t>: Each node is associated with a rank, which is the upper bound on the height of the node (i.e., the height of </a:t>
            </a:r>
            <a:r>
              <a:rPr lang="en-US" altLang="en-US" dirty="0" err="1"/>
              <a:t>subtree</a:t>
            </a:r>
            <a:r>
              <a:rPr lang="en-US" altLang="en-US" dirty="0"/>
              <a:t> rooted at the node), then when UNION, let the root with smaller rank point to the root with larger rank.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Path Compression</a:t>
            </a:r>
            <a:r>
              <a:rPr lang="en-US" altLang="en-US" dirty="0"/>
              <a:t>: used in FIND-SET(</a:t>
            </a:r>
            <a:r>
              <a:rPr lang="en-US" altLang="en-US" i="1" dirty="0"/>
              <a:t>x</a:t>
            </a:r>
            <a:r>
              <a:rPr lang="en-US" altLang="en-US" dirty="0"/>
              <a:t>) operation, make each node in the path from </a:t>
            </a:r>
            <a:r>
              <a:rPr lang="en-US" altLang="en-US" i="1" dirty="0"/>
              <a:t>x</a:t>
            </a:r>
            <a:r>
              <a:rPr lang="en-US" altLang="en-US" dirty="0"/>
              <a:t> to the root directly point to the root. Thus reduce the tree height.</a:t>
            </a:r>
          </a:p>
        </p:txBody>
      </p:sp>
    </p:spTree>
    <p:extLst>
      <p:ext uri="{BB962C8B-B14F-4D97-AF65-F5344CB8AC3E}">
        <p14:creationId xmlns:p14="http://schemas.microsoft.com/office/powerpoint/2010/main" val="1153092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AC1060EE-D441-4248-800A-062374DA1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4635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Union by Rank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B4686956-6D13-4343-8D57-59079952F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6224"/>
            <a:ext cx="8229600" cy="1611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Union by Rank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Always point the smaller tree to the root of the larger tree</a:t>
            </a:r>
          </a:p>
        </p:txBody>
      </p:sp>
      <p:sp>
        <p:nvSpPr>
          <p:cNvPr id="35845" name="Oval 4">
            <a:extLst>
              <a:ext uri="{FF2B5EF4-FFF2-40B4-BE49-F238E27FC236}">
                <a16:creationId xmlns:a16="http://schemas.microsoft.com/office/drawing/2014/main" xmlns="" id="{AEDBA1C7-1076-45A9-9151-8D2F84357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02224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5846" name="Oval 5">
            <a:extLst>
              <a:ext uri="{FF2B5EF4-FFF2-40B4-BE49-F238E27FC236}">
                <a16:creationId xmlns:a16="http://schemas.microsoft.com/office/drawing/2014/main" xmlns="" id="{E1C127F6-1EDF-4D11-A83E-C5DF1C5C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16624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5847" name="Oval 6">
            <a:extLst>
              <a:ext uri="{FF2B5EF4-FFF2-40B4-BE49-F238E27FC236}">
                <a16:creationId xmlns:a16="http://schemas.microsoft.com/office/drawing/2014/main" xmlns="" id="{23986D63-22E8-4C0A-905E-99B10774D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02224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5848" name="Oval 7">
            <a:extLst>
              <a:ext uri="{FF2B5EF4-FFF2-40B4-BE49-F238E27FC236}">
                <a16:creationId xmlns:a16="http://schemas.microsoft.com/office/drawing/2014/main" xmlns="" id="{DA34DA92-E5D8-42D9-8CEA-7901AFD89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616624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sp>
        <p:nvSpPr>
          <p:cNvPr id="35849" name="Oval 8">
            <a:extLst>
              <a:ext uri="{FF2B5EF4-FFF2-40B4-BE49-F238E27FC236}">
                <a16:creationId xmlns:a16="http://schemas.microsoft.com/office/drawing/2014/main" xmlns="" id="{CB9CB354-2005-4730-B886-1408F777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16624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35850" name="Oval 9">
            <a:extLst>
              <a:ext uri="{FF2B5EF4-FFF2-40B4-BE49-F238E27FC236}">
                <a16:creationId xmlns:a16="http://schemas.microsoft.com/office/drawing/2014/main" xmlns="" id="{D5B965EE-B432-4C39-BF8E-803E434AC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531024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6</a:t>
            </a:r>
          </a:p>
        </p:txBody>
      </p:sp>
      <p:sp>
        <p:nvSpPr>
          <p:cNvPr id="35851" name="Oval 10">
            <a:extLst>
              <a:ext uri="{FF2B5EF4-FFF2-40B4-BE49-F238E27FC236}">
                <a16:creationId xmlns:a16="http://schemas.microsoft.com/office/drawing/2014/main" xmlns="" id="{C0B2A12B-147B-45F1-ABF3-C57919AB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02224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xmlns="" id="{D953B5C0-4366-4DEF-8CDF-94480648C7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083224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xmlns="" id="{9995A089-0A02-43E5-9A61-D180DDF7C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083224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2" name="Line 13">
            <a:extLst>
              <a:ext uri="{FF2B5EF4-FFF2-40B4-BE49-F238E27FC236}">
                <a16:creationId xmlns:a16="http://schemas.microsoft.com/office/drawing/2014/main" xmlns="" id="{E2522DAC-742E-4ECB-9023-9077799A1E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4007024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3" name="Line 14">
            <a:extLst>
              <a:ext uri="{FF2B5EF4-FFF2-40B4-BE49-F238E27FC236}">
                <a16:creationId xmlns:a16="http://schemas.microsoft.com/office/drawing/2014/main" xmlns="" id="{263F9E70-585C-4359-84F1-3F203968E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997624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4" name="Freeform 15">
            <a:extLst>
              <a:ext uri="{FF2B5EF4-FFF2-40B4-BE49-F238E27FC236}">
                <a16:creationId xmlns:a16="http://schemas.microsoft.com/office/drawing/2014/main" xmlns="" id="{C4664898-F17B-408E-A2B2-0BB9C1618019}"/>
              </a:ext>
            </a:extLst>
          </p:cNvPr>
          <p:cNvSpPr>
            <a:spLocks/>
          </p:cNvSpPr>
          <p:nvPr/>
        </p:nvSpPr>
        <p:spPr bwMode="auto">
          <a:xfrm>
            <a:off x="2635250" y="3219624"/>
            <a:ext cx="3797300" cy="506413"/>
          </a:xfrm>
          <a:custGeom>
            <a:avLst/>
            <a:gdLst>
              <a:gd name="T0" fmla="*/ 0 w 2392"/>
              <a:gd name="T1" fmla="*/ 783770161 h 319"/>
              <a:gd name="T2" fmla="*/ 156249688 w 2392"/>
              <a:gd name="T3" fmla="*/ 624999367 h 319"/>
              <a:gd name="T4" fmla="*/ 234373738 w 2392"/>
              <a:gd name="T5" fmla="*/ 567036510 h 319"/>
              <a:gd name="T6" fmla="*/ 294857488 w 2392"/>
              <a:gd name="T7" fmla="*/ 529233335 h 319"/>
              <a:gd name="T8" fmla="*/ 471268425 w 2392"/>
              <a:gd name="T9" fmla="*/ 390625398 h 319"/>
              <a:gd name="T10" fmla="*/ 1098788125 w 2392"/>
              <a:gd name="T11" fmla="*/ 252015874 h 319"/>
              <a:gd name="T12" fmla="*/ 2081649063 w 2392"/>
              <a:gd name="T13" fmla="*/ 95766032 h 319"/>
              <a:gd name="T14" fmla="*/ 2147483647 w 2392"/>
              <a:gd name="T15" fmla="*/ 17641905 h 319"/>
              <a:gd name="T16" fmla="*/ 2147483647 w 2392"/>
              <a:gd name="T17" fmla="*/ 75604762 h 319"/>
              <a:gd name="T18" fmla="*/ 2147483647 w 2392"/>
              <a:gd name="T19" fmla="*/ 95766032 h 319"/>
              <a:gd name="T20" fmla="*/ 2147483647 w 2392"/>
              <a:gd name="T21" fmla="*/ 115927302 h 319"/>
              <a:gd name="T22" fmla="*/ 2147483647 w 2392"/>
              <a:gd name="T23" fmla="*/ 153730477 h 319"/>
              <a:gd name="T24" fmla="*/ 2147483647 w 2392"/>
              <a:gd name="T25" fmla="*/ 173891747 h 319"/>
              <a:gd name="T26" fmla="*/ 2147483647 w 2392"/>
              <a:gd name="T27" fmla="*/ 430947938 h 319"/>
              <a:gd name="T28" fmla="*/ 2147483647 w 2392"/>
              <a:gd name="T29" fmla="*/ 645160637 h 319"/>
              <a:gd name="T30" fmla="*/ 2147483647 w 2392"/>
              <a:gd name="T31" fmla="*/ 803931431 h 3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392"/>
              <a:gd name="T49" fmla="*/ 0 h 319"/>
              <a:gd name="T50" fmla="*/ 2392 w 2392"/>
              <a:gd name="T51" fmla="*/ 319 h 3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392" h="319">
                <a:moveTo>
                  <a:pt x="0" y="311"/>
                </a:moveTo>
                <a:cubicBezTo>
                  <a:pt x="27" y="293"/>
                  <a:pt x="38" y="269"/>
                  <a:pt x="62" y="248"/>
                </a:cubicBezTo>
                <a:cubicBezTo>
                  <a:pt x="72" y="240"/>
                  <a:pt x="82" y="232"/>
                  <a:pt x="93" y="225"/>
                </a:cubicBezTo>
                <a:cubicBezTo>
                  <a:pt x="101" y="220"/>
                  <a:pt x="110" y="216"/>
                  <a:pt x="117" y="210"/>
                </a:cubicBezTo>
                <a:cubicBezTo>
                  <a:pt x="147" y="185"/>
                  <a:pt x="140" y="171"/>
                  <a:pt x="187" y="155"/>
                </a:cubicBezTo>
                <a:cubicBezTo>
                  <a:pt x="268" y="127"/>
                  <a:pt x="352" y="114"/>
                  <a:pt x="436" y="100"/>
                </a:cubicBezTo>
                <a:cubicBezTo>
                  <a:pt x="567" y="78"/>
                  <a:pt x="694" y="53"/>
                  <a:pt x="826" y="38"/>
                </a:cubicBezTo>
                <a:cubicBezTo>
                  <a:pt x="920" y="14"/>
                  <a:pt x="1018" y="12"/>
                  <a:pt x="1114" y="7"/>
                </a:cubicBezTo>
                <a:cubicBezTo>
                  <a:pt x="1334" y="11"/>
                  <a:pt x="1517" y="0"/>
                  <a:pt x="1722" y="30"/>
                </a:cubicBezTo>
                <a:cubicBezTo>
                  <a:pt x="1730" y="33"/>
                  <a:pt x="1737" y="36"/>
                  <a:pt x="1745" y="38"/>
                </a:cubicBezTo>
                <a:cubicBezTo>
                  <a:pt x="1763" y="42"/>
                  <a:pt x="1782" y="41"/>
                  <a:pt x="1800" y="46"/>
                </a:cubicBezTo>
                <a:cubicBezTo>
                  <a:pt x="1811" y="49"/>
                  <a:pt x="1820" y="58"/>
                  <a:pt x="1831" y="61"/>
                </a:cubicBezTo>
                <a:cubicBezTo>
                  <a:pt x="1849" y="66"/>
                  <a:pt x="1868" y="66"/>
                  <a:pt x="1886" y="69"/>
                </a:cubicBezTo>
                <a:cubicBezTo>
                  <a:pt x="1971" y="98"/>
                  <a:pt x="2052" y="138"/>
                  <a:pt x="2135" y="171"/>
                </a:cubicBezTo>
                <a:cubicBezTo>
                  <a:pt x="2203" y="198"/>
                  <a:pt x="2275" y="217"/>
                  <a:pt x="2338" y="256"/>
                </a:cubicBezTo>
                <a:cubicBezTo>
                  <a:pt x="2353" y="281"/>
                  <a:pt x="2372" y="298"/>
                  <a:pt x="2392" y="3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85" name="Text Box 16">
            <a:extLst>
              <a:ext uri="{FF2B5EF4-FFF2-40B4-BE49-F238E27FC236}">
                <a16:creationId xmlns:a16="http://schemas.microsoft.com/office/drawing/2014/main" xmlns="" id="{4D85EF01-8F81-4D09-B623-25E8911A0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3256137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Union(1,7)</a:t>
            </a:r>
          </a:p>
        </p:txBody>
      </p:sp>
      <p:sp>
        <p:nvSpPr>
          <p:cNvPr id="32786" name="Text Box 17">
            <a:extLst>
              <a:ext uri="{FF2B5EF4-FFF2-40B4-BE49-F238E27FC236}">
                <a16:creationId xmlns:a16="http://schemas.microsoft.com/office/drawing/2014/main" xmlns="" id="{384F0E8D-002A-4EAC-82EC-366765632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92699"/>
            <a:ext cx="35401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32787" name="Text Box 18">
            <a:extLst>
              <a:ext uri="{FF2B5EF4-FFF2-40B4-BE49-F238E27FC236}">
                <a16:creationId xmlns:a16="http://schemas.microsoft.com/office/drawing/2014/main" xmlns="" id="{5CF42228-EA24-4882-BFAF-44CF832C3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656187"/>
            <a:ext cx="35401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sp>
        <p:nvSpPr>
          <p:cNvPr id="32788" name="Text Box 19">
            <a:extLst>
              <a:ext uri="{FF2B5EF4-FFF2-40B4-BE49-F238E27FC236}">
                <a16:creationId xmlns:a16="http://schemas.microsoft.com/office/drawing/2014/main" xmlns="" id="{2019F2B3-3AB1-487E-AF48-E5DC8CC5E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665712"/>
            <a:ext cx="35401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95D4FE8-2F20-41E6-AF31-21BE4D66256E}"/>
              </a:ext>
            </a:extLst>
          </p:cNvPr>
          <p:cNvGrpSpPr/>
          <p:nvPr/>
        </p:nvGrpSpPr>
        <p:grpSpPr>
          <a:xfrm>
            <a:off x="3061699" y="2543448"/>
            <a:ext cx="2907053" cy="1648408"/>
            <a:chOff x="3115072" y="2543448"/>
            <a:chExt cx="2853680" cy="1576784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xmlns="" id="{9D6DB40D-C170-4F05-B317-530A7F50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072" y="2636912"/>
              <a:ext cx="401960" cy="2591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79CD2F24-F72D-4B82-BF27-C7399F864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3284984"/>
              <a:ext cx="401960" cy="2591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Arial" charset="0"/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xmlns="" id="{1232D5CC-C598-4207-9DD0-41BCEEA1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176" y="2543448"/>
              <a:ext cx="401960" cy="2591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Arial" charset="0"/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xmlns="" id="{EB92DBF9-4C2F-4EB1-9D02-8CBCE82A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792" y="3241824"/>
              <a:ext cx="401960" cy="2591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Arial" charset="0"/>
                  <a:ea typeface="ＭＳ Ｐゴシック" charset="-128"/>
                  <a:cs typeface="ＭＳ Ｐゴシック" charset="-128"/>
                </a:rPr>
                <a:t>4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xmlns="" id="{F8E748B1-B074-4D49-9774-FD15A98A7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192" y="3212976"/>
              <a:ext cx="401960" cy="2591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Arial" charset="0"/>
                  <a:ea typeface="ＭＳ Ｐゴシック" charset="-128"/>
                  <a:cs typeface="ＭＳ Ｐゴシック" charset="-128"/>
                </a:rPr>
                <a:t>5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F7D982DC-D793-47A1-952A-85EBEC2F7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192" y="3861048"/>
              <a:ext cx="401960" cy="2591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Arial" charset="0"/>
                  <a:ea typeface="ＭＳ Ｐゴシック" charset="-128"/>
                  <a:cs typeface="ＭＳ Ｐゴシック" charset="-128"/>
                </a:rPr>
                <a:t>6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37D0650E-BAAA-4D8E-8880-BC6F23435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392" y="2593752"/>
              <a:ext cx="401960" cy="2591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Arial" charset="0"/>
                  <a:ea typeface="ＭＳ Ｐゴシック" charset="-128"/>
                  <a:cs typeface="ＭＳ Ｐゴシック" charset="-128"/>
                </a:rPr>
                <a:t>7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BD0B43BF-C6CE-4264-93A1-E08BAC8CF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3044" y="2924448"/>
              <a:ext cx="133987" cy="36285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4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3DCDE91C-7FBA-43AD-9D5D-41D669711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578" y="2852936"/>
              <a:ext cx="267973" cy="36285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4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327D8525-0E83-4838-BA00-5E159DDD6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5978" y="2848248"/>
              <a:ext cx="267973" cy="41469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4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xmlns="" id="{13789FF3-8821-4F8C-807C-C04FBDAEC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372" y="3500512"/>
              <a:ext cx="200980" cy="36285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400"/>
            </a:p>
          </p:txBody>
        </p:sp>
      </p:grpSp>
    </p:spTree>
    <p:extLst>
      <p:ext uri="{BB962C8B-B14F-4D97-AF65-F5344CB8AC3E}">
        <p14:creationId xmlns:p14="http://schemas.microsoft.com/office/powerpoint/2010/main" val="22474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Disjoint Set Operations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2"/>
            <a:ext cx="8435280" cy="511279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Make-Set(</a:t>
            </a:r>
            <a:r>
              <a:rPr lang="en-US" altLang="zh-CN" sz="2800" i="1" dirty="0">
                <a:solidFill>
                  <a:srgbClr val="0000CC"/>
                </a:solidFill>
                <a:ea typeface="宋体" charset="-122"/>
              </a:rPr>
              <a:t>x</a:t>
            </a: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)</a:t>
            </a:r>
            <a:r>
              <a:rPr lang="en-US" altLang="zh-CN" sz="2800" dirty="0">
                <a:ea typeface="宋体" charset="-122"/>
              </a:rPr>
              <a:t> – </a:t>
            </a:r>
            <a:r>
              <a:rPr lang="en-US" altLang="zh-CN" dirty="0">
                <a:ea typeface="宋体" charset="-122"/>
              </a:rPr>
              <a:t>Creates a new set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i="1" baseline="-25000" dirty="0" err="1"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 where </a:t>
            </a:r>
            <a:r>
              <a:rPr lang="en-US" altLang="zh-CN" i="1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 is it’s only element (and therefore it is the representative of the set).</a:t>
            </a:r>
            <a:r>
              <a:rPr lang="en-US" altLang="zh-CN" sz="2800" dirty="0">
                <a:ea typeface="宋体" charset="-122"/>
              </a:rPr>
              <a:t>  	</a:t>
            </a:r>
            <a:endParaRPr lang="en-US" altLang="zh-CN" sz="2800" dirty="0">
              <a:solidFill>
                <a:srgbClr val="00664D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Union(</a:t>
            </a:r>
            <a:r>
              <a:rPr lang="en-US" altLang="zh-CN" sz="2800" i="1" dirty="0">
                <a:solidFill>
                  <a:srgbClr val="0000CC"/>
                </a:solidFill>
                <a:ea typeface="宋体" charset="-122"/>
              </a:rPr>
              <a:t>x</a:t>
            </a: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800" i="1" dirty="0">
                <a:solidFill>
                  <a:srgbClr val="0000CC"/>
                </a:solidFill>
                <a:ea typeface="宋体" charset="-122"/>
              </a:rPr>
              <a:t>y</a:t>
            </a: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)</a:t>
            </a:r>
            <a:r>
              <a:rPr lang="en-US" altLang="zh-CN" sz="2800" dirty="0">
                <a:ea typeface="宋体" charset="-122"/>
              </a:rPr>
              <a:t> – </a:t>
            </a:r>
            <a:r>
              <a:rPr lang="en-US" altLang="zh-CN" dirty="0">
                <a:ea typeface="宋体" charset="-122"/>
              </a:rPr>
              <a:t>Replaces             by              .</a:t>
            </a:r>
          </a:p>
          <a:p>
            <a:pPr marL="349250" indent="-34925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    One of the elements of               becomes the representative of the new set.  </a:t>
            </a:r>
          </a:p>
          <a:p>
            <a:pPr marL="349250" indent="-349250"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00664D"/>
                </a:solidFill>
                <a:ea typeface="宋体" charset="-122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Find(</a:t>
            </a:r>
            <a:r>
              <a:rPr lang="en-US" altLang="zh-CN" sz="2800" i="1" dirty="0">
                <a:solidFill>
                  <a:srgbClr val="0000CC"/>
                </a:solidFill>
                <a:ea typeface="宋体" charset="-122"/>
              </a:rPr>
              <a:t>x</a:t>
            </a: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)</a:t>
            </a:r>
            <a:r>
              <a:rPr lang="en-US" altLang="zh-CN" sz="2800" dirty="0">
                <a:ea typeface="宋体" charset="-122"/>
              </a:rPr>
              <a:t> – </a:t>
            </a:r>
            <a:r>
              <a:rPr lang="en-US" altLang="zh-CN" dirty="0">
                <a:ea typeface="宋体" charset="-122"/>
              </a:rPr>
              <a:t>Returns the representative of the set containing </a:t>
            </a:r>
            <a:r>
              <a:rPr lang="en-US" altLang="zh-CN" i="1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   </a:t>
            </a:r>
            <a:endParaRPr lang="en-US" altLang="zh-CN" sz="2800" dirty="0">
              <a:solidFill>
                <a:srgbClr val="00664D"/>
              </a:solidFill>
              <a:ea typeface="宋体" charset="-122"/>
            </a:endParaRP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438150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41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190997"/>
              </p:ext>
            </p:extLst>
          </p:nvPr>
        </p:nvGraphicFramePr>
        <p:xfrm>
          <a:off x="4157464" y="2805113"/>
          <a:ext cx="990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380835" imgH="241195" progId="">
                  <p:embed/>
                </p:oleObj>
              </mc:Choice>
              <mc:Fallback>
                <p:oleObj r:id="rId3" imgW="380835" imgH="241195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464" y="2805113"/>
                        <a:ext cx="990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713598"/>
              </p:ext>
            </p:extLst>
          </p:nvPr>
        </p:nvGraphicFramePr>
        <p:xfrm>
          <a:off x="5580112" y="2797175"/>
          <a:ext cx="1066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5" imgW="495085" imgH="241195" progId="">
                  <p:embed/>
                </p:oleObj>
              </mc:Choice>
              <mc:Fallback>
                <p:oleObj r:id="rId5" imgW="495085" imgH="241195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797175"/>
                        <a:ext cx="10668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251563"/>
              </p:ext>
            </p:extLst>
          </p:nvPr>
        </p:nvGraphicFramePr>
        <p:xfrm>
          <a:off x="3937248" y="3284984"/>
          <a:ext cx="1066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7" imgW="495085" imgH="241195" progId="">
                  <p:embed/>
                </p:oleObj>
              </mc:Choice>
              <mc:Fallback>
                <p:oleObj r:id="rId7" imgW="495085" imgH="241195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248" y="3284984"/>
                        <a:ext cx="10668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7BFFB6B4-D8C5-4016-AF9A-A380C2BEF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Improved Runtime for Find via Union by Rank</a:t>
            </a:r>
          </a:p>
        </p:txBody>
      </p:sp>
      <p:grpSp>
        <p:nvGrpSpPr>
          <p:cNvPr id="34820" name="Group 45">
            <a:extLst>
              <a:ext uri="{FF2B5EF4-FFF2-40B4-BE49-F238E27FC236}">
                <a16:creationId xmlns:a16="http://schemas.microsoft.com/office/drawing/2014/main" xmlns="" id="{4A9079E0-9D63-4F59-A334-DED99FC97775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3212976"/>
            <a:ext cx="5502275" cy="2819400"/>
            <a:chOff x="2667000" y="2438400"/>
            <a:chExt cx="5502275" cy="2819400"/>
          </a:xfrm>
        </p:grpSpPr>
        <p:sp>
          <p:nvSpPr>
            <p:cNvPr id="6149" name="Oval 4">
              <a:extLst>
                <a:ext uri="{FF2B5EF4-FFF2-40B4-BE49-F238E27FC236}">
                  <a16:creationId xmlns:a16="http://schemas.microsoft.com/office/drawing/2014/main" xmlns="" id="{1BE401B3-AA41-4C9B-BD9B-769570843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6670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50" name="Oval 5">
              <a:extLst>
                <a:ext uri="{FF2B5EF4-FFF2-40B4-BE49-F238E27FC236}">
                  <a16:creationId xmlns:a16="http://schemas.microsoft.com/office/drawing/2014/main" xmlns="" id="{8857771A-2274-45D8-BBBC-88C1B264E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1242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824" name="Line 6">
              <a:extLst>
                <a:ext uri="{FF2B5EF4-FFF2-40B4-BE49-F238E27FC236}">
                  <a16:creationId xmlns:a16="http://schemas.microsoft.com/office/drawing/2014/main" xmlns="" id="{3A5BE0D8-5C10-412D-8407-B1986C37B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600" y="2895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2" name="Oval 7">
              <a:extLst>
                <a:ext uri="{FF2B5EF4-FFF2-40B4-BE49-F238E27FC236}">
                  <a16:creationId xmlns:a16="http://schemas.microsoft.com/office/drawing/2014/main" xmlns="" id="{2079ABBE-3E42-4B76-A8E6-8298123E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1242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53" name="Oval 8">
              <a:extLst>
                <a:ext uri="{FF2B5EF4-FFF2-40B4-BE49-F238E27FC236}">
                  <a16:creationId xmlns:a16="http://schemas.microsoft.com/office/drawing/2014/main" xmlns="" id="{657E7F6F-5AF4-4F3C-8E8B-B4360DEE1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5814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827" name="Line 9">
              <a:extLst>
                <a:ext uri="{FF2B5EF4-FFF2-40B4-BE49-F238E27FC236}">
                  <a16:creationId xmlns:a16="http://schemas.microsoft.com/office/drawing/2014/main" xmlns="" id="{B16F2FB1-A7EA-41A6-9F2D-0088E859E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Line 10">
              <a:extLst>
                <a:ext uri="{FF2B5EF4-FFF2-40B4-BE49-F238E27FC236}">
                  <a16:creationId xmlns:a16="http://schemas.microsoft.com/office/drawing/2014/main" xmlns="" id="{4CB0D79D-35BB-42EE-90C8-A9C00B397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0400" y="2895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6" name="Oval 11">
              <a:extLst>
                <a:ext uri="{FF2B5EF4-FFF2-40B4-BE49-F238E27FC236}">
                  <a16:creationId xmlns:a16="http://schemas.microsoft.com/office/drawing/2014/main" xmlns="" id="{7888B3E2-D931-4BB6-ADE5-C4B205A61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1242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57" name="Oval 12">
              <a:extLst>
                <a:ext uri="{FF2B5EF4-FFF2-40B4-BE49-F238E27FC236}">
                  <a16:creationId xmlns:a16="http://schemas.microsoft.com/office/drawing/2014/main" xmlns="" id="{827B99CF-2C25-496B-9F6B-92CADFC84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5814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831" name="Line 13">
              <a:extLst>
                <a:ext uri="{FF2B5EF4-FFF2-40B4-BE49-F238E27FC236}">
                  <a16:creationId xmlns:a16="http://schemas.microsoft.com/office/drawing/2014/main" xmlns="" id="{C3D7A601-FBD0-4351-9CA9-4F174EBD8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400" y="3352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9" name="Oval 14">
              <a:extLst>
                <a:ext uri="{FF2B5EF4-FFF2-40B4-BE49-F238E27FC236}">
                  <a16:creationId xmlns:a16="http://schemas.microsoft.com/office/drawing/2014/main" xmlns="" id="{E2C627EE-4DC7-4B35-933D-5273B6EB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5814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60" name="Oval 15">
              <a:extLst>
                <a:ext uri="{FF2B5EF4-FFF2-40B4-BE49-F238E27FC236}">
                  <a16:creationId xmlns:a16="http://schemas.microsoft.com/office/drawing/2014/main" xmlns="" id="{55A6BDB8-81D5-40A3-BAAF-9C1634F3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0386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834" name="Line 16">
              <a:extLst>
                <a:ext uri="{FF2B5EF4-FFF2-40B4-BE49-F238E27FC236}">
                  <a16:creationId xmlns:a16="http://schemas.microsoft.com/office/drawing/2014/main" xmlns="" id="{9D84AF33-E4E3-4B1E-A8DE-E3FB73B33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600" y="3810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5" name="Line 17">
              <a:extLst>
                <a:ext uri="{FF2B5EF4-FFF2-40B4-BE49-F238E27FC236}">
                  <a16:creationId xmlns:a16="http://schemas.microsoft.com/office/drawing/2014/main" xmlns="" id="{DF491A54-24F4-4540-AA40-A6B65D17C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6" name="Line 18">
              <a:extLst>
                <a:ext uri="{FF2B5EF4-FFF2-40B4-BE49-F238E27FC236}">
                  <a16:creationId xmlns:a16="http://schemas.microsoft.com/office/drawing/2014/main" xmlns="" id="{CFDFA186-9BF7-4B17-801E-730806EB1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6600" y="2819400"/>
              <a:ext cx="838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4" name="Oval 19">
              <a:extLst>
                <a:ext uri="{FF2B5EF4-FFF2-40B4-BE49-F238E27FC236}">
                  <a16:creationId xmlns:a16="http://schemas.microsoft.com/office/drawing/2014/main" xmlns="" id="{B41BFD65-38EC-41EB-9715-A8AA40BD6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65" name="Oval 20">
              <a:extLst>
                <a:ext uri="{FF2B5EF4-FFF2-40B4-BE49-F238E27FC236}">
                  <a16:creationId xmlns:a16="http://schemas.microsoft.com/office/drawing/2014/main" xmlns="" id="{CDC69573-550C-4E69-B353-FC0DC90A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35814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839" name="Line 21">
              <a:extLst>
                <a:ext uri="{FF2B5EF4-FFF2-40B4-BE49-F238E27FC236}">
                  <a16:creationId xmlns:a16="http://schemas.microsoft.com/office/drawing/2014/main" xmlns="" id="{91FDE59B-6E46-42E3-8AED-47D32C61A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3352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7" name="Oval 22">
              <a:extLst>
                <a:ext uri="{FF2B5EF4-FFF2-40B4-BE49-F238E27FC236}">
                  <a16:creationId xmlns:a16="http://schemas.microsoft.com/office/drawing/2014/main" xmlns="" id="{82949FE9-DED2-43FE-8E77-7A98C80A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68" name="Oval 23">
              <a:extLst>
                <a:ext uri="{FF2B5EF4-FFF2-40B4-BE49-F238E27FC236}">
                  <a16:creationId xmlns:a16="http://schemas.microsoft.com/office/drawing/2014/main" xmlns="" id="{BEB30E64-C908-4240-9040-21A37FD8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0386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842" name="Line 24">
              <a:extLst>
                <a:ext uri="{FF2B5EF4-FFF2-40B4-BE49-F238E27FC236}">
                  <a16:creationId xmlns:a16="http://schemas.microsoft.com/office/drawing/2014/main" xmlns="" id="{98676274-8E19-4296-B5E5-4DF5F76A5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3810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Line 25">
              <a:extLst>
                <a:ext uri="{FF2B5EF4-FFF2-40B4-BE49-F238E27FC236}">
                  <a16:creationId xmlns:a16="http://schemas.microsoft.com/office/drawing/2014/main" xmlns="" id="{694A3D03-D2A2-43A5-9260-8F4535F0B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86400" y="33528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1" name="Oval 26">
              <a:extLst>
                <a:ext uri="{FF2B5EF4-FFF2-40B4-BE49-F238E27FC236}">
                  <a16:creationId xmlns:a16="http://schemas.microsoft.com/office/drawing/2014/main" xmlns="" id="{3FAA08D0-A46A-4EB9-B523-708BFCDF4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14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72" name="Oval 27">
              <a:extLst>
                <a:ext uri="{FF2B5EF4-FFF2-40B4-BE49-F238E27FC236}">
                  <a16:creationId xmlns:a16="http://schemas.microsoft.com/office/drawing/2014/main" xmlns="" id="{CFC844DC-F706-4A76-9A2C-94C3B29AC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0386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846" name="Line 28">
              <a:extLst>
                <a:ext uri="{FF2B5EF4-FFF2-40B4-BE49-F238E27FC236}">
                  <a16:creationId xmlns:a16="http://schemas.microsoft.com/office/drawing/2014/main" xmlns="" id="{425B4764-4BC3-48AE-AE1C-FEA56F054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8400" y="38100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4" name="Oval 29">
              <a:extLst>
                <a:ext uri="{FF2B5EF4-FFF2-40B4-BE49-F238E27FC236}">
                  <a16:creationId xmlns:a16="http://schemas.microsoft.com/office/drawing/2014/main" xmlns="" id="{8D067FC3-D930-480E-8273-87E87799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0386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75" name="Oval 30">
              <a:extLst>
                <a:ext uri="{FF2B5EF4-FFF2-40B4-BE49-F238E27FC236}">
                  <a16:creationId xmlns:a16="http://schemas.microsoft.com/office/drawing/2014/main" xmlns="" id="{C5704844-59BA-4E5A-9D1F-C084039F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495800"/>
              <a:ext cx="3048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849" name="Line 31">
              <a:extLst>
                <a:ext uri="{FF2B5EF4-FFF2-40B4-BE49-F238E27FC236}">
                  <a16:creationId xmlns:a16="http://schemas.microsoft.com/office/drawing/2014/main" xmlns="" id="{472A4E7A-9358-4F4F-9D04-064F7590A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426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0" name="Line 32">
              <a:extLst>
                <a:ext uri="{FF2B5EF4-FFF2-40B4-BE49-F238E27FC236}">
                  <a16:creationId xmlns:a16="http://schemas.microsoft.com/office/drawing/2014/main" xmlns="" id="{933DE94C-F8FD-4530-8F9D-4FE399C8A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53200" y="38100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1" name="Line 33">
              <a:extLst>
                <a:ext uri="{FF2B5EF4-FFF2-40B4-BE49-F238E27FC236}">
                  <a16:creationId xmlns:a16="http://schemas.microsoft.com/office/drawing/2014/main" xmlns="" id="{4C234677-DDB7-4146-8BBC-DB7ACBF9F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62600" y="3276600"/>
              <a:ext cx="838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2" name="Line 34">
              <a:extLst>
                <a:ext uri="{FF2B5EF4-FFF2-40B4-BE49-F238E27FC236}">
                  <a16:creationId xmlns:a16="http://schemas.microsoft.com/office/drawing/2014/main" xmlns="" id="{A6D37C7D-F73D-4ABA-B8D4-85284133B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6600" y="2743200"/>
              <a:ext cx="2057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3" name="Text Box 35">
              <a:extLst>
                <a:ext uri="{FF2B5EF4-FFF2-40B4-BE49-F238E27FC236}">
                  <a16:creationId xmlns:a16="http://schemas.microsoft.com/office/drawing/2014/main" xmlns="" id="{407856B7-FA89-4D97-9F01-49FD3FF43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4800600"/>
              <a:ext cx="777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Find</a:t>
              </a:r>
            </a:p>
          </p:txBody>
        </p:sp>
        <p:sp>
          <p:nvSpPr>
            <p:cNvPr id="34854" name="Line 36">
              <a:extLst>
                <a:ext uri="{FF2B5EF4-FFF2-40B4-BE49-F238E27FC236}">
                  <a16:creationId xmlns:a16="http://schemas.microsoft.com/office/drawing/2014/main" xmlns="" id="{8C46ED0C-AB1B-48CD-B39D-943418A73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34200" y="4800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5" name="Line 38">
              <a:extLst>
                <a:ext uri="{FF2B5EF4-FFF2-40B4-BE49-F238E27FC236}">
                  <a16:creationId xmlns:a16="http://schemas.microsoft.com/office/drawing/2014/main" xmlns="" id="{91A52D07-B82B-4AA2-80FF-BB3B49EBE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438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6" name="Line 39">
              <a:extLst>
                <a:ext uri="{FF2B5EF4-FFF2-40B4-BE49-F238E27FC236}">
                  <a16:creationId xmlns:a16="http://schemas.microsoft.com/office/drawing/2014/main" xmlns="" id="{97AB5FE8-7947-420C-9840-799A3D9F1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7" name="Line 40">
              <a:extLst>
                <a:ext uri="{FF2B5EF4-FFF2-40B4-BE49-F238E27FC236}">
                  <a16:creationId xmlns:a16="http://schemas.microsoft.com/office/drawing/2014/main" xmlns="" id="{46B878E0-90BE-4B1C-A246-0F609A12C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2438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8" name="Line 41">
              <a:extLst>
                <a:ext uri="{FF2B5EF4-FFF2-40B4-BE49-F238E27FC236}">
                  <a16:creationId xmlns:a16="http://schemas.microsoft.com/office/drawing/2014/main" xmlns="" id="{54A0F916-3BC2-440A-A5F5-631DF840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38100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9" name="Text Box 42">
              <a:extLst>
                <a:ext uri="{FF2B5EF4-FFF2-40B4-BE49-F238E27FC236}">
                  <a16:creationId xmlns:a16="http://schemas.microsoft.com/office/drawing/2014/main" xmlns="" id="{8F01A982-18B8-49DB-80C0-DC3C42F1C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352800"/>
              <a:ext cx="757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log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n</a:t>
              </a:r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xmlns="" id="{2CFF493C-EE4C-4F1B-AD7E-ED3B297E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7607"/>
            <a:ext cx="82296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Depth of tree affects running time of Find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Results in O(log </a:t>
            </a:r>
            <a:r>
              <a:rPr lang="en-US" altLang="en-US" sz="3200" i="1" dirty="0">
                <a:latin typeface="Calibri" panose="020F0502020204030204" pitchFamily="34" charset="0"/>
              </a:rPr>
              <a:t>n</a:t>
            </a:r>
            <a:r>
              <a:rPr lang="en-US" altLang="en-US" sz="3200" dirty="0">
                <a:latin typeface="Calibri" panose="020F0502020204030204" pitchFamily="34" charset="0"/>
              </a:rPr>
              <a:t>) for Find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xmlns="" id="{02A9633B-B01F-4076-AAA9-661443D53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59432"/>
            <a:ext cx="8229600" cy="463550"/>
          </a:xfrm>
        </p:spPr>
        <p:txBody>
          <a:bodyPr/>
          <a:lstStyle/>
          <a:p>
            <a:r>
              <a:rPr lang="en-US" altLang="zh-TW"/>
              <a:t> 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xmlns="" id="{B8B6E4FD-18FC-4601-AE0B-82F95478E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0"/>
            <a:ext cx="8583488" cy="6381328"/>
          </a:xfrm>
        </p:spPr>
        <p:txBody>
          <a:bodyPr/>
          <a:lstStyle/>
          <a:p>
            <a:r>
              <a:rPr lang="en-US" altLang="zh-TW" dirty="0"/>
              <a:t>Example：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46116" name="Text Box 4">
            <a:extLst>
              <a:ext uri="{FF2B5EF4-FFF2-40B4-BE49-F238E27FC236}">
                <a16:creationId xmlns:a16="http://schemas.microsoft.com/office/drawing/2014/main" xmlns="" id="{11CFE073-47CE-46C9-95B1-7007A0EF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06" y="508610"/>
            <a:ext cx="8487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>
                <a:solidFill>
                  <a:srgbClr val="000099"/>
                </a:solidFill>
              </a:rPr>
              <a:t>We show a sequence of  operations and what the forest would look like.</a:t>
            </a:r>
          </a:p>
        </p:txBody>
      </p:sp>
      <p:sp>
        <p:nvSpPr>
          <p:cNvPr id="346117" name="Text Box 5">
            <a:extLst>
              <a:ext uri="{FF2B5EF4-FFF2-40B4-BE49-F238E27FC236}">
                <a16:creationId xmlns:a16="http://schemas.microsoft.com/office/drawing/2014/main" xmlns="" id="{6B54C15A-4643-45F2-A310-DBB8C858D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43868"/>
            <a:ext cx="349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000099"/>
                </a:solidFill>
              </a:rPr>
              <a:t>MAKE-SET(1)   …   MAKE-SET(6)</a:t>
            </a:r>
          </a:p>
        </p:txBody>
      </p:sp>
      <p:sp>
        <p:nvSpPr>
          <p:cNvPr id="346119" name="Text Box 7">
            <a:extLst>
              <a:ext uri="{FF2B5EF4-FFF2-40B4-BE49-F238E27FC236}">
                <a16:creationId xmlns:a16="http://schemas.microsoft.com/office/drawing/2014/main" xmlns="" id="{C12CAE25-60F1-426E-9631-69E2F496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1402656"/>
            <a:ext cx="3697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1   2   3   4   5   6      RANKS：   0</a:t>
            </a:r>
          </a:p>
        </p:txBody>
      </p:sp>
      <p:sp>
        <p:nvSpPr>
          <p:cNvPr id="346120" name="Text Box 8">
            <a:extLst>
              <a:ext uri="{FF2B5EF4-FFF2-40B4-BE49-F238E27FC236}">
                <a16:creationId xmlns:a16="http://schemas.microsoft.com/office/drawing/2014/main" xmlns="" id="{5A505F0E-0CEA-478C-BFDF-5C20B9740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45568"/>
            <a:ext cx="279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UNION(1,2)   UNION(4,5)</a:t>
            </a:r>
          </a:p>
        </p:txBody>
      </p:sp>
      <p:sp>
        <p:nvSpPr>
          <p:cNvPr id="346121" name="Text Box 9">
            <a:extLst>
              <a:ext uri="{FF2B5EF4-FFF2-40B4-BE49-F238E27FC236}">
                <a16:creationId xmlns:a16="http://schemas.microsoft.com/office/drawing/2014/main" xmlns="" id="{9355F7A6-EE68-46A7-9BC7-F49E7EEA1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26568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2   3   5   6      RANK(2)=1</a:t>
            </a:r>
          </a:p>
        </p:txBody>
      </p:sp>
      <p:sp>
        <p:nvSpPr>
          <p:cNvPr id="346122" name="Line 10">
            <a:extLst>
              <a:ext uri="{FF2B5EF4-FFF2-40B4-BE49-F238E27FC236}">
                <a16:creationId xmlns:a16="http://schemas.microsoft.com/office/drawing/2014/main" xmlns="" id="{4AA68B32-DE04-4975-AE7B-E4D5477C3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607568"/>
            <a:ext cx="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6123" name="Text Box 11">
            <a:extLst>
              <a:ext uri="{FF2B5EF4-FFF2-40B4-BE49-F238E27FC236}">
                <a16:creationId xmlns:a16="http://schemas.microsoft.com/office/drawing/2014/main" xmlns="" id="{7898727D-EB31-42D2-887F-AC175703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12368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346124" name="Line 12">
            <a:extLst>
              <a:ext uri="{FF2B5EF4-FFF2-40B4-BE49-F238E27FC236}">
                <a16:creationId xmlns:a16="http://schemas.microsoft.com/office/drawing/2014/main" xmlns="" id="{CE0F957D-9CC6-4313-A3DE-C4EFE3511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607568"/>
            <a:ext cx="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6125" name="Text Box 13">
            <a:extLst>
              <a:ext uri="{FF2B5EF4-FFF2-40B4-BE49-F238E27FC236}">
                <a16:creationId xmlns:a16="http://schemas.microsoft.com/office/drawing/2014/main" xmlns="" id="{C67ED62B-8FC4-41A6-A058-CBB72BBC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12368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346126" name="Text Box 14">
            <a:extLst>
              <a:ext uri="{FF2B5EF4-FFF2-40B4-BE49-F238E27FC236}">
                <a16:creationId xmlns:a16="http://schemas.microsoft.com/office/drawing/2014/main" xmlns="" id="{A88007B7-21BE-497A-836F-A88380187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607568"/>
            <a:ext cx="134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RANK(5)=1</a:t>
            </a:r>
          </a:p>
        </p:txBody>
      </p:sp>
      <p:sp>
        <p:nvSpPr>
          <p:cNvPr id="346127" name="Text Box 15">
            <a:extLst>
              <a:ext uri="{FF2B5EF4-FFF2-40B4-BE49-F238E27FC236}">
                <a16:creationId xmlns:a16="http://schemas.microsoft.com/office/drawing/2014/main" xmlns="" id="{E0CD87BC-A0AA-4DD0-9431-BECC64A18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3293368"/>
            <a:ext cx="1381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UNION(1,3)</a:t>
            </a:r>
          </a:p>
        </p:txBody>
      </p:sp>
      <p:sp>
        <p:nvSpPr>
          <p:cNvPr id="346128" name="Text Box 16">
            <a:extLst>
              <a:ext uri="{FF2B5EF4-FFF2-40B4-BE49-F238E27FC236}">
                <a16:creationId xmlns:a16="http://schemas.microsoft.com/office/drawing/2014/main" xmlns="" id="{FF4A05F0-6AAF-48C0-9D60-11E12914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3674368"/>
            <a:ext cx="314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2           5   6      RANK(2)=1</a:t>
            </a:r>
          </a:p>
        </p:txBody>
      </p:sp>
      <p:sp>
        <p:nvSpPr>
          <p:cNvPr id="346129" name="Line 17">
            <a:extLst>
              <a:ext uri="{FF2B5EF4-FFF2-40B4-BE49-F238E27FC236}">
                <a16:creationId xmlns:a16="http://schemas.microsoft.com/office/drawing/2014/main" xmlns="" id="{5301129E-DC28-4569-A49C-140B4A2F4B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055368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6130" name="Text Box 18">
            <a:extLst>
              <a:ext uri="{FF2B5EF4-FFF2-40B4-BE49-F238E27FC236}">
                <a16:creationId xmlns:a16="http://schemas.microsoft.com/office/drawing/2014/main" xmlns="" id="{1A8FEDF9-6B53-40DB-8D20-A008289BB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60168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346131" name="Line 19">
            <a:extLst>
              <a:ext uri="{FF2B5EF4-FFF2-40B4-BE49-F238E27FC236}">
                <a16:creationId xmlns:a16="http://schemas.microsoft.com/office/drawing/2014/main" xmlns="" id="{E80973A2-6FAA-4A64-B9FF-DD78BBF3A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8" y="4055368"/>
            <a:ext cx="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6132" name="Text Box 20">
            <a:extLst>
              <a:ext uri="{FF2B5EF4-FFF2-40B4-BE49-F238E27FC236}">
                <a16:creationId xmlns:a16="http://schemas.microsoft.com/office/drawing/2014/main" xmlns="" id="{48B6B428-4910-4068-B7D7-C472F770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4360168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346133" name="Text Box 21">
            <a:extLst>
              <a:ext uri="{FF2B5EF4-FFF2-40B4-BE49-F238E27FC236}">
                <a16:creationId xmlns:a16="http://schemas.microsoft.com/office/drawing/2014/main" xmlns="" id="{7FFD6A57-B0BF-4505-B72F-3991DF586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63" y="4055368"/>
            <a:ext cx="1341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RANK(5)=1</a:t>
            </a:r>
          </a:p>
        </p:txBody>
      </p:sp>
      <p:sp>
        <p:nvSpPr>
          <p:cNvPr id="346134" name="Line 22">
            <a:extLst>
              <a:ext uri="{FF2B5EF4-FFF2-40B4-BE49-F238E27FC236}">
                <a16:creationId xmlns:a16="http://schemas.microsoft.com/office/drawing/2014/main" xmlns="" id="{6121C18C-5FB8-4D79-96A6-4376B0597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055368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6135" name="Text Box 23">
            <a:extLst>
              <a:ext uri="{FF2B5EF4-FFF2-40B4-BE49-F238E27FC236}">
                <a16:creationId xmlns:a16="http://schemas.microsoft.com/office/drawing/2014/main" xmlns="" id="{7774631B-7027-4824-9122-11DF927AF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4360168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346136" name="Text Box 24">
            <a:extLst>
              <a:ext uri="{FF2B5EF4-FFF2-40B4-BE49-F238E27FC236}">
                <a16:creationId xmlns:a16="http://schemas.microsoft.com/office/drawing/2014/main" xmlns="" id="{204E84DC-5A75-44A3-8FF8-88C7DF848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4907856"/>
            <a:ext cx="1381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UNION(5,6)</a:t>
            </a:r>
          </a:p>
        </p:txBody>
      </p:sp>
      <p:sp>
        <p:nvSpPr>
          <p:cNvPr id="346137" name="Text Box 25">
            <a:extLst>
              <a:ext uri="{FF2B5EF4-FFF2-40B4-BE49-F238E27FC236}">
                <a16:creationId xmlns:a16="http://schemas.microsoft.com/office/drawing/2014/main" xmlns="" id="{5B8759FE-E8A3-4739-BC84-0721D2D69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5288856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346138" name="Line 26">
            <a:extLst>
              <a:ext uri="{FF2B5EF4-FFF2-40B4-BE49-F238E27FC236}">
                <a16:creationId xmlns:a16="http://schemas.microsoft.com/office/drawing/2014/main" xmlns="" id="{41C8BF62-0A5A-4A44-AE05-C04F573251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669856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6139" name="Text Box 27">
            <a:extLst>
              <a:ext uri="{FF2B5EF4-FFF2-40B4-BE49-F238E27FC236}">
                <a16:creationId xmlns:a16="http://schemas.microsoft.com/office/drawing/2014/main" xmlns="" id="{506D11A0-10EE-4414-8FD4-FFBEA349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74656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346142" name="Text Box 30">
            <a:extLst>
              <a:ext uri="{FF2B5EF4-FFF2-40B4-BE49-F238E27FC236}">
                <a16:creationId xmlns:a16="http://schemas.microsoft.com/office/drawing/2014/main" xmlns="" id="{F47DD6CC-E118-4414-804B-BE19FA8C2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5669856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RANK(5)=1</a:t>
            </a:r>
          </a:p>
        </p:txBody>
      </p:sp>
      <p:sp>
        <p:nvSpPr>
          <p:cNvPr id="346143" name="Line 31">
            <a:extLst>
              <a:ext uri="{FF2B5EF4-FFF2-40B4-BE49-F238E27FC236}">
                <a16:creationId xmlns:a16="http://schemas.microsoft.com/office/drawing/2014/main" xmlns="" id="{DAEA93A1-A70F-4CBD-B06A-E7BD569E4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69856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6144" name="Text Box 32">
            <a:extLst>
              <a:ext uri="{FF2B5EF4-FFF2-40B4-BE49-F238E27FC236}">
                <a16:creationId xmlns:a16="http://schemas.microsoft.com/office/drawing/2014/main" xmlns="" id="{9A6D00AA-7504-41D6-8D8D-57DE046FA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5974656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346145" name="Text Box 33">
            <a:extLst>
              <a:ext uri="{FF2B5EF4-FFF2-40B4-BE49-F238E27FC236}">
                <a16:creationId xmlns:a16="http://schemas.microsoft.com/office/drawing/2014/main" xmlns="" id="{7BBB0F9E-2F8D-42B7-9628-4E996FBBE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5288856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346146" name="Line 34">
            <a:extLst>
              <a:ext uri="{FF2B5EF4-FFF2-40B4-BE49-F238E27FC236}">
                <a16:creationId xmlns:a16="http://schemas.microsoft.com/office/drawing/2014/main" xmlns="" id="{0E9838F5-CD22-4AA5-8F53-7B87CE878E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669856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6147" name="Text Box 35">
            <a:extLst>
              <a:ext uri="{FF2B5EF4-FFF2-40B4-BE49-F238E27FC236}">
                <a16:creationId xmlns:a16="http://schemas.microsoft.com/office/drawing/2014/main" xmlns="" id="{4FE979B5-6DCA-4EFD-B7AD-16A0F3450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74656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346149" name="Line 37">
            <a:extLst>
              <a:ext uri="{FF2B5EF4-FFF2-40B4-BE49-F238E27FC236}">
                <a16:creationId xmlns:a16="http://schemas.microsoft.com/office/drawing/2014/main" xmlns="" id="{23B30256-E5C8-4494-8BF0-A6E1F21BE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669856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6150" name="Text Box 38">
            <a:extLst>
              <a:ext uri="{FF2B5EF4-FFF2-40B4-BE49-F238E27FC236}">
                <a16:creationId xmlns:a16="http://schemas.microsoft.com/office/drawing/2014/main" xmlns="" id="{86813FC1-20D5-486D-A1C0-A48A25DC3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5974656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346151" name="Text Box 39">
            <a:extLst>
              <a:ext uri="{FF2B5EF4-FFF2-40B4-BE49-F238E27FC236}">
                <a16:creationId xmlns:a16="http://schemas.microsoft.com/office/drawing/2014/main" xmlns="" id="{43286635-4D23-4E3F-A87A-4F021F1B2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350768"/>
            <a:ext cx="134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RANK(2)=1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xmlns="" id="{F35C9899-B1B8-4A0E-86D8-38EA80070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463550"/>
          </a:xfrm>
        </p:spPr>
        <p:txBody>
          <a:bodyPr/>
          <a:lstStyle/>
          <a:p>
            <a:r>
              <a:rPr lang="en-US" altLang="zh-TW"/>
              <a:t> </a:t>
            </a:r>
          </a:p>
        </p:txBody>
      </p:sp>
      <p:sp>
        <p:nvSpPr>
          <p:cNvPr id="347159" name="Text Box 23">
            <a:extLst>
              <a:ext uri="{FF2B5EF4-FFF2-40B4-BE49-F238E27FC236}">
                <a16:creationId xmlns:a16="http://schemas.microsoft.com/office/drawing/2014/main" xmlns="" id="{AE5A677B-232F-49A3-8875-9D4D18FDC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-13096"/>
            <a:ext cx="1381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UNION(4,3)</a:t>
            </a:r>
          </a:p>
        </p:txBody>
      </p:sp>
      <p:sp>
        <p:nvSpPr>
          <p:cNvPr id="347160" name="Text Box 24">
            <a:extLst>
              <a:ext uri="{FF2B5EF4-FFF2-40B4-BE49-F238E27FC236}">
                <a16:creationId xmlns:a16="http://schemas.microsoft.com/office/drawing/2014/main" xmlns="" id="{1E18B30A-8041-4F47-840F-C5C173A1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444104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347161" name="Line 25">
            <a:extLst>
              <a:ext uri="{FF2B5EF4-FFF2-40B4-BE49-F238E27FC236}">
                <a16:creationId xmlns:a16="http://schemas.microsoft.com/office/drawing/2014/main" xmlns="" id="{3CB6C91D-04B2-41FD-AC0F-008CC50084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825104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62" name="Text Box 26">
            <a:extLst>
              <a:ext uri="{FF2B5EF4-FFF2-40B4-BE49-F238E27FC236}">
                <a16:creationId xmlns:a16="http://schemas.microsoft.com/office/drawing/2014/main" xmlns="" id="{66E089AC-E2C4-4FC6-9496-578FC10C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29904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347163" name="Text Box 27">
            <a:extLst>
              <a:ext uri="{FF2B5EF4-FFF2-40B4-BE49-F238E27FC236}">
                <a16:creationId xmlns:a16="http://schemas.microsoft.com/office/drawing/2014/main" xmlns="" id="{605F0CDC-5298-43C0-A051-8C4EE1C69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825104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RANK(5)=1</a:t>
            </a:r>
          </a:p>
        </p:txBody>
      </p:sp>
      <p:sp>
        <p:nvSpPr>
          <p:cNvPr id="347164" name="Line 28">
            <a:extLst>
              <a:ext uri="{FF2B5EF4-FFF2-40B4-BE49-F238E27FC236}">
                <a16:creationId xmlns:a16="http://schemas.microsoft.com/office/drawing/2014/main" xmlns="" id="{8A8F6DB3-7336-4FB3-A6E8-AF6472A5D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825104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65" name="Text Box 29">
            <a:extLst>
              <a:ext uri="{FF2B5EF4-FFF2-40B4-BE49-F238E27FC236}">
                <a16:creationId xmlns:a16="http://schemas.microsoft.com/office/drawing/2014/main" xmlns="" id="{3849D41E-B898-4ACF-A17F-AFEA5DE01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1129904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347168" name="Text Box 32">
            <a:extLst>
              <a:ext uri="{FF2B5EF4-FFF2-40B4-BE49-F238E27FC236}">
                <a16:creationId xmlns:a16="http://schemas.microsoft.com/office/drawing/2014/main" xmlns="" id="{D919D068-3DB6-42B2-B74C-9DD9B47B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1815704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347169" name="Line 33">
            <a:extLst>
              <a:ext uri="{FF2B5EF4-FFF2-40B4-BE49-F238E27FC236}">
                <a16:creationId xmlns:a16="http://schemas.microsoft.com/office/drawing/2014/main" xmlns="" id="{17A8F647-A882-46DF-A66A-280A64D56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496616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70" name="Text Box 34">
            <a:extLst>
              <a:ext uri="{FF2B5EF4-FFF2-40B4-BE49-F238E27FC236}">
                <a16:creationId xmlns:a16="http://schemas.microsoft.com/office/drawing/2014/main" xmlns="" id="{9B74377E-27EE-4711-B1D0-B9255F8B9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1801416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347171" name="Text Box 35">
            <a:extLst>
              <a:ext uri="{FF2B5EF4-FFF2-40B4-BE49-F238E27FC236}">
                <a16:creationId xmlns:a16="http://schemas.microsoft.com/office/drawing/2014/main" xmlns="" id="{456FB7A6-05DF-4B7E-ABF8-99C15DCFB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506016"/>
            <a:ext cx="1341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RANK(2)=2</a:t>
            </a:r>
          </a:p>
        </p:txBody>
      </p:sp>
      <p:sp>
        <p:nvSpPr>
          <p:cNvPr id="347173" name="Line 37">
            <a:extLst>
              <a:ext uri="{FF2B5EF4-FFF2-40B4-BE49-F238E27FC236}">
                <a16:creationId xmlns:a16="http://schemas.microsoft.com/office/drawing/2014/main" xmlns="" id="{637C5B4A-E918-40B1-B855-915CD62AC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4200" y="825104"/>
            <a:ext cx="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74" name="Text Box 38">
            <a:extLst>
              <a:ext uri="{FF2B5EF4-FFF2-40B4-BE49-F238E27FC236}">
                <a16:creationId xmlns:a16="http://schemas.microsoft.com/office/drawing/2014/main" xmlns="" id="{F6CB8158-5131-4F48-A9FD-8341C9927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29904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347175" name="Line 39">
            <a:extLst>
              <a:ext uri="{FF2B5EF4-FFF2-40B4-BE49-F238E27FC236}">
                <a16:creationId xmlns:a16="http://schemas.microsoft.com/office/drawing/2014/main" xmlns="" id="{28B24AFD-C49D-47BC-B034-A4A988839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496616"/>
            <a:ext cx="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76" name="Text Box 40">
            <a:extLst>
              <a:ext uri="{FF2B5EF4-FFF2-40B4-BE49-F238E27FC236}">
                <a16:creationId xmlns:a16="http://schemas.microsoft.com/office/drawing/2014/main" xmlns="" id="{3ECD9866-72F3-4F06-9E75-6EC9F0A5D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25304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FIND(4)</a:t>
            </a:r>
          </a:p>
        </p:txBody>
      </p:sp>
      <p:sp>
        <p:nvSpPr>
          <p:cNvPr id="347177" name="Text Box 41">
            <a:extLst>
              <a:ext uri="{FF2B5EF4-FFF2-40B4-BE49-F238E27FC236}">
                <a16:creationId xmlns:a16="http://schemas.microsoft.com/office/drawing/2014/main" xmlns="" id="{FDC22310-60F1-4CF2-966C-9D9E30EBC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882504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347178" name="Line 42">
            <a:extLst>
              <a:ext uri="{FF2B5EF4-FFF2-40B4-BE49-F238E27FC236}">
                <a16:creationId xmlns:a16="http://schemas.microsoft.com/office/drawing/2014/main" xmlns="" id="{09E2B277-FED2-4953-BF16-0D07F7684D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3263504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79" name="Text Box 43">
            <a:extLst>
              <a:ext uri="{FF2B5EF4-FFF2-40B4-BE49-F238E27FC236}">
                <a16:creationId xmlns:a16="http://schemas.microsoft.com/office/drawing/2014/main" xmlns="" id="{A108237E-D7D2-48A2-B308-D164FD4D7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3568304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347181" name="Line 45">
            <a:extLst>
              <a:ext uri="{FF2B5EF4-FFF2-40B4-BE49-F238E27FC236}">
                <a16:creationId xmlns:a16="http://schemas.microsoft.com/office/drawing/2014/main" xmlns="" id="{F1784F82-A787-4903-BFA8-D90EA4C87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7238" y="3263504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82" name="Text Box 46">
            <a:extLst>
              <a:ext uri="{FF2B5EF4-FFF2-40B4-BE49-F238E27FC236}">
                <a16:creationId xmlns:a16="http://schemas.microsoft.com/office/drawing/2014/main" xmlns="" id="{5ECA2B4D-5F70-4643-8677-B26B4078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3568304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347183" name="Text Box 47">
            <a:extLst>
              <a:ext uri="{FF2B5EF4-FFF2-40B4-BE49-F238E27FC236}">
                <a16:creationId xmlns:a16="http://schemas.microsoft.com/office/drawing/2014/main" xmlns="" id="{1738A0C6-9112-499F-B7C2-F814AEF0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54016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347184" name="Line 48">
            <a:extLst>
              <a:ext uri="{FF2B5EF4-FFF2-40B4-BE49-F238E27FC236}">
                <a16:creationId xmlns:a16="http://schemas.microsoft.com/office/drawing/2014/main" xmlns="" id="{80701DB5-9AB3-4D3C-A04A-C39DCA144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238" y="3935016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85" name="Text Box 49">
            <a:extLst>
              <a:ext uri="{FF2B5EF4-FFF2-40B4-BE49-F238E27FC236}">
                <a16:creationId xmlns:a16="http://schemas.microsoft.com/office/drawing/2014/main" xmlns="" id="{41ED1B9E-1EBE-4B9A-A709-DD2CFBA71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4239816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347187" name="Line 51">
            <a:extLst>
              <a:ext uri="{FF2B5EF4-FFF2-40B4-BE49-F238E27FC236}">
                <a16:creationId xmlns:a16="http://schemas.microsoft.com/office/drawing/2014/main" xmlns="" id="{5D65528F-C66D-44F2-A883-D736C7200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3263504"/>
            <a:ext cx="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88" name="Text Box 52">
            <a:extLst>
              <a:ext uri="{FF2B5EF4-FFF2-40B4-BE49-F238E27FC236}">
                <a16:creationId xmlns:a16="http://schemas.microsoft.com/office/drawing/2014/main" xmlns="" id="{C655D83F-91C4-4AC7-949C-23942E28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3568304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3</a:t>
            </a:r>
          </a:p>
        </p:txBody>
      </p:sp>
      <p:graphicFrame>
        <p:nvGraphicFramePr>
          <p:cNvPr id="347190" name="Object 54">
            <a:extLst>
              <a:ext uri="{FF2B5EF4-FFF2-40B4-BE49-F238E27FC236}">
                <a16:creationId xmlns:a16="http://schemas.microsoft.com/office/drawing/2014/main" xmlns="" id="{FB562A39-A75E-43EC-B6A5-DEE62BBA9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73935"/>
              </p:ext>
            </p:extLst>
          </p:nvPr>
        </p:nvGraphicFramePr>
        <p:xfrm>
          <a:off x="2438400" y="3427016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347190" name="Object 54">
                        <a:extLst>
                          <a:ext uri="{FF2B5EF4-FFF2-40B4-BE49-F238E27FC236}">
                            <a16:creationId xmlns:a16="http://schemas.microsoft.com/office/drawing/2014/main" xmlns="" id="{FB562A39-A75E-43EC-B6A5-DEE62BBA9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7016"/>
                        <a:ext cx="1270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91" name="Text Box 55">
            <a:extLst>
              <a:ext uri="{FF2B5EF4-FFF2-40B4-BE49-F238E27FC236}">
                <a16:creationId xmlns:a16="http://schemas.microsoft.com/office/drawing/2014/main" xmlns="" id="{C11ED488-A0C3-47A9-AD64-D4D0D2F4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97016"/>
            <a:ext cx="2474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FIND(3)      no change</a:t>
            </a:r>
          </a:p>
        </p:txBody>
      </p:sp>
      <p:sp>
        <p:nvSpPr>
          <p:cNvPr id="347192" name="Text Box 56">
            <a:extLst>
              <a:ext uri="{FF2B5EF4-FFF2-40B4-BE49-F238E27FC236}">
                <a16:creationId xmlns:a16="http://schemas.microsoft.com/office/drawing/2014/main" xmlns="" id="{19C8F0C9-05B2-479A-8762-F60076BE4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78016"/>
            <a:ext cx="3379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FIND(6)      (path compression)</a:t>
            </a:r>
          </a:p>
        </p:txBody>
      </p:sp>
      <p:sp>
        <p:nvSpPr>
          <p:cNvPr id="347193" name="Text Box 57">
            <a:extLst>
              <a:ext uri="{FF2B5EF4-FFF2-40B4-BE49-F238E27FC236}">
                <a16:creationId xmlns:a16="http://schemas.microsoft.com/office/drawing/2014/main" xmlns="" id="{6D69E193-29CB-4AC9-BB3E-8997DFCF9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5459016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347194" name="Line 58">
            <a:extLst>
              <a:ext uri="{FF2B5EF4-FFF2-40B4-BE49-F238E27FC236}">
                <a16:creationId xmlns:a16="http://schemas.microsoft.com/office/drawing/2014/main" xmlns="" id="{A9904DAE-951A-4F1E-9715-867D1C3EC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5840016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95" name="Text Box 59">
            <a:extLst>
              <a:ext uri="{FF2B5EF4-FFF2-40B4-BE49-F238E27FC236}">
                <a16:creationId xmlns:a16="http://schemas.microsoft.com/office/drawing/2014/main" xmlns="" id="{848BC66B-8655-43B0-96F7-03761667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44816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347196" name="Line 60">
            <a:extLst>
              <a:ext uri="{FF2B5EF4-FFF2-40B4-BE49-F238E27FC236}">
                <a16:creationId xmlns:a16="http://schemas.microsoft.com/office/drawing/2014/main" xmlns="" id="{D7ACE03D-B7FB-4D82-8057-F3008E1CE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840016"/>
            <a:ext cx="2286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197" name="Text Box 61">
            <a:extLst>
              <a:ext uri="{FF2B5EF4-FFF2-40B4-BE49-F238E27FC236}">
                <a16:creationId xmlns:a16="http://schemas.microsoft.com/office/drawing/2014/main" xmlns="" id="{12E66088-87A8-406E-8C55-DB3207B2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6144816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347198" name="Text Box 62">
            <a:extLst>
              <a:ext uri="{FF2B5EF4-FFF2-40B4-BE49-F238E27FC236}">
                <a16:creationId xmlns:a16="http://schemas.microsoft.com/office/drawing/2014/main" xmlns="" id="{A3D7ED59-9841-4109-8A11-1A785711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6130529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347199" name="Line 63">
            <a:extLst>
              <a:ext uri="{FF2B5EF4-FFF2-40B4-BE49-F238E27FC236}">
                <a16:creationId xmlns:a16="http://schemas.microsoft.com/office/drawing/2014/main" xmlns="" id="{04C6B917-1163-4EEE-B460-4305F1380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600" y="5840016"/>
            <a:ext cx="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7200" name="Text Box 64">
            <a:extLst>
              <a:ext uri="{FF2B5EF4-FFF2-40B4-BE49-F238E27FC236}">
                <a16:creationId xmlns:a16="http://schemas.microsoft.com/office/drawing/2014/main" xmlns="" id="{00AA1F01-D2BB-4201-899F-D3818F278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144816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3</a:t>
            </a:r>
          </a:p>
        </p:txBody>
      </p:sp>
      <p:graphicFrame>
        <p:nvGraphicFramePr>
          <p:cNvPr id="347201" name="Object 65">
            <a:extLst>
              <a:ext uri="{FF2B5EF4-FFF2-40B4-BE49-F238E27FC236}">
                <a16:creationId xmlns:a16="http://schemas.microsoft.com/office/drawing/2014/main" xmlns="" id="{AC0DA07B-E71E-44A7-A214-2E5D8051E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20434"/>
              </p:ext>
            </p:extLst>
          </p:nvPr>
        </p:nvGraphicFramePr>
        <p:xfrm>
          <a:off x="2544763" y="6003529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347201" name="Object 65">
                        <a:extLst>
                          <a:ext uri="{FF2B5EF4-FFF2-40B4-BE49-F238E27FC236}">
                            <a16:creationId xmlns:a16="http://schemas.microsoft.com/office/drawing/2014/main" xmlns="" id="{AC0DA07B-E71E-44A7-A214-2E5D8051E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6003529"/>
                        <a:ext cx="1270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02" name="Text Box 66">
            <a:extLst>
              <a:ext uri="{FF2B5EF4-FFF2-40B4-BE49-F238E27FC236}">
                <a16:creationId xmlns:a16="http://schemas.microsoft.com/office/drawing/2014/main" xmlns="" id="{55C0280F-800D-4EEF-A2B9-D3BBBA39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144816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99"/>
                </a:solidFill>
              </a:rPr>
              <a:t>6</a:t>
            </a:r>
          </a:p>
        </p:txBody>
      </p:sp>
      <p:graphicFrame>
        <p:nvGraphicFramePr>
          <p:cNvPr id="347203" name="Object 67">
            <a:extLst>
              <a:ext uri="{FF2B5EF4-FFF2-40B4-BE49-F238E27FC236}">
                <a16:creationId xmlns:a16="http://schemas.microsoft.com/office/drawing/2014/main" xmlns="" id="{C0E21974-0F4C-4F6F-A9DC-E7BA6DDC3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632622"/>
              </p:ext>
            </p:extLst>
          </p:nvPr>
        </p:nvGraphicFramePr>
        <p:xfrm>
          <a:off x="2971800" y="5992416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347203" name="Object 67">
                        <a:extLst>
                          <a:ext uri="{FF2B5EF4-FFF2-40B4-BE49-F238E27FC236}">
                            <a16:creationId xmlns:a16="http://schemas.microsoft.com/office/drawing/2014/main" xmlns="" id="{C0E21974-0F4C-4F6F-A9DC-E7BA6DDC37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992416"/>
                        <a:ext cx="1270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Describe a data structure that supports the following operations:	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find(x) – returns the representative of x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union(x, y) – unifies the groups of x and y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min(x) – returns the minimal element in the group of 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We modify the disjoint set data structure so that we keep a reference to the minimal element in the group representative.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The find operation does not change (log(n))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The union operation is similar to the original union operation, and the minimal element is the smallest between the minimal of the two groups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Executing union(4,6)</a:t>
            </a:r>
          </a:p>
          <a:p>
            <a:pPr eaLnBrk="1" hangingPunct="1">
              <a:buFontTx/>
              <a:buNone/>
            </a:pPr>
            <a:endParaRPr lang="en-US" altLang="zh-CN">
              <a:ea typeface="宋体" charset="-122"/>
            </a:endParaRP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53340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5720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70104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0960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3340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6781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 flipV="1">
            <a:off x="65532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 flipV="1">
            <a:off x="58674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64008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V="1">
            <a:off x="57912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50292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4832" name="AutoShape 16"/>
          <p:cNvCxnSpPr>
            <a:cxnSpLocks noChangeShapeType="1"/>
            <a:stCxn id="34820" idx="1"/>
            <a:endCxn id="34820" idx="7"/>
          </p:cNvCxnSpPr>
          <p:nvPr/>
        </p:nvCxnSpPr>
        <p:spPr bwMode="auto">
          <a:xfrm rot="5400000" flipV="1">
            <a:off x="5638006" y="2159794"/>
            <a:ext cx="1588" cy="431800"/>
          </a:xfrm>
          <a:prstGeom prst="curvedConnector3">
            <a:avLst>
              <a:gd name="adj1" fmla="val -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33" name="AutoShape 17"/>
          <p:cNvCxnSpPr>
            <a:cxnSpLocks noChangeShapeType="1"/>
          </p:cNvCxnSpPr>
          <p:nvPr/>
        </p:nvCxnSpPr>
        <p:spPr bwMode="auto">
          <a:xfrm rot="5400000" flipV="1">
            <a:off x="7327106" y="2145507"/>
            <a:ext cx="1587" cy="431800"/>
          </a:xfrm>
          <a:prstGeom prst="curvedConnector3">
            <a:avLst>
              <a:gd name="adj1" fmla="val -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934200" y="53340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486400" y="52990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248400" y="4460875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6248400" y="331787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784725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5486400" y="24034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7162800" y="24034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6</a:t>
            </a:r>
          </a:p>
        </p:txBody>
      </p:sp>
      <p:graphicFrame>
        <p:nvGraphicFramePr>
          <p:cNvPr id="39961" name="Group 25"/>
          <p:cNvGraphicFramePr>
            <a:graphicFrameLocks noGrp="1"/>
          </p:cNvGraphicFramePr>
          <p:nvPr/>
        </p:nvGraphicFramePr>
        <p:xfrm>
          <a:off x="381000" y="4572000"/>
          <a:ext cx="4478338" cy="15621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Parent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4883" name="AutoShape 67"/>
          <p:cNvSpPr>
            <a:spLocks noChangeArrowheads="1"/>
          </p:cNvSpPr>
          <p:nvPr/>
        </p:nvSpPr>
        <p:spPr bwMode="auto">
          <a:xfrm>
            <a:off x="7010400" y="1905000"/>
            <a:ext cx="533400" cy="381000"/>
          </a:xfrm>
          <a:custGeom>
            <a:avLst/>
            <a:gdLst>
              <a:gd name="T0" fmla="*/ 266700 w 21600"/>
              <a:gd name="T1" fmla="*/ 0 h 21600"/>
              <a:gd name="T2" fmla="*/ 78109 w 21600"/>
              <a:gd name="T3" fmla="*/ 55792 h 21600"/>
              <a:gd name="T4" fmla="*/ 0 w 21600"/>
              <a:gd name="T5" fmla="*/ 190500 h 21600"/>
              <a:gd name="T6" fmla="*/ 78109 w 21600"/>
              <a:gd name="T7" fmla="*/ 325208 h 21600"/>
              <a:gd name="T8" fmla="*/ 266700 w 21600"/>
              <a:gd name="T9" fmla="*/ 381000 h 21600"/>
              <a:gd name="T10" fmla="*/ 455291 w 21600"/>
              <a:gd name="T11" fmla="*/ 325208 h 21600"/>
              <a:gd name="T12" fmla="*/ 533400 w 21600"/>
              <a:gd name="T13" fmla="*/ 190500 h 21600"/>
              <a:gd name="T14" fmla="*/ 455291 w 21600"/>
              <a:gd name="T15" fmla="*/ 5579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 flipH="1">
            <a:off x="6019800" y="2590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8B93A9BE-5C3D-44EE-89A5-6DCAFB21E2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Path Compression Exercise:</a:t>
            </a:r>
          </a:p>
        </p:txBody>
      </p:sp>
      <p:sp>
        <p:nvSpPr>
          <p:cNvPr id="41988" name="AutoShape 3">
            <a:extLst>
              <a:ext uri="{FF2B5EF4-FFF2-40B4-BE49-F238E27FC236}">
                <a16:creationId xmlns:a16="http://schemas.microsoft.com/office/drawing/2014/main" xmlns="" id="{466C0D40-41D4-4A29-9085-856FAE34953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19600" y="3810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xmlns="" id="{6F195132-E228-4010-876C-10A76160459D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37925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/>
              <a:t>f</a:t>
            </a:r>
          </a:p>
        </p:txBody>
      </p:sp>
      <p:cxnSp>
        <p:nvCxnSpPr>
          <p:cNvPr id="41990" name="AutoShape 6">
            <a:extLst>
              <a:ext uri="{FF2B5EF4-FFF2-40B4-BE49-F238E27FC236}">
                <a16:creationId xmlns:a16="http://schemas.microsoft.com/office/drawing/2014/main" xmlns="" id="{BB88F737-8E07-4A34-8016-1183985F12C4}"/>
              </a:ext>
            </a:extLst>
          </p:cNvPr>
          <p:cNvCxnSpPr>
            <a:cxnSpLocks noChangeShapeType="1"/>
            <a:stCxn id="41989" idx="0"/>
            <a:endCxn id="41997" idx="4"/>
          </p:cNvCxnSpPr>
          <p:nvPr>
            <p:custDataLst>
              <p:tags r:id="rId4"/>
            </p:custDataLst>
          </p:nvPr>
        </p:nvCxnSpPr>
        <p:spPr bwMode="auto">
          <a:xfrm flipH="1" flipV="1">
            <a:off x="2144713" y="3373438"/>
            <a:ext cx="14287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1" name="Oval 7">
            <a:extLst>
              <a:ext uri="{FF2B5EF4-FFF2-40B4-BE49-F238E27FC236}">
                <a16:creationId xmlns:a16="http://schemas.microsoft.com/office/drawing/2014/main" xmlns="" id="{F0525C7D-05A5-46D6-9533-3EA7A64E4FB0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881313" y="37925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/>
              <a:t>h</a:t>
            </a:r>
          </a:p>
        </p:txBody>
      </p:sp>
      <p:cxnSp>
        <p:nvCxnSpPr>
          <p:cNvPr id="41992" name="AutoShape 8">
            <a:extLst>
              <a:ext uri="{FF2B5EF4-FFF2-40B4-BE49-F238E27FC236}">
                <a16:creationId xmlns:a16="http://schemas.microsoft.com/office/drawing/2014/main" xmlns="" id="{294DFFDD-A489-473D-87CA-8E6071299721}"/>
              </a:ext>
            </a:extLst>
          </p:cNvPr>
          <p:cNvCxnSpPr>
            <a:cxnSpLocks noChangeShapeType="1"/>
            <a:stCxn id="41991" idx="0"/>
            <a:endCxn id="41997" idx="5"/>
          </p:cNvCxnSpPr>
          <p:nvPr>
            <p:custDataLst>
              <p:tags r:id="rId6"/>
            </p:custDataLst>
          </p:nvPr>
        </p:nvCxnSpPr>
        <p:spPr bwMode="auto">
          <a:xfrm flipH="1" flipV="1">
            <a:off x="2324100" y="3298825"/>
            <a:ext cx="811213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Oval 9">
            <a:extLst>
              <a:ext uri="{FF2B5EF4-FFF2-40B4-BE49-F238E27FC236}">
                <a16:creationId xmlns:a16="http://schemas.microsoft.com/office/drawing/2014/main" xmlns="" id="{37B26A17-C8A9-4443-ABDE-68B94DB94FE4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990600" y="37925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/>
              <a:t>a</a:t>
            </a:r>
          </a:p>
        </p:txBody>
      </p: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xmlns="" id="{F779B6E1-05A3-4165-854C-012F4EE7B075}"/>
              </a:ext>
            </a:extLst>
          </p:cNvPr>
          <p:cNvCxnSpPr>
            <a:cxnSpLocks noChangeShapeType="1"/>
            <a:stCxn id="41993" idx="0"/>
            <a:endCxn id="41997" idx="3"/>
          </p:cNvCxnSpPr>
          <p:nvPr>
            <p:custDataLst>
              <p:tags r:id="rId8"/>
            </p:custDataLst>
          </p:nvPr>
        </p:nvCxnSpPr>
        <p:spPr bwMode="auto">
          <a:xfrm flipV="1">
            <a:off x="1244600" y="3298825"/>
            <a:ext cx="720725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Oval 11">
            <a:extLst>
              <a:ext uri="{FF2B5EF4-FFF2-40B4-BE49-F238E27FC236}">
                <a16:creationId xmlns:a16="http://schemas.microsoft.com/office/drawing/2014/main" xmlns="" id="{5222068B-1658-4FB8-928E-31EB699D1F2E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519113" y="46307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/>
              <a:t>b</a:t>
            </a:r>
          </a:p>
        </p:txBody>
      </p:sp>
      <p:cxnSp>
        <p:nvCxnSpPr>
          <p:cNvPr id="41996" name="AutoShape 12">
            <a:extLst>
              <a:ext uri="{FF2B5EF4-FFF2-40B4-BE49-F238E27FC236}">
                <a16:creationId xmlns:a16="http://schemas.microsoft.com/office/drawing/2014/main" xmlns="" id="{D1D72D92-081F-41A6-999C-3258C60C68EE}"/>
              </a:ext>
            </a:extLst>
          </p:cNvPr>
          <p:cNvCxnSpPr>
            <a:cxnSpLocks noChangeShapeType="1"/>
            <a:stCxn id="41995" idx="0"/>
            <a:endCxn id="41993" idx="3"/>
          </p:cNvCxnSpPr>
          <p:nvPr>
            <p:custDataLst>
              <p:tags r:id="rId10"/>
            </p:custDataLst>
          </p:nvPr>
        </p:nvCxnSpPr>
        <p:spPr bwMode="auto">
          <a:xfrm flipV="1">
            <a:off x="773113" y="4244975"/>
            <a:ext cx="292100" cy="36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7" name="Oval 13">
            <a:extLst>
              <a:ext uri="{FF2B5EF4-FFF2-40B4-BE49-F238E27FC236}">
                <a16:creationId xmlns:a16="http://schemas.microsoft.com/office/drawing/2014/main" xmlns="" id="{43AB2EE6-5E73-409C-803E-5F8662D30BD9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1890713" y="284638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/>
              <a:t>c</a:t>
            </a:r>
          </a:p>
        </p:txBody>
      </p:sp>
      <p:cxnSp>
        <p:nvCxnSpPr>
          <p:cNvPr id="41998" name="AutoShape 14">
            <a:extLst>
              <a:ext uri="{FF2B5EF4-FFF2-40B4-BE49-F238E27FC236}">
                <a16:creationId xmlns:a16="http://schemas.microsoft.com/office/drawing/2014/main" xmlns="" id="{B71EFBFE-BD95-4E39-A0D2-EA80DAB7CBD7}"/>
              </a:ext>
            </a:extLst>
          </p:cNvPr>
          <p:cNvCxnSpPr>
            <a:cxnSpLocks noChangeShapeType="1"/>
            <a:stCxn id="41997" idx="0"/>
          </p:cNvCxnSpPr>
          <p:nvPr>
            <p:custDataLst>
              <p:tags r:id="rId12"/>
            </p:custDataLst>
          </p:nvPr>
        </p:nvCxnSpPr>
        <p:spPr bwMode="auto">
          <a:xfrm flipH="1" flipV="1">
            <a:off x="2141538" y="2357438"/>
            <a:ext cx="3175" cy="4699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9" name="Oval 15">
            <a:extLst>
              <a:ext uri="{FF2B5EF4-FFF2-40B4-BE49-F238E27FC236}">
                <a16:creationId xmlns:a16="http://schemas.microsoft.com/office/drawing/2014/main" xmlns="" id="{AD4EEC78-4B4B-4CBD-A87C-2970D3430097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458913" y="46307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/>
              <a:t>d</a:t>
            </a:r>
          </a:p>
        </p:txBody>
      </p:sp>
      <p:cxnSp>
        <p:nvCxnSpPr>
          <p:cNvPr id="42000" name="AutoShape 16">
            <a:extLst>
              <a:ext uri="{FF2B5EF4-FFF2-40B4-BE49-F238E27FC236}">
                <a16:creationId xmlns:a16="http://schemas.microsoft.com/office/drawing/2014/main" xmlns="" id="{A2A26EEA-8458-40DA-B4D8-6CD5FBABF7A8}"/>
              </a:ext>
            </a:extLst>
          </p:cNvPr>
          <p:cNvCxnSpPr>
            <a:cxnSpLocks noChangeShapeType="1"/>
            <a:stCxn id="41999" idx="0"/>
            <a:endCxn id="41993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1423988" y="4244975"/>
            <a:ext cx="288925" cy="36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1" name="Oval 17">
            <a:extLst>
              <a:ext uri="{FF2B5EF4-FFF2-40B4-BE49-F238E27FC236}">
                <a16:creationId xmlns:a16="http://schemas.microsoft.com/office/drawing/2014/main" xmlns="" id="{8508E80E-F042-4727-9D58-82F2C97CBDF0}"/>
              </a:ext>
            </a:extLst>
          </p:cNvPr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1230313" y="553878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/>
              <a:t>e</a:t>
            </a:r>
          </a:p>
        </p:txBody>
      </p:sp>
      <p:cxnSp>
        <p:nvCxnSpPr>
          <p:cNvPr id="42002" name="AutoShape 18">
            <a:extLst>
              <a:ext uri="{FF2B5EF4-FFF2-40B4-BE49-F238E27FC236}">
                <a16:creationId xmlns:a16="http://schemas.microsoft.com/office/drawing/2014/main" xmlns="" id="{81B4B6B8-E865-44D4-9521-2250A66B9603}"/>
              </a:ext>
            </a:extLst>
          </p:cNvPr>
          <p:cNvCxnSpPr>
            <a:cxnSpLocks noChangeShapeType="1"/>
            <a:stCxn id="42001" idx="0"/>
            <a:endCxn id="41995" idx="5"/>
          </p:cNvCxnSpPr>
          <p:nvPr>
            <p:custDataLst>
              <p:tags r:id="rId16"/>
            </p:custDataLst>
          </p:nvPr>
        </p:nvCxnSpPr>
        <p:spPr bwMode="auto">
          <a:xfrm flipH="1" flipV="1">
            <a:off x="952500" y="5083175"/>
            <a:ext cx="531813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Oval 19">
            <a:extLst>
              <a:ext uri="{FF2B5EF4-FFF2-40B4-BE49-F238E27FC236}">
                <a16:creationId xmlns:a16="http://schemas.microsoft.com/office/drawing/2014/main" xmlns="" id="{86F36175-85C5-4A70-B8AD-AF1E876E8A91}"/>
              </a:ext>
            </a:extLst>
          </p:cNvPr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3552825" y="2879725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/>
              <a:t>g</a:t>
            </a:r>
          </a:p>
        </p:txBody>
      </p:sp>
      <p:cxnSp>
        <p:nvCxnSpPr>
          <p:cNvPr id="42004" name="AutoShape 20">
            <a:extLst>
              <a:ext uri="{FF2B5EF4-FFF2-40B4-BE49-F238E27FC236}">
                <a16:creationId xmlns:a16="http://schemas.microsoft.com/office/drawing/2014/main" xmlns="" id="{3852CB19-2180-49BD-B584-E39A0995818A}"/>
              </a:ext>
            </a:extLst>
          </p:cNvPr>
          <p:cNvCxnSpPr>
            <a:cxnSpLocks noChangeShapeType="1"/>
            <a:stCxn id="42003" idx="0"/>
          </p:cNvCxnSpPr>
          <p:nvPr>
            <p:custDataLst>
              <p:tags r:id="rId18"/>
            </p:custDataLst>
          </p:nvPr>
        </p:nvCxnSpPr>
        <p:spPr bwMode="auto">
          <a:xfrm flipV="1">
            <a:off x="3806825" y="2390775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Oval 21">
            <a:extLst>
              <a:ext uri="{FF2B5EF4-FFF2-40B4-BE49-F238E27FC236}">
                <a16:creationId xmlns:a16="http://schemas.microsoft.com/office/drawing/2014/main" xmlns="" id="{B4D0B076-3EBA-4CCD-9E75-F596CA5CF608}"/>
              </a:ext>
            </a:extLst>
          </p:cNvPr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519113" y="553878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/>
              <a:t>i</a:t>
            </a:r>
          </a:p>
        </p:txBody>
      </p:sp>
      <p:cxnSp>
        <p:nvCxnSpPr>
          <p:cNvPr id="42006" name="AutoShape 22">
            <a:extLst>
              <a:ext uri="{FF2B5EF4-FFF2-40B4-BE49-F238E27FC236}">
                <a16:creationId xmlns:a16="http://schemas.microsoft.com/office/drawing/2014/main" xmlns="" id="{923A71AE-BBE5-4B98-AC4C-DC0007EECBCA}"/>
              </a:ext>
            </a:extLst>
          </p:cNvPr>
          <p:cNvCxnSpPr>
            <a:cxnSpLocks noChangeShapeType="1"/>
            <a:stCxn id="42005" idx="0"/>
            <a:endCxn id="41995" idx="4"/>
          </p:cNvCxnSpPr>
          <p:nvPr>
            <p:custDataLst>
              <p:tags r:id="rId20"/>
            </p:custDataLst>
          </p:nvPr>
        </p:nvCxnSpPr>
        <p:spPr bwMode="auto">
          <a:xfrm flipV="1">
            <a:off x="773113" y="5157788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xmlns="" id="{9A9F38A6-720E-4D52-94C3-55F4BBBB5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063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Draw the resulting up tree after Find(e) with path compression.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xmlns="" id="{D9D34E10-0CD2-4EA7-938E-E9AE84D0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E381C263-3CED-4CD9-9C89-5AD6FDE7D36B}" type="slidenum">
              <a:rPr lang="en-US" altLang="en-US" smtClean="0"/>
              <a:pPr/>
              <a:t>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91090805-F2EE-4248-8711-72A1A1D19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Operations: Union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45744BD6-8953-4B4A-9A17-EC863FF66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Union(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y</a:t>
            </a:r>
            <a:r>
              <a:rPr lang="en-US" altLang="en-US" dirty="0">
                <a:ea typeface="ＭＳ Ｐゴシック" panose="020B0600070205080204" pitchFamily="34" charset="-128"/>
              </a:rPr>
              <a:t>) – Combine or merge two sets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y</a:t>
            </a:r>
            <a:r>
              <a:rPr lang="en-US" altLang="en-US" dirty="0">
                <a:ea typeface="ＭＳ Ｐゴシック" panose="020B0600070205080204" pitchFamily="34" charset="-128"/>
              </a:rPr>
              <a:t> into a single set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Before: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{{e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7</a:t>
            </a:r>
            <a:r>
              <a:rPr lang="en-US" altLang="en-US" dirty="0">
                <a:ea typeface="ＭＳ Ｐゴシック" panose="020B0600070205080204" pitchFamily="34" charset="-128"/>
              </a:rPr>
              <a:t>} 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8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9</a:t>
            </a:r>
            <a:r>
              <a:rPr lang="en-US" altLang="en-US" dirty="0">
                <a:ea typeface="ＭＳ Ｐゴシック" panose="020B0600070205080204" pitchFamily="34" charset="-128"/>
              </a:rPr>
              <a:t>}, {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6</a:t>
            </a:r>
            <a:r>
              <a:rPr lang="en-US" altLang="en-US" dirty="0">
                <a:ea typeface="ＭＳ Ｐゴシック" panose="020B0600070205080204" pitchFamily="34" charset="-128"/>
              </a:rPr>
              <a:t>}}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After Union(e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):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{{e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7, </a:t>
            </a:r>
            <a:r>
              <a:rPr lang="en-US" altLang="en-US" dirty="0"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6</a:t>
            </a:r>
            <a:r>
              <a:rPr lang="en-US" altLang="en-US" dirty="0">
                <a:ea typeface="ＭＳ Ｐゴシック" panose="020B0600070205080204" pitchFamily="34" charset="-128"/>
              </a:rPr>
              <a:t>} 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8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9</a:t>
            </a:r>
            <a:r>
              <a:rPr lang="en-US" altLang="en-US" dirty="0">
                <a:ea typeface="ＭＳ Ｐゴシック" panose="020B0600070205080204" pitchFamily="34" charset="-128"/>
              </a:rPr>
              <a:t>}}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xmlns="" id="{544BA012-8CDA-4C79-B90D-CF2ED513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E381C263-3CED-4CD9-9C89-5AD6FDE7D36B}" type="slidenum">
              <a:rPr lang="en-US" altLang="en-US" smtClean="0"/>
              <a:pPr/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2DA95F48-55E8-4119-82D6-A492DBE42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Operations: Find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2F630C78-27C5-4DFC-86D1-CB188D2A3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Determine which set a particular element is in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Useful for determining if two elements are in the same set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Each set has a unique name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name is arbitrary; what matters is that find(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ea typeface="ＭＳ Ｐゴシック" panose="020B0600070205080204" pitchFamily="34" charset="-128"/>
              </a:rPr>
              <a:t>) == find(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ea typeface="ＭＳ Ｐゴシック" panose="020B0600070205080204" pitchFamily="34" charset="-128"/>
              </a:rPr>
              <a:t>) is true only 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 the same set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one of the members of the set is the "representative" (i.e. name) of the set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{{e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2400" baseline="-25000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sz="2400" dirty="0">
                <a:ea typeface="ＭＳ Ｐゴシック" panose="020B0600070205080204" pitchFamily="34" charset="-128"/>
              </a:rPr>
              <a:t>, e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7, </a:t>
            </a:r>
            <a:r>
              <a:rPr lang="en-US" altLang="en-US" sz="2400" dirty="0">
                <a:ea typeface="ＭＳ Ｐゴシック" panose="020B0600070205080204" pitchFamily="34" charset="-128"/>
              </a:rPr>
              <a:t>e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, e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6</a:t>
            </a:r>
            <a:r>
              <a:rPr lang="en-US" altLang="en-US" sz="2400" dirty="0">
                <a:ea typeface="ＭＳ Ｐゴシック" panose="020B0600070205080204" pitchFamily="34" charset="-128"/>
              </a:rPr>
              <a:t>} , {e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</a:rPr>
              <a:t>, e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2400" baseline="-25000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en-US" sz="2400" dirty="0">
                <a:ea typeface="ＭＳ Ｐゴシック" panose="020B0600070205080204" pitchFamily="34" charset="-128"/>
              </a:rPr>
              <a:t>}, {</a:t>
            </a:r>
            <a:r>
              <a:rPr lang="en-US" altLang="en-US" sz="2400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2400" baseline="-25000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9</a:t>
            </a:r>
            <a:r>
              <a:rPr lang="en-US" altLang="en-US" sz="2400" dirty="0">
                <a:ea typeface="ＭＳ Ｐゴシック" panose="020B0600070205080204" pitchFamily="34" charset="-128"/>
              </a:rPr>
              <a:t>}}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xmlns="" id="{D48BD476-35A2-4670-9169-5FF631D4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E381C263-3CED-4CD9-9C89-5AD6FDE7D36B}" type="slidenum">
              <a:rPr lang="en-US" altLang="en-US" smtClean="0"/>
              <a:pPr/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20639931-B5EC-4BCB-B872-BA57A107F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Operations: Find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011E49CC-C415-4955-BE28-652CD5BAF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Find(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) – return the name of the set containing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{{e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>
                <a:solidFill>
                  <a:srgbClr val="C0504D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rgbClr val="C0504D"/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sz="2400">
                <a:ea typeface="ＭＳ Ｐゴシック" panose="020B0600070205080204" pitchFamily="34" charset="-128"/>
              </a:rPr>
              <a:t>, 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7, </a:t>
            </a:r>
            <a:r>
              <a:rPr lang="en-US" altLang="en-US" sz="2400">
                <a:ea typeface="ＭＳ Ｐゴシック" panose="020B0600070205080204" pitchFamily="34" charset="-128"/>
              </a:rPr>
              <a:t>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ea typeface="ＭＳ Ｐゴシック" panose="020B0600070205080204" pitchFamily="34" charset="-128"/>
              </a:rPr>
              <a:t>, 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6</a:t>
            </a:r>
            <a:r>
              <a:rPr lang="en-US" altLang="en-US" sz="2400">
                <a:ea typeface="ＭＳ Ｐゴシック" panose="020B0600070205080204" pitchFamily="34" charset="-128"/>
              </a:rPr>
              <a:t>} , {e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400">
                <a:ea typeface="ＭＳ Ｐゴシック" panose="020B0600070205080204" pitchFamily="34" charset="-128"/>
              </a:rPr>
              <a:t>, 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>
                <a:solidFill>
                  <a:srgbClr val="C0504D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rgbClr val="C0504D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en-US" sz="2400">
                <a:ea typeface="ＭＳ Ｐゴシック" panose="020B0600070205080204" pitchFamily="34" charset="-128"/>
              </a:rPr>
              <a:t>}, {</a:t>
            </a:r>
            <a:r>
              <a:rPr lang="en-US" altLang="en-US" sz="2400">
                <a:solidFill>
                  <a:srgbClr val="C0504D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rgbClr val="C0504D"/>
                </a:solidFill>
                <a:ea typeface="ＭＳ Ｐゴシック" panose="020B0600070205080204" pitchFamily="34" charset="-128"/>
              </a:rPr>
              <a:t>9</a:t>
            </a:r>
            <a:r>
              <a:rPr lang="en-US" altLang="en-US" sz="2400">
                <a:ea typeface="ＭＳ Ｐゴシック" panose="020B0600070205080204" pitchFamily="34" charset="-128"/>
              </a:rPr>
              <a:t>}}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Find(e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ea typeface="ＭＳ Ｐゴシック" panose="020B0600070205080204" pitchFamily="34" charset="-128"/>
              </a:rPr>
              <a:t>) = 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5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Find(e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400">
                <a:ea typeface="ＭＳ Ｐゴシック" panose="020B0600070205080204" pitchFamily="34" charset="-128"/>
              </a:rPr>
              <a:t>) = e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8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charset="-122"/>
              </a:rPr>
              <a:t>Analyzing Operations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27592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usually analyze a sequence of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operations, of which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of them are </a:t>
            </a:r>
            <a:r>
              <a:rPr lang="en-US" altLang="zh-CN" dirty="0" err="1">
                <a:ea typeface="宋体" charset="-122"/>
              </a:rPr>
              <a:t>Make_Set</a:t>
            </a:r>
            <a:r>
              <a:rPr lang="en-US" altLang="zh-CN" dirty="0">
                <a:ea typeface="宋体" charset="-122"/>
              </a:rPr>
              <a:t> operations, and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is the total of </a:t>
            </a:r>
            <a:r>
              <a:rPr lang="en-US" altLang="zh-CN" dirty="0" err="1">
                <a:ea typeface="宋体" charset="-122"/>
              </a:rPr>
              <a:t>Make_Set</a:t>
            </a:r>
            <a:r>
              <a:rPr lang="en-US" altLang="zh-CN" dirty="0">
                <a:ea typeface="宋体" charset="-122"/>
              </a:rPr>
              <a:t>, Find, and Union operations. </a:t>
            </a:r>
          </a:p>
          <a:p>
            <a:pPr eaLnBrk="1" hangingPunct="1">
              <a:lnSpc>
                <a:spcPct val="90000"/>
              </a:lnSpc>
            </a:pPr>
            <a:endParaRPr lang="en-US" altLang="zh-CN" sz="14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union operations decreases the number of sets in the data structure, so there can not be more than </a:t>
            </a:r>
            <a:r>
              <a:rPr lang="en-US" altLang="zh-CN" i="1" dirty="0">
                <a:ea typeface="宋体" charset="-122"/>
              </a:rPr>
              <a:t>n-</a:t>
            </a:r>
            <a:r>
              <a:rPr lang="en-US" altLang="zh-CN" dirty="0">
                <a:ea typeface="宋体" charset="-122"/>
              </a:rPr>
              <a:t>1 Union operations.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446856" y="4333602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charset="-122"/>
                <a:cs typeface="+mj-cs"/>
              </a:rPr>
              <a:t>Applications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57200" y="5084961"/>
            <a:ext cx="8229600" cy="129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Equivalence Relations (</a:t>
            </a:r>
            <a:r>
              <a:rPr kumimoji="0" lang="en-US" altLang="zh-CN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e.g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Connected Components)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Minimum Spanning Trees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Connected Components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848"/>
            <a:ext cx="8229600" cy="31192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Given a graph </a:t>
            </a:r>
            <a:r>
              <a:rPr lang="en-US" altLang="zh-CN" i="1" dirty="0">
                <a:ea typeface="宋体" charset="-122"/>
              </a:rPr>
              <a:t>G</a:t>
            </a:r>
            <a:r>
              <a:rPr lang="en-US" altLang="zh-CN" dirty="0">
                <a:ea typeface="宋体" charset="-122"/>
              </a:rPr>
              <a:t> we first preprocess </a:t>
            </a:r>
            <a:r>
              <a:rPr lang="en-US" altLang="zh-CN" i="1" dirty="0">
                <a:ea typeface="宋体" charset="-122"/>
              </a:rPr>
              <a:t>G</a:t>
            </a:r>
            <a:r>
              <a:rPr lang="en-US" altLang="zh-CN" dirty="0">
                <a:ea typeface="宋体" charset="-122"/>
              </a:rPr>
              <a:t> to maintain a set of connected components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400" dirty="0">
                <a:ea typeface="宋体" charset="-122"/>
              </a:rPr>
              <a:t>CONNECTED_COMPONENTS(</a:t>
            </a:r>
            <a:r>
              <a:rPr lang="en-US" altLang="zh-CN" sz="2400" i="1" dirty="0">
                <a:ea typeface="宋体" charset="-122"/>
              </a:rPr>
              <a:t>G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Later a series of queries can be executed to check if two vertexes are part of the same connected component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400" dirty="0">
                <a:ea typeface="宋体" charset="-122"/>
              </a:rPr>
              <a:t>SAME_COMPONENT(</a:t>
            </a:r>
            <a:r>
              <a:rPr lang="en-US" altLang="zh-CN" sz="2400" i="1" dirty="0">
                <a:ea typeface="宋体" charset="-122"/>
              </a:rPr>
              <a:t>u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i="1" dirty="0">
                <a:ea typeface="宋体" charset="-122"/>
              </a:rPr>
              <a:t>v</a:t>
            </a:r>
            <a:r>
              <a:rPr lang="en-US" altLang="zh-CN" sz="2400" dirty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Connected Components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5128"/>
            <a:ext cx="8239874" cy="17894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zh-CN" sz="2400" dirty="0">
                <a:ea typeface="宋体" charset="-122"/>
              </a:rPr>
              <a:t>A connected component of an undirected graph is a subgraph in which each pair of nodes is connected with each other via a path. In other words, a set of nodes forms a connected component in an undirected graph if any node from the set of nodes can reach any other node by traversing edges.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EE44CB8-E27A-4A3B-A5E2-334C00DD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96208"/>
            <a:ext cx="5141303" cy="342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36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26756</TotalTime>
  <Words>2668</Words>
  <Application>Microsoft Office PowerPoint</Application>
  <PresentationFormat>On-screen Show (4:3)</PresentationFormat>
  <Paragraphs>452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computer-bunny.blue</vt:lpstr>
      <vt:lpstr>Default Design</vt:lpstr>
      <vt:lpstr>Equation</vt:lpstr>
      <vt:lpstr>Data Structures for Disjoint Sets</vt:lpstr>
      <vt:lpstr>Disjoint Sets</vt:lpstr>
      <vt:lpstr>Disjoint Set Operations</vt:lpstr>
      <vt:lpstr>Operations: Union</vt:lpstr>
      <vt:lpstr>Operations: Find</vt:lpstr>
      <vt:lpstr>Operations: Find</vt:lpstr>
      <vt:lpstr>Analyzing Operations</vt:lpstr>
      <vt:lpstr>Connected Components</vt:lpstr>
      <vt:lpstr>Connected Components</vt:lpstr>
      <vt:lpstr>Connected Components</vt:lpstr>
      <vt:lpstr>Connected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Disjoint-Set Implementation: Linked List </vt:lpstr>
      <vt:lpstr>Linked-lists for two sets</vt:lpstr>
      <vt:lpstr>UNION Implementation</vt:lpstr>
      <vt:lpstr>Weighted-Union Heuristic</vt:lpstr>
      <vt:lpstr>Disjoint-Set Implementation: Forests </vt:lpstr>
      <vt:lpstr> A Bad Case</vt:lpstr>
      <vt:lpstr>Improving Find</vt:lpstr>
      <vt:lpstr>Union by Rank &amp; Path Compression Heuristics</vt:lpstr>
      <vt:lpstr>Union by Rank</vt:lpstr>
      <vt:lpstr>PowerPoint Presentation</vt:lpstr>
      <vt:lpstr>Improved Runtime for Find via Union by Rank</vt:lpstr>
      <vt:lpstr> </vt:lpstr>
      <vt:lpstr> </vt:lpstr>
      <vt:lpstr>Exercise</vt:lpstr>
      <vt:lpstr>Solution</vt:lpstr>
      <vt:lpstr>Example</vt:lpstr>
      <vt:lpstr>Path Compression Exercise: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Dr. Mohammad Shahriar Rahman</cp:lastModifiedBy>
  <cp:revision>1846</cp:revision>
  <dcterms:created xsi:type="dcterms:W3CDTF">2002-01-21T02:22:10Z</dcterms:created>
  <dcterms:modified xsi:type="dcterms:W3CDTF">2024-04-27T02:35:36Z</dcterms:modified>
</cp:coreProperties>
</file>