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882" r:id="rId3"/>
    <p:sldMasterId id="2147483907" r:id="rId4"/>
  </p:sldMasterIdLst>
  <p:notesMasterIdLst>
    <p:notesMasterId r:id="rId27"/>
  </p:notesMasterIdLst>
  <p:handoutMasterIdLst>
    <p:handoutMasterId r:id="rId28"/>
  </p:handoutMasterIdLst>
  <p:sldIdLst>
    <p:sldId id="506" r:id="rId5"/>
    <p:sldId id="599" r:id="rId6"/>
    <p:sldId id="600" r:id="rId7"/>
    <p:sldId id="601" r:id="rId8"/>
    <p:sldId id="602" r:id="rId9"/>
    <p:sldId id="603" r:id="rId10"/>
    <p:sldId id="604" r:id="rId11"/>
    <p:sldId id="590" r:id="rId12"/>
    <p:sldId id="597" r:id="rId13"/>
    <p:sldId id="598" r:id="rId14"/>
    <p:sldId id="573" r:id="rId15"/>
    <p:sldId id="584" r:id="rId16"/>
    <p:sldId id="585" r:id="rId17"/>
    <p:sldId id="586" r:id="rId18"/>
    <p:sldId id="587" r:id="rId19"/>
    <p:sldId id="588" r:id="rId20"/>
    <p:sldId id="591" r:id="rId21"/>
    <p:sldId id="592" r:id="rId22"/>
    <p:sldId id="593" r:id="rId23"/>
    <p:sldId id="594" r:id="rId24"/>
    <p:sldId id="595" r:id="rId25"/>
    <p:sldId id="596" r:id="rId26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5674F6"/>
    <a:srgbClr val="6289F8"/>
    <a:srgbClr val="8097F8"/>
    <a:srgbClr val="2C61F6"/>
    <a:srgbClr val="F8F0D0"/>
    <a:srgbClr val="F2E4AA"/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93" d="100"/>
          <a:sy n="93" d="100"/>
        </p:scale>
        <p:origin x="747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3" Type="http://schemas.openxmlformats.org/officeDocument/2006/relationships/slide" Target="slides/slide13.xml"/><Relationship Id="rId7" Type="http://schemas.openxmlformats.org/officeDocument/2006/relationships/slide" Target="slides/slide17.xml"/><Relationship Id="rId12" Type="http://schemas.openxmlformats.org/officeDocument/2006/relationships/slide" Target="slides/slide22.xml"/><Relationship Id="rId2" Type="http://schemas.openxmlformats.org/officeDocument/2006/relationships/slide" Target="slides/slide12.xml"/><Relationship Id="rId1" Type="http://schemas.openxmlformats.org/officeDocument/2006/relationships/slide" Target="slides/slide8.xml"/><Relationship Id="rId6" Type="http://schemas.openxmlformats.org/officeDocument/2006/relationships/slide" Target="slides/slide16.xml"/><Relationship Id="rId11" Type="http://schemas.openxmlformats.org/officeDocument/2006/relationships/slide" Target="slides/slide21.xml"/><Relationship Id="rId5" Type="http://schemas.openxmlformats.org/officeDocument/2006/relationships/slide" Target="slides/slide15.xml"/><Relationship Id="rId10" Type="http://schemas.openxmlformats.org/officeDocument/2006/relationships/slide" Target="slides/slide20.xml"/><Relationship Id="rId4" Type="http://schemas.openxmlformats.org/officeDocument/2006/relationships/slide" Target="slides/slide14.xml"/><Relationship Id="rId9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00E836B-36E8-49AB-8547-8706582B2F67}" type="datetime8">
              <a:rPr lang="en-US"/>
              <a:pPr>
                <a:defRPr/>
              </a:pPr>
              <a:t>11/16/2021 7:55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4D48E54-F4AD-41ED-B80A-E5771012E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78C0AA8-A73B-45CA-A9B6-2AA43BAA7881}" type="datetime8">
              <a:rPr lang="en-US"/>
              <a:pPr>
                <a:defRPr/>
              </a:pPr>
              <a:t>11/16/2021 7:55 PM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F0E5E3B-C471-45F5-8268-51CDC6EA0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EF93-D708-4299-A42D-D1849988C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92A47-9772-449E-A4FF-A6885E2AC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72593-6560-40A3-B6AE-CC4CCCA6C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32A5-8CA4-4A7A-9101-4AB201FA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881C-7AA1-4773-A0C0-3B968BD07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4D814-BCF4-4C42-B4CB-B6ABE116C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A7578-D549-4761-9491-D33762251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F3AD-61DC-44AD-9C7C-7828194A7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B0816-47BC-4F27-8D64-0A28D0457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B675-87C9-474F-8F01-CD66067F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DE1FA-0A54-4289-944D-9EB41E5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0E2B21-579C-47CF-81C7-16A89EE59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11/16/2021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80263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Subarray problem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3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970" y="460075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71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943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39844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17123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76056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1384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6335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Max!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96136" y="557407"/>
            <a:ext cx="32758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a maximum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0641" y="1628800"/>
            <a:ext cx="3275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with the largest 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6136" y="3594096"/>
            <a:ext cx="295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the brute-force time?</a:t>
            </a:r>
          </a:p>
        </p:txBody>
      </p:sp>
    </p:spTree>
    <p:extLst>
      <p:ext uri="{BB962C8B-B14F-4D97-AF65-F5344CB8AC3E}">
        <p14:creationId xmlns:p14="http://schemas.microsoft.com/office/powerpoint/2010/main" val="26834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2192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possible contiguous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subarrays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A[1..1], A[1..2], A[1..3], ..., A[1..(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A[1..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A[2..2], A[2..3], ..., A[2..(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A[2..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                                     A[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of them in total?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For each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compute the sum.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GB" sz="2600" kern="0" dirty="0">
                <a:latin typeface="+mn-lt"/>
                <a:cs typeface="+mn-cs"/>
              </a:rPr>
              <a:t>		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has the maximum sum.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5220072" y="4149080"/>
            <a:ext cx="2606919" cy="1006475"/>
          </a:xfrm>
          <a:prstGeom prst="cloudCallout">
            <a:avLst>
              <a:gd name="adj1" fmla="val -82425"/>
              <a:gd name="adj2" fmla="val -135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GB" b="1">
                <a:solidFill>
                  <a:srgbClr val="FF0000"/>
                </a:solidFill>
                <a:latin typeface="Comic Sans MS" pitchFamily="66" charset="0"/>
                <a:cs typeface="+mn-cs"/>
              </a:rPr>
              <a:t>O(n</a:t>
            </a:r>
            <a:r>
              <a:rPr lang="en-GB" b="1" baseline="30000">
                <a:solidFill>
                  <a:srgbClr val="FF0000"/>
                </a:solidFill>
                <a:latin typeface="Comic Sans MS" pitchFamily="66" charset="0"/>
                <a:cs typeface="+mn-cs"/>
              </a:rPr>
              <a:t>2</a:t>
            </a:r>
            <a:r>
              <a:rPr lang="en-GB" b="1">
                <a:solidFill>
                  <a:srgbClr val="FF0000"/>
                </a:solidFill>
                <a:latin typeface="Comic Sans MS" pitchFamily="66" charset="0"/>
                <a:cs typeface="+mn-cs"/>
              </a:rPr>
              <a:t>)</a:t>
            </a:r>
            <a:endParaRPr lang="en-US" b="1">
              <a:solidFill>
                <a:srgbClr val="FF0000"/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30200" y="1219200"/>
            <a:ext cx="8058224" cy="44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	 2	-6	-1	3	-1	2	-2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A[1]:	2	-4	-5	-2	-3	-1	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A[2]:		-6	-7	-4	-5	-3	-5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A[3]:			-1	2	1	3	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A[4]:				3	2	4	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A[5]:					-1	1	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A[6]:						2	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A[7]:							-2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854535" y="3068960"/>
            <a:ext cx="720725" cy="57594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0200" y="1219200"/>
            <a:ext cx="7698184" cy="415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Outer loop: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variable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indicate start of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 1 ≤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≤ n, i.e., A[1], A[2], ..., A[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1 to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 loop: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each start index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need to go through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],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..(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+1)], ...,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use an index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for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i.e., consider A[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0200" y="1052736"/>
            <a:ext cx="611400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max = -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kumimoji="0" lang="en-GB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for j = </a:t>
            </a:r>
            <a:r>
              <a:rPr kumimoji="0" lang="en-GB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sum = sum + A[j]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if sum &gt;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then max = 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lang="en-GB" sz="2600" b="1" kern="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80385" y="1268760"/>
            <a:ext cx="3240087" cy="1655762"/>
          </a:xfrm>
          <a:prstGeom prst="cloudCallout">
            <a:avLst>
              <a:gd name="adj1" fmla="val -65010"/>
              <a:gd name="adj2" fmla="val 88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GB" b="1">
                <a:solidFill>
                  <a:srgbClr val="FF0000"/>
                </a:solidFill>
              </a:rPr>
              <a:t>Time complexity?</a:t>
            </a:r>
          </a:p>
          <a:p>
            <a:pPr algn="ctr"/>
            <a:r>
              <a:rPr lang="en-GB" b="1">
                <a:solidFill>
                  <a:srgbClr val="FF0000"/>
                </a:solidFill>
              </a:rPr>
              <a:t>O(n</a:t>
            </a:r>
            <a:r>
              <a:rPr lang="en-GB" b="1" baseline="30000">
                <a:solidFill>
                  <a:srgbClr val="FF0000"/>
                </a:solidFill>
              </a:rPr>
              <a:t>2</a:t>
            </a:r>
            <a:r>
              <a:rPr lang="en-GB" b="1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468313" y="1052736"/>
            <a:ext cx="822960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Possible locations of a maximum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], where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=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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(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)/2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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crossing the midpoint 	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8" name="表格 3"/>
          <p:cNvGraphicFramePr>
            <a:graphicFrameLocks noGrp="1"/>
          </p:cNvGraphicFramePr>
          <p:nvPr/>
        </p:nvGraphicFramePr>
        <p:xfrm>
          <a:off x="1476375" y="4870450"/>
          <a:ext cx="6096000" cy="371475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接點 8"/>
          <p:cNvCxnSpPr/>
          <p:nvPr/>
        </p:nvCxnSpPr>
        <p:spPr>
          <a:xfrm rot="5400000">
            <a:off x="4321175" y="5049838"/>
            <a:ext cx="35877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10"/>
          <p:cNvSpPr txBox="1">
            <a:spLocks noChangeArrowheads="1"/>
          </p:cNvSpPr>
          <p:nvPr/>
        </p:nvSpPr>
        <p:spPr bwMode="auto">
          <a:xfrm>
            <a:off x="1403350" y="4581525"/>
            <a:ext cx="6284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                                               mid                                                     high</a:t>
            </a:r>
            <a:endParaRPr kumimoji="0" lang="zh-TW" altLang="en-US" sz="16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11"/>
          <p:cNvSpPr txBox="1">
            <a:spLocks noChangeArrowheads="1"/>
          </p:cNvSpPr>
          <p:nvPr/>
        </p:nvSpPr>
        <p:spPr bwMode="auto">
          <a:xfrm>
            <a:off x="4355976" y="5157192"/>
            <a:ext cx="1081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12"/>
          <p:cNvSpPr txBox="1">
            <a:spLocks noChangeArrowheads="1"/>
          </p:cNvSpPr>
          <p:nvPr/>
        </p:nvSpPr>
        <p:spPr bwMode="auto">
          <a:xfrm>
            <a:off x="1763688" y="5662613"/>
            <a:ext cx="2274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13"/>
          <p:cNvSpPr txBox="1">
            <a:spLocks noChangeArrowheads="1"/>
          </p:cNvSpPr>
          <p:nvPr/>
        </p:nvSpPr>
        <p:spPr bwMode="auto">
          <a:xfrm>
            <a:off x="4788024" y="5732463"/>
            <a:ext cx="262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mid+1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high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14"/>
          <p:cNvSpPr txBox="1">
            <a:spLocks noChangeArrowheads="1"/>
          </p:cNvSpPr>
          <p:nvPr/>
        </p:nvSpPr>
        <p:spPr bwMode="auto">
          <a:xfrm>
            <a:off x="3348038" y="3851201"/>
            <a:ext cx="2303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crossing the midpoint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左大括弧 21"/>
          <p:cNvSpPr/>
          <p:nvPr/>
        </p:nvSpPr>
        <p:spPr>
          <a:xfrm rot="5400000">
            <a:off x="4319588" y="3033713"/>
            <a:ext cx="287337" cy="280828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7" name="左大括弧 22"/>
          <p:cNvSpPr/>
          <p:nvPr/>
        </p:nvSpPr>
        <p:spPr>
          <a:xfrm rot="16200000">
            <a:off x="2844329" y="4220369"/>
            <a:ext cx="287337" cy="24479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8" name="左大括弧 23"/>
          <p:cNvSpPr/>
          <p:nvPr/>
        </p:nvSpPr>
        <p:spPr>
          <a:xfrm rot="16200000">
            <a:off x="5928072" y="4233068"/>
            <a:ext cx="288926" cy="27130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9" name="文字方塊 14"/>
          <p:cNvSpPr txBox="1">
            <a:spLocks noChangeArrowheads="1"/>
          </p:cNvSpPr>
          <p:nvPr/>
        </p:nvSpPr>
        <p:spPr bwMode="auto">
          <a:xfrm>
            <a:off x="1619250" y="6165850"/>
            <a:ext cx="5832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Possible locations of subarrays of A[low..high]</a:t>
            </a: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179512" y="981051"/>
            <a:ext cx="7776418" cy="57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FIND-MAX-CROSSING-SUBARRAY (A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low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mid, high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 </a:t>
            </a:r>
            <a:endParaRPr kumimoji="0" lang="zh-TW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684337" y="1484833"/>
            <a:ext cx="7776095" cy="51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left-sum = -</a:t>
            </a:r>
            <a:r>
              <a:rPr lang="en-GB" sz="2000" kern="0" dirty="0">
                <a:cs typeface="Courier New" pitchFamily="49" charset="0"/>
              </a:rPr>
              <a:t>∞</a:t>
            </a:r>
            <a:r>
              <a:rPr lang="en-GB" sz="2000" b="1" kern="0" dirty="0">
                <a:solidFill>
                  <a:srgbClr val="FF0000"/>
                </a:solidFill>
                <a:cs typeface="Courier New" pitchFamily="49" charset="0"/>
              </a:rPr>
              <a:t> 	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..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 </a:t>
            </a:r>
            <a:endParaRPr kumimoji="0" lang="en-US" altLang="zh-TW" sz="2000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 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</a:t>
            </a:r>
            <a:r>
              <a:rPr kumimoji="0" lang="en-US" altLang="zh-TW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downto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low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left-sum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left-sum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max-left = </a:t>
            </a:r>
            <a:r>
              <a:rPr kumimoji="0" lang="en-US" altLang="zh-TW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right-sum </a:t>
            </a:r>
            <a:r>
              <a:rPr lang="en-US" altLang="zh-TW" sz="2200" i="1" kern="0" dirty="0"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en-GB" sz="2000" kern="0" dirty="0">
                <a:cs typeface="Courier New" pitchFamily="49" charset="0"/>
              </a:rPr>
              <a:t>∞ 	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+ 1 .. j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+1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high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kumimoji="0" lang="pt-BR" altLang="zh-TW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right-sum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right-sum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max-right = j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Return the indices and the sum of the two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subarrays</a:t>
            </a:r>
            <a:endParaRPr kumimoji="0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lang="en-US" altLang="zh-TW" sz="2200" b="1" kern="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zh-TW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eturn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max-left, max-right, left-sum + right-sum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graphicFrame>
        <p:nvGraphicFramePr>
          <p:cNvPr id="36" name="表格 1"/>
          <p:cNvGraphicFramePr>
            <a:graphicFrameLocks noGrp="1"/>
          </p:cNvGraphicFramePr>
          <p:nvPr/>
        </p:nvGraphicFramePr>
        <p:xfrm>
          <a:off x="1331913" y="2276475"/>
          <a:ext cx="6096000" cy="371475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接點 2"/>
          <p:cNvCxnSpPr/>
          <p:nvPr/>
        </p:nvCxnSpPr>
        <p:spPr>
          <a:xfrm rot="5400000">
            <a:off x="4204299" y="2455863"/>
            <a:ext cx="35877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10"/>
          <p:cNvSpPr txBox="1">
            <a:spLocks noChangeArrowheads="1"/>
          </p:cNvSpPr>
          <p:nvPr/>
        </p:nvSpPr>
        <p:spPr bwMode="auto">
          <a:xfrm>
            <a:off x="1258888" y="1987550"/>
            <a:ext cx="6284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                                               mid                                                     high</a:t>
            </a:r>
            <a:endParaRPr kumimoji="0" lang="zh-TW" altLang="en-US" sz="16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文字方塊 11"/>
          <p:cNvSpPr txBox="1">
            <a:spLocks noChangeArrowheads="1"/>
          </p:cNvSpPr>
          <p:nvPr/>
        </p:nvSpPr>
        <p:spPr bwMode="auto">
          <a:xfrm>
            <a:off x="4155572" y="2635250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+1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0" name="文字方塊 12"/>
          <p:cNvSpPr txBox="1">
            <a:spLocks noChangeArrowheads="1"/>
          </p:cNvSpPr>
          <p:nvPr/>
        </p:nvSpPr>
        <p:spPr bwMode="auto">
          <a:xfrm>
            <a:off x="3203848" y="3068638"/>
            <a:ext cx="1004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13"/>
          <p:cNvSpPr txBox="1">
            <a:spLocks noChangeArrowheads="1"/>
          </p:cNvSpPr>
          <p:nvPr/>
        </p:nvSpPr>
        <p:spPr bwMode="auto">
          <a:xfrm>
            <a:off x="5795963" y="2611290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j</a:t>
            </a:r>
            <a:endParaRPr kumimoji="0" lang="zh-TW" alt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2" name="文字方塊 14"/>
          <p:cNvSpPr txBox="1">
            <a:spLocks noChangeArrowheads="1"/>
          </p:cNvSpPr>
          <p:nvPr/>
        </p:nvSpPr>
        <p:spPr bwMode="auto">
          <a:xfrm>
            <a:off x="4355976" y="141287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mid+1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j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3" name="左大括弧 8"/>
          <p:cNvSpPr/>
          <p:nvPr/>
        </p:nvSpPr>
        <p:spPr>
          <a:xfrm rot="5400000">
            <a:off x="5075238" y="1125538"/>
            <a:ext cx="287337" cy="15827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4" name="左大括弧 9"/>
          <p:cNvSpPr/>
          <p:nvPr/>
        </p:nvSpPr>
        <p:spPr>
          <a:xfrm rot="16200000">
            <a:off x="3594479" y="2348706"/>
            <a:ext cx="287338" cy="11525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5" name="文字方塊 11"/>
          <p:cNvSpPr txBox="1">
            <a:spLocks noChangeArrowheads="1"/>
          </p:cNvSpPr>
          <p:nvPr/>
        </p:nvSpPr>
        <p:spPr bwMode="auto">
          <a:xfrm>
            <a:off x="3142682" y="195335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endParaRPr kumimoji="0" lang="zh-TW" alt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文字方塊 12"/>
          <p:cNvSpPr txBox="1">
            <a:spLocks noChangeArrowheads="1"/>
          </p:cNvSpPr>
          <p:nvPr/>
        </p:nvSpPr>
        <p:spPr bwMode="auto">
          <a:xfrm>
            <a:off x="1116013" y="3573463"/>
            <a:ext cx="7056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..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j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 comprises two 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subarrays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..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mid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 and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mid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+1..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j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</a:t>
            </a: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graphicFrame>
        <p:nvGraphicFramePr>
          <p:cNvPr id="15" name="表格 1"/>
          <p:cNvGraphicFramePr>
            <a:graphicFrameLocks noGrp="1"/>
          </p:cNvGraphicFramePr>
          <p:nvPr/>
        </p:nvGraphicFramePr>
        <p:xfrm>
          <a:off x="1668463" y="128450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3"/>
          <p:cNvSpPr txBox="1">
            <a:spLocks noChangeArrowheads="1"/>
          </p:cNvSpPr>
          <p:nvPr/>
        </p:nvSpPr>
        <p:spPr bwMode="auto">
          <a:xfrm>
            <a:off x="1248197" y="166073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文字方塊 4"/>
          <p:cNvSpPr txBox="1">
            <a:spLocks noChangeArrowheads="1"/>
          </p:cNvSpPr>
          <p:nvPr/>
        </p:nvSpPr>
        <p:spPr bwMode="auto">
          <a:xfrm>
            <a:off x="901427" y="2165563"/>
            <a:ext cx="503872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[5 .. 5] =	   		          -3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[4 .. 5] =		                17</a:t>
            </a:r>
            <a:r>
              <a:rPr lang="en-US" altLang="zh-TW" sz="1800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  <a:sym typeface="Symbol" pitchFamily="18" charset="2"/>
              </a:rPr>
              <a:t>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(max-left = 4)</a:t>
            </a:r>
            <a:endParaRPr lang="zh-TW" altLang="zh-TW" sz="18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[3 .. 5] =	                     -8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[2 .. 5] =	         -11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[1 .. 5] =  2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endParaRPr lang="zh-TW" altLang="en-US" sz="1600" dirty="0">
              <a:latin typeface="+mn-lt"/>
              <a:cs typeface="Times New Roman" pitchFamily="18" charset="0"/>
            </a:endParaRPr>
          </a:p>
        </p:txBody>
      </p:sp>
      <p:cxnSp>
        <p:nvCxnSpPr>
          <p:cNvPr id="19" name="直線接點 6"/>
          <p:cNvCxnSpPr/>
          <p:nvPr/>
        </p:nvCxnSpPr>
        <p:spPr>
          <a:xfrm rot="5400000">
            <a:off x="4356100" y="166073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7"/>
          <p:cNvSpPr txBox="1">
            <a:spLocks noChangeArrowheads="1"/>
          </p:cNvSpPr>
          <p:nvPr/>
        </p:nvSpPr>
        <p:spPr bwMode="auto">
          <a:xfrm>
            <a:off x="3995738" y="868575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</a:rPr>
              <a:t>mid =5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1" name="表格 8"/>
          <p:cNvGraphicFramePr>
            <a:graphicFrameLocks noGrp="1"/>
          </p:cNvGraphicFramePr>
          <p:nvPr/>
        </p:nvGraphicFramePr>
        <p:xfrm>
          <a:off x="1811338" y="380545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9"/>
          <p:cNvSpPr txBox="1">
            <a:spLocks noChangeArrowheads="1"/>
          </p:cNvSpPr>
          <p:nvPr/>
        </p:nvSpPr>
        <p:spPr bwMode="auto">
          <a:xfrm>
            <a:off x="1403350" y="418168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文字方塊 10"/>
          <p:cNvSpPr txBox="1">
            <a:spLocks noChangeArrowheads="1"/>
          </p:cNvSpPr>
          <p:nvPr/>
        </p:nvSpPr>
        <p:spPr bwMode="auto">
          <a:xfrm>
            <a:off x="3672408" y="4684925"/>
            <a:ext cx="457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6] =	     -16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7] =	                -39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8] =	                            -21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9] =	      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(max-right = 9)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 -1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[6..10] =                                                 -8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</p:txBody>
      </p:sp>
      <p:cxnSp>
        <p:nvCxnSpPr>
          <p:cNvPr id="24" name="直線接點 11"/>
          <p:cNvCxnSpPr/>
          <p:nvPr/>
        </p:nvCxnSpPr>
        <p:spPr>
          <a:xfrm rot="5400000">
            <a:off x="4498975" y="418168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文字方塊 12"/>
          <p:cNvSpPr txBox="1">
            <a:spLocks noChangeArrowheads="1"/>
          </p:cNvSpPr>
          <p:nvPr/>
        </p:nvSpPr>
        <p:spPr bwMode="auto">
          <a:xfrm>
            <a:off x="4140200" y="3389525"/>
            <a:ext cx="846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mid =5</a:t>
            </a:r>
            <a:endParaRPr lang="zh-TW" altLang="en-US" sz="1800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6" name="文字方塊 13"/>
          <p:cNvSpPr txBox="1">
            <a:spLocks noChangeArrowheads="1"/>
          </p:cNvSpPr>
          <p:nvPr/>
        </p:nvSpPr>
        <p:spPr bwMode="auto">
          <a:xfrm>
            <a:off x="369218" y="6093296"/>
            <a:ext cx="672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maximum </a:t>
            </a: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subarray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crossing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mid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is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[4..9] = 16</a:t>
            </a: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793"/>
            <a:ext cx="8229600" cy="639762"/>
          </a:xfrm>
        </p:spPr>
        <p:txBody>
          <a:bodyPr lIns="91440" tIns="45720" rIns="91440" bIns="4572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Finding Maximum and Minimum</a:t>
            </a:r>
          </a:p>
        </p:txBody>
      </p:sp>
      <p:sp>
        <p:nvSpPr>
          <p:cNvPr id="128" name="內容版面配置區 2"/>
          <p:cNvSpPr txBox="1">
            <a:spLocks/>
          </p:cNvSpPr>
          <p:nvPr/>
        </p:nvSpPr>
        <p:spPr bwMode="auto">
          <a:xfrm>
            <a:off x="457200" y="880899"/>
            <a:ext cx="82296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Input: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an array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[1..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numbers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TW" altLang="zh-TW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Output: </a:t>
            </a:r>
            <a:r>
              <a:rPr lang="en-US" altLang="zh-TW" sz="2800" dirty="0">
                <a:solidFill>
                  <a:sysClr val="windowText" lastClr="000000"/>
                </a:solidFill>
                <a:latin typeface="+mn-lt"/>
                <a:ea typeface="新細明體"/>
                <a:cs typeface="+mn-cs"/>
              </a:rPr>
              <a:t>the maximum and minimum value</a:t>
            </a:r>
            <a:endParaRPr kumimoji="0" lang="en-US" altLang="zh-TW" sz="28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32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29" name="內容版面配置區 3"/>
          <p:cNvGraphicFramePr>
            <a:graphicFrameLocks noGrp="1"/>
          </p:cNvGraphicFramePr>
          <p:nvPr/>
        </p:nvGraphicFramePr>
        <p:xfrm>
          <a:off x="755650" y="2537803"/>
          <a:ext cx="7921625" cy="3714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文字方塊 5"/>
          <p:cNvSpPr txBox="1">
            <a:spLocks noChangeArrowheads="1"/>
          </p:cNvSpPr>
          <p:nvPr/>
        </p:nvSpPr>
        <p:spPr bwMode="auto">
          <a:xfrm>
            <a:off x="744320" y="2177043"/>
            <a:ext cx="7891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1        2        3       4        5        6        7        8       9       10      11      12      13     14      15     16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文字方塊 6"/>
          <p:cNvSpPr txBox="1">
            <a:spLocks noChangeArrowheads="1"/>
          </p:cNvSpPr>
          <p:nvPr/>
        </p:nvSpPr>
        <p:spPr bwMode="auto">
          <a:xfrm>
            <a:off x="305845" y="247893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TW" altLang="en-US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213506"/>
            <a:ext cx="6356350" cy="2138562"/>
            <a:chOff x="838200" y="3457351"/>
            <a:chExt cx="6356350" cy="2138562"/>
          </a:xfrm>
        </p:grpSpPr>
        <p:sp>
          <p:nvSpPr>
            <p:cNvPr id="9" name="Text Box 1026"/>
            <p:cNvSpPr txBox="1">
              <a:spLocks noChangeArrowheads="1"/>
            </p:cNvSpPr>
            <p:nvPr/>
          </p:nvSpPr>
          <p:spPr bwMode="auto">
            <a:xfrm>
              <a:off x="1219200" y="3838351"/>
              <a:ext cx="5975350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</a:t>
              </a:r>
              <a:r>
                <a:rPr lang="en-US" altLang="en-US" dirty="0"/>
                <a:t>			 </a:t>
              </a: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 1</a:t>
              </a:r>
              <a:r>
                <a:rPr lang="en-US" altLang="en-US" dirty="0"/>
                <a:t>	 </a:t>
              </a: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FF"/>
                  </a:solidFill>
                </a:rPr>
                <a:t>n elements</a:t>
              </a:r>
              <a:r>
                <a:rPr lang="en-US" altLang="en-US" sz="1800" dirty="0"/>
                <a:t>		</a:t>
              </a:r>
              <a:r>
                <a:rPr lang="en-US" altLang="en-US" sz="1800" dirty="0">
                  <a:solidFill>
                    <a:srgbClr val="0000FF"/>
                  </a:solidFill>
                </a:rPr>
                <a:t>n/2 elements</a:t>
              </a:r>
              <a:r>
                <a:rPr lang="en-US" altLang="en-US" sz="1800" dirty="0"/>
                <a:t>	 </a:t>
              </a:r>
              <a:r>
                <a:rPr lang="en-US" altLang="en-US" sz="1800" dirty="0">
                  <a:solidFill>
                    <a:srgbClr val="0000FF"/>
                  </a:solidFill>
                </a:rPr>
                <a:t>n/2 elements</a:t>
              </a:r>
            </a:p>
          </p:txBody>
        </p:sp>
        <p:sp>
          <p:nvSpPr>
            <p:cNvPr id="10" name="Oval 1027"/>
            <p:cNvSpPr>
              <a:spLocks noChangeArrowheads="1"/>
            </p:cNvSpPr>
            <p:nvPr/>
          </p:nvSpPr>
          <p:spPr bwMode="auto">
            <a:xfrm>
              <a:off x="838200" y="3457351"/>
              <a:ext cx="18288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Oval 1028"/>
            <p:cNvSpPr>
              <a:spLocks noChangeArrowheads="1"/>
            </p:cNvSpPr>
            <p:nvPr/>
          </p:nvSpPr>
          <p:spPr bwMode="auto">
            <a:xfrm>
              <a:off x="3886200" y="3685951"/>
              <a:ext cx="1477888" cy="1447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Oval 1029"/>
            <p:cNvSpPr>
              <a:spLocks noChangeArrowheads="1"/>
            </p:cNvSpPr>
            <p:nvPr/>
          </p:nvSpPr>
          <p:spPr bwMode="auto">
            <a:xfrm>
              <a:off x="5791200" y="3685951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Line 1030"/>
            <p:cNvSpPr>
              <a:spLocks noChangeShapeType="1"/>
            </p:cNvSpPr>
            <p:nvPr/>
          </p:nvSpPr>
          <p:spPr bwMode="auto">
            <a:xfrm>
              <a:off x="2819400" y="4371751"/>
              <a:ext cx="9906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31"/>
            <p:cNvSpPr txBox="1">
              <a:spLocks noChangeArrowheads="1"/>
            </p:cNvSpPr>
            <p:nvPr/>
          </p:nvSpPr>
          <p:spPr bwMode="auto">
            <a:xfrm>
              <a:off x="1295400" y="5229200"/>
              <a:ext cx="5848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2">
                      <a:lumMod val="50000"/>
                    </a:schemeClr>
                  </a:solidFill>
                </a:rPr>
                <a:t>min, max 		min1, max1	min2, max2</a:t>
              </a:r>
            </a:p>
          </p:txBody>
        </p:sp>
      </p:grp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2229225" y="5417403"/>
            <a:ext cx="3993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min  </a:t>
            </a:r>
            <a:r>
              <a:rPr lang="en-US" altLang="en-US" sz="1600" b="1" dirty="0"/>
              <a:t> </a:t>
            </a:r>
            <a:r>
              <a:rPr lang="en-US" altLang="en-US" sz="2400" b="1" dirty="0"/>
              <a:t>=  MIN  ( min1, min2 )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max  =  MAX ( max1, max2 )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467544" y="951111"/>
            <a:ext cx="734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FIND-MAXIMUM-SUBARRAY (</a:t>
            </a:r>
            <a:r>
              <a:rPr kumimoji="0" lang="en-US" altLang="zh-TW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altLang="zh-TW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low, high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1268760"/>
            <a:ext cx="8064500" cy="505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if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high == low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low, high, A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// base case: only one element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 =     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FIND-MAXIMUM-SUBARRAY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=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FIND-MAXIMUM-SUBARRAY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mid + 1, high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FIND-MAX-CROSSING-SUBARRAY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mid, high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if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right-sum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elseif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left-sum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else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269307" y="2061096"/>
          <a:ext cx="1798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方程式" r:id="rId3" imgW="952200" imgH="228600" progId="Equation.3">
                  <p:embed/>
                </p:oleObj>
              </mc:Choice>
              <mc:Fallback>
                <p:oleObj name="方程式" r:id="rId3" imgW="952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307" y="2061096"/>
                        <a:ext cx="17986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3"/>
          <p:cNvSpPr txBox="1">
            <a:spLocks noChangeArrowheads="1"/>
          </p:cNvSpPr>
          <p:nvPr/>
        </p:nvSpPr>
        <p:spPr bwMode="auto">
          <a:xfrm>
            <a:off x="467544" y="6237312"/>
            <a:ext cx="58102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Initial call: FIND-MAXIMUM-SUBARRAY (A, 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1,</a:t>
            </a:r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 n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)</a:t>
            </a:r>
            <a:endParaRPr lang="zh-TW" altLang="en-US" sz="2000" b="1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3" name="標題 5"/>
          <p:cNvSpPr txBox="1">
            <a:spLocks/>
          </p:cNvSpPr>
          <p:nvPr/>
        </p:nvSpPr>
        <p:spPr bwMode="auto">
          <a:xfrm>
            <a:off x="457200" y="917848"/>
            <a:ext cx="8229600" cy="56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Analyzing time complexity</a:t>
            </a:r>
            <a:endParaRPr kumimoji="0" lang="zh-TW" altLang="en-US" sz="3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內容版面配置區 6"/>
          <p:cNvSpPr txBox="1">
            <a:spLocks/>
          </p:cNvSpPr>
          <p:nvPr/>
        </p:nvSpPr>
        <p:spPr bwMode="auto">
          <a:xfrm>
            <a:off x="457200" y="2060848"/>
            <a:ext cx="8229600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FIND-MAX-CROSSING-SUBARRAY :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where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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FIND-MAXIMUM-SUBARRAY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lang="en-US" altLang="zh-TW" kern="0" dirty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lang="en-US" altLang="zh-TW" kern="0" dirty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2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/2) +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= 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lg</a:t>
            </a:r>
            <a:r>
              <a:rPr kumimoji="0" lang="pt-BR" altLang="zh-TW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	(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merge-sort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00175" y="3694113"/>
          <a:ext cx="40560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070000" imgH="457200" progId="Equation.3">
                  <p:embed/>
                </p:oleObj>
              </mc:Choice>
              <mc:Fallback>
                <p:oleObj name="Equation" r:id="rId3" imgW="2070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694113"/>
                        <a:ext cx="4056063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 Divide-and-Conquer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73274"/>
            <a:ext cx="8178800" cy="50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90513" indent="-290513" algn="l" eaLnBrk="0" hangingPunct="0"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600" kern="0" dirty="0">
                <a:latin typeface="+mn-lt"/>
                <a:cs typeface="+mn-cs"/>
              </a:rPr>
              <a:t>This 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/>
                <a:cs typeface="Arial"/>
              </a:rPr>
              <a:t>Divide and conquer </a:t>
            </a:r>
            <a:r>
              <a:rPr lang="en-US" altLang="zh-TW" sz="2600" kern="0" dirty="0">
                <a:latin typeface="+mn-lt"/>
                <a:cs typeface="+mn-cs"/>
              </a:rPr>
              <a:t>algorithm is clearly substantially faster than any of the brute-force methods.  It required some cleverness, and the programming is a little more complicated – but the payoff is large.</a:t>
            </a: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and conquer is just one of several powerful techniques for algorithm design</a:t>
            </a: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Divide-and-conquer algorithms can be analyzed using recurrences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tabLst/>
              <a:defRPr/>
            </a:pP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685800"/>
          </a:xfrm>
        </p:spPr>
        <p:txBody>
          <a:bodyPr lIns="91440" tIns="45720" rIns="91440" bIns="4572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Finding Maximum and Minimum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73062" y="1074514"/>
            <a:ext cx="8397875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</a:t>
            </a:r>
            <a:r>
              <a:rPr lang="en-US" altLang="en-US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The straightforward algorithm: </a:t>
            </a:r>
            <a:endParaRPr lang="en-US" altLang="en-US" sz="2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 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max ← min ← A (1);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for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 ← 2 to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do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	if (A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 &gt; max) then max ← 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	if (A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 &lt; min) then  min ← 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 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		No. of comparisons:  2(</a:t>
            </a:r>
            <a:r>
              <a:rPr lang="en-US" altLang="en-US" sz="2800" i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– 1)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70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 lIns="91440" tIns="45720" rIns="91440" bIns="4572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Finding Maximum and Minimum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363" y="965621"/>
            <a:ext cx="896143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Divide-and-Conquer algorithm: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procedure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0" lang="en-US" altLang="en-US" sz="2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index #,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		begin  			                    //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output parameters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case: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rgbClr val="0000CC"/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–1:		if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&lt;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then 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else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else:		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call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call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MAX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MIN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end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372200" y="2780928"/>
            <a:ext cx="152400" cy="6096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499992" y="3440578"/>
            <a:ext cx="152400" cy="6096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727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8C870-F411-4AF3-A401-29284DB9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286BA5-45EF-425C-8007-3E5C51244AD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BA400D4B-0855-4B44-9D20-920E72522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B360DC55-41EE-49BD-9184-D1485F9C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(1)</a:t>
            </a: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241F9585-D99A-4995-AE6C-74D901111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895599"/>
            <a:ext cx="1281336" cy="6716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90D96F65-17F1-49C9-B4E6-022F4D4688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1313" y="2895600"/>
            <a:ext cx="1081087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2C63A199-9F16-4A29-95A4-248B81DB9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(2)</a:t>
            </a: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C9E2ED99-9FA9-4348-B244-682018EFF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052710"/>
            <a:ext cx="762000" cy="6716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6E6028DF-AE3F-4251-8832-D7D803201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4850" y="40386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884F4D29-86F6-462A-A708-A766153E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(3)</a:t>
            </a:r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F07F7A43-85F0-4F5A-AC86-92E40062C4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8CD79CA0-A2BD-487D-86EE-CC4819DCA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530" y="51054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DE20E6C3-0A8D-49E0-BACE-4FDD6014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(4)</a:t>
            </a:r>
          </a:p>
        </p:txBody>
      </p:sp>
      <p:sp>
        <p:nvSpPr>
          <p:cNvPr id="50" name="Line 14">
            <a:extLst>
              <a:ext uri="{FF2B5EF4-FFF2-40B4-BE49-F238E27FC236}">
                <a16:creationId xmlns:a16="http://schemas.microsoft.com/office/drawing/2014/main" id="{82BE204E-0ABA-4028-9C5A-29731777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90DFDA37-4C9D-449B-9E42-5D16A56DC8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5132040"/>
            <a:ext cx="685800" cy="65916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A543C8A4-7B45-44EB-83EF-7B35A8AE2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(5)</a:t>
            </a: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4CDFF2A1-6556-4A19-AB07-4C55CDFCA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16" y="4039344"/>
            <a:ext cx="6096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E394F0E6-C500-4E26-847B-5245696B8E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4050" y="4052710"/>
            <a:ext cx="585862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55" name="Text Box 19">
            <a:extLst>
              <a:ext uri="{FF2B5EF4-FFF2-40B4-BE49-F238E27FC236}">
                <a16:creationId xmlns:a16="http://schemas.microsoft.com/office/drawing/2014/main" id="{3478763F-AC46-4C9D-892C-EC13908F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819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(6)</a:t>
            </a: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5D0D82A3-7C29-4AB5-8FC2-A486BFC32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9144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7E16E985-0ADA-44A0-991B-75D1673637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9552" y="2895599"/>
            <a:ext cx="994048" cy="6715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58" name="Text Box 22">
            <a:extLst>
              <a:ext uri="{FF2B5EF4-FFF2-40B4-BE49-F238E27FC236}">
                <a16:creationId xmlns:a16="http://schemas.microsoft.com/office/drawing/2014/main" id="{9CAC10E0-776F-4B9F-8E98-B0A4B265C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(7)</a:t>
            </a: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CB31B8CC-01AD-47E3-8C82-2A26987F4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038600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C7E80109-FC6E-41DF-A33F-8AA59C71DF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038600"/>
            <a:ext cx="3048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7BA18415-FE2E-45C3-9770-EFDC77DBD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(8)</a:t>
            </a:r>
          </a:p>
        </p:txBody>
      </p:sp>
      <p:sp>
        <p:nvSpPr>
          <p:cNvPr id="62" name="Line 26">
            <a:extLst>
              <a:ext uri="{FF2B5EF4-FFF2-40B4-BE49-F238E27FC236}">
                <a16:creationId xmlns:a16="http://schemas.microsoft.com/office/drawing/2014/main" id="{2E2CE564-A4D0-4336-8AA8-0FF1B1FC5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038600"/>
            <a:ext cx="838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67FDFE43-7AFA-4C81-8E9F-428897465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2680" y="4056112"/>
            <a:ext cx="832520" cy="668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1BCCD312-DCD3-4156-B0F9-27E0EB10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2971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C0BDB6F0-0139-42BE-AD35-15875EF09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6" name="Rectangle 31">
            <a:extLst>
              <a:ext uri="{FF2B5EF4-FFF2-40B4-BE49-F238E27FC236}">
                <a16:creationId xmlns:a16="http://schemas.microsoft.com/office/drawing/2014/main" id="{10DAD123-2E78-4DCC-8C18-B2AB422D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7" name="Rectangle 33">
            <a:extLst>
              <a:ext uri="{FF2B5EF4-FFF2-40B4-BE49-F238E27FC236}">
                <a16:creationId xmlns:a16="http://schemas.microsoft.com/office/drawing/2014/main" id="{6AC7BF96-8C13-42F7-BF1B-BE6A13C6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8" name="Rectangle 34">
            <a:extLst>
              <a:ext uri="{FF2B5EF4-FFF2-40B4-BE49-F238E27FC236}">
                <a16:creationId xmlns:a16="http://schemas.microsoft.com/office/drawing/2014/main" id="{6EA9FDE2-D472-436F-8B67-2C4B96AC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9" name="Rectangle 35">
            <a:extLst>
              <a:ext uri="{FF2B5EF4-FFF2-40B4-BE49-F238E27FC236}">
                <a16:creationId xmlns:a16="http://schemas.microsoft.com/office/drawing/2014/main" id="{774445B0-A709-4FC4-B5E9-B132EDC7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70" name="Rectangle 36">
            <a:extLst>
              <a:ext uri="{FF2B5EF4-FFF2-40B4-BE49-F238E27FC236}">
                <a16:creationId xmlns:a16="http://schemas.microsoft.com/office/drawing/2014/main" id="{C73D0557-DB43-461E-998B-A769594C1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71" name="Rectangle 37">
            <a:extLst>
              <a:ext uri="{FF2B5EF4-FFF2-40B4-BE49-F238E27FC236}">
                <a16:creationId xmlns:a16="http://schemas.microsoft.com/office/drawing/2014/main" id="{B5175F1E-EF83-43EF-BA1E-12AD8A15B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72" name="Rectangle 38">
            <a:extLst>
              <a:ext uri="{FF2B5EF4-FFF2-40B4-BE49-F238E27FC236}">
                <a16:creationId xmlns:a16="http://schemas.microsoft.com/office/drawing/2014/main" id="{508C552A-EE3D-40C9-9D28-3C2A9039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73" name="Text Box 2">
            <a:extLst>
              <a:ext uri="{FF2B5EF4-FFF2-40B4-BE49-F238E27FC236}">
                <a16:creationId xmlns:a16="http://schemas.microsoft.com/office/drawing/2014/main" id="{F027343D-7D19-4DDE-B4A5-4DCA5DE98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" y="454833"/>
            <a:ext cx="862647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find max and min in the array: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22, 13, -5, -8, 15, 60, 17, 31, 47 ( n = 9 )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Index:	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D8A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	 2 	 3	 4	 5	 6	 7	 8	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Array:	22	13	-5	-8	15	60	17	31         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Rmaxmin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-8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1, 5,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-8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      6, 9,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1, 3, 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4, 5, 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-8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6, 7,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8, 9,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1, 2,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3, 3,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64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BADC-26BB-49A7-839F-7FE8197D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9776"/>
            <a:ext cx="8229600" cy="715962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Example: find max and min in the array: </a:t>
            </a:r>
            <a:b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22, 13, -5, -8, 15, 60, 17, 31, 47 ( n = 9 )</a:t>
            </a: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4561-D0FA-4783-995D-E02D2BF8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286BA5-45EF-425C-8007-3E5C51244AD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22872"/>
          </a:xfrm>
        </p:spPr>
        <p:txBody>
          <a:bodyPr lIns="91440" tIns="45720" rIns="91440" bIns="4572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Finding Maximum and Minimum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1166843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</a:rPr>
              <a:t>The recurrence for the worst-case running time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 is </a:t>
            </a:r>
          </a:p>
          <a:p>
            <a:pPr algn="l"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 =    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(1)                       if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= 1 or 2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2T(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/2) + (1)       if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&gt; 2</a:t>
            </a:r>
          </a:p>
          <a:p>
            <a:pPr algn="l" eaLnBrk="1" hangingPunct="1"/>
            <a:endParaRPr lang="en-US" altLang="en-US" sz="2400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400" b="1" dirty="0">
                <a:latin typeface="Times New Roman" panose="02020603050405020304" pitchFamily="18" charset="0"/>
              </a:rPr>
              <a:t>equivalently</a:t>
            </a:r>
          </a:p>
          <a:p>
            <a:pPr algn="l" eaLnBrk="1" hangingPunct="1"/>
            <a:endParaRPr lang="en-US" altLang="en-US" sz="2400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 =    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if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= 1 or 2</a:t>
            </a: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/2) +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if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&gt; 2</a:t>
            </a:r>
          </a:p>
          <a:p>
            <a:pPr algn="l" eaLnBrk="1" hangingPunct="1"/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By solving the recurrence, we get</a:t>
            </a:r>
          </a:p>
          <a:p>
            <a:pPr algn="l" eaLnBrk="1" hangingPunct="1"/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T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) is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)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707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Subarray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  <p:sp>
        <p:nvSpPr>
          <p:cNvPr id="128" name="內容版面配置區 2"/>
          <p:cNvSpPr txBox="1">
            <a:spLocks/>
          </p:cNvSpPr>
          <p:nvPr/>
        </p:nvSpPr>
        <p:spPr bwMode="auto">
          <a:xfrm>
            <a:off x="457200" y="1341438"/>
            <a:ext cx="8229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Input: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an array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[1..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numbers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Assume that some of the numbers are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negative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because this problem is trivial when all numbers are nonnegative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Output: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 nonempty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having  the largest sum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=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+... +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endParaRPr kumimoji="0" lang="en-US" altLang="zh-TW" sz="28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32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29" name="內容版面配置區 3"/>
          <p:cNvGraphicFramePr>
            <a:graphicFrameLocks noGrp="1"/>
          </p:cNvGraphicFramePr>
          <p:nvPr/>
        </p:nvGraphicFramePr>
        <p:xfrm>
          <a:off x="755650" y="4941888"/>
          <a:ext cx="7921625" cy="3714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文字方塊 5"/>
          <p:cNvSpPr txBox="1">
            <a:spLocks noChangeArrowheads="1"/>
          </p:cNvSpPr>
          <p:nvPr/>
        </p:nvSpPr>
        <p:spPr bwMode="auto">
          <a:xfrm>
            <a:off x="755650" y="4581128"/>
            <a:ext cx="7869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1      2      3     4      5      6      7      8     9     10    11    12    13   14    15   16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文字方塊 6"/>
          <p:cNvSpPr txBox="1">
            <a:spLocks noChangeArrowheads="1"/>
          </p:cNvSpPr>
          <p:nvPr/>
        </p:nvSpPr>
        <p:spPr bwMode="auto">
          <a:xfrm>
            <a:off x="305845" y="488301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TW" altLang="en-US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右大括弧 7"/>
          <p:cNvSpPr/>
          <p:nvPr/>
        </p:nvSpPr>
        <p:spPr>
          <a:xfrm rot="5400000">
            <a:off x="5028406" y="4629945"/>
            <a:ext cx="384175" cy="187166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133" name="文字方塊 8"/>
          <p:cNvSpPr txBox="1">
            <a:spLocks noChangeArrowheads="1"/>
          </p:cNvSpPr>
          <p:nvPr/>
        </p:nvSpPr>
        <p:spPr bwMode="auto">
          <a:xfrm>
            <a:off x="4140200" y="5805488"/>
            <a:ext cx="2166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maximum subarray</a:t>
            </a:r>
            <a:endParaRPr kumimoji="0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297562"/>
      </p:ext>
    </p:extLst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19274</TotalTime>
  <Words>2135</Words>
  <Application>Microsoft Office PowerPoint</Application>
  <PresentationFormat>On-screen Show (4:3)</PresentationFormat>
  <Paragraphs>334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Comic Sans MS</vt:lpstr>
      <vt:lpstr>Courier New</vt:lpstr>
      <vt:lpstr>Monotype Sorts</vt:lpstr>
      <vt:lpstr>Tahoma</vt:lpstr>
      <vt:lpstr>Times New Roman</vt:lpstr>
      <vt:lpstr>Wingdings</vt:lpstr>
      <vt:lpstr>1_computer-bunny.blue</vt:lpstr>
      <vt:lpstr>1_Default Design</vt:lpstr>
      <vt:lpstr>Office Theme</vt:lpstr>
      <vt:lpstr>2_computer-bunny.blue</vt:lpstr>
      <vt:lpstr>方程式</vt:lpstr>
      <vt:lpstr>Equation</vt:lpstr>
      <vt:lpstr>Divide-and-Conquer:   Finding Maximum and Minimum  Maximum Subarray problem </vt:lpstr>
      <vt:lpstr>Finding Maximum and Minimum</vt:lpstr>
      <vt:lpstr>Finding Maximum and Minimum</vt:lpstr>
      <vt:lpstr>Finding Maximum and Minimum</vt:lpstr>
      <vt:lpstr>PowerPoint Presentation</vt:lpstr>
      <vt:lpstr>Example: find max and min in the array:  22, 13, -5, -8, 15, 60, 17, 31, 47 ( n = 9 )</vt:lpstr>
      <vt:lpstr>Finding Maximum and Minimum</vt:lpstr>
      <vt:lpstr>Maximum Subarray Problem</vt:lpstr>
      <vt:lpstr>PowerPoint Presentation</vt:lpstr>
      <vt:lpstr>PowerPoint Presentation</vt:lpstr>
      <vt:lpstr>PowerPoint Presentation</vt:lpstr>
      <vt:lpstr>Brute-Force Algorithm</vt:lpstr>
      <vt:lpstr>Brute-Force Algorithm</vt:lpstr>
      <vt:lpstr>Brute-Force Algorithm</vt:lpstr>
      <vt:lpstr>Brute-Force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Conclusion: Divide-and-Conquer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Shahriar Rahman</cp:lastModifiedBy>
  <cp:revision>1785</cp:revision>
  <dcterms:created xsi:type="dcterms:W3CDTF">2002-01-21T02:22:10Z</dcterms:created>
  <dcterms:modified xsi:type="dcterms:W3CDTF">2021-11-16T13:57:39Z</dcterms:modified>
</cp:coreProperties>
</file>