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8"/>
  </p:notesMasterIdLst>
  <p:sldIdLst>
    <p:sldId id="257" r:id="rId3"/>
    <p:sldId id="632" r:id="rId4"/>
    <p:sldId id="310" r:id="rId5"/>
    <p:sldId id="281" r:id="rId6"/>
    <p:sldId id="264" r:id="rId7"/>
    <p:sldId id="265" r:id="rId8"/>
    <p:sldId id="266" r:id="rId9"/>
    <p:sldId id="267" r:id="rId10"/>
    <p:sldId id="28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275" r:id="rId24"/>
    <p:sldId id="276" r:id="rId25"/>
    <p:sldId id="30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1:49.4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 9 14688 0 0,'0'0'670'0'0,"-16"-6"252"0"0,9 3-847 0 0,-10 7 2712 0 0,8-4-3500 0 0,9 0-637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8:17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0 251 19551 0 0,'0'0'432'0'0,"0"0"88"0"0,0 0 24 0 0,0 0 0 0 0,9 3-440 0 0,-2 1-104 0 0,4-1 0 0 0,0 0 0 0 0,4 1-184 0 0,4-4-56 0 0,4 0-16 0 0,3 0 0 0 0,0 2-1560 0 0,8 3-312 0 0,40-10-63 0 0,-6-1-17 0 0</inkml:trace>
  <inkml:trace contextRef="#ctx0" brushRef="#br0" timeOffset="1">1884 0 14280 0 0,'0'0'1272'0'0,"0"0"-1016"0"0,0 0-256 0 0,-8 0 0 0 0,1 0 304 0 0,-13 0 15 0 0,5 4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8:18.0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21743 0 0,'0'0'480'0'0,"0"0"96"0"0,0 0 16 0 0,0 0 16 0 0,0 0-480 0 0,0 0-128 0 0,0 0 0 0 0,0 0-6424 0 0,0 0-1303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8:25.1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15056 0 0,'0'0'672'0'0,"0"0"127"0"0,0 0-639 0 0,0 0-160 0 0,0 0 0 0 0,0 0-4423 0 0,0 0-921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4:58.3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78 3224 0 0,'0'0'143'0'0,"0"0"198"0"0,0 0 728 0 0,1-18 3738 0 0,0 12-4631 0 0,-1 5-80 0 0,0 0 1 0 0,0 0-1 0 0,0 0 1 0 0,0 0-1 0 0,0-1 1 0 0,1 1 0 0 0,-1 0-1 0 0,0 0 1 0 0,1 0-1 0 0,-1 0 1 0 0,1 0 0 0 0,-1 0-1 0 0,2-1 1 0 0,-2 2 255 0 0,0 0 0 0 0,0 0-48 0 0,23 0-64 0 0,76 7 2076 0 0,-97-7-2272 0 0,66 4 1244 0 0,113-9 0 0 0,-105 1-817 0 0,45-6 33 0 0,75-8 48 0 0,79 11 612 0 0,-274 7-1302 0 0,-1 0-24 0 0,0 0 2 0 0,0 0-140 0 0,-13-5-2929 0 0,11 5 2023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4:58.8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60 13272 0 0,'0'0'298'0'0,"0"0"46"0"0,0 0 23 0 0,0 0-43 0 0,0-2-213 0 0,1 1-155 0 0,-1 0 0 0 0,1 1 0 0 0,0-1 0 0 0,-1 0 0 0 0,1 0 0 0 0,0 0 0 0 0,0 0 0 0 0,0 0 0 0 0,-1 1 0 0 0,1-1 0 0 0,0 0 0 0 0,0 1 0 0 0,0-1 0 0 0,0 1 0 0 0,0-1 0 0 0,2 0 0 0 0,0 0-167 0 0,3-3-216 0 0,0 1 0 0 0,1 0 1 0 0,-1 0-1 0 0,1 1 0 0 0,-1 0 0 0 0,12-3 1 0 0,43-2 748 0 0,-47 6 340 0 0,9 1 212 0 0,23 2-1 0 0,-21-1-457 0 0,35 3 111 0 0,29 1 55 0 0,-3 1 143 0 0,-34-2-324 0 0,2-1 84 0 0,-10 1 503 0 0,70-4 1 0 0,-37-10-189 0 0,-41 1-307 0 0,-31 9-476 0 0,-2 0 40 0 0,0 0-1 0 0,0-1 1 0 0,0 1-1 0 0,0-1 0 0 0,1 1 1 0 0,-1-1-1 0 0,0 0 1 0 0,0 0-1 0 0,0 0 0 0 0,4-3 1 0 0,-7 4 109 0 0,0 0-11 0 0,0 0-58 0 0,0 0-29 0 0,-2 0-131 0 0,0-1 0 0 0,0 0 0 0 0,0 1 0 0 0,0-1 0 0 0,0 0 0 0 0,0 0 0 0 0,-3-2 0 0 0,-1 0-573 0 0,-2 0-80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1.3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0 5240 0 0,'-18'0'224'0'0,"18"0"64"0"0,0 0-288 0 0,0 0 0 0 0,0 0 0 0 0,0 0-2272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1.7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61 3224 0 0,'0'0'288'0'0,"0"0"-288"0"0,0 0 0 0 0,0 0 0 0 0,0 0 1200 0 0,0 0 184 0 0,0 0 40 0 0,0 0-4296 0 0</inkml:trace>
  <inkml:trace contextRef="#ctx0" brushRef="#br0" timeOffset="1">64 1 1376 0 0,'0'0'64'0'0,"0"0"8"0"0,0 0-72 0 0,0 0 0 0 0,0 0 0 0 0,0 0 0 0 0,0 0 480 0 0,0 0 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2.8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77 2760 0 0,'0'0'125'0'0,"0"0"179"0"0,-11-3 4455 0 0,-3-8-2919 0 0,14 11-1848 0 0,-1 0-1 0 0,1 0 1 0 0,0 0 0 0 0,0 0 0 0 0,0 0 0 0 0,-1-1 0 0 0,1 1 0 0 0,0 0 0 0 0,0 0-1 0 0,0 0 1 0 0,0 0 0 0 0,0-1 0 0 0,-1 1 0 0 0,1 0 0 0 0,0 0 0 0 0,0 0-1 0 0,0-1 1 0 0,0 1 0 0 0,0 0 0 0 0,0 0 0 0 0,0-1 0 0 0,0 1 0 0 0,0 0 0 0 0,0 0-1 0 0,0-1 1 0 0,0 1 0 0 0,0 0 0 0 0,0 0 0 0 0,0-1 0 0 0,0 1 0 0 0,0 0-1 0 0,0 0 1 0 0,0-1 0 0 0,0 1 0 0 0,0 0 0 0 0,0 0 0 0 0,0 0 0 0 0,0-1 0 0 0,1 1-1 0 0,-1 0 1 0 0,0 0 0 0 0,0 0 0 0 0,0-1 0 0 0,0 1 0 0 0,1 0 0 0 0,-1 0-1 0 0,0 0 1 0 0,0 0 0 0 0,0-1 0 0 0,1 1 0 0 0,5-2-37 0 0,-5 1 117 0 0,-1 1 0 0 0,1-6 834 0 0,-2 5-836 0 0,1 1 76 0 0,0 0 28 0 0,0 0 2 0 0,0 0 14 0 0,0 0 64 0 0,0 0 30 0 0,0 0 4 0 0,0 0-24 0 0,0 0-100 0 0,0 0-42 0 0,0 0-8 0 0,0 0-10 0 0,-10-8 246 0 0,9 7-260 0 0,1 1-4 0 0,0 0-4 0 0,0 0-2 0 0,0 0 0 0 0,0 0 2 0 0,0 0 13 0 0,0 0 8 0 0,0 0 1 0 0,0 0-7 0 0,0 0-21 0 0,0-1-1 0 0,0-2-75 0 0,1 2-64 0 0,1-1 61 0 0,-2 2 67 0 0,0 0 3 0 0,0 0-3 0 0,0 0 0 0 0,0 0 0 0 0,0 0 2 0 0,0 0 12 0 0,0 0 2 0 0,0 0-3 0 0,0 0-10 0 0,0 0-3 0 0,0 0 0 0 0,0 0 5 0 0,0 0 22 0 0,0 0 5 0 0,0 0 0 0 0,0 0 0 0 0,0 0-6 0 0,0 0-16 0 0,0 0 6 0 0,0 0-12 0 0,0 0-2 0 0,0 0 9 0 0,0 0-8 0 0,0 0-3 0 0,0 0 0 0 0,0 0 1 0 0,0 0 6 0 0,0 0 1 0 0,0 0 0 0 0,0 0-24 0 0,0 0-102 0 0,0 0-16 0 0,0 0 106 0 0,0-1 17 0 0,-4-4-42 0 0,-2 4-22 0 0,5 1-44 0 0,1 0 7 0 0,0 0 95 0 0,0 0 38 0 0,0 0-16 0 0,0 0 1 0 0,0 0 15 0 0,0 0-16 0 0,-1-1-15 0 0,-4-4-33 0 0,3 3 22 0 0,-6-2-80 0 0,10 0-195 0 0,4 1-196 0 0,-5 2-74 0 0,-1 1-16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3.2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0 7224 0 0,'0'0'160'0'0,"0"0"32"0"0,0 0 0 0 0,-7 3 16 0 0,-4-3-208 0 0,11 0 0 0 0,0 0 0 0 0,0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6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21 3224 0 0,'0'0'136'0'0,"0"-7"40"0"0,0 1-176 0 0,-3-1 0 0 0,3 7 0 0 0,0 0 0 0 0,0 0 1280 0 0,0 0 224 0 0,0 0 48 0 0,0 0-4552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1:49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50 13824 0 0,'-8'-14'1224'0'0,"8"7"-976"0"0,-3 0-248 0 0,3 7 0 0 0,-4-2 832 0 0,0-1 127 0 0,1-4 17 0 0,3 7 8 0 0,0-4-656 0 0,0 4-128 0 0,0-6-24 0 0,0 6-8 0 0,0 0-1032 0 0,0 0-216 0 0,0 0-40 0 0,0 0-5735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6.6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 57 11576 0 0,'-11'-14'256'0'0,"7"7"48"0"0,-3 2 16 0 0,-1-6 0 0 0,5 4-256 0 0,3 1-64 0 0,0 6 0 0 0,0 0 0 0 0,0 0-800 0 0,0-7-168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7.0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77 12528 0 0,'-7'-17'552'0'0,"3"12"120"0"0,-3-6-544 0 0,3 1-128 0 0,0-4 0 0 0,0 9 0 0 0,4-2-336 0 0,0 7-96 0 0,4-7-16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07.3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10912 0 0,'0'0'240'0'0,"0"0"48"0"0,0 0 16 0 0,0 0 0 0 0,0 0-240 0 0,0 0-64 0 0,0 0 0 0 0,0 0-3224 0 0,0 0-648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12.6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319 67 1376 0 0,'0'0'285'0'0,"0"0"662"0"0,0 0 292 0 0,-12 0 1756 0 0,7-3-2909 0 0,4 2 56 0 0,-2 1-24 0 0,1-1-1 0 0,-1 1 0 0 0,1-1 1 0 0,0 0-1 0 0,-1 0 0 0 0,1 0 1 0 0,0 0-1 0 0,-1 0 0 0 0,1-1 1 0 0,0 1-1 0 0,-2-2 0 0 0,2 1 53 0 0,0 1-1 0 0,1-1 0 0 0,-1 1 1 0 0,0 0-1 0 0,0 0 0 0 0,-1 0 1 0 0,1 0-1 0 0,0 0 0 0 0,0 0 1 0 0,-4 0-1 0 0,2 0-29 0 0,0 1-1 0 0,0-1 1 0 0,0 0-1 0 0,0 0 1 0 0,0-1-1 0 0,1 1 1 0 0,-6-3-1 0 0,-12-5 386 0 0,11 7-397 0 0,8 1-91 0 0,-1 1 0 0 0,1 0 0 0 0,0-1 1 0 0,-1 0-1 0 0,1 0 0 0 0,-1 0 1 0 0,1 0-1 0 0,0 0 0 0 0,0 0 0 0 0,-3-2 1 0 0,-14 0 842 0 0,-102 6 1310 0 0,119-3-2124 0 0,2 0-2 0 0,-1 0-11 0 0,-5 0-30 0 0,5 0 37 0 0,1 0-16 0 0,0 0-110 0 0,0 0 10 0 0,0 1 96 0 0,0 1-40 0 0,0-1 1 0 0,0 0-1 0 0,0 0 0 0 0,0 1 0 0 0,1-1 0 0 0,-1 0 0 0 0,0 0 1 0 0,1 1-1 0 0,-1-1 0 0 0,0 0 0 0 0,1 0 0 0 0,0 0 0 0 0,-1 0 1 0 0,1 0-1 0 0,0 0 0 0 0,-1 0 0 0 0,1 0 0 0 0,0 0 0 0 0,0 0 1 0 0,0 0-1 0 0,0 0 0 0 0,0 0 0 0 0,0-1 0 0 0,0 1 0 0 0,0 0 1 0 0,0-1-1 0 0,3 2 0 0 0,-1-1-13 0 0,24 9-207 0 0,-4-3 142 0 0,-11-2 78 0 0,0-2 0 0 0,1 1 0 0 0,0-2 0 0 0,19 3 0 0 0,5 0 0 0 0,10 1 253 0 0,2-2 1 0 0,74-3 0 0 0,-57-2 79 0 0,147 15 111 0 0,-135-4-319 0 0,-25-2 111 0 0,-39-5-93 0 0,1-1 0 0 0,20 1 1 0 0,56 1 794 0 0,-66 1-480 0 0,-24-4-381 0 0,-1-1 59 0 0,6 0 170 0 0,-5 0-2652 0 0,-1 0 1240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55:13.0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29 136 11520 0 0,'-6'-6'551'0'0,"4"3"-440"0"0,-1 0 1 0 0,0 0 0 0 0,0 0-1 0 0,1-1 1 0 0,0 1 0 0 0,0-1-1 0 0,-2-3 1 0 0,4 6-58 0 0,-1-1 0 0 0,1 1 0 0 0,0 0-1 0 0,0 0 1 0 0,0-1 0 0 0,0 1 0 0 0,0 0 0 0 0,0 0 0 0 0,0-1-1 0 0,0 1 1 0 0,0 0 0 0 0,1 0 0 0 0,-1-1 0 0 0,1 1 0 0 0,-1 0-1 0 0,1 0 1 0 0,-1 0 0 0 0,1 0 0 0 0,-1-1 0 0 0,1 1 0 0 0,0 0 0 0 0,0 0-1 0 0,0 0 1 0 0,0 1 0 0 0,-1-1 0 0 0,1 0 0 0 0,2-1 0 0 0,53-36-2696 0 0,-51 35 2675 0 0,-1 0 0 0 0,1 0 0 0 0,-1 0 0 0 0,1 0 0 0 0,0 1 0 0 0,0 0 0 0 0,0 0 0 0 0,0 0-1 0 0,1 0 1 0 0,-1 1 0 0 0,0 0 0 0 0,1 0 0 0 0,-1 1 0 0 0,1 0 0 0 0,7 0 0 0 0,7 2 352 0 0,0 0 0 0 0,38 11 0 0 0,-1-1-81 0 0,-30-7-290 0 0,250 31 709 0 0,-247-35-236 0 0,-1-1 1 0 0,50-5 0 0 0,-49 2 55 0 0,-20 2-275 0 0,0 0 0 0 0,0 0-1 0 0,0-1 1 0 0,0-1 0 0 0,18-6 0 0 0,-26 8-379 0 0,1 0 0 0 0,-1 0-1 0 0,0 0 1 0 0,0 1 0 0 0,0-1-1 0 0,0 1 1 0 0,1-1 0 0 0,-1 1 0 0 0,0 0-1 0 0,3 0 1 0 0,-5 0-5999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49:22.5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95 10136 0 0,'-18'-38'896'0'0,"10"21"-712"0"0,1-2-184 0 0,0-2-4472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5:06.4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54 1 11520 0 0,'-16'9'1024'0'0,"9"-6"-824"0"0,-4 4-200 0 0,3 3 0 0 0,4-3 272 0 0,4-7 16 0 0,-7 4 0 0 0,7-4 0 0 0,0 0-288 0 0,0 0 0 0 0,0 0 0 0 0,0 0-3728 0 0,7-11-704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5:06.8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51 9216 0 0,'0'0'816'0'0,"-12"4"-656"0"0,6-4-160 0 0,6 0 0 0 0,0 0 688 0 0,0 0 104 0 0,0 0 16 0 0,0 0 8 0 0,2-7-816 0 0,9-7-256 0 0,0 2-8 0 0,5-9-4880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5:07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5 14744 0 0,'0'0'1312'0'0,"-11"7"-1056"0"0,6-2-256 0 0,-2-1 0 0 0,7-4 207 0 0,0 0-15 0 0,0 0 0 0 0,0 0 0 0 0,0 0-864 0 0,0 0-183 0 0,7-4-33 0 0,4-1-3144 0 0,5-7-640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5:07.5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 3 4144 0 0,'-15'7'368'0'0,"8"-4"-296"0"0,-1-3-72 0 0,-3 4 0 0 0,0 2 2920 0 0,4-2 568 0 0,-2-1 120 0 0,5 1 15 0 0,4-4-3119 0 0,0 0-632 0 0,0 0-120 0 0,0 0-24 0 0,0-7-1455 0 0,4-3-297 0 0,7-6-56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5:07.9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 1 17447 0 0,'0'0'384'0'0,"-9"9"72"0"0,3 4 24 0 0,1-6 16 0 0,-2 3-400 0 0,3-4-96 0 0,4 4 0 0 0,0-10 0 0 0,0 0-792 0 0,0 0-176 0 0,4 7-40 0 0,1-3-5735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10:03.0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38 214 11832 0 0,'-15'-12'256'0'0,"12"5"64"0"0,-5-3 0 0 0,3 0 16 0 0,5 3-272 0 0,-2-2-64 0 0,2-8 0 0 0,-5 3 0 0 0,5 0 416 0 0,5-2 72 0 0,-3 3 16 0 0,7-1 0 0 0,-2 1-392 0 0,4 0-112 0 0,4 3 0 0 0,7-6-4008 0 0,4-2-856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26T03:08:17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24 12440 0 0,'0'0'1104'0'0,"0"0"-880"0"0,0 0-224 0 0,0 0 0 0 0,0 0-144 0 0,0 0-72 0 0,-11-14-8 0 0,-5 5-8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E8F9B-8A94-4C84-9D64-58F116AF7DA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DE072-4CC8-4430-851E-AD38FEEA04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BFE86-A862-4209-99E5-A6C247355126}" type="slidenum">
              <a:rPr lang="ar-SA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27EAE5-7BC1-49F2-89C3-8A55F94F0A4C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99178-7A6B-4410-87A7-5C1261F00520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9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BF083D-1768-400A-A16C-7E33133E09EA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21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150E16-DBA7-49EC-9569-B46F1DB5232E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107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41D512-A350-401E-A55F-83D86A918535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59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12068-7270-43A1-ADD2-106FEBF9809E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77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F19A-08D4-49F4-A1A4-11B5FAE8B511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5FD4-0F5A-4DB9-AF8A-0ACA14908413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4B7D-0AB4-4D20-9720-9C937ABE1B04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CA5493-A8BE-4854-B9B0-B53F928CF44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718D9-8E4B-4D70-87BE-75745C08708D}" type="slidenum"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723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512" y="2129731"/>
            <a:ext cx="7772977" cy="14704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023" y="3885903"/>
            <a:ext cx="6401955" cy="1753195"/>
          </a:xfrm>
        </p:spPr>
        <p:txBody>
          <a:bodyPr/>
          <a:lstStyle>
            <a:lvl1pPr marL="0" indent="0" algn="ctr">
              <a:buNone/>
              <a:defRPr/>
            </a:lvl1pPr>
            <a:lvl2pPr marL="421081" indent="0" algn="ctr">
              <a:buNone/>
              <a:defRPr/>
            </a:lvl2pPr>
            <a:lvl3pPr marL="842162" indent="0" algn="ctr">
              <a:buNone/>
              <a:defRPr/>
            </a:lvl3pPr>
            <a:lvl4pPr marL="1263244" indent="0" algn="ctr">
              <a:buNone/>
              <a:defRPr/>
            </a:lvl4pPr>
            <a:lvl5pPr marL="1684325" indent="0" algn="ctr">
              <a:buNone/>
              <a:defRPr/>
            </a:lvl5pPr>
            <a:lvl6pPr marL="2105406" indent="0" algn="ctr">
              <a:buNone/>
              <a:defRPr/>
            </a:lvl6pPr>
            <a:lvl7pPr marL="2526487" indent="0" algn="ctr">
              <a:buNone/>
              <a:defRPr/>
            </a:lvl7pPr>
            <a:lvl8pPr marL="2947568" indent="0" algn="ctr">
              <a:buNone/>
              <a:defRPr/>
            </a:lvl8pPr>
            <a:lvl9pPr marL="336865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75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196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4406801"/>
            <a:ext cx="7771534" cy="136177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906613"/>
            <a:ext cx="7771534" cy="1500188"/>
          </a:xfrm>
        </p:spPr>
        <p:txBody>
          <a:bodyPr anchor="b"/>
          <a:lstStyle>
            <a:lvl1pPr marL="0" indent="0">
              <a:buNone/>
              <a:defRPr sz="1800"/>
            </a:lvl1pPr>
            <a:lvl2pPr marL="421081" indent="0">
              <a:buNone/>
              <a:defRPr sz="1700"/>
            </a:lvl2pPr>
            <a:lvl3pPr marL="842162" indent="0">
              <a:buNone/>
              <a:defRPr sz="1500"/>
            </a:lvl3pPr>
            <a:lvl4pPr marL="1263244" indent="0">
              <a:buNone/>
              <a:defRPr sz="1300"/>
            </a:lvl4pPr>
            <a:lvl5pPr marL="1684325" indent="0">
              <a:buNone/>
              <a:defRPr sz="1300"/>
            </a:lvl5pPr>
            <a:lvl6pPr marL="2105406" indent="0">
              <a:buNone/>
              <a:defRPr sz="1300"/>
            </a:lvl6pPr>
            <a:lvl7pPr marL="2526487" indent="0">
              <a:buNone/>
              <a:defRPr sz="1300"/>
            </a:lvl7pPr>
            <a:lvl8pPr marL="2947568" indent="0">
              <a:buNone/>
              <a:defRPr sz="1300"/>
            </a:lvl8pPr>
            <a:lvl9pPr marL="336865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34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052215"/>
            <a:ext cx="4045238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3" y="1052215"/>
            <a:ext cx="4045239" cy="43442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216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5333"/>
            <a:ext cx="822902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534419"/>
            <a:ext cx="4039465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2174380"/>
            <a:ext cx="4039465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534419"/>
            <a:ext cx="4040909" cy="63996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081" indent="0">
              <a:buNone/>
              <a:defRPr sz="1800" b="1"/>
            </a:lvl2pPr>
            <a:lvl3pPr marL="842162" indent="0">
              <a:buNone/>
              <a:defRPr sz="1700" b="1"/>
            </a:lvl3pPr>
            <a:lvl4pPr marL="1263244" indent="0">
              <a:buNone/>
              <a:defRPr sz="1500" b="1"/>
            </a:lvl4pPr>
            <a:lvl5pPr marL="1684325" indent="0">
              <a:buNone/>
              <a:defRPr sz="1500" b="1"/>
            </a:lvl5pPr>
            <a:lvl6pPr marL="2105406" indent="0">
              <a:buNone/>
              <a:defRPr sz="1500" b="1"/>
            </a:lvl6pPr>
            <a:lvl7pPr marL="2526487" indent="0">
              <a:buNone/>
              <a:defRPr sz="1500" b="1"/>
            </a:lvl7pPr>
            <a:lvl8pPr marL="2947568" indent="0">
              <a:buNone/>
              <a:defRPr sz="1500" b="1"/>
            </a:lvl8pPr>
            <a:lvl9pPr marL="33686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2174380"/>
            <a:ext cx="4040909" cy="395138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823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7826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68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3625-1DD4-4BBE-9367-54C15351D045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72357"/>
            <a:ext cx="3007591" cy="11623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72356"/>
            <a:ext cx="5111750" cy="585341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434703"/>
            <a:ext cx="3007591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745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4801195"/>
            <a:ext cx="5486977" cy="56554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613172"/>
            <a:ext cx="5486977" cy="4115098"/>
          </a:xfrm>
        </p:spPr>
        <p:txBody>
          <a:bodyPr/>
          <a:lstStyle>
            <a:lvl1pPr marL="0" indent="0">
              <a:buNone/>
              <a:defRPr sz="2900"/>
            </a:lvl1pPr>
            <a:lvl2pPr marL="421081" indent="0">
              <a:buNone/>
              <a:defRPr sz="2600"/>
            </a:lvl2pPr>
            <a:lvl3pPr marL="842162" indent="0">
              <a:buNone/>
              <a:defRPr sz="2200"/>
            </a:lvl3pPr>
            <a:lvl4pPr marL="1263244" indent="0">
              <a:buNone/>
              <a:defRPr sz="1800"/>
            </a:lvl4pPr>
            <a:lvl5pPr marL="1684325" indent="0">
              <a:buNone/>
              <a:defRPr sz="1800"/>
            </a:lvl5pPr>
            <a:lvl6pPr marL="2105406" indent="0">
              <a:buNone/>
              <a:defRPr sz="1800"/>
            </a:lvl6pPr>
            <a:lvl7pPr marL="2526487" indent="0">
              <a:buNone/>
              <a:defRPr sz="1800"/>
            </a:lvl7pPr>
            <a:lvl8pPr marL="2947568" indent="0">
              <a:buNone/>
              <a:defRPr sz="1800"/>
            </a:lvl8pPr>
            <a:lvl9pPr marL="336865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5366742"/>
            <a:ext cx="5486977" cy="805161"/>
          </a:xfrm>
        </p:spPr>
        <p:txBody>
          <a:bodyPr/>
          <a:lstStyle>
            <a:lvl1pPr marL="0" indent="0">
              <a:buNone/>
              <a:defRPr sz="1300"/>
            </a:lvl1pPr>
            <a:lvl2pPr marL="421081" indent="0">
              <a:buNone/>
              <a:defRPr sz="1100"/>
            </a:lvl2pPr>
            <a:lvl3pPr marL="842162" indent="0">
              <a:buNone/>
              <a:defRPr sz="900"/>
            </a:lvl3pPr>
            <a:lvl4pPr marL="1263244" indent="0">
              <a:buNone/>
              <a:defRPr sz="800"/>
            </a:lvl4pPr>
            <a:lvl5pPr marL="1684325" indent="0">
              <a:buNone/>
              <a:defRPr sz="800"/>
            </a:lvl5pPr>
            <a:lvl6pPr marL="2105406" indent="0">
              <a:buNone/>
              <a:defRPr sz="800"/>
            </a:lvl6pPr>
            <a:lvl7pPr marL="2526487" indent="0">
              <a:buNone/>
              <a:defRPr sz="800"/>
            </a:lvl7pPr>
            <a:lvl8pPr marL="2947568" indent="0">
              <a:buNone/>
              <a:defRPr sz="800"/>
            </a:lvl8pPr>
            <a:lvl9pPr marL="33686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63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7900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77" y="229195"/>
            <a:ext cx="2056535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89" y="229195"/>
            <a:ext cx="6033943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416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2AB2-75DB-40A4-B5F4-CAD003A1818E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A98C-0437-4683-BC2E-40F2517B5F6D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9967-A659-4A7D-91CC-B3FD5118F2D0}" type="datetime1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2A5B-F560-456E-B5AE-B8AA2915F1E7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22C9-B9F3-4508-85DE-1DFAE9FD850C}" type="datetime1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740ED-EAAB-458A-B3AD-B6606C4261A6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7234-728A-4F0D-B7F9-F780B107E75F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46406-C307-4867-BA2F-FE197E5AF1F9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0" y="836414"/>
            <a:ext cx="4572000" cy="75903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</p:spPr>
        <p:txBody>
          <a:bodyPr wrap="none" lIns="91401" tIns="45701" rIns="91401" bIns="45701" anchor="ctr"/>
          <a:lstStyle/>
          <a:p>
            <a:pPr defTabSz="913805">
              <a:defRPr/>
            </a:pPr>
            <a:endParaRPr lang="en-US">
              <a:solidFill>
                <a:srgbClr val="000000"/>
              </a:solidFill>
              <a:ea typeface="ＭＳ Ｐゴシック" pitchFamily="34" charset="-128"/>
              <a:cs typeface="Arial"/>
            </a:endParaRPr>
          </a:p>
        </p:txBody>
      </p:sp>
      <p:sp>
        <p:nvSpPr>
          <p:cNvPr id="2805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489" y="229196"/>
            <a:ext cx="8229023" cy="46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89" y="1052215"/>
            <a:ext cx="822902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36" tIns="46018" rIns="92036" bIns="460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311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ctr" defTabSz="91380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21081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842162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263244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684325" algn="ctr" defTabSz="913805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3591" indent="-343591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740" indent="-285108" algn="l" defTabSz="91380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352" indent="-229548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599524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158" indent="-228086" algn="l" defTabSz="91380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478239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899320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320401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741482" indent="-228086" algn="l" defTabSz="91380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081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162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244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4325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5406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6487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7568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68650" algn="l" defTabSz="8421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99.png"/><Relationship Id="rId18" Type="http://schemas.openxmlformats.org/officeDocument/2006/relationships/customXml" Target="../ink/ink20.xml"/><Relationship Id="rId26" Type="http://schemas.openxmlformats.org/officeDocument/2006/relationships/customXml" Target="../ink/ink24.xml"/><Relationship Id="rId21" Type="http://schemas.openxmlformats.org/officeDocument/2006/relationships/image" Target="../media/image403.png"/><Relationship Id="rId7" Type="http://schemas.openxmlformats.org/officeDocument/2006/relationships/image" Target="../media/image396.png"/><Relationship Id="rId12" Type="http://schemas.openxmlformats.org/officeDocument/2006/relationships/customXml" Target="../ink/ink17.xml"/><Relationship Id="rId17" Type="http://schemas.openxmlformats.org/officeDocument/2006/relationships/image" Target="../media/image401.png"/><Relationship Id="rId25" Type="http://schemas.openxmlformats.org/officeDocument/2006/relationships/image" Target="../media/image404.png"/><Relationship Id="rId2" Type="http://schemas.openxmlformats.org/officeDocument/2006/relationships/customXml" Target="../ink/ink13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398.png"/><Relationship Id="rId24" Type="http://schemas.openxmlformats.org/officeDocument/2006/relationships/customXml" Target="../ink/ink23.xml"/><Relationship Id="rId5" Type="http://schemas.openxmlformats.org/officeDocument/2006/relationships/image" Target="../media/image395.png"/><Relationship Id="rId15" Type="http://schemas.openxmlformats.org/officeDocument/2006/relationships/image" Target="../media/image400.png"/><Relationship Id="rId23" Type="http://schemas.openxmlformats.org/officeDocument/2006/relationships/image" Target="../media/image67.png"/><Relationship Id="rId10" Type="http://schemas.openxmlformats.org/officeDocument/2006/relationships/customXml" Target="../ink/ink16.xml"/><Relationship Id="rId19" Type="http://schemas.openxmlformats.org/officeDocument/2006/relationships/image" Target="../media/image402.png"/><Relationship Id="rId9" Type="http://schemas.openxmlformats.org/officeDocument/2006/relationships/image" Target="../media/image397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Relationship Id="rId27" Type="http://schemas.openxmlformats.org/officeDocument/2006/relationships/image" Target="../media/image40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3" Type="http://schemas.openxmlformats.org/officeDocument/2006/relationships/image" Target="../media/image23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2.xml"/><Relationship Id="rId31" Type="http://schemas.openxmlformats.org/officeDocument/2006/relationships/image" Target="../media/image2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2.png"/><Relationship Id="rId3" Type="http://schemas.openxmlformats.org/officeDocument/2006/relationships/image" Target="../media/image1.png"/><Relationship Id="rId12" Type="http://schemas.openxmlformats.org/officeDocument/2006/relationships/customXml" Target="../ink/ink5.xml"/><Relationship Id="rId17" Type="http://schemas.openxmlformats.org/officeDocument/2006/relationships/image" Target="../media/image274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1.png"/><Relationship Id="rId15" Type="http://schemas.openxmlformats.org/officeDocument/2006/relationships/image" Target="../media/image273.png"/><Relationship Id="rId10" Type="http://schemas.openxmlformats.org/officeDocument/2006/relationships/customXml" Target="../ink/ink4.xml"/><Relationship Id="rId4" Type="http://schemas.openxmlformats.org/officeDocument/2006/relationships/customXml" Target="../ink/ink3.xml"/><Relationship Id="rId9" Type="http://schemas.openxmlformats.org/officeDocument/2006/relationships/image" Target="../media/image270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68" Type="http://schemas.openxmlformats.org/officeDocument/2006/relationships/image" Target="../media/image3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72" Type="http://schemas.openxmlformats.org/officeDocument/2006/relationships/customXml" Target="../ink/ink10.xml"/><Relationship Id="rId76" Type="http://schemas.openxmlformats.org/officeDocument/2006/relationships/customXml" Target="../ink/ink12.xml"/><Relationship Id="rId71" Type="http://schemas.openxmlformats.org/officeDocument/2006/relationships/image" Target="../media/image374.png"/><Relationship Id="rId2" Type="http://schemas.openxmlformats.org/officeDocument/2006/relationships/customXml" Target="../ink/ink9.xml"/><Relationship Id="rId75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74" Type="http://schemas.openxmlformats.org/officeDocument/2006/relationships/customXml" Target="../ink/ink11.xml"/><Relationship Id="rId73" Type="http://schemas.openxmlformats.org/officeDocument/2006/relationships/image" Target="../media/image3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924800" cy="838200"/>
          </a:xfrm>
        </p:spPr>
        <p:txBody>
          <a:bodyPr/>
          <a:lstStyle/>
          <a:p>
            <a:r>
              <a:rPr lang="en-US" sz="4000" dirty="0"/>
              <a:t>Greedy Algorithms</a:t>
            </a:r>
            <a:endParaRPr lang="en-US" sz="4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4536036-2AF0-43F8-855F-C99B0906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Huffman Algorithm Example: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Alphabet: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A, B, C, D, E, 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Frequency table:</a:t>
            </a:r>
          </a:p>
        </p:txBody>
      </p:sp>
      <p:graphicFrame>
        <p:nvGraphicFramePr>
          <p:cNvPr id="32796" name="Group 28"/>
          <p:cNvGraphicFramePr>
            <a:graphicFrameLocks noGrp="1"/>
          </p:cNvGraphicFramePr>
          <p:nvPr>
            <p:ph idx="1"/>
          </p:nvPr>
        </p:nvGraphicFramePr>
        <p:xfrm>
          <a:off x="2743200" y="3505200"/>
          <a:ext cx="3810000" cy="1143000"/>
        </p:xfrm>
        <a:graphic>
          <a:graphicData uri="http://schemas.openxmlformats.org/drawingml/2006/table">
            <a:tbl>
              <a:tblPr rtl="1"/>
              <a:tblGrid>
                <a:gridCol w="63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6652" name="Text Box 30"/>
          <p:cNvSpPr txBox="1">
            <a:spLocks noChangeArrowheads="1"/>
          </p:cNvSpPr>
          <p:nvPr/>
        </p:nvSpPr>
        <p:spPr bwMode="auto">
          <a:xfrm>
            <a:off x="381000" y="5105400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File Length: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610D8-EA52-4C1A-924E-A88B8BD5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718D9-8E4B-4D70-87BE-75745C08708D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20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Algorithm Run: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3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905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3276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606425" y="16113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19050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32766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B192A6-4163-4E16-95A2-534FE1EB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2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Algorithm Run: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33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90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276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606425" y="26019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19050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28686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1295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12954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 flipH="1">
            <a:off x="11430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>
            <a:off x="2209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FCD341-D501-450C-97CA-5542108A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Algorithm Run: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3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905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276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06425" y="36687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905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276600" y="26670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295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295400" y="2667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1143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2209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20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20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>
            <a:off x="1981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3124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BD949A-61BC-4FD1-9DE8-450E941E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Algorithm Run: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5334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685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2057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4035425" y="36687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5334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6858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20574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0734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0735" name="Rectangle 16"/>
          <p:cNvSpPr>
            <a:spLocks noChangeArrowheads="1"/>
          </p:cNvSpPr>
          <p:nvPr/>
        </p:nvSpPr>
        <p:spPr bwMode="auto">
          <a:xfrm>
            <a:off x="4724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36" name="Text Box 17"/>
          <p:cNvSpPr txBox="1">
            <a:spLocks noChangeArrowheads="1"/>
          </p:cNvSpPr>
          <p:nvPr/>
        </p:nvSpPr>
        <p:spPr bwMode="auto">
          <a:xfrm>
            <a:off x="4724400" y="2667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 flipH="1">
            <a:off x="4572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5638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39" name="Rectangle 20"/>
          <p:cNvSpPr>
            <a:spLocks noChangeArrowheads="1"/>
          </p:cNvSpPr>
          <p:nvPr/>
        </p:nvSpPr>
        <p:spPr bwMode="auto">
          <a:xfrm>
            <a:off x="5638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40" name="Text Box 21"/>
          <p:cNvSpPr txBox="1">
            <a:spLocks noChangeArrowheads="1"/>
          </p:cNvSpPr>
          <p:nvPr/>
        </p:nvSpPr>
        <p:spPr bwMode="auto">
          <a:xfrm>
            <a:off x="5638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 flipH="1">
            <a:off x="5410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>
            <a:off x="6553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C9C218-36F1-44B4-A58B-A1623937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71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334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4035425" y="36687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5334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6705600" y="26670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1754" name="Text Box 14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4724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56" name="Text Box 16"/>
          <p:cNvSpPr txBox="1">
            <a:spLocks noChangeArrowheads="1"/>
          </p:cNvSpPr>
          <p:nvPr/>
        </p:nvSpPr>
        <p:spPr bwMode="auto">
          <a:xfrm>
            <a:off x="4724400" y="2667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1757" name="Line 17"/>
          <p:cNvSpPr>
            <a:spLocks noChangeShapeType="1"/>
          </p:cNvSpPr>
          <p:nvPr/>
        </p:nvSpPr>
        <p:spPr bwMode="auto">
          <a:xfrm flipH="1">
            <a:off x="4572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58" name="Line 18"/>
          <p:cNvSpPr>
            <a:spLocks noChangeShapeType="1"/>
          </p:cNvSpPr>
          <p:nvPr/>
        </p:nvSpPr>
        <p:spPr bwMode="auto">
          <a:xfrm>
            <a:off x="5638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59" name="Rectangle 19"/>
          <p:cNvSpPr>
            <a:spLocks noChangeArrowheads="1"/>
          </p:cNvSpPr>
          <p:nvPr/>
        </p:nvSpPr>
        <p:spPr bwMode="auto">
          <a:xfrm>
            <a:off x="5638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0" name="Text Box 20"/>
          <p:cNvSpPr txBox="1">
            <a:spLocks noChangeArrowheads="1"/>
          </p:cNvSpPr>
          <p:nvPr/>
        </p:nvSpPr>
        <p:spPr bwMode="auto">
          <a:xfrm>
            <a:off x="5638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1761" name="Line 21"/>
          <p:cNvSpPr>
            <a:spLocks noChangeShapeType="1"/>
          </p:cNvSpPr>
          <p:nvPr/>
        </p:nvSpPr>
        <p:spPr bwMode="auto">
          <a:xfrm flipH="1">
            <a:off x="5410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2" name="Line 22"/>
          <p:cNvSpPr>
            <a:spLocks noChangeShapeType="1"/>
          </p:cNvSpPr>
          <p:nvPr/>
        </p:nvSpPr>
        <p:spPr bwMode="auto">
          <a:xfrm>
            <a:off x="6553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3" name="Rectangle 23"/>
          <p:cNvSpPr>
            <a:spLocks noChangeArrowheads="1"/>
          </p:cNvSpPr>
          <p:nvPr/>
        </p:nvSpPr>
        <p:spPr bwMode="auto">
          <a:xfrm>
            <a:off x="533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4" name="Rectangle 24"/>
          <p:cNvSpPr>
            <a:spLocks noChangeArrowheads="1"/>
          </p:cNvSpPr>
          <p:nvPr/>
        </p:nvSpPr>
        <p:spPr bwMode="auto">
          <a:xfrm>
            <a:off x="190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5" name="Text Box 25"/>
          <p:cNvSpPr txBox="1">
            <a:spLocks noChangeArrowheads="1"/>
          </p:cNvSpPr>
          <p:nvPr/>
        </p:nvSpPr>
        <p:spPr bwMode="auto">
          <a:xfrm>
            <a:off x="606425" y="26019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1766" name="Text Box 26"/>
          <p:cNvSpPr txBox="1">
            <a:spLocks noChangeArrowheads="1"/>
          </p:cNvSpPr>
          <p:nvPr/>
        </p:nvSpPr>
        <p:spPr bwMode="auto">
          <a:xfrm>
            <a:off x="19050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1767" name="Rectangle 27"/>
          <p:cNvSpPr>
            <a:spLocks noChangeArrowheads="1"/>
          </p:cNvSpPr>
          <p:nvPr/>
        </p:nvSpPr>
        <p:spPr bwMode="auto">
          <a:xfrm>
            <a:off x="1295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68" name="Text Box 28"/>
          <p:cNvSpPr txBox="1">
            <a:spLocks noChangeArrowheads="1"/>
          </p:cNvSpPr>
          <p:nvPr/>
        </p:nvSpPr>
        <p:spPr bwMode="auto">
          <a:xfrm>
            <a:off x="1295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1769" name="Line 29"/>
          <p:cNvSpPr>
            <a:spLocks noChangeShapeType="1"/>
          </p:cNvSpPr>
          <p:nvPr/>
        </p:nvSpPr>
        <p:spPr bwMode="auto">
          <a:xfrm flipH="1">
            <a:off x="11430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70" name="Line 30"/>
          <p:cNvSpPr>
            <a:spLocks noChangeShapeType="1"/>
          </p:cNvSpPr>
          <p:nvPr/>
        </p:nvSpPr>
        <p:spPr bwMode="auto">
          <a:xfrm>
            <a:off x="2209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9E5B2-3CE1-4EFC-ACF4-391CADA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05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6002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9718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6576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01625" y="35925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600200" y="3581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971800" y="25908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657600" y="15240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990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9906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838200" y="3048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905000" y="3048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9050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905000" y="1524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1676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2819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571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7086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788025" y="26019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70866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6477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64770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63246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73914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8887CB-79E6-42AB-B0AC-418C7014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913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048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6764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7338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77825" y="46593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676400" y="4648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048000" y="36576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733800" y="25908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0668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0668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9144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19812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9812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9812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17526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28956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571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7086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5788025" y="26019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70866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477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64770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flipH="1">
            <a:off x="63246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73914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895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895600" y="16002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 flipH="1">
            <a:off x="27432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3733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60785B-3B0A-4E1F-895B-E6BA2CC8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57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1910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5626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9342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620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264025" y="46593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562600" y="4648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934200" y="36576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620000" y="25908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953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953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48006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58674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5867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8674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56388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7818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1430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5146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216025" y="25257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2514600" y="2514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19050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1905000" y="15240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H="1">
            <a:off x="1752600" y="1981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2819400" y="1981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6781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6781800" y="16002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 flipH="1">
            <a:off x="6629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76200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1DED27-3075-42D1-828A-09DFB5DC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18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581400" y="5638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953000" y="5638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3246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0104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654425" y="56499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953000" y="5638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324600" y="4648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7010400" y="35814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3434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343400" y="4648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>
            <a:off x="4191000" y="5105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5257800" y="5105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2578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257800" y="3581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H="1">
            <a:off x="50292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1722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1828800" y="3505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3200400" y="3505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901825" y="35163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3200400" y="3505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25908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590800" y="25146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flipH="1">
            <a:off x="2438400" y="2971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3505200" y="2971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1722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6172200" y="25908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H="1">
            <a:off x="6019800" y="3048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7010400" y="3048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346575" y="1512888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4419600" y="1524000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210</a:t>
            </a: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H="1">
            <a:off x="3276600" y="1981200"/>
            <a:ext cx="1371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5105400" y="19812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3614738" y="16795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22098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5791200" y="2971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4800600" y="3962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3886200" y="495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715000" y="1752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6324600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2390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883" name="Text Box 44"/>
          <p:cNvSpPr txBox="1">
            <a:spLocks noChangeArrowheads="1"/>
          </p:cNvSpPr>
          <p:nvPr/>
        </p:nvSpPr>
        <p:spPr bwMode="auto">
          <a:xfrm>
            <a:off x="3810000" y="2743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884" name="Text Box 46"/>
          <p:cNvSpPr txBox="1">
            <a:spLocks noChangeArrowheads="1"/>
          </p:cNvSpPr>
          <p:nvPr/>
        </p:nvSpPr>
        <p:spPr bwMode="auto">
          <a:xfrm>
            <a:off x="5486400" y="495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41A33-6353-4B56-8CDA-85342C91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33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400" dirty="0"/>
              <a:t>Used for optimization problems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b="1" dirty="0"/>
              <a:t>Idea: </a:t>
            </a:r>
            <a:r>
              <a:rPr lang="en-US" sz="2400" dirty="0"/>
              <a:t>When we have a choice to make, make the one that looks best </a:t>
            </a:r>
            <a:r>
              <a:rPr lang="en-US" sz="2400" dirty="0">
                <a:solidFill>
                  <a:srgbClr val="C00000"/>
                </a:solidFill>
              </a:rPr>
              <a:t>right now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dirty="0"/>
              <a:t>Make a </a:t>
            </a:r>
            <a:r>
              <a:rPr lang="en-US" sz="2000" dirty="0">
                <a:solidFill>
                  <a:srgbClr val="C00000"/>
                </a:solidFill>
              </a:rPr>
              <a:t>locally</a:t>
            </a:r>
            <a:r>
              <a:rPr lang="en-US" sz="2000" dirty="0"/>
              <a:t> optimal choice in hope of getting a globally optimal solution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/>
              <a:t>Greedy algorithms don’t always yield an optimal solution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/>
              <a:t>Makes the choice that looks best at the moment in order to get optimal solution.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3C75FB1-EEB0-4335-B16D-2B9CC02A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endParaRPr lang="en-US" sz="40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495800" y="533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867400" y="533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239000" y="4343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7924800" y="3276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568825" y="53451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867400" y="5334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239000" y="43434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7924800" y="32766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257800" y="4343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257800" y="4343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5105400" y="4800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6172200" y="48006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172200" y="3276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172200" y="3276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>
            <a:off x="5943600" y="3810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7086600" y="3810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2743200" y="3200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4114800" y="3200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816225" y="32115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114800" y="3200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3505200" y="2209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505200" y="22098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 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</a:t>
            </a:r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 flipH="1">
            <a:off x="3352800" y="2667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4419600" y="2667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7086600" y="2286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7086600" y="22860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</a:t>
            </a:r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6934200" y="2743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7924800" y="2743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260975" y="1208088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5334000" y="1219200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 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210</a:t>
            </a:r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 flipH="1">
            <a:off x="4191000" y="1676400"/>
            <a:ext cx="1371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6019800" y="16764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4529138" y="13747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124200" y="2590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6705600" y="26670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5715000" y="3657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4800600" y="4648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66294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7239000" y="3505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8153400" y="2590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4724400" y="2438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6400800" y="4648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381000" y="1219200"/>
            <a:ext cx="169545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A:</a:t>
            </a:r>
            <a:r>
              <a:rPr kumimoji="0" lang="he-IL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B:  1001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C:  101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D:  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E:  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F:  11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0" y="5867400"/>
            <a:ext cx="9072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File Size: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10x4 + 20x4 + 30x3 + 40x2 + 50x2 + 60x2 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panose="020B0604020202020204" pitchFamily="34" charset="0"/>
              </a:rPr>
              <a:t>            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40  +   80   +   90   +   80   +  100   +  120 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510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429063-2398-4DF3-9817-9FF15DF3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286035D-72F0-42C7-82D7-B6082DDE12FD}"/>
              </a:ext>
            </a:extLst>
          </p:cNvPr>
          <p:cNvGrpSpPr/>
          <p:nvPr/>
        </p:nvGrpSpPr>
        <p:grpSpPr>
          <a:xfrm>
            <a:off x="1003930" y="4136195"/>
            <a:ext cx="378000" cy="75960"/>
            <a:chOff x="1003930" y="4136195"/>
            <a:chExt cx="37800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xmlns="" id="{806B54C2-15EB-4140-9B7B-DA688602C735}"/>
                    </a:ext>
                  </a:extLst>
                </p14:cNvPr>
                <p14:cNvContentPartPr/>
                <p14:nvPr/>
              </p14:nvContentPartPr>
              <p14:xfrm>
                <a:off x="1003930" y="4164635"/>
                <a:ext cx="378000" cy="28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6B54C2-15EB-4140-9B7B-DA688602C7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4930" y="4155635"/>
                  <a:ext cx="395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C796203F-7938-4316-8030-9702D529448E}"/>
                    </a:ext>
                  </a:extLst>
                </p14:cNvPr>
                <p14:cNvContentPartPr/>
                <p14:nvPr/>
              </p14:nvContentPartPr>
              <p14:xfrm>
                <a:off x="1019770" y="4190195"/>
                <a:ext cx="324000" cy="21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96203F-7938-4316-8030-9702D52944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1130" y="4181195"/>
                  <a:ext cx="341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4641C28D-3EF5-4B5B-A327-2BD85A132C0D}"/>
                    </a:ext>
                  </a:extLst>
                </p14:cNvPr>
                <p14:cNvContentPartPr/>
                <p14:nvPr/>
              </p14:nvContentPartPr>
              <p14:xfrm>
                <a:off x="1231810" y="4169675"/>
                <a:ext cx="684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641C28D-3EF5-4B5B-A327-2BD85A132C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3170" y="4160675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1D92CF33-7BC2-4109-889A-F1856FA36D28}"/>
                    </a:ext>
                  </a:extLst>
                </p14:cNvPr>
                <p14:cNvContentPartPr/>
                <p14:nvPr/>
              </p14:nvContentPartPr>
              <p14:xfrm>
                <a:off x="1227850" y="4157435"/>
                <a:ext cx="23400" cy="21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D92CF33-7BC2-4109-889A-F1856FA36D2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9210" y="4148795"/>
                  <a:ext cx="41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AFFC6E5C-E3D3-4FBC-844F-AE8EE6FDFFE0}"/>
                    </a:ext>
                  </a:extLst>
                </p14:cNvPr>
                <p14:cNvContentPartPr/>
                <p14:nvPr/>
              </p14:nvContentPartPr>
              <p14:xfrm>
                <a:off x="1234330" y="4136195"/>
                <a:ext cx="19440" cy="27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FFC6E5C-E3D3-4FBC-844F-AE8EE6FDFF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5330" y="4127195"/>
                  <a:ext cx="37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0A48BFCC-2115-48D2-A24D-198A48778462}"/>
                    </a:ext>
                  </a:extLst>
                </p14:cNvPr>
                <p14:cNvContentPartPr/>
                <p14:nvPr/>
              </p14:nvContentPartPr>
              <p14:xfrm>
                <a:off x="1214530" y="4189115"/>
                <a:ext cx="6840" cy="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8BFCC-2115-48D2-A24D-198A487784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5530" y="4180115"/>
                  <a:ext cx="24480" cy="1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2CC835E4-7B88-4CC9-ADF2-F0E3D852255D}"/>
                  </a:ext>
                </a:extLst>
              </p14:cNvPr>
              <p14:cNvContentPartPr/>
              <p14:nvPr/>
            </p14:nvContentPartPr>
            <p14:xfrm>
              <a:off x="843370" y="1736795"/>
              <a:ext cx="1440" cy="7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C835E4-7B88-4CC9-ADF2-F0E3D85225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4370" y="1728155"/>
                <a:ext cx="19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CCC11D9C-F1D7-4295-B13D-42F031376E60}"/>
                  </a:ext>
                </a:extLst>
              </p14:cNvPr>
              <p14:cNvContentPartPr/>
              <p14:nvPr/>
            </p14:nvContentPartPr>
            <p14:xfrm>
              <a:off x="654010" y="2099675"/>
              <a:ext cx="12240" cy="20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C11D9C-F1D7-4295-B13D-42F031376E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5370" y="2090675"/>
                <a:ext cx="29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80C7F8C1-101C-425B-8484-4DF92D19B261}"/>
                  </a:ext>
                </a:extLst>
              </p14:cNvPr>
              <p14:cNvContentPartPr/>
              <p14:nvPr/>
            </p14:nvContentPartPr>
            <p14:xfrm>
              <a:off x="659050" y="2490635"/>
              <a:ext cx="11160" cy="27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0C7F8C1-101C-425B-8484-4DF92D19B2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0410" y="2481995"/>
                <a:ext cx="28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49636654-9B5C-4967-9B5E-E83029AE75C5}"/>
                  </a:ext>
                </a:extLst>
              </p14:cNvPr>
              <p14:cNvContentPartPr/>
              <p14:nvPr/>
            </p14:nvContentPartPr>
            <p14:xfrm>
              <a:off x="606850" y="305115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9636654-9B5C-4967-9B5E-E83029AE75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7850" y="304215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82EFDD61-B551-4D1E-A7AF-BE19C8B22B2E}"/>
              </a:ext>
            </a:extLst>
          </p:cNvPr>
          <p:cNvGrpSpPr/>
          <p:nvPr/>
        </p:nvGrpSpPr>
        <p:grpSpPr>
          <a:xfrm>
            <a:off x="913210" y="3691955"/>
            <a:ext cx="363600" cy="87840"/>
            <a:chOff x="913210" y="3691955"/>
            <a:chExt cx="363600" cy="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9AF20664-5CDC-4CBD-A52F-C7CCB1F8D34D}"/>
                    </a:ext>
                  </a:extLst>
                </p14:cNvPr>
                <p14:cNvContentPartPr/>
                <p14:nvPr/>
              </p14:nvContentPartPr>
              <p14:xfrm>
                <a:off x="913210" y="3691955"/>
                <a:ext cx="363600" cy="49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F20664-5CDC-4CBD-A52F-C7CCB1F8D3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210" y="3683315"/>
                  <a:ext cx="381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99EC861F-9DEC-488C-BEC7-1BACC39F8BF1}"/>
                    </a:ext>
                  </a:extLst>
                </p14:cNvPr>
                <p14:cNvContentPartPr/>
                <p14:nvPr/>
              </p14:nvContentPartPr>
              <p14:xfrm>
                <a:off x="928690" y="3730475"/>
                <a:ext cx="321120" cy="4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EC861F-9DEC-488C-BEC7-1BACC39F8B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0050" y="3721835"/>
                  <a:ext cx="338760" cy="6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735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Note the savings: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Huffman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CC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510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bits for the file.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 length code: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Need 3 bits for 6 characters.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has 210 characters.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630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bits for the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0FA1B6-F2BA-4CD2-9B00-BE978760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70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Reduce size of data by 20%-90% in general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If no characters occur more frequently than others, then no advantage over ASCII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Encoding: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Given the characters and their frequencies, perform the algorithm and generate a code. Write the characters using the code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Decoding: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Given the Huffman tree, figure out what each character is (possible because of prefix property)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4CE20CC-72B7-41D9-9F5B-1393FD5D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257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on Huffman code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Both the .mp3 and .jpg file formats use Huffman coding at one stage of the compression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70E68BB-64D7-4DEC-9AA9-E8979B50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57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6D3BA-8E9E-4E6A-9A5C-18B309E6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43521E-A53D-4C7C-B680-E962541C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effectLst/>
                <a:latin typeface="Roboto"/>
              </a:rPr>
              <a:t>The characters a to h have the following set of frequencies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           a : 1, b : 1, c : 2, d : 3, e : 5, f : 8, g : 13, h : 21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pPr marL="0" indent="0">
              <a:buNone/>
            </a:pPr>
            <a:r>
              <a:rPr lang="en-GB" sz="2400" b="0" i="0" dirty="0">
                <a:effectLst/>
                <a:latin typeface="Roboto"/>
              </a:rPr>
              <a:t>What is the sequence of characters corresponding to the following code?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/>
          </a:p>
          <a:p>
            <a:pPr marL="0" indent="0">
              <a:buNone/>
            </a:pPr>
            <a:r>
              <a:rPr lang="pt-BR" sz="2400" dirty="0"/>
              <a:t>110111100111010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4AEE9B-E2EB-431F-BC95-35DE439C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366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2E299-15B5-4509-AC63-32D82EA8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: 1, b : 1, c : 2, d : 3, e : 5, f : 8, g : 13, h : 21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BFFB9C-5ABC-4225-BE18-B59CD235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E3B1F5BA-0A40-4009-B71A-BDA983E5AF75}"/>
                  </a:ext>
                </a:extLst>
              </p14:cNvPr>
              <p14:cNvContentPartPr/>
              <p14:nvPr/>
            </p14:nvContentPartPr>
            <p14:xfrm>
              <a:off x="2000410" y="1508915"/>
              <a:ext cx="14760" cy="34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3B1F5BA-0A40-4009-B71A-BDA983E5AF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1410" y="1499915"/>
                <a:ext cx="3240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97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16928" y="247240"/>
            <a:ext cx="8310144" cy="1197796"/>
          </a:xfrm>
        </p:spPr>
        <p:txBody>
          <a:bodyPr/>
          <a:lstStyle/>
          <a:p>
            <a:r>
              <a:rPr lang="en-US" dirty="0"/>
              <a:t>Data Compression</a:t>
            </a:r>
          </a:p>
        </p:txBody>
      </p:sp>
      <p:sp>
        <p:nvSpPr>
          <p:cNvPr id="180" name="Rectangle 3">
            <a:extLst>
              <a:ext uri="{FF2B5EF4-FFF2-40B4-BE49-F238E27FC236}">
                <a16:creationId xmlns:a16="http://schemas.microsoft.com/office/drawing/2014/main" xmlns="" id="{29FCB2E7-BF0C-41D8-AA98-CDA9113E8B73}"/>
              </a:ext>
            </a:extLst>
          </p:cNvPr>
          <p:cNvSpPr txBox="1">
            <a:spLocks noChangeArrowheads="1"/>
          </p:cNvSpPr>
          <p:nvPr/>
        </p:nvSpPr>
        <p:spPr>
          <a:xfrm>
            <a:off x="469044" y="1610860"/>
            <a:ext cx="8217755" cy="4515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compression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 – strings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-&gt; S’ -&gt; S,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that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|S’|&lt;|S|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compression by coding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variable-length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Obvious idea – assign short codes to frequent characters: “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abracadabra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Frequency table: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much do we save in this case?</a:t>
            </a:r>
          </a:p>
        </p:txBody>
      </p:sp>
      <p:graphicFrame>
        <p:nvGraphicFramePr>
          <p:cNvPr id="18" name="Group 83">
            <a:extLst>
              <a:ext uri="{FF2B5EF4-FFF2-40B4-BE49-F238E27FC236}">
                <a16:creationId xmlns:a16="http://schemas.microsoft.com/office/drawing/2014/main" xmlns="" id="{B131A2A5-6764-4B5A-BA47-17113CD5E2A8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4114800"/>
          <a:ext cx="7934325" cy="164592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Fixed-length 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Variable-length 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3" name="Slide Number Placeholder 1">
            <a:extLst>
              <a:ext uri="{FF2B5EF4-FFF2-40B4-BE49-F238E27FC236}">
                <a16:creationId xmlns:a16="http://schemas.microsoft.com/office/drawing/2014/main" xmlns="" id="{0A7102A8-877B-4C74-8677-D7337ACD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94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code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5181600" cy="3436938"/>
          </a:xfrm>
        </p:spPr>
        <p:txBody>
          <a:bodyPr/>
          <a:lstStyle/>
          <a:p>
            <a:r>
              <a:rPr lang="en-US" sz="2400"/>
              <a:t>Optimal code for given frequencies:</a:t>
            </a:r>
          </a:p>
          <a:p>
            <a:pPr lvl="1"/>
            <a:r>
              <a:rPr lang="en-US" sz="2000"/>
              <a:t>Achieves the minimal length of the coded text </a:t>
            </a:r>
          </a:p>
          <a:p>
            <a:r>
              <a:rPr lang="en-US" sz="2400" i="1">
                <a:solidFill>
                  <a:srgbClr val="0000CC"/>
                </a:solidFill>
              </a:rPr>
              <a:t>Prefix code</a:t>
            </a:r>
            <a:r>
              <a:rPr lang="en-US" sz="2400"/>
              <a:t>: no codeword is prefix of another</a:t>
            </a:r>
          </a:p>
          <a:p>
            <a:pPr lvl="1"/>
            <a:r>
              <a:rPr lang="en-US" sz="2000"/>
              <a:t>It can be shown that optimal coding can be done with prefix code</a:t>
            </a:r>
          </a:p>
        </p:txBody>
      </p:sp>
      <p:sp>
        <p:nvSpPr>
          <p:cNvPr id="180228" name="Oval 4"/>
          <p:cNvSpPr>
            <a:spLocks noChangeArrowheads="1"/>
          </p:cNvSpPr>
          <p:nvPr/>
        </p:nvSpPr>
        <p:spPr bwMode="auto">
          <a:xfrm>
            <a:off x="8054975" y="1573213"/>
            <a:ext cx="298450" cy="315912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0229" name="AutoShape 5"/>
          <p:cNvCxnSpPr>
            <a:cxnSpLocks noChangeShapeType="1"/>
            <a:stCxn id="180228" idx="3"/>
            <a:endCxn id="180230" idx="7"/>
          </p:cNvCxnSpPr>
          <p:nvPr/>
        </p:nvCxnSpPr>
        <p:spPr bwMode="auto">
          <a:xfrm flipH="1">
            <a:off x="7839075" y="1851025"/>
            <a:ext cx="260350" cy="290513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7591425" y="2103438"/>
            <a:ext cx="290513" cy="309562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7048500" y="2679700"/>
            <a:ext cx="260350" cy="300038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0234" name="AutoShape 10"/>
          <p:cNvCxnSpPr>
            <a:cxnSpLocks noChangeShapeType="1"/>
            <a:stCxn id="180230" idx="3"/>
            <a:endCxn id="180232" idx="7"/>
          </p:cNvCxnSpPr>
          <p:nvPr/>
        </p:nvCxnSpPr>
        <p:spPr bwMode="auto">
          <a:xfrm flipH="1">
            <a:off x="7270750" y="2374900"/>
            <a:ext cx="363538" cy="341313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0236" name="AutoShape 12"/>
          <p:cNvCxnSpPr>
            <a:cxnSpLocks noChangeShapeType="1"/>
            <a:stCxn id="180230" idx="5"/>
            <a:endCxn id="180240" idx="1"/>
          </p:cNvCxnSpPr>
          <p:nvPr/>
        </p:nvCxnSpPr>
        <p:spPr bwMode="auto">
          <a:xfrm>
            <a:off x="7839075" y="2374900"/>
            <a:ext cx="238125" cy="3143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40" name="Oval 16"/>
          <p:cNvSpPr>
            <a:spLocks noChangeArrowheads="1"/>
          </p:cNvSpPr>
          <p:nvPr/>
        </p:nvSpPr>
        <p:spPr bwMode="auto">
          <a:xfrm>
            <a:off x="8034338" y="2651125"/>
            <a:ext cx="290512" cy="309563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0241" name="AutoShape 17"/>
          <p:cNvCxnSpPr>
            <a:cxnSpLocks noChangeShapeType="1"/>
            <a:stCxn id="180228" idx="5"/>
            <a:endCxn id="180242" idx="1"/>
          </p:cNvCxnSpPr>
          <p:nvPr/>
        </p:nvCxnSpPr>
        <p:spPr bwMode="auto">
          <a:xfrm>
            <a:off x="8308975" y="1851025"/>
            <a:ext cx="282575" cy="3143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42" name="Oval 18"/>
          <p:cNvSpPr>
            <a:spLocks noChangeArrowheads="1"/>
          </p:cNvSpPr>
          <p:nvPr/>
        </p:nvSpPr>
        <p:spPr bwMode="auto">
          <a:xfrm>
            <a:off x="8548688" y="2127250"/>
            <a:ext cx="290512" cy="309563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243" name="Oval 19"/>
          <p:cNvSpPr>
            <a:spLocks noChangeArrowheads="1"/>
          </p:cNvSpPr>
          <p:nvPr/>
        </p:nvSpPr>
        <p:spPr bwMode="auto">
          <a:xfrm>
            <a:off x="6486525" y="3255963"/>
            <a:ext cx="260350" cy="300037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0244" name="AutoShape 20"/>
          <p:cNvCxnSpPr>
            <a:cxnSpLocks noChangeShapeType="1"/>
            <a:stCxn id="180232" idx="3"/>
            <a:endCxn id="180243" idx="7"/>
          </p:cNvCxnSpPr>
          <p:nvPr/>
        </p:nvCxnSpPr>
        <p:spPr bwMode="auto">
          <a:xfrm flipH="1">
            <a:off x="6708775" y="2943225"/>
            <a:ext cx="377825" cy="34925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0245" name="AutoShape 21"/>
          <p:cNvCxnSpPr>
            <a:cxnSpLocks noChangeShapeType="1"/>
            <a:stCxn id="180232" idx="5"/>
            <a:endCxn id="180246" idx="1"/>
          </p:cNvCxnSpPr>
          <p:nvPr/>
        </p:nvCxnSpPr>
        <p:spPr bwMode="auto">
          <a:xfrm>
            <a:off x="7270750" y="2943225"/>
            <a:ext cx="244475" cy="322263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46" name="Oval 22"/>
          <p:cNvSpPr>
            <a:spLocks noChangeArrowheads="1"/>
          </p:cNvSpPr>
          <p:nvPr/>
        </p:nvSpPr>
        <p:spPr bwMode="auto">
          <a:xfrm>
            <a:off x="7472363" y="3227388"/>
            <a:ext cx="290512" cy="309562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247" name="Oval 23"/>
          <p:cNvSpPr>
            <a:spLocks noChangeArrowheads="1"/>
          </p:cNvSpPr>
          <p:nvPr/>
        </p:nvSpPr>
        <p:spPr bwMode="auto">
          <a:xfrm>
            <a:off x="5924550" y="3813175"/>
            <a:ext cx="260350" cy="300038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0248" name="AutoShape 24"/>
          <p:cNvCxnSpPr>
            <a:cxnSpLocks noChangeShapeType="1"/>
            <a:stCxn id="180243" idx="3"/>
            <a:endCxn id="180247" idx="7"/>
          </p:cNvCxnSpPr>
          <p:nvPr/>
        </p:nvCxnSpPr>
        <p:spPr bwMode="auto">
          <a:xfrm flipH="1">
            <a:off x="6146800" y="3519488"/>
            <a:ext cx="377825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0249" name="AutoShape 25"/>
          <p:cNvCxnSpPr>
            <a:cxnSpLocks noChangeShapeType="1"/>
            <a:stCxn id="180243" idx="5"/>
            <a:endCxn id="180250" idx="1"/>
          </p:cNvCxnSpPr>
          <p:nvPr/>
        </p:nvCxnSpPr>
        <p:spPr bwMode="auto">
          <a:xfrm>
            <a:off x="6708775" y="3519488"/>
            <a:ext cx="244475" cy="303212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50" name="Oval 26"/>
          <p:cNvSpPr>
            <a:spLocks noChangeArrowheads="1"/>
          </p:cNvSpPr>
          <p:nvPr/>
        </p:nvSpPr>
        <p:spPr bwMode="auto">
          <a:xfrm>
            <a:off x="6910388" y="3784600"/>
            <a:ext cx="290512" cy="309563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239" name="Text Box 15"/>
          <p:cNvSpPr txBox="1">
            <a:spLocks noChangeArrowheads="1"/>
          </p:cNvSpPr>
          <p:nvPr/>
        </p:nvSpPr>
        <p:spPr bwMode="auto">
          <a:xfrm>
            <a:off x="6469063" y="3241675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5908675" y="3814763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6899275" y="3789363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027863" y="2673350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466013" y="322738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8034338" y="2638425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8542338" y="211613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80257" name="Text Box 33"/>
          <p:cNvSpPr txBox="1">
            <a:spLocks noChangeArrowheads="1"/>
          </p:cNvSpPr>
          <p:nvPr/>
        </p:nvSpPr>
        <p:spPr bwMode="auto">
          <a:xfrm>
            <a:off x="7585075" y="2103438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8008938" y="1568450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7250113" y="2274888"/>
            <a:ext cx="306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180260" name="Rectangle 36"/>
          <p:cNvSpPr>
            <a:spLocks noChangeArrowheads="1"/>
          </p:cNvSpPr>
          <p:nvPr/>
        </p:nvSpPr>
        <p:spPr bwMode="auto">
          <a:xfrm>
            <a:off x="609600" y="4654550"/>
            <a:ext cx="83375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can store all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codewords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a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 tree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very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Coded characters in leaves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node contains the sum of the frequencies of all descendants</a:t>
            </a:r>
          </a:p>
        </p:txBody>
      </p:sp>
      <p:sp>
        <p:nvSpPr>
          <p:cNvPr id="180261" name="Text Box 37"/>
          <p:cNvSpPr txBox="1">
            <a:spLocks noChangeArrowheads="1"/>
          </p:cNvSpPr>
          <p:nvPr/>
        </p:nvSpPr>
        <p:spPr bwMode="auto">
          <a:xfrm>
            <a:off x="7769225" y="173990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180262" name="Text Box 38"/>
          <p:cNvSpPr txBox="1">
            <a:spLocks noChangeArrowheads="1"/>
          </p:cNvSpPr>
          <p:nvPr/>
        </p:nvSpPr>
        <p:spPr bwMode="auto">
          <a:xfrm>
            <a:off x="8369300" y="1755775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80263" name="Text Box 39"/>
          <p:cNvSpPr txBox="1">
            <a:spLocks noChangeArrowheads="1"/>
          </p:cNvSpPr>
          <p:nvPr/>
        </p:nvSpPr>
        <p:spPr bwMode="auto">
          <a:xfrm>
            <a:off x="7881938" y="2268538"/>
            <a:ext cx="306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7321550" y="285115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80265" name="Text Box 41"/>
          <p:cNvSpPr txBox="1">
            <a:spLocks noChangeArrowheads="1"/>
          </p:cNvSpPr>
          <p:nvPr/>
        </p:nvSpPr>
        <p:spPr bwMode="auto">
          <a:xfrm>
            <a:off x="6765925" y="3424238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80266" name="Text Box 42"/>
          <p:cNvSpPr txBox="1">
            <a:spLocks noChangeArrowheads="1"/>
          </p:cNvSpPr>
          <p:nvPr/>
        </p:nvSpPr>
        <p:spPr bwMode="auto">
          <a:xfrm>
            <a:off x="6677025" y="288290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180267" name="Text Box 43"/>
          <p:cNvSpPr txBox="1">
            <a:spLocks noChangeArrowheads="1"/>
          </p:cNvSpPr>
          <p:nvPr/>
        </p:nvSpPr>
        <p:spPr bwMode="auto">
          <a:xfrm>
            <a:off x="6115050" y="3419475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5878513" y="40767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</a:t>
            </a:r>
          </a:p>
        </p:txBody>
      </p:sp>
      <p:sp>
        <p:nvSpPr>
          <p:cNvPr id="180269" name="Text Box 45"/>
          <p:cNvSpPr txBox="1">
            <a:spLocks noChangeArrowheads="1"/>
          </p:cNvSpPr>
          <p:nvPr/>
        </p:nvSpPr>
        <p:spPr bwMode="auto">
          <a:xfrm>
            <a:off x="6888163" y="407193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</a:t>
            </a:r>
          </a:p>
        </p:txBody>
      </p:sp>
      <p:sp>
        <p:nvSpPr>
          <p:cNvPr id="180270" name="Text Box 46"/>
          <p:cNvSpPr txBox="1">
            <a:spLocks noChangeArrowheads="1"/>
          </p:cNvSpPr>
          <p:nvPr/>
        </p:nvSpPr>
        <p:spPr bwMode="auto">
          <a:xfrm>
            <a:off x="7466013" y="35226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</a:t>
            </a:r>
          </a:p>
        </p:txBody>
      </p:sp>
      <p:sp>
        <p:nvSpPr>
          <p:cNvPr id="180271" name="Text Box 47"/>
          <p:cNvSpPr txBox="1">
            <a:spLocks noChangeArrowheads="1"/>
          </p:cNvSpPr>
          <p:nvPr/>
        </p:nvSpPr>
        <p:spPr bwMode="auto">
          <a:xfrm>
            <a:off x="8008938" y="29273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</a:t>
            </a:r>
          </a:p>
        </p:txBody>
      </p:sp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510588" y="23907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E38B7CD-B7D3-48A8-B7AD-F84AB488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2775F487-45C7-4E9F-939E-E7A469DC5087}"/>
                  </a:ext>
                </a:extLst>
              </p14:cNvPr>
              <p14:cNvContentPartPr/>
              <p14:nvPr/>
            </p14:nvContentPartPr>
            <p14:xfrm>
              <a:off x="8188090" y="2811395"/>
              <a:ext cx="18000" cy="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75F487-45C7-4E9F-939E-E7A469DC50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79090" y="2802395"/>
                <a:ext cx="35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5F101AE7-5F69-487E-BBAA-E8C740097A2E}"/>
                  </a:ext>
                </a:extLst>
              </p14:cNvPr>
              <p14:cNvContentPartPr/>
              <p14:nvPr/>
            </p14:nvContentPartPr>
            <p14:xfrm>
              <a:off x="8679490" y="2350595"/>
              <a:ext cx="8280" cy="18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101AE7-5F69-487E-BBAA-E8C740097A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70490" y="2341595"/>
                <a:ext cx="2592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135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Code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Huffman’s algorithm achieves data compression by finding the best variable length binary encoding scheme for the symbols that occur in the file to be compressed.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628F753-F7C3-4A45-88D8-C969E7AA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20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Code Problem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The more frequent a symbol occurs, the shorter should be the Huffman binary word representing it.</a:t>
            </a:r>
          </a:p>
          <a:p>
            <a:pPr>
              <a:buFontTx/>
              <a:buNone/>
            </a:pPr>
            <a:endParaRPr lang="en-US" sz="3200"/>
          </a:p>
          <a:p>
            <a:r>
              <a:rPr lang="en-US" sz="3200"/>
              <a:t>The Huffman code is a prefix-free code. </a:t>
            </a:r>
          </a:p>
          <a:p>
            <a:pPr lvl="1"/>
            <a:r>
              <a:rPr lang="en-US" sz="2800">
                <a:solidFill>
                  <a:schemeClr val="accent1"/>
                </a:solidFill>
              </a:rPr>
              <a:t>No</a:t>
            </a:r>
            <a:r>
              <a:rPr lang="en-US" sz="2800"/>
              <a:t> prefix of a code word is equal to another codeword.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59FF670-A8FB-4909-A22E-02EBD208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48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14413"/>
            <a:ext cx="7772400" cy="4395787"/>
          </a:xfrm>
        </p:spPr>
        <p:txBody>
          <a:bodyPr/>
          <a:lstStyle/>
          <a:p>
            <a:r>
              <a:rPr lang="en-US" altLang="zh-TW" sz="2400">
                <a:ea typeface="PMingLiU" pitchFamily="18" charset="-120"/>
              </a:rPr>
              <a:t>Huffman codes: compressing data (savings of 20% to 90%)</a:t>
            </a:r>
          </a:p>
          <a:p>
            <a:r>
              <a:rPr lang="en-US" altLang="zh-TW" sz="2400">
                <a:ea typeface="PMingLiU" pitchFamily="18" charset="-120"/>
              </a:rPr>
              <a:t>Huffman’s greedy algorithm uses a table of the frequencies of occurrence of each character to build up an optimal way of representing each character as a binary string</a:t>
            </a:r>
          </a:p>
        </p:txBody>
      </p:sp>
      <p:pic>
        <p:nvPicPr>
          <p:cNvPr id="15364" name="Picture 4" descr="fig16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4378325"/>
            <a:ext cx="24384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2400" y="4038600"/>
            <a:ext cx="24384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43200" y="3349625"/>
            <a:ext cx="5453063" cy="366713"/>
            <a:chOff x="1728" y="2110"/>
            <a:chExt cx="3435" cy="231"/>
          </a:xfrm>
        </p:grpSpPr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728" y="2176"/>
              <a:ext cx="2304" cy="1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 flipH="1">
              <a:off x="4024" y="2246"/>
              <a:ext cx="2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4295" y="2110"/>
              <a:ext cx="8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alibri"/>
                  <a:ea typeface="DFKai-SB" pitchFamily="65" charset="-120"/>
                  <a:cs typeface="+mn-cs"/>
                </a:rPr>
                <a:t>C: Alphabet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DDDE47-5E9F-4992-BD30-FBA8F2265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C7381E6-853B-447F-9DFE-88F8C3B77BB7}"/>
                  </a:ext>
                </a:extLst>
              </p14:cNvPr>
              <p14:cNvContentPartPr/>
              <p14:nvPr/>
            </p14:nvContentPartPr>
            <p14:xfrm>
              <a:off x="3647050" y="3394724"/>
              <a:ext cx="19440" cy="14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7381E6-853B-447F-9DFE-88F8C3B77B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8410" y="3386084"/>
                <a:ext cx="370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EE472452-3567-42A8-9E96-21DDBBC7B38D}"/>
                  </a:ext>
                </a:extLst>
              </p14:cNvPr>
              <p14:cNvContentPartPr/>
              <p14:nvPr/>
            </p14:nvContentPartPr>
            <p14:xfrm>
              <a:off x="4269850" y="3369164"/>
              <a:ext cx="14760" cy="19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E472452-3567-42A8-9E96-21DDBBC7B3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1210" y="3360524"/>
                <a:ext cx="324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CF1D3D1E-D2EA-46D0-854F-5FC8E71976D1}"/>
                  </a:ext>
                </a:extLst>
              </p14:cNvPr>
              <p14:cNvContentPartPr/>
              <p14:nvPr/>
            </p14:nvContentPartPr>
            <p14:xfrm>
              <a:off x="4967890" y="3342884"/>
              <a:ext cx="12240" cy="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F1D3D1E-D2EA-46D0-854F-5FC8E71976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58890" y="3333884"/>
                <a:ext cx="298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FC4ABA1E-92D8-43EF-BF79-A5AEF815D2A0}"/>
                  </a:ext>
                </a:extLst>
              </p14:cNvPr>
              <p14:cNvContentPartPr/>
              <p14:nvPr/>
            </p14:nvContentPartPr>
            <p14:xfrm>
              <a:off x="5579170" y="3376724"/>
              <a:ext cx="2628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4ABA1E-92D8-43EF-BF79-A5AEF815D2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70170" y="3368084"/>
                <a:ext cx="439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9566872A-2A01-4F9F-8DE2-989AF8B2C003}"/>
                  </a:ext>
                </a:extLst>
              </p14:cNvPr>
              <p14:cNvContentPartPr/>
              <p14:nvPr/>
            </p14:nvContentPartPr>
            <p14:xfrm>
              <a:off x="6219250" y="3275924"/>
              <a:ext cx="11160" cy="24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66872A-2A01-4F9F-8DE2-989AF8B2C0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10250" y="3267284"/>
                <a:ext cx="2880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3200" dirty="0"/>
              <a:t>Assume we are given a data file that contains only 6 symbols, namely a, b, c, d, e, f With the following frequency table: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/>
          </a:p>
          <a:p>
            <a:pPr>
              <a:lnSpc>
                <a:spcPct val="120000"/>
              </a:lnSpc>
              <a:defRPr/>
            </a:pPr>
            <a:r>
              <a:rPr lang="en-US" sz="3200" dirty="0"/>
              <a:t>Find a variable length prefix-free encoding scheme that compresses this data file as much as possible?</a:t>
            </a:r>
          </a:p>
        </p:txBody>
      </p:sp>
      <p:pic>
        <p:nvPicPr>
          <p:cNvPr id="16388" name="Picture 4" descr="fig16-3"/>
          <p:cNvPicPr>
            <a:picLocks noChangeAspect="1" noChangeArrowheads="1"/>
          </p:cNvPicPr>
          <p:nvPr/>
        </p:nvPicPr>
        <p:blipFill>
          <a:blip r:embed="rId3" cstate="print"/>
          <a:srcRect l="1199" r="27600" b="59535"/>
          <a:stretch>
            <a:fillRect/>
          </a:stretch>
        </p:blipFill>
        <p:spPr bwMode="auto">
          <a:xfrm>
            <a:off x="1185863" y="2743200"/>
            <a:ext cx="6510337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1CC274B-7ECB-4FAB-A48B-87E889B6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xmlns="" id="{2D4AADC8-5468-4B94-9EB3-CDC0D9D8FEBA}"/>
                  </a:ext>
                </a:extLst>
              </p14:cNvPr>
              <p14:cNvContentPartPr/>
              <p14:nvPr/>
            </p14:nvContentPartPr>
            <p14:xfrm>
              <a:off x="4790770" y="2553995"/>
              <a:ext cx="35280" cy="77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D4AADC8-5468-4B94-9EB3-CDC0D9D8FEB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781770" y="2545355"/>
                <a:ext cx="52920" cy="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85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 - Idea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826000" cy="3784600"/>
          </a:xfrm>
        </p:spPr>
        <p:txBody>
          <a:bodyPr>
            <a:normAutofit lnSpcReduction="10000"/>
          </a:bodyPr>
          <a:lstStyle/>
          <a:p>
            <a:r>
              <a:rPr lang="en-US"/>
              <a:t>Huffman algorithm, builds the code trie bottom up. Consider a forest of trees: </a:t>
            </a:r>
          </a:p>
          <a:p>
            <a:pPr lvl="1"/>
            <a:r>
              <a:rPr lang="en-US"/>
              <a:t>Initially – one separate node for each character.</a:t>
            </a:r>
          </a:p>
          <a:p>
            <a:pPr lvl="1"/>
            <a:r>
              <a:rPr lang="en-US"/>
              <a:t>In each step – join two trees into a larger tree</a:t>
            </a:r>
          </a:p>
          <a:p>
            <a:pPr lvl="1"/>
            <a:endParaRPr lang="en-US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685800" y="5148262"/>
            <a:ext cx="833755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 this until one tree remains.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trees to join? Greedy choice – the trees with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smallest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frequencies!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11800" y="3629025"/>
            <a:ext cx="533400" cy="933450"/>
            <a:chOff x="3497" y="2051"/>
            <a:chExt cx="336" cy="588"/>
          </a:xfrm>
        </p:grpSpPr>
        <p:sp>
          <p:nvSpPr>
            <p:cNvPr id="182280" name="AutoShape 8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77" name="Oval 5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278" name="Text Box 6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94425" y="3629025"/>
            <a:ext cx="533400" cy="933450"/>
            <a:chOff x="3497" y="2051"/>
            <a:chExt cx="336" cy="588"/>
          </a:xfrm>
        </p:grpSpPr>
        <p:sp>
          <p:nvSpPr>
            <p:cNvPr id="182283" name="AutoShape 11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85" name="Oval 13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286" name="Text Box 14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7002463" y="3538538"/>
            <a:ext cx="338137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594600" y="3629025"/>
            <a:ext cx="533400" cy="933450"/>
            <a:chOff x="3497" y="2051"/>
            <a:chExt cx="336" cy="588"/>
          </a:xfrm>
        </p:grpSpPr>
        <p:sp>
          <p:nvSpPr>
            <p:cNvPr id="182289" name="AutoShape 17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91" name="Oval 19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292" name="Text Box 20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8277225" y="3629025"/>
            <a:ext cx="533400" cy="933450"/>
            <a:chOff x="3497" y="2051"/>
            <a:chExt cx="336" cy="588"/>
          </a:xfrm>
        </p:grpSpPr>
        <p:sp>
          <p:nvSpPr>
            <p:cNvPr id="182294" name="AutoShape 22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96" name="Oval 24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2297" name="Text Box 25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182299" name="AutoShape 27"/>
          <p:cNvCxnSpPr>
            <a:cxnSpLocks noChangeShapeType="1"/>
            <a:stCxn id="182298" idx="3"/>
            <a:endCxn id="182292" idx="0"/>
          </p:cNvCxnSpPr>
          <p:nvPr/>
        </p:nvCxnSpPr>
        <p:spPr bwMode="auto">
          <a:xfrm flipH="1">
            <a:off x="7861300" y="3308350"/>
            <a:ext cx="12065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2300" name="AutoShape 28"/>
          <p:cNvCxnSpPr>
            <a:cxnSpLocks noChangeShapeType="1"/>
            <a:stCxn id="182298" idx="5"/>
            <a:endCxn id="182297" idx="0"/>
          </p:cNvCxnSpPr>
          <p:nvPr/>
        </p:nvCxnSpPr>
        <p:spPr bwMode="auto">
          <a:xfrm>
            <a:off x="8380413" y="3308350"/>
            <a:ext cx="163512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7899400" y="3030538"/>
            <a:ext cx="660400" cy="314325"/>
            <a:chOff x="4996" y="1909"/>
            <a:chExt cx="416" cy="198"/>
          </a:xfrm>
        </p:grpSpPr>
        <p:sp>
          <p:nvSpPr>
            <p:cNvPr id="182298" name="Oval 26"/>
            <p:cNvSpPr>
              <a:spLocks noChangeArrowheads="1"/>
            </p:cNvSpPr>
            <p:nvPr/>
          </p:nvSpPr>
          <p:spPr bwMode="auto">
            <a:xfrm>
              <a:off x="4996" y="1918"/>
              <a:ext cx="355" cy="189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301" name="Text Box 29"/>
            <p:cNvSpPr txBox="1">
              <a:spLocks noChangeArrowheads="1"/>
            </p:cNvSpPr>
            <p:nvPr/>
          </p:nvSpPr>
          <p:spPr bwMode="auto">
            <a:xfrm>
              <a:off x="4996" y="1909"/>
              <a:ext cx="4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A+B</a:t>
              </a:r>
            </a:p>
          </p:txBody>
        </p:sp>
      </p:grpSp>
      <p:sp>
        <p:nvSpPr>
          <p:cNvPr id="182302" name="Text Box 30"/>
          <p:cNvSpPr txBox="1">
            <a:spLocks noChangeArrowheads="1"/>
          </p:cNvSpPr>
          <p:nvPr/>
        </p:nvSpPr>
        <p:spPr bwMode="auto">
          <a:xfrm>
            <a:off x="8394700" y="3268663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7680325" y="3271838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AEF6795-AA2D-4154-AD8E-07BE4E1A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AA3E87-3CBD-4EE9-8726-896530C12C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EF99435-8FE2-4B87-AA32-C8126319503C}"/>
              </a:ext>
            </a:extLst>
          </p:cNvPr>
          <p:cNvGrpSpPr/>
          <p:nvPr/>
        </p:nvGrpSpPr>
        <p:grpSpPr>
          <a:xfrm>
            <a:off x="7775890" y="3717155"/>
            <a:ext cx="705240" cy="153000"/>
            <a:chOff x="7775890" y="3717155"/>
            <a:chExt cx="70524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19BA2A16-1B3E-475C-BD65-D22D20D1D060}"/>
                    </a:ext>
                  </a:extLst>
                </p14:cNvPr>
                <p14:cNvContentPartPr/>
                <p14:nvPr/>
              </p14:nvContentPartPr>
              <p14:xfrm>
                <a:off x="8471410" y="3861155"/>
                <a:ext cx="9720" cy="9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BA2A16-1B3E-475C-BD65-D22D20D1D0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2410" y="3852515"/>
                  <a:ext cx="27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1F02D060-0F97-4AE6-B367-30B9DC76261D}"/>
                    </a:ext>
                  </a:extLst>
                </p14:cNvPr>
                <p14:cNvContentPartPr/>
                <p14:nvPr/>
              </p14:nvContentPartPr>
              <p14:xfrm>
                <a:off x="7775890" y="3717155"/>
                <a:ext cx="678240" cy="9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02D060-0F97-4AE6-B367-30B9DC7626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66890" y="3708155"/>
                  <a:ext cx="69588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EB3A9981-1549-4208-8B48-9AA5126535D7}"/>
                  </a:ext>
                </a:extLst>
              </p14:cNvPr>
              <p14:cNvContentPartPr/>
              <p14:nvPr/>
            </p14:nvContentPartPr>
            <p14:xfrm>
              <a:off x="8089090" y="3214235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B3A9981-1549-4208-8B48-9AA5126535D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80450" y="320523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8FC8D89D-70AE-4B34-99D9-BB00F6161982}"/>
                  </a:ext>
                </a:extLst>
              </p14:cNvPr>
              <p14:cNvContentPartPr/>
              <p14:nvPr/>
            </p14:nvContentPartPr>
            <p14:xfrm>
              <a:off x="7848610" y="3869795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FC8D89D-70AE-4B34-99D9-BB00F616198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39970" y="386079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77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2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r" defTabSz="992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ＭＳ Ｐゴシック" pitchFamily="34" charset="-128"/>
          </a:defRPr>
        </a:defPPr>
      </a:lstStyle>
    </a:lnDef>
  </a:objectDefaults>
  <a:extraClrSchemeLst>
    <a:extraClrScheme>
      <a:clrScheme name="2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1002</Words>
  <Application>Microsoft Office PowerPoint</Application>
  <PresentationFormat>On-screen Show (4:3)</PresentationFormat>
  <Paragraphs>305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2_computer-bunny.blue</vt:lpstr>
      <vt:lpstr>Greedy Algorithms</vt:lpstr>
      <vt:lpstr>Greedy Algorithms</vt:lpstr>
      <vt:lpstr>Data Compression</vt:lpstr>
      <vt:lpstr>Prefix code</vt:lpstr>
      <vt:lpstr>Huffman Code Problem</vt:lpstr>
      <vt:lpstr>Huffman Code Problem</vt:lpstr>
      <vt:lpstr>Overview</vt:lpstr>
      <vt:lpstr>Example</vt:lpstr>
      <vt:lpstr>Huffman Algorithm - Idea</vt:lpstr>
      <vt:lpstr>Huffman Algorithm Example:</vt:lpstr>
      <vt:lpstr>Algorithm Run:</vt:lpstr>
      <vt:lpstr>Algorithm Run:</vt:lpstr>
      <vt:lpstr>Algorithm Run:</vt:lpstr>
      <vt:lpstr>Algorithm Run: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 the savings:</vt:lpstr>
      <vt:lpstr>Huffman Code</vt:lpstr>
      <vt:lpstr>Application on Huffman code</vt:lpstr>
      <vt:lpstr>Practice</vt:lpstr>
      <vt:lpstr>a : 1, b : 1, c : 2, d : 3, e : 5, f : 8, g : 13, h : 21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cp:lastModifiedBy>USER</cp:lastModifiedBy>
  <cp:revision>63</cp:revision>
  <dcterms:created xsi:type="dcterms:W3CDTF">2013-01-01T06:42:25Z</dcterms:created>
  <dcterms:modified xsi:type="dcterms:W3CDTF">2023-10-16T09:20:31Z</dcterms:modified>
</cp:coreProperties>
</file>