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19.xml" ContentType="application/vnd.openxmlformats-officedocument.presentationml.notesSlide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47"/>
  </p:notesMasterIdLst>
  <p:handoutMasterIdLst>
    <p:handoutMasterId r:id="rId48"/>
  </p:handoutMasterIdLst>
  <p:sldIdLst>
    <p:sldId id="256" r:id="rId4"/>
    <p:sldId id="283" r:id="rId5"/>
    <p:sldId id="357" r:id="rId6"/>
    <p:sldId id="316" r:id="rId7"/>
    <p:sldId id="259" r:id="rId8"/>
    <p:sldId id="358" r:id="rId9"/>
    <p:sldId id="284" r:id="rId10"/>
    <p:sldId id="318" r:id="rId11"/>
    <p:sldId id="621" r:id="rId12"/>
    <p:sldId id="622" r:id="rId13"/>
    <p:sldId id="623" r:id="rId14"/>
    <p:sldId id="627" r:id="rId15"/>
    <p:sldId id="628" r:id="rId16"/>
    <p:sldId id="629" r:id="rId17"/>
    <p:sldId id="630" r:id="rId18"/>
    <p:sldId id="359" r:id="rId19"/>
    <p:sldId id="319" r:id="rId20"/>
    <p:sldId id="320" r:id="rId21"/>
    <p:sldId id="321" r:id="rId22"/>
    <p:sldId id="322" r:id="rId23"/>
    <p:sldId id="323" r:id="rId24"/>
    <p:sldId id="324" r:id="rId25"/>
    <p:sldId id="325" r:id="rId26"/>
    <p:sldId id="326" r:id="rId27"/>
    <p:sldId id="327" r:id="rId28"/>
    <p:sldId id="328" r:id="rId29"/>
    <p:sldId id="329" r:id="rId30"/>
    <p:sldId id="330" r:id="rId31"/>
    <p:sldId id="331" r:id="rId32"/>
    <p:sldId id="332" r:id="rId33"/>
    <p:sldId id="333" r:id="rId34"/>
    <p:sldId id="334" r:id="rId35"/>
    <p:sldId id="335" r:id="rId36"/>
    <p:sldId id="336" r:id="rId37"/>
    <p:sldId id="337" r:id="rId38"/>
    <p:sldId id="338" r:id="rId39"/>
    <p:sldId id="339" r:id="rId40"/>
    <p:sldId id="340" r:id="rId41"/>
    <p:sldId id="341" r:id="rId42"/>
    <p:sldId id="342" r:id="rId43"/>
    <p:sldId id="343" r:id="rId44"/>
    <p:sldId id="344" r:id="rId45"/>
    <p:sldId id="345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AF3653-95A5-4973-B3CD-E6A244B0B4B3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EA2491-1730-4494-ABFA-B17E465ECC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608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3T02:55:02.2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 11 10136 0 0,'0'0'777'0'0,"-9"-10"710"0"0,4 10-1491 0 0,3 0-103 0 0,1 0-49 0 0,-4 0-17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3T03:44:59.6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251 41 14368 0 0,'0'0'320'0'0,"0"0"64"0"0,0 0 8 0 0,0 0 8 0 0,0 0-320 0 0</inkml:trace>
  <inkml:trace contextRef="#ctx0" brushRef="#br0" timeOffset="1">23 5 18831 0 0,'0'0'416'0'0,"0"0"80"0"0,0 0 16 0 0,0 0 24 0 0,-7 0-432 0 0,-6-5-104 0 0,10 5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3T03:45:09.9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12696 0 0,'0'0'280'0'0,"0"0"56"0"0,0 0 16 0 0,0 0 0 0 0,0 0-280 0 0,0 0-72 0 0,0 0 0 0 0,0 0-3744 0 0,0 0-768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3T03:45:10.3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 14 9760 0 0,'0'0'446'0'0,"0"0"-10"0"0,-10-5-111 0 0,7 3 2358 0 0,0 1-1817 0 0,-4-4-198 0 0,6 5-4332 0 0,1 0-1280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3T03:45:21.8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 0 4952 0 0,'0'0'216'0'0,"0"6"48"0"0,-4 1-264 0 0,1-1 0 0 0,3 1 0 0 0,-4 0 0 0 0,4-7 144 0 0,-4 3-24 0 0,1 4-8 0 0,3 0 0 0 0,0-7-112 0 0,0 0 0 0 0,0 0 0 0 0,-4 6-1568 0 0,4-6-328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3T03:45:23.4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3224 0 0,'0'0'136'0'0,"0"0"40"0"0,0 0-176 0 0,0 0 0 0 0,0 0 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3T03:45:24.2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4608 0 0,'0'0'408'0'0,"0"0"-328"0"0,0 0-80 0 0,0 0 0 0 0,0 0 336 0 0,0 0 48 0 0,0 0 16 0 0,0 0 0 0 0,0 0-472 0 0,0 0-96 0 0,0 0-24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3T03:45:26.7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8752 0 0,'0'0'776'0'0,"0"0"-616"0"0,0 0-160 0 0,0 0 0 0 0,0 0 272 0 0,0 0 24 0 0,0 0 8 0 0,0 0 0 0 0,0 0-432 0 0,0 0-96 0 0,0 0-8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3T03:46:17.8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1840 0 0,'0'0'80'0'0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3T03:46:18.2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8432 0 0,'0'0'376'0'0,"0"0"72"0"0,0 0-352 0 0,0 0-96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23T03:41:17.4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17781 10885 1335 0,'0'0'59'0,"0"0"13"0,0 0-58 0,0 0-14 16,0 0 0-16,0 0 0 0,0 0 11 0,0 0-1 15,0 0 0-15,0 0 0 16,0 0-42-16,0 0-8 0,0 0-1 0,0 0-340 0,0 0-68 0</inkml:trace>
  <inkml:trace contextRef="#ctx0" brushRef="#br0" timeOffset="3483.3">16051 10803 1875 0,'0'0'83'0,"0"0"17"0,0 0-80 0,0 0-20 16,0 0 0-16,0 0 0 0,0 0 14 0,0 0-2 0,0 0 0 0,0 0-575 15,0 0-115-15</inkml:trace>
  <inkml:trace contextRef="#ctx0" brushRef="#br0" timeOffset="10737.22">15682 10925 1231 0,'0'0'54'0,"0"0"12"0,0 0-53 0,0 0-13 16,0 0 0-16,0 0 0 15,0 0-25-15,0 0-8 0,0 0-2 0,0 0-477 0</inkml:trace>
  <inkml:trace contextRef="#ctx0" brushRef="#br0" timeOffset="57849.28">9911 7504 990 0,'0'0'44'0,"0"0"8"16,0 0-41-16,0 0-11 0,0 0 0 0,0 0 0 0,3-3 28 0,-3 3 3 15,0 0 1-15,0 0 0 0,6-3-20 0,-6 3-3 16,0 0-1-16,0 0 0 0,6-2-8 0,-6 2 0 16,6-3 9-16,-6 3-9 0,0 0 0 0,0 0 0 15,3-3 0-15,-3 3 8 0,0 0 9 0,0 0 3 16,0 0 0-16,0 0 0 0,0 0 33 0,0 0 7 15,0 0 2-15,0 0 0 0,0 0 4 0,0 0 1 16,0 0 0-16,0 0 0 0,0 0-21 0,0 0-4 16,0 0-1-16,0 0 0 0,0 0-19 0,0 0-4 0,0 0-1 0,0 0 0 15,0 0-8-15,0 0-1 0,0 0-8 0,0 0 12 16,0 0-4-16,0 0-8 0,0 0 11 0,0 0-11 16,3-5 26-16,-3 5-2 0,0 0 0 0,0 0 0 15,0 0-9-15,0 0-3 0,0 0 0 0,0 0 0 16,0 0 0-16,0 0-1 0,0 0 0 0,0 0 0 15,-6-5-2-15,6 5 0 0,0 0 0 0,0 0 0 16,0 0 3-16,0 0 0 0,0 0 0 0,0 0 0 16,0 0-4-16,0 0-8 0,0 0 12 0,0 0-4 15,0 0 0-15,0 0 0 0,0 0 0 0,0 0 0 16,0 0-8-16,0 0 0 0,0 0 0 0,0 0 0 16,0 0 8-16,0 0-8 0,0 0 8 0,0 0-8 15,0 0 9-15,0 0-9 0,0 0 10 0,0 0-10 0,0 0 8 16,0 0-8-16,0 0 0 0,0 0 9 0,0 0-9 15,0 0-11-15,0 0 3 0,0 0 0 16,0 0 8-16,0 0 0 0,0 0 0 0,0 0 0 16,0 0-50-16,0 0-8 0,3 8-2 0,0 5-883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3T03:17:53.2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 0 8288 0 0,'-8'5'736'0'0,"5"-5"-584"0"0,-1 0-152 0 0,0 0 0 0 0,1 0-80 0 0,3 0-48 0 0,0 0 0 0 0,0 0-2248 0 0,14-5-448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3T03:47:21.1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80 5 4608 0 0,'-23'0'408'0'0,"4"-4"-328"0"0,1 4-80 0 0,-1 0-2032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2:39:43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7 7832 0 0,'-9'-3'696'0'0,"9"3"-560"0"0,0-4-136 0 0,0 4 0 0 0,0 0 520 0 0,0 0 80 0 0,0 0 8 0 0,0 0 8 0 0,0 0-616 0 0,0 0-160 0 0,0 0-8 0 0,0 0-8 0 0,0 0-96 0 0,0 0-16 0 0,0 0-8 0 0,0 0-3600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2:39:43.5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 2760 0 0,'0'0'248'0'0,"0"0"-248"0"0,9 0 0 0 0,-9 0 0 0 0,7-2 768 0 0,0-3 96 0 0,1 3 32 0 0,3-1 0 0 0,-4-1-896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2:39:45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34 11432 0 0,'-7'-17'504'0'0,"3"10"104"0"0,0 3-480 0 0,4 4-128 0 0,0 0 0 0 0,0 0 0 0 0,0 0 0 0 0,0 0-104 0 0,-3-6 16 0 0,3 6 8 0 0,0 0 80 0 0,0 0-80 0 0,0 0 80 0 0,0 0-3320 0 0,0 10-616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2:39:49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2304 0 0,'0'0'200'0'0,"0"0"-200"0"0,0 0 0 0 0,0 0 0 0 0,0 0 848 0 0,0 0 128 0 0,0 0 24 0 0,0 0 8 0 0,7-4-744 0 0,-7 4-144 0 0,0 0-32 0 0,0 0-2808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2:40:31.6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48 3888 0 0,'0'0'175'0'0,"-1"-8"14"0"0,-1 0-249 0 0,1 5 185 0 0,0 1 0 0 0,-1-1 0 0 0,1 1 0 0 0,0 0 0 0 0,-1 0 0 0 0,1 0 0 0 0,-1 0 0 0 0,0 0 0 0 0,0 0 0 0 0,0 0 0 0 0,-3-2 0 0 0,4 3 535 0 0,1 1 78 0 0,0 0 20 0 0,0 0 3 0 0,0 0 6 0 0,-4-2 2366 0 0,4 2-3706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2:41:10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6448 0 0,'0'0'576'0'0,"0"0"-464"0"0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2:41:13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1 6448 0 0,'0'0'576'0'0,"0"0"-464"0"0,0 0-112 0 0,-8 0 0 0 0,1 0 576 0 0,-1 2 88 0 0,8-2 16 0 0,-12 4 8 0 0,8-1-416 0 0,-7 0-80 0 0,4 1-24 0 0,0-1 0 0 0,-1 1-104 0 0,4-1-64 0 0,-3 0 80 0 0,0 1-80 0 0,3-4 0 0 0,4 0 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2:41:13.9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3 12440 0 0,'-7'0'1104'0'0,"-1"0"-880"0"0,5-3-224 0 0,3 3 0 0 0,0 0 0 0 0,-4 10-136 0 0,4-10 16 0 0,0 7 8 0 0,0 3-328 0 0,4-1-64 0 0,3-2-8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2:40:48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 3224 0 0,'11'3'288'0'0,"-4"-3"-288"0"0,4-3 0 0 0,1 3 0 0 0,2-3-128 0 0,2 3-72 0 0,-5-4-24 0 0,4 1 0 0 0,0 3 224 0 0,0-4 0 0 0,1 4 0 0 0,-3-3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3T03:17:53.5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7 5064 0 0,'0'0'448'0'0,"0"0"-352"0"0,8-3-96 0 0,-1-1-2240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2:40:49.1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0 4144 0 0,'0'0'368'0'0,"0"0"-296"0"0,0 0-72 0 0,-4 7 0 0 0,1-3 416 0 0,-5-1 72 0 0,8-3 16 0 0,0 0-2856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2:41:21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47 6448 0 0,'-15'-7'288'0'0,"8"3"56"0"0,-4 4-280 0 0,2-3-64 0 0,-2 1 0 0 0,4-3 0 0 0,0 3 760 0 0,7 2 136 0 0,-8-5 24 0 0,8 5 8 0 0,-4-2-928 0 0,4 2-176 0 0,-3-7-40 0 0,-1 4-2544 0 0,0-4-512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2:41:31.5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15 8000 0 0,'-1'1'69'0'0,"-2"2"31"0"0,0 0 0 0 0,1 1 0 0 0,-1-2 0 0 0,0 1-1 0 0,-1 0 1 0 0,1 0 0 0 0,0-1 0 0 0,-4 2 0 0 0,5-3-4 0 0,2-1 0 0 0,0 0-3 0 0,0 0-10 0 0,0-4 13 0 0,-1 3-89 0 0,1 1 1 0 0,0-1-1 0 0,0 0 0 0 0,-1 0 1 0 0,1 0-1 0 0,-1 1 1 0 0,1-1-1 0 0,-1 0 1 0 0,1 0-1 0 0,-1 1 0 0 0,1-1 1 0 0,-1 0-1 0 0,1 1 1 0 0,-1-1-1 0 0,0 1 1 0 0,1-1-1 0 0,-1 1 0 0 0,-1-1 1 0 0,-1-2 27 0 0,-3-11-681 0 0,0 5-2580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2:41:32.3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3680 0 0,'5'2'109'0'0,"17"3"163"0"0,18-2 2325 0 0,-39-3-2425 0 0,-1 0-20 0 0,0 0 10 0 0,0 0 64 0 0,0 0 29 0 0,0 0 8 0 0,0 0 17 0 0,0 0 68 0 0,6 3 236 0 0,-5 0 2668 0 0,-1 24-2932 0 0,1-25-320 0 0,-1-2 1 0 0,0 1-1 0 0,0-1 0 0 0,0 1 1 0 0,0-1-1 0 0,0 1 1 0 0,0-1-1 0 0,0 1 1 0 0,0-1-1 0 0,0 1 0 0 0,0-1 1 0 0,-1 1-1 0 0,1-1 1 0 0,0 1-1 0 0,0-1 1 0 0,0 0-1 0 0,-1 1 0 0 0,1-1 1 0 0,0 1-1 0 0,0-1 1 0 0,-1 0-1 0 0,1 1 0 0 0,0-1 1 0 0,-1 1-1 0 0,0 1 43 0 0,1 10-3551 0 0,0-11-453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2:41:41.8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4664 0 0,'0'0'200'0'0,"0"0"56"0"0,0 0-256 0 0,0 0 0 0 0,0 0 0 0 0,0 0 0 0 0,0 0 144 0 0,0 0-16 0 0,0 0-8 0 0,0 0 0 0 0,0 0-216 0 0,0 0-32 0 0,0 0-16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2:41:42.2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10968 0 0,'0'0'248'0'0,"0"0"34"0"0,0 0 21 0 0,0 0-34 0 0,0 2-174 0 0,0 2-74 0 0,0-3 2 0 0,0-1-107 0 0,15 10-1155 0 0,-15-10 657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2:41:42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 9152 0 0,'0'0'200'0'0,"0"0"48"0"0,0 0 8 0 0,0 0 0 0 0,0 0-256 0 0,0 0 0 0 0,-7 0 0 0 0,7 0 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2:41:43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3 5760 0 0,'0'0'264'0'0,"0"0"-8"0"0,-7 0 2213 0 0,12-2-2462 0 0,-3 1-70 0 0,-2 1-22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2:41:43.3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5816 0 0,'0'0'265'0'0,"0"0"-4"0"0,0 0-99 0 0,0 0 194 0 0,0 0 105 0 0,0 0 19 0 0,0 0-33 0 0,0 0-169 0 0,8 2 496 0 0,-8-2-842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2:42:17.2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7 8752 0 0,'-9'-3'776'0'0,"9"3"-616"0"0,-6-4-160 0 0,1 4 0 0 0,-2 0 224 0 0,7 0 24 0 0,-4 0 0 0 0,-3 0 0 0 0,3 0-248 0 0,-3 7-80 0 0,3-3 0 0 0,-3 6-2736 0 0,-1-3-544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3T03:17:53.9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5064 0 0,'0'0'448'0'0,"0"0"-352"0"0,0 0-96 0 0,0 0 0 0 0,0 0 792 0 0,0 0 136 0 0,0 0 32 0 0,0 0 8 0 0,0 0-648 0 0,0 0-136 0 0,0 0-24 0 0,7 3-8 0 0,-7-3-152 0 0,8 2-72 0 0,-8-2 8 0 0,0 0 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2:42:24.7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0 2760 0 0,'0'0'339'0'0,"0"0"379"0"0,0 0 166 0 0,0 0 39 0 0,0 0-85 0 0,0 0-374 0 0,0 0-161 0 0,0 0-30 0 0,0 0-11 0 0,0 0-20 0 0,0 0-8 0 0,0 0-2 0 0,0 0-8 0 0,0 0-35 0 0,0 0-18 0 0,0 0-3 0 0,0 0-7 0 0,0 0-26 0 0,0 0-9 0 0,-1 2-4 0 0,-9 20 135 0 0,5-15-75 0 0,5-6-42 0 0,-1 1 0 0 0,0-1-1 0 0,0 0 1 0 0,0 1 0 0 0,-1-1-1 0 0,1 0 1 0 0,0 0 0 0 0,0 0-1 0 0,-1 1 1 0 0,-1 0 0 0 0,2-2-4 0 0,1 0-46 0 0,3 5-185 0 0,-3-4 53 0 0,0-1-1 0 0,0 1 1 0 0,1 0-1 0 0,-1 0 0 0 0,0 0 1 0 0,1-1-1 0 0,-1 1 1 0 0,1 0-1 0 0,-1 0 0 0 0,1-1 1 0 0,0 1-1 0 0,-1 0 1 0 0,1-1-1 0 0,-1 1 1 0 0,1-1-1 0 0,0 1 0 0 0,0-1 1 0 0,-1 1-1 0 0,2 0 1 0 0,4 1-334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2:42:25.5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17 8288 0 0,'-26'-10'736'0'0,"10"7"-584"0"0,5-1-152 0 0,-4 4 0 0 0,0 0 160 0 0,1 4 0 0 0,-1-1 0 0 0,6 1 0 0 0,9-4-160 0 0,0 0 0 0 0,0 0 0 0 0,0 0 0 0 0,0 0-200 0 0,0 0-48 0 0,0 0-8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2:42:25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0 5064 0 0,'0'0'224'0'0,"0"0"48"0"0,0 0-272 0 0,0 0 0 0 0,-6 4 0 0 0,1-1 0 0 0,-2 4 464 0 0,-1-4 40 0 0,5 1 8 0 0,-5-1 0 0 0,4 4-408 0 0,1-5-104 0 0,-5 5 0 0 0,5-7-2016 0 0,-5 0-448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2:42:25.8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8 10680 0 0,'0'0'489'0'0,"0"0"-8"0"0,0 0-238 0 0,0 0 146 0 0,0 0 99 0 0,0 0 22 0 0,0 0-60 0 0,0 0-256 0 0,0 0-112 0 0,0 0-40 0 0,-1-1-96 0 0,-5-1-2 0 0,-1-2 46 0 0,0 4-17 0 0,6 0-105 0 0,1 0-21 0 0,-1 0 114 0 0,1 1 0 0 0,-1 0 0 0 0,1-1 0 0 0,-1 1 0 0 0,0-1 0 0 0,1 1 0 0 0,-1-1 0 0 0,0 1 0 0 0,0-1 0 0 0,1 1 0 0 0,-1-1 0 0 0,0 1 0 0 0,0-1 0 0 0,0 0 0 0 0,-1 1 0 0 0,-7 4-505 0 0,2-2-920 0 0,7-3 1144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2:42:27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24 8840 0 0,'-3'-3'800'0'0,"3"3"-778"0"0,-1-1 1 0 0,1 1 0 0 0,0 0 0 0 0,0 0-1 0 0,0 0 1 0 0,-1-1 0 0 0,1 1 0 0 0,0 0-1 0 0,0 0 1 0 0,0-1 0 0 0,0 1 0 0 0,0 0-1 0 0,-1 0 1 0 0,1-1 0 0 0,0 1 0 0 0,0 0-1 0 0,0 0 1 0 0,0-1 0 0 0,0 1 0 0 0,0 0-1 0 0,0-1 1 0 0,0 1 0 0 0,0 0 0 0 0,0 0-1 0 0,0-1 1 0 0,0 1 0 0 0,0 0 0 0 0,0-1-1 0 0,0 1 1 0 0,1 0 0 0 0,-1 0-1 0 0,0-1 1 0 0,0 1 0 0 0,0 0 0 0 0,0 0-1 0 0,0-1 1 0 0,1 1 0 0 0,-1 0 0 0 0,0 0-1 0 0,0 0 1 0 0,0-1 0 0 0,1 1 0 0 0,7-7-3005 0 0,-2 5-294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3T03:17:54.3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38 4400 0 0,'0'0'200'0'0,"4"-5"44"0"0,1 1-229 0 0,1 0 0 0 0,-1 0 0 0 0,0 0 0 0 0,1 1 0 0 0,0 0 1 0 0,0 0-1 0 0,0 1 0 0 0,7-3 0 0 0,-11 4 46 0 0,0 1 5 0 0,6 1-61 0 0,0 0 1 0 0,0 1-1 0 0,0 0 1 0 0,0 0-1 0 0,-1 0 1 0 0,1 1-1 0 0,-1 0 1 0 0,0 1-1 0 0,0 0 1 0 0,0 0-1 0 0,0 0 1 0 0,0 1-1 0 0,6 6 1 0 0,-2 1-6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3T03:17:54.7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15 5984 0 0,'0'0'536'0'0,"0"0"-432"0"0,11-4-104 0 0,-3 4 0 0 0,4-3 0 0 0,-1 3 64 0 0,0-3-64 0 0,7-1-1760 0 0,-3 4-384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3T03:18:17.5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34 10824 0 0,'0'0'480'0'0,"8"0"96"0"0,-8 0-456 0 0,0 0-120 0 0,0 0 0 0 0,7-7 0 0 0,8 0 96 0 0,-7 4-8 0 0,-8 3 0 0 0,0 0 0 0 0,14-4-88 0 0,-3 2-136 0 0,-6-5 32 0 0,-5 7 8 0 0,11-3-120 0 0,0 3-16 0 0,8 0-8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3T03:18:17.8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 43 14832 0 0,'0'0'332'0'0,"-4"-10"817"0"0,4 9-1118 0 0,0-1 1 0 0,0 1 0 0 0,0 0-1 0 0,0 0 1 0 0,0 0 0 0 0,0 0-1 0 0,-1 0 1 0 0,1-1 0 0 0,0 1-1 0 0,-1 0 1 0 0,1 0-1 0 0,-1 0 1 0 0,1 0 0 0 0,-1 0-1 0 0,0-1 1 0 0,-1-2 244 0 0,1 4-268 0 0,1-1 0 0 0,-1 0-1 0 0,1 0 1 0 0,-1 1-1 0 0,0-1 1 0 0,1 0 0 0 0,-1 1-1 0 0,0-1 1 0 0,1 1-1 0 0,-1-1 1 0 0,0 1-1 0 0,0-1 1 0 0,1 1 0 0 0,-1 0-1 0 0,0-1 1 0 0,0 1-1 0 0,0 0 1 0 0,1 0-1 0 0,-1-1 1 0 0,0 1 0 0 0,-2 0-1 0 0,2 0-763 0 0,1 0-46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3T03:44:59.2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14944 0 0,'0'0'328'0'0,"0"0"72"0"0,0 0 16 0 0,0 0-1 0 0,0 0-335 0 0,0 0-80 0 0,0 0 0 0 0,0 0 0 0 0,0 0-367 0 0,0 0-89 0 0,0 0-24 0 0,0 0 0 0 0,0 0-176 0 0,0 0-40 0 0,0 0-8 0 0,0 0-2784 0 0,0 0-568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CB2C1D-FDCA-4235-8E05-416ED04E3A24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EEF11-443E-4B34-9988-A3CBAD4074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882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EEF11-443E-4B34-9988-A3CBAD40749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2D3387-5C66-4130-805B-1B6DB629AA8E}" type="slidenum">
              <a:rPr lang="en-US"/>
              <a:pPr/>
              <a:t>25</a:t>
            </a:fld>
            <a:endParaRPr lang="en-US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663717-4A22-40A3-B1C7-5349FBA1E416}" type="slidenum">
              <a:rPr lang="en-US"/>
              <a:pPr/>
              <a:t>31</a:t>
            </a:fld>
            <a:endParaRPr 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05397E-6765-44AD-AAEC-FD42D0D90872}" type="slidenum">
              <a:rPr lang="en-US"/>
              <a:pPr/>
              <a:t>32</a:t>
            </a:fld>
            <a:endParaRPr lang="en-US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D7C4B5-6754-47D1-9596-74E22B684328}" type="slidenum">
              <a:rPr lang="en-US"/>
              <a:pPr/>
              <a:t>33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7698C3-087A-47AB-8A2F-D4725AFF9E2A}" type="slidenum">
              <a:rPr lang="en-US"/>
              <a:pPr/>
              <a:t>34</a:t>
            </a:fld>
            <a:endParaRPr 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DB08BC-15FD-405F-B4EB-8400DB3DA8E7}" type="slidenum">
              <a:rPr lang="en-US"/>
              <a:pPr/>
              <a:t>35</a:t>
            </a:fld>
            <a:endParaRPr 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472510-93F0-4A25-9D40-F5051831F216}" type="slidenum">
              <a:rPr lang="en-US"/>
              <a:pPr/>
              <a:t>36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73FA47-67D8-4BFF-982A-49644BCFED3A}" type="slidenum">
              <a:rPr lang="en-US"/>
              <a:pPr/>
              <a:t>37</a:t>
            </a:fld>
            <a:endParaRPr 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879950-511F-493D-A7E1-1AF0E7E08A8B}" type="slidenum">
              <a:rPr lang="en-US"/>
              <a:pPr/>
              <a:t>38</a:t>
            </a:fld>
            <a:endParaRPr 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953A6E-D1B5-4F53-841A-4BE09066ED4D}" type="slidenum">
              <a:rPr lang="en-US"/>
              <a:pPr/>
              <a:t>42</a:t>
            </a:fld>
            <a:endParaRPr lang="en-US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978275" y="8805863"/>
            <a:ext cx="30416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20BC878-6D01-4B7A-BC70-F791929D1F4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25" y="4402138"/>
            <a:ext cx="5146675" cy="4171950"/>
          </a:xfrm>
          <a:noFill/>
          <a:ln/>
        </p:spPr>
        <p:txBody>
          <a:bodyPr lIns="91440" tIns="45720" rIns="91440" bIns="45720"/>
          <a:lstStyle/>
          <a:p>
            <a:endParaRPr lang="en-US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7858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7896F5-B364-47AA-B060-F523409BFCFE}" type="slidenum">
              <a:rPr lang="en-US"/>
              <a:pPr/>
              <a:t>43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 txBox="1">
            <a:spLocks noGrp="1" noChangeArrowheads="1"/>
          </p:cNvSpPr>
          <p:nvPr/>
        </p:nvSpPr>
        <p:spPr bwMode="auto">
          <a:xfrm>
            <a:off x="3978275" y="8805863"/>
            <a:ext cx="30416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E361B20-D728-42E3-BF02-E86A0ADB664D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25" y="4402138"/>
            <a:ext cx="5146675" cy="4171950"/>
          </a:xfrm>
          <a:noFill/>
          <a:ln/>
        </p:spPr>
        <p:txBody>
          <a:bodyPr lIns="91440" tIns="45720" rIns="91440" bIns="45720"/>
          <a:lstStyle/>
          <a:p>
            <a:endParaRPr lang="en-US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152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 txBox="1">
            <a:spLocks noGrp="1" noChangeArrowheads="1"/>
          </p:cNvSpPr>
          <p:nvPr/>
        </p:nvSpPr>
        <p:spPr bwMode="auto">
          <a:xfrm>
            <a:off x="3978275" y="8805863"/>
            <a:ext cx="30416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F64E2BF-6B8E-4398-82F3-18A07A9DBEF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25" y="4402138"/>
            <a:ext cx="5146675" cy="4171950"/>
          </a:xfrm>
          <a:noFill/>
          <a:ln/>
        </p:spPr>
        <p:txBody>
          <a:bodyPr lIns="91440" tIns="45720" rIns="91440" bIns="45720"/>
          <a:lstStyle/>
          <a:p>
            <a:endParaRPr lang="en-US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980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 txBox="1">
            <a:spLocks noGrp="1" noChangeArrowheads="1"/>
          </p:cNvSpPr>
          <p:nvPr/>
        </p:nvSpPr>
        <p:spPr bwMode="auto">
          <a:xfrm>
            <a:off x="3978275" y="8805863"/>
            <a:ext cx="30416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A6F9F06-641C-4BB1-BE93-4878779D312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25" y="4402138"/>
            <a:ext cx="5146675" cy="4171950"/>
          </a:xfrm>
          <a:noFill/>
          <a:ln/>
        </p:spPr>
        <p:txBody>
          <a:bodyPr lIns="91440" tIns="45720" rIns="91440" bIns="45720"/>
          <a:lstStyle/>
          <a:p>
            <a:endParaRPr lang="en-US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766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 txBox="1">
            <a:spLocks noGrp="1" noChangeArrowheads="1"/>
          </p:cNvSpPr>
          <p:nvPr/>
        </p:nvSpPr>
        <p:spPr bwMode="auto">
          <a:xfrm>
            <a:off x="3978275" y="8805863"/>
            <a:ext cx="30416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E0EA669-54BE-4BBB-ACF9-B4000787F05D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25" y="4402138"/>
            <a:ext cx="5146675" cy="4171950"/>
          </a:xfrm>
          <a:noFill/>
          <a:ln/>
        </p:spPr>
        <p:txBody>
          <a:bodyPr lIns="91440" tIns="45720" rIns="91440" bIns="45720"/>
          <a:lstStyle/>
          <a:p>
            <a:endParaRPr lang="en-US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491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 txBox="1">
            <a:spLocks noGrp="1" noChangeArrowheads="1"/>
          </p:cNvSpPr>
          <p:nvPr/>
        </p:nvSpPr>
        <p:spPr bwMode="auto">
          <a:xfrm>
            <a:off x="3978275" y="8805863"/>
            <a:ext cx="30416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44335D-CE37-4E4E-BB5F-5B359BEAE8C7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25" y="4402138"/>
            <a:ext cx="5146675" cy="4171950"/>
          </a:xfrm>
          <a:noFill/>
          <a:ln/>
        </p:spPr>
        <p:txBody>
          <a:bodyPr lIns="91440" tIns="45720" rIns="91440" bIns="45720"/>
          <a:lstStyle/>
          <a:p>
            <a:endParaRPr lang="en-US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863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3978275" y="8805863"/>
            <a:ext cx="30416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07BCD5-85C7-46BF-B857-BE773CC51FB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25" y="4402138"/>
            <a:ext cx="5146675" cy="4171950"/>
          </a:xfrm>
          <a:noFill/>
          <a:ln/>
        </p:spPr>
        <p:txBody>
          <a:bodyPr lIns="91440" tIns="45720" rIns="91440" bIns="45720"/>
          <a:lstStyle/>
          <a:p>
            <a:endParaRPr lang="en-US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9535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1FF472-D120-4594-813B-4EF98F1C6DAA}" type="slidenum">
              <a:rPr lang="en-US"/>
              <a:pPr/>
              <a:t>24</a:t>
            </a:fld>
            <a:endParaRPr 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D5A6-9B51-4F9E-9DB8-8723FC254EF5}" type="datetime1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3770-EF10-4B96-9607-85F681841B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BB3EE-32C7-49B9-A752-3D395192E128}" type="datetime1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3770-EF10-4B96-9607-85F681841B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C8168-9C77-45D4-B3E9-E191BC295E0E}" type="datetime1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3770-EF10-4B96-9607-85F681841B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28391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104898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58187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386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386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50663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070049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322646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21026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8944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8B51-5070-4E7F-9B38-76F6C27818C8}" type="datetime1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3770-EF10-4B96-9607-85F681841B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74565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58855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1673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1673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28032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777041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041242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92351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386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386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42594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43186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82219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3114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1ADB-8A58-43DF-BE72-F26D3A6953A8}" type="datetime1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3770-EF10-4B96-9607-85F681841B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40866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73992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27931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1673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1673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7977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FA691-5D24-44D7-BCE8-D21766EFA315}" type="datetime1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3770-EF10-4B96-9607-85F681841B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F771B-4E09-43F6-B0E4-15AC0859E5B4}" type="datetime1">
              <a:rPr lang="en-US" smtClean="0"/>
              <a:t>10/17/2023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3770-EF10-4B96-9607-85F681841B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350D-8CE8-4032-B9A8-458ED13EC1D5}" type="datetime1">
              <a:rPr lang="en-US" smtClean="0"/>
              <a:t>10/17/2023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3770-EF10-4B96-9607-85F681841B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735FE-7988-4F03-84B3-60CDCF42959B}" type="datetime1">
              <a:rPr lang="en-US" smtClean="0"/>
              <a:t>10/17/2023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3770-EF10-4B96-9607-85F681841B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540A-4560-40B6-8B78-C69B729EA729}" type="datetime1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3770-EF10-4B96-9607-85F681841B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60352-0FFC-473D-AA2A-4D0F3FBFCADF}" type="datetime1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3770-EF10-4B96-9607-85F681841B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3BAE7-3816-4363-83B2-691F4F51C27C}" type="datetime1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53770-EF10-4B96-9607-85F681841BF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8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229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5400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Monotype Sorts" pitchFamily="2" charset="2"/>
        <a:buChar char="l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u"/>
        <a:defRPr sz="22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]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8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229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887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Monotype Sorts" pitchFamily="2" charset="2"/>
        <a:buChar char="l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u"/>
        <a:defRPr sz="22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]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.wmf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82.png"/><Relationship Id="rId18" Type="http://schemas.openxmlformats.org/officeDocument/2006/relationships/customXml" Target="../ink/ink6.xml"/><Relationship Id="rId12" Type="http://schemas.openxmlformats.org/officeDocument/2006/relationships/customXml" Target="../ink/ink3.xml"/><Relationship Id="rId17" Type="http://schemas.openxmlformats.org/officeDocument/2006/relationships/image" Target="../media/image484.png"/><Relationship Id="rId2" Type="http://schemas.openxmlformats.org/officeDocument/2006/relationships/customXml" Target="../ink/ink2.xml"/><Relationship Id="rId16" Type="http://schemas.openxmlformats.org/officeDocument/2006/relationships/customXml" Target="../ink/ink5.xml"/><Relationship Id="rId20" Type="http://schemas.openxmlformats.org/officeDocument/2006/relationships/customXml" Target="../ink/ink7.xml"/><Relationship Id="rId29" Type="http://schemas.openxmlformats.org/officeDocument/2006/relationships/image" Target="../media/image49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481.png"/><Relationship Id="rId15" Type="http://schemas.openxmlformats.org/officeDocument/2006/relationships/image" Target="../media/image483.png"/><Relationship Id="rId28" Type="http://schemas.openxmlformats.org/officeDocument/2006/relationships/customXml" Target="../ink/ink8.xml"/><Relationship Id="rId19" Type="http://schemas.openxmlformats.org/officeDocument/2006/relationships/image" Target="../media/image485.png"/><Relationship Id="rId14" Type="http://schemas.openxmlformats.org/officeDocument/2006/relationships/customXml" Target="../ink/ink4.xml"/><Relationship Id="rId27" Type="http://schemas.openxmlformats.org/officeDocument/2006/relationships/image" Target="../media/image48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8" Type="http://schemas.openxmlformats.org/officeDocument/2006/relationships/customXml" Target="../ink/ink11.xml"/><Relationship Id="rId26" Type="http://schemas.openxmlformats.org/officeDocument/2006/relationships/customXml" Target="../ink/ink17.xml"/><Relationship Id="rId3" Type="http://schemas.openxmlformats.org/officeDocument/2006/relationships/customXml" Target="../ink/ink9.xml"/><Relationship Id="rId21" Type="http://schemas.openxmlformats.org/officeDocument/2006/relationships/customXml" Target="../ink/ink13.xml"/><Relationship Id="rId17" Type="http://schemas.openxmlformats.org/officeDocument/2006/relationships/image" Target="../media/image520.png"/><Relationship Id="rId25" Type="http://schemas.openxmlformats.org/officeDocument/2006/relationships/customXml" Target="../ink/ink16.xml"/><Relationship Id="rId2" Type="http://schemas.openxmlformats.org/officeDocument/2006/relationships/notesSlide" Target="../notesSlides/notesSlide18.xml"/><Relationship Id="rId20" Type="http://schemas.openxmlformats.org/officeDocument/2006/relationships/image" Target="../media/image521.png"/><Relationship Id="rId1" Type="http://schemas.openxmlformats.org/officeDocument/2006/relationships/slideLayout" Target="../slideLayouts/slideLayout2.xml"/><Relationship Id="rId11" Type="http://schemas.openxmlformats.org/officeDocument/2006/relationships/customXml" Target="../ink/ink10.xml"/><Relationship Id="rId24" Type="http://schemas.openxmlformats.org/officeDocument/2006/relationships/customXml" Target="../ink/ink15.xml"/><Relationship Id="rId23" Type="http://schemas.openxmlformats.org/officeDocument/2006/relationships/customXml" Target="../ink/ink14.xml"/><Relationship Id="rId10" Type="http://schemas.openxmlformats.org/officeDocument/2006/relationships/image" Target="../media/image210.png"/><Relationship Id="rId19" Type="http://schemas.openxmlformats.org/officeDocument/2006/relationships/customXml" Target="../ink/ink12.xml"/><Relationship Id="rId22" Type="http://schemas.openxmlformats.org/officeDocument/2006/relationships/image" Target="../media/image522.png"/><Relationship Id="rId27" Type="http://schemas.openxmlformats.org/officeDocument/2006/relationships/customXml" Target="../ink/ink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.wmf"/></Relationships>
</file>

<file path=ppt/slides/_rels/slide42.xml.rels><?xml version="1.0" encoding="UTF-8" standalone="yes"?>
<Relationships xmlns="http://schemas.openxmlformats.org/package/2006/relationships"><Relationship Id="rId109" Type="http://schemas.openxmlformats.org/officeDocument/2006/relationships/image" Target="../media/image587.png"/><Relationship Id="rId3" Type="http://schemas.openxmlformats.org/officeDocument/2006/relationships/customXml" Target="../ink/ink19.xml"/><Relationship Id="rId34" Type="http://schemas.openxmlformats.org/officeDocument/2006/relationships/image" Target="../media/image550.png"/><Relationship Id="rId63" Type="http://schemas.openxmlformats.org/officeDocument/2006/relationships/customXml" Target="../ink/ink28.xml"/><Relationship Id="rId89" Type="http://schemas.openxmlformats.org/officeDocument/2006/relationships/customXml" Target="../ink/ink31.xml"/><Relationship Id="rId104" Type="http://schemas.openxmlformats.org/officeDocument/2006/relationships/image" Target="../media/image585.png"/><Relationship Id="rId112" Type="http://schemas.openxmlformats.org/officeDocument/2006/relationships/customXml" Target="../ink/ink37.xml"/><Relationship Id="rId243" Type="http://schemas.openxmlformats.org/officeDocument/2006/relationships/customXml" Target="../ink/ink44.xml"/><Relationship Id="rId7" Type="http://schemas.openxmlformats.org/officeDocument/2006/relationships/customXml" Target="../ink/ink21.xml"/><Relationship Id="rId33" Type="http://schemas.openxmlformats.org/officeDocument/2006/relationships/customXml" Target="../ink/ink23.xml"/><Relationship Id="rId59" Type="http://schemas.openxmlformats.org/officeDocument/2006/relationships/customXml" Target="../ink/ink26.xml"/><Relationship Id="rId116" Type="http://schemas.openxmlformats.org/officeDocument/2006/relationships/customXml" Target="../ink/ink39.xml"/><Relationship Id="rId239" Type="http://schemas.openxmlformats.org/officeDocument/2006/relationships/customXml" Target="../ink/ink42.xml"/><Relationship Id="rId2" Type="http://schemas.openxmlformats.org/officeDocument/2006/relationships/notesSlide" Target="../notesSlides/notesSlide19.xml"/><Relationship Id="rId62" Type="http://schemas.openxmlformats.org/officeDocument/2006/relationships/image" Target="../media/image565.png"/><Relationship Id="rId88" Type="http://schemas.openxmlformats.org/officeDocument/2006/relationships/image" Target="../media/image577.png"/><Relationship Id="rId111" Type="http://schemas.openxmlformats.org/officeDocument/2006/relationships/image" Target="../media/image588.png"/><Relationship Id="rId209" Type="http://schemas.openxmlformats.org/officeDocument/2006/relationships/customXml" Target="../ink/ink40.xml"/><Relationship Id="rId242" Type="http://schemas.openxmlformats.org/officeDocument/2006/relationships/image" Target="../media/image6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4.png"/><Relationship Id="rId32" Type="http://schemas.openxmlformats.org/officeDocument/2006/relationships/image" Target="../media/image549.png"/><Relationship Id="rId37" Type="http://schemas.openxmlformats.org/officeDocument/2006/relationships/customXml" Target="../ink/ink25.xml"/><Relationship Id="rId58" Type="http://schemas.openxmlformats.org/officeDocument/2006/relationships/image" Target="../media/image563.png"/><Relationship Id="rId87" Type="http://schemas.openxmlformats.org/officeDocument/2006/relationships/customXml" Target="../ink/ink30.xml"/><Relationship Id="rId110" Type="http://schemas.openxmlformats.org/officeDocument/2006/relationships/customXml" Target="../ink/ink36.xml"/><Relationship Id="rId115" Type="http://schemas.openxmlformats.org/officeDocument/2006/relationships/image" Target="../media/image590.png"/><Relationship Id="rId238" Type="http://schemas.openxmlformats.org/officeDocument/2006/relationships/image" Target="../media/image646.png"/><Relationship Id="rId241" Type="http://schemas.openxmlformats.org/officeDocument/2006/relationships/customXml" Target="../ink/ink43.xml"/><Relationship Id="rId5" Type="http://schemas.openxmlformats.org/officeDocument/2006/relationships/customXml" Target="../ink/ink20.xml"/><Relationship Id="rId36" Type="http://schemas.openxmlformats.org/officeDocument/2006/relationships/image" Target="../media/image552.png"/><Relationship Id="rId61" Type="http://schemas.openxmlformats.org/officeDocument/2006/relationships/customXml" Target="../ink/ink27.xml"/><Relationship Id="rId95" Type="http://schemas.openxmlformats.org/officeDocument/2006/relationships/customXml" Target="../ink/ink32.xml"/><Relationship Id="rId106" Type="http://schemas.openxmlformats.org/officeDocument/2006/relationships/customXml" Target="../ink/ink35.xml"/><Relationship Id="rId114" Type="http://schemas.openxmlformats.org/officeDocument/2006/relationships/customXml" Target="../ink/ink38.xml"/><Relationship Id="rId208" Type="http://schemas.openxmlformats.org/officeDocument/2006/relationships/image" Target="../media/image632.png"/><Relationship Id="rId237" Type="http://schemas.openxmlformats.org/officeDocument/2006/relationships/customXml" Target="../ink/ink41.xml"/><Relationship Id="rId31" Type="http://schemas.openxmlformats.org/officeDocument/2006/relationships/customXml" Target="../ink/ink22.xml"/><Relationship Id="rId60" Type="http://schemas.openxmlformats.org/officeDocument/2006/relationships/image" Target="../media/image564.png"/><Relationship Id="rId65" Type="http://schemas.openxmlformats.org/officeDocument/2006/relationships/customXml" Target="../ink/ink29.xml"/><Relationship Id="rId86" Type="http://schemas.openxmlformats.org/officeDocument/2006/relationships/image" Target="../media/image576.png"/><Relationship Id="rId94" Type="http://schemas.openxmlformats.org/officeDocument/2006/relationships/image" Target="../media/image580.png"/><Relationship Id="rId101" Type="http://schemas.openxmlformats.org/officeDocument/2006/relationships/customXml" Target="../ink/ink33.xml"/><Relationship Id="rId240" Type="http://schemas.openxmlformats.org/officeDocument/2006/relationships/image" Target="../media/image647.png"/><Relationship Id="rId4" Type="http://schemas.openxmlformats.org/officeDocument/2006/relationships/image" Target="../media/image5420.png"/><Relationship Id="rId30" Type="http://schemas.openxmlformats.org/officeDocument/2006/relationships/image" Target="../media/image548.png"/><Relationship Id="rId35" Type="http://schemas.openxmlformats.org/officeDocument/2006/relationships/customXml" Target="../ink/ink24.xml"/><Relationship Id="rId64" Type="http://schemas.openxmlformats.org/officeDocument/2006/relationships/image" Target="../media/image566.png"/><Relationship Id="rId100" Type="http://schemas.openxmlformats.org/officeDocument/2006/relationships/image" Target="../media/image583.png"/><Relationship Id="rId105" Type="http://schemas.openxmlformats.org/officeDocument/2006/relationships/customXml" Target="../ink/ink34.xml"/><Relationship Id="rId113" Type="http://schemas.openxmlformats.org/officeDocument/2006/relationships/image" Target="../media/image589.png"/><Relationship Id="rId236" Type="http://schemas.openxmlformats.org/officeDocument/2006/relationships/image" Target="../media/image645.png"/><Relationship Id="rId244" Type="http://schemas.openxmlformats.org/officeDocument/2006/relationships/image" Target="../media/image649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3A3B43B-0CDB-4E71-BF8C-59BDA1F3D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3770-EF10-4B96-9607-85F681841BF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4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b"/>
          <a:lstStyle/>
          <a:p>
            <a:pPr eaLnBrk="1" hangingPunct="1">
              <a:defRPr/>
            </a:pPr>
            <a:r>
              <a:rPr lang="en-US"/>
              <a:t>Recursion Tree for Fib(5)</a:t>
            </a:r>
          </a:p>
        </p:txBody>
      </p:sp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4714875" y="1390650"/>
            <a:ext cx="930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itchFamily="34" charset="0"/>
                <a:ea typeface="ＭＳ Ｐゴシック" pitchFamily="34" charset="-128"/>
                <a:cs typeface="Arial"/>
              </a:rPr>
              <a:t>Fib(5)</a:t>
            </a:r>
          </a:p>
        </p:txBody>
      </p:sp>
      <p:sp>
        <p:nvSpPr>
          <p:cNvPr id="8196" name="Text Box 5"/>
          <p:cNvSpPr txBox="1">
            <a:spLocks noChangeArrowheads="1"/>
          </p:cNvSpPr>
          <p:nvPr/>
        </p:nvSpPr>
        <p:spPr bwMode="auto">
          <a:xfrm>
            <a:off x="2733675" y="2076450"/>
            <a:ext cx="930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itchFamily="34" charset="0"/>
                <a:ea typeface="ＭＳ Ｐゴシック" pitchFamily="34" charset="-128"/>
                <a:cs typeface="Arial"/>
              </a:rPr>
              <a:t>Fib(4)</a:t>
            </a:r>
          </a:p>
        </p:txBody>
      </p:sp>
      <p:sp>
        <p:nvSpPr>
          <p:cNvPr id="295943" name="Text Box 6"/>
          <p:cNvSpPr txBox="1">
            <a:spLocks noChangeArrowheads="1"/>
          </p:cNvSpPr>
          <p:nvPr/>
        </p:nvSpPr>
        <p:spPr bwMode="auto">
          <a:xfrm>
            <a:off x="1438275" y="2990850"/>
            <a:ext cx="930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Franklin Gothic Book" pitchFamily="34" charset="0"/>
                <a:ea typeface="ＭＳ Ｐゴシック" pitchFamily="34" charset="-128"/>
                <a:cs typeface="Arial"/>
              </a:rPr>
              <a:t>Fib(3)</a:t>
            </a:r>
          </a:p>
        </p:txBody>
      </p:sp>
      <p:sp>
        <p:nvSpPr>
          <p:cNvPr id="8198" name="Text Box 7"/>
          <p:cNvSpPr txBox="1">
            <a:spLocks noChangeArrowheads="1"/>
          </p:cNvSpPr>
          <p:nvPr/>
        </p:nvSpPr>
        <p:spPr bwMode="auto">
          <a:xfrm>
            <a:off x="6696075" y="2076450"/>
            <a:ext cx="930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Franklin Gothic Book" pitchFamily="34" charset="0"/>
                <a:ea typeface="ＭＳ Ｐゴシック" pitchFamily="34" charset="-128"/>
                <a:cs typeface="Arial"/>
              </a:rPr>
              <a:t>Fib(3)</a:t>
            </a:r>
          </a:p>
        </p:txBody>
      </p:sp>
      <p:sp>
        <p:nvSpPr>
          <p:cNvPr id="295945" name="Text Box 8"/>
          <p:cNvSpPr txBox="1">
            <a:spLocks noChangeArrowheads="1"/>
          </p:cNvSpPr>
          <p:nvPr/>
        </p:nvSpPr>
        <p:spPr bwMode="auto">
          <a:xfrm>
            <a:off x="3724275" y="2990850"/>
            <a:ext cx="930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Franklin Gothic Book" pitchFamily="34" charset="0"/>
                <a:ea typeface="ＭＳ Ｐゴシック" pitchFamily="34" charset="-128"/>
                <a:cs typeface="Arial"/>
              </a:rPr>
              <a:t>Fib(2)</a:t>
            </a:r>
          </a:p>
        </p:txBody>
      </p:sp>
      <p:sp>
        <p:nvSpPr>
          <p:cNvPr id="295946" name="Text Box 9"/>
          <p:cNvSpPr txBox="1">
            <a:spLocks noChangeArrowheads="1"/>
          </p:cNvSpPr>
          <p:nvPr/>
        </p:nvSpPr>
        <p:spPr bwMode="auto">
          <a:xfrm>
            <a:off x="6086475" y="2990850"/>
            <a:ext cx="930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Franklin Gothic Book" pitchFamily="34" charset="0"/>
                <a:ea typeface="ＭＳ Ｐゴシック" pitchFamily="34" charset="-128"/>
                <a:cs typeface="Arial"/>
              </a:rPr>
              <a:t>Fib(2)</a:t>
            </a:r>
          </a:p>
        </p:txBody>
      </p:sp>
      <p:sp>
        <p:nvSpPr>
          <p:cNvPr id="295947" name="Text Box 10"/>
          <p:cNvSpPr txBox="1">
            <a:spLocks noChangeArrowheads="1"/>
          </p:cNvSpPr>
          <p:nvPr/>
        </p:nvSpPr>
        <p:spPr bwMode="auto">
          <a:xfrm>
            <a:off x="7762875" y="2990850"/>
            <a:ext cx="930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Franklin Gothic Book" pitchFamily="34" charset="0"/>
                <a:ea typeface="ＭＳ Ｐゴシック" pitchFamily="34" charset="-128"/>
                <a:cs typeface="Arial"/>
              </a:rPr>
              <a:t>Fib(1)</a:t>
            </a:r>
          </a:p>
        </p:txBody>
      </p:sp>
      <p:sp>
        <p:nvSpPr>
          <p:cNvPr id="295948" name="Text Box 11"/>
          <p:cNvSpPr txBox="1">
            <a:spLocks noChangeArrowheads="1"/>
          </p:cNvSpPr>
          <p:nvPr/>
        </p:nvSpPr>
        <p:spPr bwMode="auto">
          <a:xfrm>
            <a:off x="752475" y="4057650"/>
            <a:ext cx="930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Franklin Gothic Book" pitchFamily="34" charset="0"/>
                <a:ea typeface="ＭＳ Ｐゴシック" pitchFamily="34" charset="-128"/>
                <a:cs typeface="Arial"/>
              </a:rPr>
              <a:t>Fib(2)</a:t>
            </a:r>
          </a:p>
        </p:txBody>
      </p:sp>
      <p:sp>
        <p:nvSpPr>
          <p:cNvPr id="295949" name="Text Box 12"/>
          <p:cNvSpPr txBox="1">
            <a:spLocks noChangeArrowheads="1"/>
          </p:cNvSpPr>
          <p:nvPr/>
        </p:nvSpPr>
        <p:spPr bwMode="auto">
          <a:xfrm>
            <a:off x="1819275" y="4057650"/>
            <a:ext cx="930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Franklin Gothic Book" pitchFamily="34" charset="0"/>
                <a:ea typeface="ＭＳ Ｐゴシック" pitchFamily="34" charset="-128"/>
                <a:cs typeface="Arial"/>
              </a:rPr>
              <a:t>Fib(1)</a:t>
            </a:r>
          </a:p>
        </p:txBody>
      </p:sp>
      <p:sp>
        <p:nvSpPr>
          <p:cNvPr id="295950" name="Text Box 13"/>
          <p:cNvSpPr txBox="1">
            <a:spLocks noChangeArrowheads="1"/>
          </p:cNvSpPr>
          <p:nvPr/>
        </p:nvSpPr>
        <p:spPr bwMode="auto">
          <a:xfrm>
            <a:off x="2886075" y="4057650"/>
            <a:ext cx="930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Franklin Gothic Book" pitchFamily="34" charset="0"/>
                <a:ea typeface="ＭＳ Ｐゴシック" pitchFamily="34" charset="-128"/>
                <a:cs typeface="Arial"/>
              </a:rPr>
              <a:t>Fib(1)</a:t>
            </a:r>
          </a:p>
        </p:txBody>
      </p:sp>
      <p:sp>
        <p:nvSpPr>
          <p:cNvPr id="295951" name="Text Box 14"/>
          <p:cNvSpPr txBox="1">
            <a:spLocks noChangeArrowheads="1"/>
          </p:cNvSpPr>
          <p:nvPr/>
        </p:nvSpPr>
        <p:spPr bwMode="auto">
          <a:xfrm>
            <a:off x="4105275" y="4057650"/>
            <a:ext cx="930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itchFamily="34" charset="0"/>
                <a:ea typeface="ＭＳ Ｐゴシック" pitchFamily="34" charset="-128"/>
                <a:cs typeface="Arial"/>
              </a:rPr>
              <a:t>Fib(0)</a:t>
            </a:r>
          </a:p>
        </p:txBody>
      </p:sp>
      <p:sp>
        <p:nvSpPr>
          <p:cNvPr id="295952" name="Text Box 15"/>
          <p:cNvSpPr txBox="1">
            <a:spLocks noChangeArrowheads="1"/>
          </p:cNvSpPr>
          <p:nvPr/>
        </p:nvSpPr>
        <p:spPr bwMode="auto">
          <a:xfrm>
            <a:off x="5400675" y="4057650"/>
            <a:ext cx="930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Franklin Gothic Book" pitchFamily="34" charset="0"/>
                <a:ea typeface="ＭＳ Ｐゴシック" pitchFamily="34" charset="-128"/>
                <a:cs typeface="Arial"/>
              </a:rPr>
              <a:t>Fib(1)</a:t>
            </a:r>
          </a:p>
        </p:txBody>
      </p:sp>
      <p:sp>
        <p:nvSpPr>
          <p:cNvPr id="295953" name="Text Box 16"/>
          <p:cNvSpPr txBox="1">
            <a:spLocks noChangeArrowheads="1"/>
          </p:cNvSpPr>
          <p:nvPr/>
        </p:nvSpPr>
        <p:spPr bwMode="auto">
          <a:xfrm>
            <a:off x="6696075" y="4057650"/>
            <a:ext cx="930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itchFamily="34" charset="0"/>
                <a:ea typeface="ＭＳ Ｐゴシック" pitchFamily="34" charset="-128"/>
                <a:cs typeface="Arial"/>
              </a:rPr>
              <a:t>Fib(0)</a:t>
            </a:r>
          </a:p>
        </p:txBody>
      </p:sp>
      <p:sp>
        <p:nvSpPr>
          <p:cNvPr id="295954" name="Text Box 17"/>
          <p:cNvSpPr txBox="1">
            <a:spLocks noChangeArrowheads="1"/>
          </p:cNvSpPr>
          <p:nvPr/>
        </p:nvSpPr>
        <p:spPr bwMode="auto">
          <a:xfrm>
            <a:off x="371475" y="5048250"/>
            <a:ext cx="930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Franklin Gothic Book" pitchFamily="34" charset="0"/>
                <a:ea typeface="ＭＳ Ｐゴシック" pitchFamily="34" charset="-128"/>
                <a:cs typeface="Arial"/>
              </a:rPr>
              <a:t>Fib(1)</a:t>
            </a:r>
          </a:p>
        </p:txBody>
      </p:sp>
      <p:sp>
        <p:nvSpPr>
          <p:cNvPr id="295955" name="Text Box 18"/>
          <p:cNvSpPr txBox="1">
            <a:spLocks noChangeArrowheads="1"/>
          </p:cNvSpPr>
          <p:nvPr/>
        </p:nvSpPr>
        <p:spPr bwMode="auto">
          <a:xfrm>
            <a:off x="1514475" y="5048250"/>
            <a:ext cx="930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itchFamily="34" charset="0"/>
                <a:ea typeface="ＭＳ Ｐゴシック" pitchFamily="34" charset="-128"/>
                <a:cs typeface="Arial"/>
              </a:rPr>
              <a:t>Fib(0)</a:t>
            </a:r>
          </a:p>
        </p:txBody>
      </p:sp>
      <p:sp>
        <p:nvSpPr>
          <p:cNvPr id="8210" name="Line 20"/>
          <p:cNvSpPr>
            <a:spLocks noChangeShapeType="1"/>
          </p:cNvSpPr>
          <p:nvPr/>
        </p:nvSpPr>
        <p:spPr bwMode="auto">
          <a:xfrm flipH="1">
            <a:off x="3419475" y="1771650"/>
            <a:ext cx="1447800" cy="304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pitchFamily="34" charset="-128"/>
              <a:cs typeface="Arial"/>
            </a:endParaRPr>
          </a:p>
        </p:txBody>
      </p:sp>
      <p:sp>
        <p:nvSpPr>
          <p:cNvPr id="8211" name="Line 21"/>
          <p:cNvSpPr>
            <a:spLocks noChangeShapeType="1"/>
          </p:cNvSpPr>
          <p:nvPr/>
        </p:nvSpPr>
        <p:spPr bwMode="auto">
          <a:xfrm>
            <a:off x="5400675" y="1847850"/>
            <a:ext cx="1524000" cy="2286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pitchFamily="34" charset="-128"/>
              <a:cs typeface="Arial"/>
            </a:endParaRPr>
          </a:p>
        </p:txBody>
      </p:sp>
      <p:sp>
        <p:nvSpPr>
          <p:cNvPr id="295958" name="Line 22"/>
          <p:cNvSpPr>
            <a:spLocks noChangeShapeType="1"/>
          </p:cNvSpPr>
          <p:nvPr/>
        </p:nvSpPr>
        <p:spPr bwMode="auto">
          <a:xfrm>
            <a:off x="3267075" y="2457450"/>
            <a:ext cx="762000" cy="5334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pitchFamily="34" charset="-128"/>
              <a:cs typeface="Arial"/>
            </a:endParaRPr>
          </a:p>
        </p:txBody>
      </p:sp>
      <p:sp>
        <p:nvSpPr>
          <p:cNvPr id="295959" name="Line 23"/>
          <p:cNvSpPr>
            <a:spLocks noChangeShapeType="1"/>
          </p:cNvSpPr>
          <p:nvPr/>
        </p:nvSpPr>
        <p:spPr bwMode="auto">
          <a:xfrm>
            <a:off x="7305675" y="2457450"/>
            <a:ext cx="762000" cy="5334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pitchFamily="34" charset="-128"/>
              <a:cs typeface="Arial"/>
            </a:endParaRPr>
          </a:p>
        </p:txBody>
      </p:sp>
      <p:sp>
        <p:nvSpPr>
          <p:cNvPr id="295960" name="Line 24"/>
          <p:cNvSpPr>
            <a:spLocks noChangeShapeType="1"/>
          </p:cNvSpPr>
          <p:nvPr/>
        </p:nvSpPr>
        <p:spPr bwMode="auto">
          <a:xfrm flipV="1">
            <a:off x="6467475" y="2457450"/>
            <a:ext cx="533400" cy="5334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pitchFamily="34" charset="-128"/>
              <a:cs typeface="Arial"/>
            </a:endParaRPr>
          </a:p>
        </p:txBody>
      </p:sp>
      <p:sp>
        <p:nvSpPr>
          <p:cNvPr id="295961" name="Line 25"/>
          <p:cNvSpPr>
            <a:spLocks noChangeShapeType="1"/>
          </p:cNvSpPr>
          <p:nvPr/>
        </p:nvSpPr>
        <p:spPr bwMode="auto">
          <a:xfrm flipV="1">
            <a:off x="2047875" y="2457450"/>
            <a:ext cx="838200" cy="5334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pitchFamily="34" charset="-128"/>
              <a:cs typeface="Arial"/>
            </a:endParaRPr>
          </a:p>
        </p:txBody>
      </p:sp>
      <p:sp>
        <p:nvSpPr>
          <p:cNvPr id="295962" name="Line 26"/>
          <p:cNvSpPr>
            <a:spLocks noChangeShapeType="1"/>
          </p:cNvSpPr>
          <p:nvPr/>
        </p:nvSpPr>
        <p:spPr bwMode="auto">
          <a:xfrm flipV="1">
            <a:off x="1057275" y="3371850"/>
            <a:ext cx="609600" cy="685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pitchFamily="34" charset="-128"/>
              <a:cs typeface="Arial"/>
            </a:endParaRPr>
          </a:p>
        </p:txBody>
      </p:sp>
      <p:sp>
        <p:nvSpPr>
          <p:cNvPr id="295963" name="Line 27"/>
          <p:cNvSpPr>
            <a:spLocks noChangeShapeType="1"/>
          </p:cNvSpPr>
          <p:nvPr/>
        </p:nvSpPr>
        <p:spPr bwMode="auto">
          <a:xfrm flipV="1">
            <a:off x="3267075" y="3371850"/>
            <a:ext cx="609600" cy="685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pitchFamily="34" charset="-128"/>
              <a:cs typeface="Arial"/>
            </a:endParaRPr>
          </a:p>
        </p:txBody>
      </p:sp>
      <p:sp>
        <p:nvSpPr>
          <p:cNvPr id="295964" name="Line 28"/>
          <p:cNvSpPr>
            <a:spLocks noChangeShapeType="1"/>
          </p:cNvSpPr>
          <p:nvPr/>
        </p:nvSpPr>
        <p:spPr bwMode="auto">
          <a:xfrm flipV="1">
            <a:off x="5857875" y="3371850"/>
            <a:ext cx="457200" cy="685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pitchFamily="34" charset="-128"/>
              <a:cs typeface="Arial"/>
            </a:endParaRPr>
          </a:p>
        </p:txBody>
      </p:sp>
      <p:sp>
        <p:nvSpPr>
          <p:cNvPr id="295965" name="Line 29"/>
          <p:cNvSpPr>
            <a:spLocks noChangeShapeType="1"/>
          </p:cNvSpPr>
          <p:nvPr/>
        </p:nvSpPr>
        <p:spPr bwMode="auto">
          <a:xfrm flipH="1" flipV="1">
            <a:off x="6543675" y="3371850"/>
            <a:ext cx="533400" cy="7620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pitchFamily="34" charset="-128"/>
              <a:cs typeface="Arial"/>
            </a:endParaRPr>
          </a:p>
        </p:txBody>
      </p:sp>
      <p:sp>
        <p:nvSpPr>
          <p:cNvPr id="295966" name="Line 30"/>
          <p:cNvSpPr>
            <a:spLocks noChangeShapeType="1"/>
          </p:cNvSpPr>
          <p:nvPr/>
        </p:nvSpPr>
        <p:spPr bwMode="auto">
          <a:xfrm flipH="1" flipV="1">
            <a:off x="4105275" y="3371850"/>
            <a:ext cx="533400" cy="7620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pitchFamily="34" charset="-128"/>
              <a:cs typeface="Arial"/>
            </a:endParaRPr>
          </a:p>
        </p:txBody>
      </p:sp>
      <p:sp>
        <p:nvSpPr>
          <p:cNvPr id="295967" name="Line 31"/>
          <p:cNvSpPr>
            <a:spLocks noChangeShapeType="1"/>
          </p:cNvSpPr>
          <p:nvPr/>
        </p:nvSpPr>
        <p:spPr bwMode="auto">
          <a:xfrm flipH="1" flipV="1">
            <a:off x="1819275" y="3371850"/>
            <a:ext cx="533400" cy="7620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pitchFamily="34" charset="-128"/>
              <a:cs typeface="Arial"/>
            </a:endParaRPr>
          </a:p>
        </p:txBody>
      </p:sp>
      <p:sp>
        <p:nvSpPr>
          <p:cNvPr id="295968" name="Line 32"/>
          <p:cNvSpPr>
            <a:spLocks noChangeShapeType="1"/>
          </p:cNvSpPr>
          <p:nvPr/>
        </p:nvSpPr>
        <p:spPr bwMode="auto">
          <a:xfrm flipH="1" flipV="1">
            <a:off x="1285875" y="4438650"/>
            <a:ext cx="457200" cy="6096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pitchFamily="34" charset="-128"/>
              <a:cs typeface="Arial"/>
            </a:endParaRPr>
          </a:p>
        </p:txBody>
      </p:sp>
      <p:sp>
        <p:nvSpPr>
          <p:cNvPr id="295969" name="Line 33"/>
          <p:cNvSpPr>
            <a:spLocks noChangeShapeType="1"/>
          </p:cNvSpPr>
          <p:nvPr/>
        </p:nvSpPr>
        <p:spPr bwMode="auto">
          <a:xfrm flipV="1">
            <a:off x="752475" y="4438650"/>
            <a:ext cx="304800" cy="6096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pitchFamily="34" charset="-128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5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5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9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95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95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95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95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95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95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95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95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95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95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95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95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95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95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95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95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95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95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95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295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295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295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43" grpId="0"/>
      <p:bldP spid="295945" grpId="0"/>
      <p:bldP spid="295946" grpId="0"/>
      <p:bldP spid="295947" grpId="0"/>
      <p:bldP spid="295948" grpId="0"/>
      <p:bldP spid="295949" grpId="0"/>
      <p:bldP spid="295950" grpId="0"/>
      <p:bldP spid="295951" grpId="0"/>
      <p:bldP spid="295952" grpId="0"/>
      <p:bldP spid="295953" grpId="0"/>
      <p:bldP spid="295954" grpId="0"/>
      <p:bldP spid="295955" grpId="0"/>
      <p:bldP spid="295958" grpId="0" animBg="1"/>
      <p:bldP spid="295959" grpId="0" animBg="1"/>
      <p:bldP spid="295960" grpId="0" animBg="1"/>
      <p:bldP spid="295961" grpId="0" animBg="1"/>
      <p:bldP spid="295962" grpId="0" animBg="1"/>
      <p:bldP spid="295963" grpId="0" animBg="1"/>
      <p:bldP spid="295964" grpId="0" animBg="1"/>
      <p:bldP spid="295965" grpId="0" animBg="1"/>
      <p:bldP spid="295966" grpId="0" animBg="1"/>
      <p:bldP spid="295967" grpId="0" animBg="1"/>
      <p:bldP spid="295968" grpId="0" animBg="1"/>
      <p:bldP spid="29596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b"/>
          <a:lstStyle/>
          <a:p>
            <a:pPr eaLnBrk="1" hangingPunct="1">
              <a:defRPr/>
            </a:pPr>
            <a:r>
              <a:rPr lang="en-US"/>
              <a:t>How Many Recursive Calls?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52513"/>
            <a:ext cx="8229600" cy="2728912"/>
          </a:xfrm>
        </p:spPr>
        <p:txBody>
          <a:bodyPr lIns="91440" tIns="45720" rIns="91440" bIns="45720"/>
          <a:lstStyle/>
          <a:p>
            <a:pPr eaLnBrk="1" hangingPunct="1"/>
            <a:r>
              <a:rPr lang="en-US" sz="2400" dirty="0"/>
              <a:t>If all leaves had the same depth, then there would be about 2</a:t>
            </a:r>
            <a:r>
              <a:rPr lang="en-US" sz="2400" i="1" baseline="30000" dirty="0"/>
              <a:t>n</a:t>
            </a:r>
            <a:r>
              <a:rPr lang="en-US" sz="2400" dirty="0"/>
              <a:t> recursive calls.</a:t>
            </a:r>
          </a:p>
          <a:p>
            <a:pPr eaLnBrk="1" hangingPunct="1"/>
            <a:r>
              <a:rPr lang="en-US" sz="2400" dirty="0"/>
              <a:t>But this is over-counting.</a:t>
            </a:r>
          </a:p>
          <a:p>
            <a:pPr eaLnBrk="1" hangingPunct="1"/>
            <a:r>
              <a:rPr lang="en-US" sz="2400" dirty="0">
                <a:solidFill>
                  <a:srgbClr val="CC0000"/>
                </a:solidFill>
              </a:rPr>
              <a:t>exponential!</a:t>
            </a:r>
          </a:p>
        </p:txBody>
      </p:sp>
      <p:sp>
        <p:nvSpPr>
          <p:cNvPr id="297990" name="Rectangle 3"/>
          <p:cNvSpPr>
            <a:spLocks noChangeArrowheads="1"/>
          </p:cNvSpPr>
          <p:nvPr/>
        </p:nvSpPr>
        <p:spPr bwMode="auto">
          <a:xfrm>
            <a:off x="381000" y="3581400"/>
            <a:ext cx="822960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75000"/>
              <a:buFont typeface="Monotype Sorts" pitchFamily="2" charset="2"/>
              <a:buChar char="l"/>
              <a:tabLst/>
              <a:defRPr/>
            </a:pP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pitchFamily="34" charset="-128"/>
                <a:cs typeface="Arial"/>
              </a:rPr>
              <a:t>Wasteful approach - repeat work unnecessarily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Monotype Sorts" pitchFamily="2" charset="2"/>
              <a:buChar char="n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pitchFamily="34" charset="-128"/>
                <a:cs typeface="Arial"/>
              </a:rPr>
              <a:t>Fib(2) is computed three times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75000"/>
              <a:buFont typeface="Monotype Sorts" pitchFamily="2" charset="2"/>
              <a:buChar char="l"/>
              <a:tabLst/>
              <a:defRPr/>
            </a:pP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pitchFamily="34" charset="-128"/>
                <a:cs typeface="Arial"/>
              </a:rPr>
              <a:t>Instead, compute Fib(2) once, store result in a table, and access it when needed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7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9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8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b"/>
          <a:lstStyle/>
          <a:p>
            <a:pPr eaLnBrk="1" hangingPunct="1">
              <a:defRPr/>
            </a:pPr>
            <a:r>
              <a:rPr lang="en-US"/>
              <a:t>Get Rid of the Recursion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lIns="91440" tIns="45720" rIns="91440" bIns="45720"/>
          <a:lstStyle/>
          <a:p>
            <a:pPr eaLnBrk="1" hangingPunct="1"/>
            <a:r>
              <a:rPr lang="en-US"/>
              <a:t>Recursion adds overhead</a:t>
            </a:r>
          </a:p>
          <a:p>
            <a:pPr lvl="1" eaLnBrk="1" hangingPunct="1"/>
            <a:r>
              <a:rPr lang="en-US"/>
              <a:t>extra time for function calls</a:t>
            </a:r>
          </a:p>
          <a:p>
            <a:pPr lvl="1" eaLnBrk="1" hangingPunct="1"/>
            <a:r>
              <a:rPr lang="en-US"/>
              <a:t>extra space to store information on the runtime stack about each currently active function call</a:t>
            </a:r>
          </a:p>
          <a:p>
            <a:pPr eaLnBrk="1" hangingPunct="1"/>
            <a:r>
              <a:rPr lang="en-US"/>
              <a:t>Avoid the recursion overhead by filling in the table entries bottom up, instead of top down.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b"/>
          <a:lstStyle/>
          <a:p>
            <a:pPr eaLnBrk="1" hangingPunct="1">
              <a:defRPr/>
            </a:pPr>
            <a:r>
              <a:rPr lang="en-US"/>
              <a:t>Subproblem Dependencies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lIns="91440" tIns="45720" rIns="91440" bIns="45720"/>
          <a:lstStyle/>
          <a:p>
            <a:pPr eaLnBrk="1" hangingPunct="1"/>
            <a:r>
              <a:rPr lang="en-US"/>
              <a:t>Figure out which subproblems rely on which other subproblems</a:t>
            </a:r>
          </a:p>
          <a:p>
            <a:pPr eaLnBrk="1" hangingPunct="1"/>
            <a:r>
              <a:rPr lang="en-US"/>
              <a:t>Example: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685800" y="3962400"/>
            <a:ext cx="807561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itchFamily="34" charset="0"/>
                <a:ea typeface="ＭＳ Ｐゴシック" pitchFamily="34" charset="-128"/>
                <a:cs typeface="Arial"/>
              </a:rPr>
              <a:t>F</a:t>
            </a:r>
            <a:r>
              <a:rPr kumimoji="0" lang="en-US" sz="32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itchFamily="34" charset="0"/>
                <a:ea typeface="ＭＳ Ｐゴシック" pitchFamily="34" charset="-128"/>
                <a:cs typeface="Arial"/>
              </a:rPr>
              <a:t>0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itchFamily="34" charset="0"/>
                <a:ea typeface="ＭＳ Ｐゴシック" pitchFamily="34" charset="-128"/>
                <a:cs typeface="Arial"/>
              </a:rPr>
              <a:t>     F</a:t>
            </a:r>
            <a:r>
              <a:rPr kumimoji="0" lang="en-US" sz="32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itchFamily="34" charset="0"/>
                <a:ea typeface="ＭＳ Ｐゴシック" pitchFamily="34" charset="-128"/>
                <a:cs typeface="Arial"/>
              </a:rPr>
              <a:t>1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itchFamily="34" charset="0"/>
                <a:ea typeface="ＭＳ Ｐゴシック" pitchFamily="34" charset="-128"/>
                <a:cs typeface="Arial"/>
              </a:rPr>
              <a:t>       F</a:t>
            </a:r>
            <a:r>
              <a:rPr kumimoji="0" lang="en-US" sz="32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itchFamily="34" charset="0"/>
                <a:ea typeface="ＭＳ Ｐゴシック" pitchFamily="34" charset="-128"/>
                <a:cs typeface="Arial"/>
              </a:rPr>
              <a:t>2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itchFamily="34" charset="0"/>
                <a:ea typeface="ＭＳ Ｐゴシック" pitchFamily="34" charset="-128"/>
                <a:cs typeface="Arial"/>
              </a:rPr>
              <a:t>       F</a:t>
            </a:r>
            <a:r>
              <a:rPr kumimoji="0" lang="en-US" sz="32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itchFamily="34" charset="0"/>
                <a:ea typeface="ＭＳ Ｐゴシック" pitchFamily="34" charset="-128"/>
                <a:cs typeface="Arial"/>
              </a:rPr>
              <a:t>3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itchFamily="34" charset="0"/>
                <a:ea typeface="ＭＳ Ｐゴシック" pitchFamily="34" charset="-128"/>
                <a:cs typeface="Arial"/>
              </a:rPr>
              <a:t>      …        F</a:t>
            </a:r>
            <a:r>
              <a:rPr kumimoji="0" lang="en-US" sz="32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itchFamily="34" charset="0"/>
                <a:ea typeface="ＭＳ Ｐゴシック" pitchFamily="34" charset="-128"/>
                <a:cs typeface="Arial"/>
              </a:rPr>
              <a:t>n-2        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itchFamily="34" charset="0"/>
                <a:ea typeface="ＭＳ Ｐゴシック" pitchFamily="34" charset="-128"/>
                <a:cs typeface="Arial"/>
              </a:rPr>
              <a:t>F</a:t>
            </a:r>
            <a:r>
              <a:rPr kumimoji="0" lang="en-US" sz="32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itchFamily="34" charset="0"/>
                <a:ea typeface="ＭＳ Ｐゴシック" pitchFamily="34" charset="-128"/>
                <a:cs typeface="Arial"/>
              </a:rPr>
              <a:t>n-1     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itchFamily="34" charset="0"/>
                <a:ea typeface="ＭＳ Ｐゴシック" pitchFamily="34" charset="-128"/>
                <a:cs typeface="Arial"/>
              </a:rPr>
              <a:t>F</a:t>
            </a:r>
            <a:r>
              <a:rPr kumimoji="0" lang="en-US" sz="32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itchFamily="34" charset="0"/>
                <a:ea typeface="ＭＳ Ｐゴシック" pitchFamily="34" charset="-128"/>
                <a:cs typeface="Arial"/>
              </a:rPr>
              <a:t>n</a:t>
            </a:r>
          </a:p>
        </p:txBody>
      </p:sp>
      <p:sp>
        <p:nvSpPr>
          <p:cNvPr id="308231" name="Freeform 12"/>
          <p:cNvSpPr>
            <a:spLocks/>
          </p:cNvSpPr>
          <p:nvPr/>
        </p:nvSpPr>
        <p:spPr bwMode="auto">
          <a:xfrm>
            <a:off x="1905000" y="4495800"/>
            <a:ext cx="914400" cy="381000"/>
          </a:xfrm>
          <a:custGeom>
            <a:avLst/>
            <a:gdLst>
              <a:gd name="T0" fmla="*/ 0 w 576"/>
              <a:gd name="T1" fmla="*/ 0 h 240"/>
              <a:gd name="T2" fmla="*/ 2147483647 w 576"/>
              <a:gd name="T3" fmla="*/ 2147483647 h 240"/>
              <a:gd name="T4" fmla="*/ 2147483647 w 576"/>
              <a:gd name="T5" fmla="*/ 0 h 240"/>
              <a:gd name="T6" fmla="*/ 0 60000 65536"/>
              <a:gd name="T7" fmla="*/ 0 60000 65536"/>
              <a:gd name="T8" fmla="*/ 0 60000 65536"/>
              <a:gd name="T9" fmla="*/ 0 w 576"/>
              <a:gd name="T10" fmla="*/ 0 h 240"/>
              <a:gd name="T11" fmla="*/ 576 w 576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6" h="240">
                <a:moveTo>
                  <a:pt x="0" y="0"/>
                </a:moveTo>
                <a:cubicBezTo>
                  <a:pt x="96" y="120"/>
                  <a:pt x="192" y="240"/>
                  <a:pt x="288" y="240"/>
                </a:cubicBezTo>
                <a:cubicBezTo>
                  <a:pt x="384" y="240"/>
                  <a:pt x="480" y="120"/>
                  <a:pt x="576" y="0"/>
                </a:cubicBezTo>
              </a:path>
            </a:pathLst>
          </a:cu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pitchFamily="34" charset="-128"/>
              <a:cs typeface="Arial"/>
            </a:endParaRPr>
          </a:p>
        </p:txBody>
      </p:sp>
      <p:sp>
        <p:nvSpPr>
          <p:cNvPr id="13318" name="Rectangle 13"/>
          <p:cNvSpPr>
            <a:spLocks noChangeArrowheads="1"/>
          </p:cNvSpPr>
          <p:nvPr/>
        </p:nvSpPr>
        <p:spPr bwMode="auto">
          <a:xfrm>
            <a:off x="1981200" y="4343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Arial"/>
            </a:endParaRPr>
          </a:p>
        </p:txBody>
      </p:sp>
      <p:sp>
        <p:nvSpPr>
          <p:cNvPr id="308233" name="Freeform 14"/>
          <p:cNvSpPr>
            <a:spLocks/>
          </p:cNvSpPr>
          <p:nvPr/>
        </p:nvSpPr>
        <p:spPr bwMode="auto">
          <a:xfrm flipV="1">
            <a:off x="2971800" y="3581400"/>
            <a:ext cx="914400" cy="381000"/>
          </a:xfrm>
          <a:custGeom>
            <a:avLst/>
            <a:gdLst>
              <a:gd name="T0" fmla="*/ 0 w 576"/>
              <a:gd name="T1" fmla="*/ 0 h 240"/>
              <a:gd name="T2" fmla="*/ 2147483647 w 576"/>
              <a:gd name="T3" fmla="*/ 2147483647 h 240"/>
              <a:gd name="T4" fmla="*/ 2147483647 w 576"/>
              <a:gd name="T5" fmla="*/ 0 h 240"/>
              <a:gd name="T6" fmla="*/ 0 60000 65536"/>
              <a:gd name="T7" fmla="*/ 0 60000 65536"/>
              <a:gd name="T8" fmla="*/ 0 60000 65536"/>
              <a:gd name="T9" fmla="*/ 0 w 576"/>
              <a:gd name="T10" fmla="*/ 0 h 240"/>
              <a:gd name="T11" fmla="*/ 576 w 576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6" h="240">
                <a:moveTo>
                  <a:pt x="0" y="0"/>
                </a:moveTo>
                <a:cubicBezTo>
                  <a:pt x="96" y="120"/>
                  <a:pt x="192" y="240"/>
                  <a:pt x="288" y="240"/>
                </a:cubicBezTo>
                <a:cubicBezTo>
                  <a:pt x="384" y="240"/>
                  <a:pt x="480" y="120"/>
                  <a:pt x="576" y="0"/>
                </a:cubicBezTo>
              </a:path>
            </a:pathLst>
          </a:cu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pitchFamily="34" charset="-128"/>
              <a:cs typeface="Arial"/>
            </a:endParaRPr>
          </a:p>
        </p:txBody>
      </p:sp>
      <p:sp>
        <p:nvSpPr>
          <p:cNvPr id="308234" name="Freeform 15"/>
          <p:cNvSpPr>
            <a:spLocks/>
          </p:cNvSpPr>
          <p:nvPr/>
        </p:nvSpPr>
        <p:spPr bwMode="auto">
          <a:xfrm flipV="1">
            <a:off x="7086600" y="3581400"/>
            <a:ext cx="914400" cy="381000"/>
          </a:xfrm>
          <a:custGeom>
            <a:avLst/>
            <a:gdLst>
              <a:gd name="T0" fmla="*/ 0 w 576"/>
              <a:gd name="T1" fmla="*/ 0 h 240"/>
              <a:gd name="T2" fmla="*/ 2147483647 w 576"/>
              <a:gd name="T3" fmla="*/ 2147483647 h 240"/>
              <a:gd name="T4" fmla="*/ 2147483647 w 576"/>
              <a:gd name="T5" fmla="*/ 0 h 240"/>
              <a:gd name="T6" fmla="*/ 0 60000 65536"/>
              <a:gd name="T7" fmla="*/ 0 60000 65536"/>
              <a:gd name="T8" fmla="*/ 0 60000 65536"/>
              <a:gd name="T9" fmla="*/ 0 w 576"/>
              <a:gd name="T10" fmla="*/ 0 h 240"/>
              <a:gd name="T11" fmla="*/ 576 w 576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6" h="240">
                <a:moveTo>
                  <a:pt x="0" y="0"/>
                </a:moveTo>
                <a:cubicBezTo>
                  <a:pt x="96" y="120"/>
                  <a:pt x="192" y="240"/>
                  <a:pt x="288" y="240"/>
                </a:cubicBezTo>
                <a:cubicBezTo>
                  <a:pt x="384" y="240"/>
                  <a:pt x="480" y="120"/>
                  <a:pt x="576" y="0"/>
                </a:cubicBezTo>
              </a:path>
            </a:pathLst>
          </a:cu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pitchFamily="34" charset="-128"/>
              <a:cs typeface="Arial"/>
            </a:endParaRPr>
          </a:p>
        </p:txBody>
      </p:sp>
      <p:sp>
        <p:nvSpPr>
          <p:cNvPr id="308235" name="Freeform 16"/>
          <p:cNvSpPr>
            <a:spLocks/>
          </p:cNvSpPr>
          <p:nvPr/>
        </p:nvSpPr>
        <p:spPr bwMode="auto">
          <a:xfrm>
            <a:off x="1066800" y="4572000"/>
            <a:ext cx="1981200" cy="533400"/>
          </a:xfrm>
          <a:custGeom>
            <a:avLst/>
            <a:gdLst>
              <a:gd name="T0" fmla="*/ 0 w 1248"/>
              <a:gd name="T1" fmla="*/ 0 h 336"/>
              <a:gd name="T2" fmla="*/ 2147483647 w 1248"/>
              <a:gd name="T3" fmla="*/ 2147483647 h 336"/>
              <a:gd name="T4" fmla="*/ 2147483647 w 1248"/>
              <a:gd name="T5" fmla="*/ 2147483647 h 336"/>
              <a:gd name="T6" fmla="*/ 2147483647 w 1248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  <a:gd name="T12" fmla="*/ 0 w 1248"/>
              <a:gd name="T13" fmla="*/ 0 h 336"/>
              <a:gd name="T14" fmla="*/ 1248 w 1248"/>
              <a:gd name="T15" fmla="*/ 336 h 3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48" h="336">
                <a:moveTo>
                  <a:pt x="0" y="0"/>
                </a:moveTo>
                <a:cubicBezTo>
                  <a:pt x="228" y="120"/>
                  <a:pt x="456" y="240"/>
                  <a:pt x="624" y="288"/>
                </a:cubicBezTo>
                <a:cubicBezTo>
                  <a:pt x="792" y="336"/>
                  <a:pt x="904" y="336"/>
                  <a:pt x="1008" y="288"/>
                </a:cubicBezTo>
                <a:cubicBezTo>
                  <a:pt x="1112" y="240"/>
                  <a:pt x="1180" y="120"/>
                  <a:pt x="1248" y="0"/>
                </a:cubicBezTo>
              </a:path>
            </a:pathLst>
          </a:cu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pitchFamily="34" charset="-128"/>
              <a:cs typeface="Arial"/>
            </a:endParaRPr>
          </a:p>
        </p:txBody>
      </p:sp>
      <p:sp>
        <p:nvSpPr>
          <p:cNvPr id="308236" name="Freeform 17"/>
          <p:cNvSpPr>
            <a:spLocks/>
          </p:cNvSpPr>
          <p:nvPr/>
        </p:nvSpPr>
        <p:spPr bwMode="auto">
          <a:xfrm flipV="1">
            <a:off x="2057400" y="3352800"/>
            <a:ext cx="1981200" cy="533400"/>
          </a:xfrm>
          <a:custGeom>
            <a:avLst/>
            <a:gdLst>
              <a:gd name="T0" fmla="*/ 0 w 1248"/>
              <a:gd name="T1" fmla="*/ 0 h 336"/>
              <a:gd name="T2" fmla="*/ 2147483647 w 1248"/>
              <a:gd name="T3" fmla="*/ 2147483647 h 336"/>
              <a:gd name="T4" fmla="*/ 2147483647 w 1248"/>
              <a:gd name="T5" fmla="*/ 2147483647 h 336"/>
              <a:gd name="T6" fmla="*/ 2147483647 w 1248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  <a:gd name="T12" fmla="*/ 0 w 1248"/>
              <a:gd name="T13" fmla="*/ 0 h 336"/>
              <a:gd name="T14" fmla="*/ 1248 w 1248"/>
              <a:gd name="T15" fmla="*/ 336 h 3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48" h="336">
                <a:moveTo>
                  <a:pt x="0" y="0"/>
                </a:moveTo>
                <a:cubicBezTo>
                  <a:pt x="228" y="120"/>
                  <a:pt x="456" y="240"/>
                  <a:pt x="624" y="288"/>
                </a:cubicBezTo>
                <a:cubicBezTo>
                  <a:pt x="792" y="336"/>
                  <a:pt x="904" y="336"/>
                  <a:pt x="1008" y="288"/>
                </a:cubicBezTo>
                <a:cubicBezTo>
                  <a:pt x="1112" y="240"/>
                  <a:pt x="1180" y="120"/>
                  <a:pt x="1248" y="0"/>
                </a:cubicBezTo>
              </a:path>
            </a:pathLst>
          </a:cu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pitchFamily="34" charset="-128"/>
              <a:cs typeface="Arial"/>
            </a:endParaRPr>
          </a:p>
        </p:txBody>
      </p:sp>
      <p:sp>
        <p:nvSpPr>
          <p:cNvPr id="308237" name="Freeform 18"/>
          <p:cNvSpPr>
            <a:spLocks/>
          </p:cNvSpPr>
          <p:nvPr/>
        </p:nvSpPr>
        <p:spPr bwMode="auto">
          <a:xfrm flipV="1">
            <a:off x="6019800" y="3352800"/>
            <a:ext cx="2209800" cy="609600"/>
          </a:xfrm>
          <a:custGeom>
            <a:avLst/>
            <a:gdLst>
              <a:gd name="T0" fmla="*/ 0 w 1248"/>
              <a:gd name="T1" fmla="*/ 0 h 336"/>
              <a:gd name="T2" fmla="*/ 2147483647 w 1248"/>
              <a:gd name="T3" fmla="*/ 2147483647 h 336"/>
              <a:gd name="T4" fmla="*/ 2147483647 w 1248"/>
              <a:gd name="T5" fmla="*/ 2147483647 h 336"/>
              <a:gd name="T6" fmla="*/ 2147483647 w 1248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  <a:gd name="T12" fmla="*/ 0 w 1248"/>
              <a:gd name="T13" fmla="*/ 0 h 336"/>
              <a:gd name="T14" fmla="*/ 1248 w 1248"/>
              <a:gd name="T15" fmla="*/ 336 h 3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48" h="336">
                <a:moveTo>
                  <a:pt x="0" y="0"/>
                </a:moveTo>
                <a:cubicBezTo>
                  <a:pt x="228" y="120"/>
                  <a:pt x="456" y="240"/>
                  <a:pt x="624" y="288"/>
                </a:cubicBezTo>
                <a:cubicBezTo>
                  <a:pt x="792" y="336"/>
                  <a:pt x="904" y="336"/>
                  <a:pt x="1008" y="288"/>
                </a:cubicBezTo>
                <a:cubicBezTo>
                  <a:pt x="1112" y="240"/>
                  <a:pt x="1180" y="120"/>
                  <a:pt x="1248" y="0"/>
                </a:cubicBezTo>
              </a:path>
            </a:pathLst>
          </a:cu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pitchFamily="34" charset="-128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8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08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08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08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08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08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31" grpId="0" animBg="1"/>
      <p:bldP spid="308233" grpId="0" animBg="1"/>
      <p:bldP spid="308234" grpId="0" animBg="1"/>
      <p:bldP spid="308235" grpId="0" animBg="1"/>
      <p:bldP spid="308236" grpId="0" animBg="1"/>
      <p:bldP spid="30823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b"/>
          <a:lstStyle/>
          <a:p>
            <a:pPr eaLnBrk="1" hangingPunct="1">
              <a:defRPr/>
            </a:pPr>
            <a:r>
              <a:rPr lang="en-US"/>
              <a:t>Order for Computing Subproblems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lIns="91440" tIns="45720" rIns="91440" bIns="45720"/>
          <a:lstStyle/>
          <a:p>
            <a:pPr eaLnBrk="1" hangingPunct="1"/>
            <a:r>
              <a:rPr lang="en-US"/>
              <a:t>Then figure out an order for computing the subproblems that respects the dependencies:</a:t>
            </a:r>
          </a:p>
          <a:p>
            <a:pPr lvl="1" eaLnBrk="1" hangingPunct="1"/>
            <a:r>
              <a:rPr lang="en-US"/>
              <a:t>when you are solving a subproblem, you have already solved all the subproblems on which it depends</a:t>
            </a:r>
          </a:p>
          <a:p>
            <a:pPr eaLnBrk="1" hangingPunct="1"/>
            <a:r>
              <a:rPr lang="en-US"/>
              <a:t>Example:  Just solve them in the order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/>
              <a:t>	</a:t>
            </a:r>
            <a:r>
              <a:rPr lang="en-US" i="1"/>
              <a:t>F</a:t>
            </a:r>
            <a:r>
              <a:rPr lang="en-US" baseline="-25000"/>
              <a:t>0</a:t>
            </a:r>
            <a:r>
              <a:rPr lang="en-US" i="1" baseline="-25000"/>
              <a:t> </a:t>
            </a:r>
            <a:r>
              <a:rPr lang="en-US" i="1"/>
              <a:t>, F</a:t>
            </a:r>
            <a:r>
              <a:rPr lang="en-US" baseline="-25000"/>
              <a:t>1</a:t>
            </a:r>
            <a:r>
              <a:rPr lang="en-US" i="1" baseline="-25000"/>
              <a:t> </a:t>
            </a:r>
            <a:r>
              <a:rPr lang="en-US" i="1"/>
              <a:t>, F</a:t>
            </a:r>
            <a:r>
              <a:rPr lang="en-US" baseline="-25000"/>
              <a:t>2</a:t>
            </a:r>
            <a:r>
              <a:rPr lang="en-US" i="1" baseline="-25000"/>
              <a:t> </a:t>
            </a:r>
            <a:r>
              <a:rPr lang="en-US" i="1"/>
              <a:t>, F</a:t>
            </a:r>
            <a:r>
              <a:rPr lang="en-US" baseline="-25000"/>
              <a:t>3</a:t>
            </a:r>
            <a:r>
              <a:rPr lang="en-US" i="1" baseline="-25000"/>
              <a:t> </a:t>
            </a:r>
            <a:r>
              <a:rPr lang="en-US" i="1"/>
              <a:t>,  …</a:t>
            </a:r>
            <a:endParaRPr lang="en-US"/>
          </a:p>
        </p:txBody>
      </p:sp>
      <p:sp>
        <p:nvSpPr>
          <p:cNvPr id="278532" name="WordArt 4"/>
          <p:cNvSpPr>
            <a:spLocks noChangeArrowheads="1" noChangeShapeType="1" noTextEdit="1"/>
          </p:cNvSpPr>
          <p:nvPr/>
        </p:nvSpPr>
        <p:spPr bwMode="auto">
          <a:xfrm>
            <a:off x="3124200" y="4953000"/>
            <a:ext cx="5364163" cy="50165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85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3600" b="0" i="0" u="none" strike="noStrike" kern="10" cap="none" spc="0" normalizeH="0" baseline="0" noProof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effectLst/>
                <a:uLnTx/>
                <a:uFillTx/>
                <a:latin typeface="Impact"/>
                <a:ea typeface="ＭＳ Ｐゴシック" pitchFamily="34" charset="-128"/>
                <a:cs typeface="Arial"/>
              </a:rPr>
              <a:t>called Dynamic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79513"/>
            <a:ext cx="8229600" cy="4343400"/>
          </a:xfrm>
        </p:spPr>
        <p:txBody>
          <a:bodyPr lIns="91440" tIns="45720" rIns="91440" bIns="45720"/>
          <a:lstStyle/>
          <a:p>
            <a:pPr eaLnBrk="1" hangingPunct="1">
              <a:lnSpc>
                <a:spcPct val="90000"/>
              </a:lnSpc>
            </a:pPr>
            <a:r>
              <a:rPr lang="en-US" u="sng"/>
              <a:t>Fib(</a:t>
            </a:r>
            <a:r>
              <a:rPr lang="en-US" i="1" u="sng"/>
              <a:t>n</a:t>
            </a:r>
            <a:r>
              <a:rPr lang="en-US" u="sng"/>
              <a:t>):</a:t>
            </a:r>
          </a:p>
          <a:p>
            <a:pPr lvl="2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sz="2400"/>
              <a:t>F[0] := 0; F[1] := 1;</a:t>
            </a:r>
          </a:p>
          <a:p>
            <a:pPr lvl="2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sz="2400"/>
              <a:t>for i := 2 to </a:t>
            </a:r>
            <a:r>
              <a:rPr lang="en-US" sz="2400" i="1"/>
              <a:t>n</a:t>
            </a:r>
            <a:r>
              <a:rPr lang="en-US" sz="2400"/>
              <a:t> do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2400"/>
              <a:t>F[i] := F[i </a:t>
            </a:r>
            <a:r>
              <a:rPr lang="en-US">
                <a:sym typeface="Symbol" pitchFamily="18" charset="2"/>
              </a:rPr>
              <a:t></a:t>
            </a:r>
            <a:r>
              <a:rPr lang="en-US" sz="2400"/>
              <a:t> 1] + F[i </a:t>
            </a:r>
            <a:r>
              <a:rPr lang="en-US">
                <a:sym typeface="Symbol" pitchFamily="18" charset="2"/>
              </a:rPr>
              <a:t></a:t>
            </a:r>
            <a:r>
              <a:rPr lang="en-US" sz="2400"/>
              <a:t> 2]</a:t>
            </a:r>
          </a:p>
          <a:p>
            <a:pPr lvl="2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sz="2400"/>
              <a:t>return F[</a:t>
            </a:r>
            <a:r>
              <a:rPr lang="en-US" sz="2400" i="1"/>
              <a:t>n</a:t>
            </a:r>
            <a:r>
              <a:rPr lang="en-US" sz="2400"/>
              <a:t>]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Can perform application-specific optimizations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e.g., save space by only keeping last two numbers computed</a:t>
            </a:r>
          </a:p>
        </p:txBody>
      </p:sp>
      <p:sp>
        <p:nvSpPr>
          <p:cNvPr id="279556" name="WordArt 4"/>
          <p:cNvSpPr>
            <a:spLocks noChangeArrowheads="1" noChangeShapeType="1" noTextEdit="1"/>
          </p:cNvSpPr>
          <p:nvPr/>
        </p:nvSpPr>
        <p:spPr bwMode="auto">
          <a:xfrm>
            <a:off x="4770438" y="1327150"/>
            <a:ext cx="3987800" cy="1711325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85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3600" b="0" i="0" u="none" strike="noStrike" kern="10" cap="none" spc="0" normalizeH="0" baseline="0" noProof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effectLst/>
                <a:uLnTx/>
                <a:uFillTx/>
                <a:latin typeface="Impact"/>
                <a:ea typeface="ＭＳ Ｐゴシック" pitchFamily="34" charset="-128"/>
                <a:cs typeface="Arial"/>
              </a:rPr>
              <a:t>time reduced from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3600" b="0" i="0" u="none" strike="noStrike" kern="10" cap="none" spc="0" normalizeH="0" baseline="0" noProof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effectLst/>
                <a:uLnTx/>
                <a:uFillTx/>
                <a:latin typeface="Impact"/>
                <a:ea typeface="ＭＳ Ｐゴシック" pitchFamily="34" charset="-128"/>
                <a:cs typeface="Arial"/>
              </a:rPr>
              <a:t>exponential to linear!</a:t>
            </a:r>
          </a:p>
        </p:txBody>
      </p:sp>
      <p:sp>
        <p:nvSpPr>
          <p:cNvPr id="312327" name="Rectangle 2"/>
          <p:cNvSpPr>
            <a:spLocks noChangeArrowheads="1"/>
          </p:cNvSpPr>
          <p:nvPr/>
        </p:nvSpPr>
        <p:spPr bwMode="auto">
          <a:xfrm>
            <a:off x="457200" y="228600"/>
            <a:ext cx="82296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ＭＳ Ｐゴシック" pitchFamily="34" charset="-128"/>
                <a:cs typeface="Arial"/>
              </a:rPr>
              <a:t>DP Solution for Fibonacci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400" y="195104"/>
            <a:ext cx="5628131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Principle of</a:t>
            </a:r>
            <a:r>
              <a:rPr spc="-20" dirty="0"/>
              <a:t> </a:t>
            </a:r>
            <a:r>
              <a:rPr spc="-5" dirty="0"/>
              <a:t>Optimality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9564" y="1238199"/>
            <a:ext cx="8073390" cy="2244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8255" indent="-342900" algn="just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dynamic Programming works </a:t>
            </a:r>
            <a:r>
              <a:rPr sz="2800" spc="-5" dirty="0">
                <a:latin typeface="Arial"/>
                <a:cs typeface="Arial"/>
              </a:rPr>
              <a:t>on a </a:t>
            </a:r>
            <a:r>
              <a:rPr sz="2800" dirty="0">
                <a:latin typeface="Arial"/>
                <a:cs typeface="Arial"/>
              </a:rPr>
              <a:t>principle  of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optimality.</a:t>
            </a:r>
          </a:p>
          <a:p>
            <a:pPr marL="355600" marR="5080" indent="-342900" algn="just">
              <a:lnSpc>
                <a:spcPct val="100000"/>
              </a:lnSpc>
              <a:spcBef>
                <a:spcPts val="675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Principle of optimality states that </a:t>
            </a:r>
            <a:r>
              <a:rPr sz="2800" spc="-5" dirty="0">
                <a:latin typeface="Arial"/>
                <a:cs typeface="Arial"/>
              </a:rPr>
              <a:t>in an </a:t>
            </a:r>
            <a:r>
              <a:rPr sz="2800" dirty="0">
                <a:latin typeface="Arial"/>
                <a:cs typeface="Arial"/>
              </a:rPr>
              <a:t>optimal  sequence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dirty="0">
                <a:latin typeface="Arial"/>
                <a:cs typeface="Arial"/>
              </a:rPr>
              <a:t>decisions or choices, each </a:t>
            </a:r>
            <a:r>
              <a:rPr sz="2800" spc="-5" dirty="0">
                <a:latin typeface="Arial"/>
                <a:cs typeface="Arial"/>
              </a:rPr>
              <a:t>sub  </a:t>
            </a:r>
            <a:r>
              <a:rPr sz="2800" dirty="0">
                <a:latin typeface="Arial"/>
                <a:cs typeface="Arial"/>
              </a:rPr>
              <a:t>sequences </a:t>
            </a:r>
            <a:r>
              <a:rPr sz="2800" spc="-5" dirty="0">
                <a:latin typeface="Arial"/>
                <a:cs typeface="Arial"/>
              </a:rPr>
              <a:t>must also be</a:t>
            </a:r>
            <a:r>
              <a:rPr sz="2800" dirty="0">
                <a:latin typeface="Arial"/>
                <a:cs typeface="Arial"/>
              </a:rPr>
              <a:t> optimal.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7212331-A6BC-48D6-AF44-D0C77A675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3770-EF10-4B96-9607-85F681841BF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59762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Longest Common Subsequence (LCS)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153400" cy="4876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dirty="0">
                <a:latin typeface="Times New Roman" pitchFamily="18" charset="0"/>
              </a:rPr>
              <a:t>Application: comparison of two strings</a:t>
            </a:r>
          </a:p>
          <a:p>
            <a:pPr>
              <a:spcBef>
                <a:spcPts val="500"/>
              </a:spcBef>
              <a:spcAft>
                <a:spcPts val="500"/>
              </a:spcAft>
              <a:buFont typeface="Monotype Sorts" pitchFamily="2" charset="2"/>
              <a:buNone/>
            </a:pPr>
            <a:r>
              <a:rPr lang="en-US" dirty="0">
                <a:latin typeface="Times New Roman" pitchFamily="18" charset="0"/>
              </a:rPr>
              <a:t>Ex: X= {A B C B D A B }, Y= {B D C A B A} </a:t>
            </a:r>
          </a:p>
          <a:p>
            <a:pPr>
              <a:spcBef>
                <a:spcPts val="500"/>
              </a:spcBef>
              <a:spcAft>
                <a:spcPts val="500"/>
              </a:spcAft>
              <a:buFont typeface="Monotype Sorts" pitchFamily="2" charset="2"/>
              <a:buNone/>
            </a:pPr>
            <a:r>
              <a:rPr lang="en-US" dirty="0">
                <a:latin typeface="Times New Roman" pitchFamily="18" charset="0"/>
              </a:rPr>
              <a:t>Longest Common Subsequence: </a:t>
            </a:r>
          </a:p>
          <a:p>
            <a:pPr>
              <a:spcBef>
                <a:spcPts val="500"/>
              </a:spcBef>
              <a:spcAft>
                <a:spcPts val="500"/>
              </a:spcAft>
              <a:buFont typeface="Monotype Sorts" pitchFamily="2" charset="2"/>
              <a:buNone/>
            </a:pPr>
            <a:r>
              <a:rPr lang="en-US" dirty="0">
                <a:latin typeface="Times New Roman" pitchFamily="18" charset="0"/>
              </a:rPr>
              <a:t>X =  A </a:t>
            </a:r>
            <a:r>
              <a:rPr lang="en-US" b="1" dirty="0">
                <a:solidFill>
                  <a:srgbClr val="33CC33"/>
                </a:solidFill>
                <a:latin typeface="Times New Roman" pitchFamily="18" charset="0"/>
              </a:rPr>
              <a:t>B</a:t>
            </a:r>
            <a:r>
              <a:rPr lang="en-US" dirty="0">
                <a:latin typeface="Times New Roman" pitchFamily="18" charset="0"/>
              </a:rPr>
              <a:t>     </a:t>
            </a:r>
            <a:r>
              <a:rPr lang="en-US" b="1" dirty="0">
                <a:solidFill>
                  <a:srgbClr val="33CC33"/>
                </a:solidFill>
                <a:latin typeface="Times New Roman" pitchFamily="18" charset="0"/>
              </a:rPr>
              <a:t>C</a:t>
            </a:r>
            <a:r>
              <a:rPr lang="en-US" dirty="0">
                <a:latin typeface="Times New Roman" pitchFamily="18" charset="0"/>
              </a:rPr>
              <a:t>     </a:t>
            </a:r>
            <a:r>
              <a:rPr lang="en-US" b="1" dirty="0">
                <a:solidFill>
                  <a:srgbClr val="33CC33"/>
                </a:solidFill>
                <a:latin typeface="Times New Roman" pitchFamily="18" charset="0"/>
              </a:rPr>
              <a:t>B</a:t>
            </a:r>
            <a:r>
              <a:rPr lang="en-US" dirty="0">
                <a:latin typeface="Times New Roman" pitchFamily="18" charset="0"/>
              </a:rPr>
              <a:t> D </a:t>
            </a:r>
            <a:r>
              <a:rPr lang="en-US" b="1" dirty="0">
                <a:solidFill>
                  <a:srgbClr val="33CC33"/>
                </a:solidFill>
                <a:latin typeface="Times New Roman" pitchFamily="18" charset="0"/>
              </a:rPr>
              <a:t>A</a:t>
            </a:r>
            <a:r>
              <a:rPr lang="en-US" dirty="0">
                <a:latin typeface="Times New Roman" pitchFamily="18" charset="0"/>
              </a:rPr>
              <a:t> B</a:t>
            </a:r>
          </a:p>
          <a:p>
            <a:pPr>
              <a:buFont typeface="Monotype Sorts" pitchFamily="2" charset="2"/>
              <a:buNone/>
            </a:pPr>
            <a:r>
              <a:rPr lang="en-US" dirty="0">
                <a:latin typeface="Times New Roman" pitchFamily="18" charset="0"/>
              </a:rPr>
              <a:t>Y =      </a:t>
            </a:r>
            <a:r>
              <a:rPr lang="en-US" b="1" dirty="0">
                <a:solidFill>
                  <a:srgbClr val="33CC33"/>
                </a:solidFill>
                <a:latin typeface="Times New Roman" pitchFamily="18" charset="0"/>
              </a:rPr>
              <a:t>B</a:t>
            </a:r>
            <a:r>
              <a:rPr lang="en-US" dirty="0">
                <a:latin typeface="Times New Roman" pitchFamily="18" charset="0"/>
              </a:rPr>
              <a:t> D </a:t>
            </a:r>
            <a:r>
              <a:rPr lang="en-US" b="1" dirty="0">
                <a:solidFill>
                  <a:srgbClr val="33CC33"/>
                </a:solidFill>
                <a:latin typeface="Times New Roman" pitchFamily="18" charset="0"/>
              </a:rPr>
              <a:t>C</a:t>
            </a:r>
            <a:r>
              <a:rPr lang="en-US" dirty="0">
                <a:latin typeface="Times New Roman" pitchFamily="18" charset="0"/>
              </a:rPr>
              <a:t> A </a:t>
            </a:r>
            <a:r>
              <a:rPr lang="en-US" b="1" dirty="0">
                <a:solidFill>
                  <a:srgbClr val="33CC33"/>
                </a:solidFill>
                <a:latin typeface="Times New Roman" pitchFamily="18" charset="0"/>
              </a:rPr>
              <a:t>B</a:t>
            </a:r>
            <a:r>
              <a:rPr lang="en-US" dirty="0">
                <a:latin typeface="Times New Roman" pitchFamily="18" charset="0"/>
              </a:rPr>
              <a:t>     </a:t>
            </a:r>
            <a:r>
              <a:rPr lang="en-US" b="1" dirty="0">
                <a:solidFill>
                  <a:srgbClr val="33CC33"/>
                </a:solidFill>
                <a:latin typeface="Times New Roman" pitchFamily="18" charset="0"/>
              </a:rPr>
              <a:t>A</a:t>
            </a:r>
          </a:p>
          <a:p>
            <a:pPr>
              <a:buFont typeface="Monotype Sorts" pitchFamily="2" charset="2"/>
              <a:buNone/>
            </a:pPr>
            <a:r>
              <a:rPr lang="en-US" dirty="0">
                <a:latin typeface="Times New Roman" pitchFamily="18" charset="0"/>
              </a:rPr>
              <a:t>Brute force algorithm would compare each subsequence of X with the symbols in 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FD9CC93-1A05-4EA3-B14A-0C66B7F73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3770-EF10-4B96-9607-85F681841BF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25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924800" cy="1143000"/>
          </a:xfrm>
        </p:spPr>
        <p:txBody>
          <a:bodyPr/>
          <a:lstStyle/>
          <a:p>
            <a:pPr algn="ctr"/>
            <a:r>
              <a:rPr lang="en-US"/>
              <a:t>LCS Algorithm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1017" y="990600"/>
            <a:ext cx="8153400" cy="58674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</a:rPr>
              <a:t>First we’ll find the length of LCS. Later we’ll modify the algorithm to find LCS itself.</a:t>
            </a:r>
          </a:p>
          <a:p>
            <a:r>
              <a:rPr lang="en-US" dirty="0">
                <a:latin typeface="Times New Roman" pitchFamily="18" charset="0"/>
              </a:rPr>
              <a:t>Define </a:t>
            </a:r>
            <a:r>
              <a:rPr lang="en-US" i="1" dirty="0">
                <a:solidFill>
                  <a:schemeClr val="accent1"/>
                </a:solidFill>
                <a:latin typeface="Times New Roman" pitchFamily="18" charset="0"/>
              </a:rPr>
              <a:t>X</a:t>
            </a:r>
            <a:r>
              <a:rPr lang="en-US" i="1" baseline="-25000" dirty="0">
                <a:solidFill>
                  <a:schemeClr val="accent1"/>
                </a:solidFill>
                <a:latin typeface="Times New Roman" pitchFamily="18" charset="0"/>
              </a:rPr>
              <a:t>i</a:t>
            </a:r>
            <a:r>
              <a:rPr lang="en-US" i="1" dirty="0">
                <a:solidFill>
                  <a:schemeClr val="accent1"/>
                </a:solidFill>
                <a:latin typeface="Times New Roman" pitchFamily="18" charset="0"/>
              </a:rPr>
              <a:t>, </a:t>
            </a:r>
            <a:r>
              <a:rPr lang="en-US" i="1" dirty="0" err="1">
                <a:solidFill>
                  <a:schemeClr val="accent1"/>
                </a:solidFill>
                <a:latin typeface="Times New Roman" pitchFamily="18" charset="0"/>
              </a:rPr>
              <a:t>Y</a:t>
            </a:r>
            <a:r>
              <a:rPr lang="en-US" i="1" baseline="-25000" dirty="0" err="1">
                <a:solidFill>
                  <a:schemeClr val="accent1"/>
                </a:solidFill>
                <a:latin typeface="Times New Roman" pitchFamily="18" charset="0"/>
              </a:rPr>
              <a:t>j</a:t>
            </a:r>
            <a:r>
              <a:rPr lang="en-US" dirty="0">
                <a:latin typeface="Times New Roman" pitchFamily="18" charset="0"/>
              </a:rPr>
              <a:t> to be the prefixes of X and Y of length </a:t>
            </a:r>
            <a:r>
              <a:rPr lang="en-US" i="1" dirty="0" err="1">
                <a:latin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</a:rPr>
              <a:t> and </a:t>
            </a:r>
            <a:r>
              <a:rPr lang="en-US" i="1" dirty="0">
                <a:latin typeface="Times New Roman" pitchFamily="18" charset="0"/>
              </a:rPr>
              <a:t>j</a:t>
            </a:r>
            <a:r>
              <a:rPr lang="en-US" dirty="0">
                <a:latin typeface="Times New Roman" pitchFamily="18" charset="0"/>
              </a:rPr>
              <a:t> respectively</a:t>
            </a:r>
          </a:p>
          <a:p>
            <a:r>
              <a:rPr lang="en-US" dirty="0">
                <a:latin typeface="Times New Roman" pitchFamily="18" charset="0"/>
              </a:rPr>
              <a:t>Define </a:t>
            </a:r>
            <a:r>
              <a:rPr lang="en-US" i="1" dirty="0">
                <a:solidFill>
                  <a:schemeClr val="accent1"/>
                </a:solidFill>
                <a:latin typeface="Times New Roman" pitchFamily="18" charset="0"/>
              </a:rPr>
              <a:t>c[</a:t>
            </a:r>
            <a:r>
              <a:rPr lang="en-US" i="1" dirty="0" err="1">
                <a:solidFill>
                  <a:schemeClr val="accent1"/>
                </a:solidFill>
                <a:latin typeface="Times New Roman" pitchFamily="18" charset="0"/>
              </a:rPr>
              <a:t>i,j</a:t>
            </a:r>
            <a:r>
              <a:rPr lang="en-US" i="1" dirty="0">
                <a:solidFill>
                  <a:schemeClr val="accent1"/>
                </a:solidFill>
                <a:latin typeface="Times New Roman" pitchFamily="18" charset="0"/>
              </a:rPr>
              <a:t>]</a:t>
            </a:r>
            <a:r>
              <a:rPr lang="en-US" dirty="0">
                <a:latin typeface="Times New Roman" pitchFamily="18" charset="0"/>
              </a:rPr>
              <a:t> to be the length of LCS of </a:t>
            </a:r>
            <a:r>
              <a:rPr lang="en-US" i="1" dirty="0">
                <a:solidFill>
                  <a:schemeClr val="accent1"/>
                </a:solidFill>
                <a:latin typeface="Times New Roman" pitchFamily="18" charset="0"/>
              </a:rPr>
              <a:t>X</a:t>
            </a:r>
            <a:r>
              <a:rPr lang="en-US" i="1" baseline="-25000" dirty="0">
                <a:solidFill>
                  <a:schemeClr val="accent1"/>
                </a:solidFill>
                <a:latin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</a:rPr>
              <a:t> and </a:t>
            </a:r>
            <a:r>
              <a:rPr lang="en-US" i="1" dirty="0" err="1">
                <a:solidFill>
                  <a:schemeClr val="accent1"/>
                </a:solidFill>
                <a:latin typeface="Times New Roman" pitchFamily="18" charset="0"/>
              </a:rPr>
              <a:t>Y</a:t>
            </a:r>
            <a:r>
              <a:rPr lang="en-US" i="1" baseline="-25000" dirty="0" err="1">
                <a:solidFill>
                  <a:schemeClr val="accent1"/>
                </a:solidFill>
                <a:latin typeface="Times New Roman" pitchFamily="18" charset="0"/>
              </a:rPr>
              <a:t>j</a:t>
            </a:r>
            <a:endParaRPr lang="en-US" dirty="0">
              <a:latin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</a:rPr>
              <a:t>Then the length of LCS of X and Y will be </a:t>
            </a:r>
            <a:r>
              <a:rPr lang="en-US" i="1" dirty="0">
                <a:solidFill>
                  <a:schemeClr val="accent1"/>
                </a:solidFill>
                <a:latin typeface="Times New Roman" pitchFamily="18" charset="0"/>
              </a:rPr>
              <a:t>c[</a:t>
            </a:r>
            <a:r>
              <a:rPr lang="en-US" i="1" dirty="0" err="1">
                <a:solidFill>
                  <a:schemeClr val="accent1"/>
                </a:solidFill>
                <a:latin typeface="Times New Roman" pitchFamily="18" charset="0"/>
              </a:rPr>
              <a:t>m,n</a:t>
            </a:r>
            <a:r>
              <a:rPr lang="en-US" i="1" dirty="0">
                <a:solidFill>
                  <a:schemeClr val="accent1"/>
                </a:solidFill>
                <a:latin typeface="Times New Roman" pitchFamily="18" charset="0"/>
              </a:rPr>
              <a:t>]</a:t>
            </a:r>
            <a:endParaRPr lang="en-US" dirty="0"/>
          </a:p>
        </p:txBody>
      </p:sp>
      <p:graphicFrame>
        <p:nvGraphicFramePr>
          <p:cNvPr id="71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2198897"/>
              </p:ext>
            </p:extLst>
          </p:nvPr>
        </p:nvGraphicFramePr>
        <p:xfrm>
          <a:off x="685800" y="5334793"/>
          <a:ext cx="7102475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3" imgW="3048000" imgH="457200" progId="Equation.3">
                  <p:embed/>
                </p:oleObj>
              </mc:Choice>
              <mc:Fallback>
                <p:oleObj name="Equation" r:id="rId3" imgW="3048000" imgH="457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334793"/>
                        <a:ext cx="7102475" cy="1065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DA9557A-F283-4364-B288-5DFD3C482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3770-EF10-4B96-9607-85F681841BF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534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924800" cy="1143000"/>
          </a:xfrm>
        </p:spPr>
        <p:txBody>
          <a:bodyPr/>
          <a:lstStyle/>
          <a:p>
            <a:pPr algn="ctr"/>
            <a:r>
              <a:rPr lang="en-US"/>
              <a:t>LCS recursive solution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286000"/>
            <a:ext cx="8153400" cy="43434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>
                <a:latin typeface="Times New Roman" pitchFamily="18" charset="0"/>
              </a:rPr>
              <a:t>We start with </a:t>
            </a:r>
            <a:r>
              <a:rPr lang="en-US" i="1">
                <a:latin typeface="Times New Roman" pitchFamily="18" charset="0"/>
              </a:rPr>
              <a:t>i = j = 0</a:t>
            </a:r>
            <a:r>
              <a:rPr lang="en-US">
                <a:latin typeface="Times New Roman" pitchFamily="18" charset="0"/>
              </a:rPr>
              <a:t> (empty substrings of x and y)</a:t>
            </a:r>
          </a:p>
          <a:p>
            <a:pPr>
              <a:lnSpc>
                <a:spcPct val="130000"/>
              </a:lnSpc>
            </a:pPr>
            <a:r>
              <a:rPr lang="en-US">
                <a:latin typeface="Times New Roman" pitchFamily="18" charset="0"/>
              </a:rPr>
              <a:t>Since X</a:t>
            </a:r>
            <a:r>
              <a:rPr lang="en-US" i="1" baseline="-25000">
                <a:latin typeface="Times New Roman" pitchFamily="18" charset="0"/>
              </a:rPr>
              <a:t>0</a:t>
            </a:r>
            <a:r>
              <a:rPr lang="en-US">
                <a:latin typeface="Times New Roman" pitchFamily="18" charset="0"/>
              </a:rPr>
              <a:t> and Y</a:t>
            </a:r>
            <a:r>
              <a:rPr lang="en-US" i="1" baseline="-25000">
                <a:latin typeface="Times New Roman" pitchFamily="18" charset="0"/>
              </a:rPr>
              <a:t>0</a:t>
            </a:r>
            <a:r>
              <a:rPr lang="en-US">
                <a:latin typeface="Times New Roman" pitchFamily="18" charset="0"/>
              </a:rPr>
              <a:t> are empty strings, their LCS is always empty (i.e. </a:t>
            </a:r>
            <a:r>
              <a:rPr lang="en-US" i="1">
                <a:latin typeface="Times New Roman" pitchFamily="18" charset="0"/>
              </a:rPr>
              <a:t>c[0,0] = 0</a:t>
            </a:r>
            <a:r>
              <a:rPr lang="en-US">
                <a:latin typeface="Times New Roman" pitchFamily="18" charset="0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>
                <a:latin typeface="Times New Roman" pitchFamily="18" charset="0"/>
              </a:rPr>
              <a:t>LCS of empty string and any other string is empty, so for every i and j: </a:t>
            </a:r>
            <a:r>
              <a:rPr lang="en-US" i="1">
                <a:latin typeface="Times New Roman" pitchFamily="18" charset="0"/>
              </a:rPr>
              <a:t>c[0, j] = c[i,0] = 0</a:t>
            </a:r>
            <a:endParaRPr lang="en-US" sz="4000"/>
          </a:p>
        </p:txBody>
      </p:sp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1066800" y="990600"/>
          <a:ext cx="7772400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3" imgW="3048000" imgH="457200" progId="Equation.3">
                  <p:embed/>
                </p:oleObj>
              </mc:Choice>
              <mc:Fallback>
                <p:oleObj name="Equation" r:id="rId3" imgW="3048000" imgH="457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990600"/>
                        <a:ext cx="7772400" cy="116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78AC4D8-EF4C-4988-A954-74CF6E1D6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3770-EF10-4B96-9607-85F681841BF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08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</p:txBody>
      </p:sp>
      <p:sp>
        <p:nvSpPr>
          <p:cNvPr id="156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Another strategy for designing algorithms is </a:t>
            </a:r>
            <a:r>
              <a:rPr lang="en-US" i="1" dirty="0">
                <a:solidFill>
                  <a:schemeClr val="tx2"/>
                </a:solidFill>
              </a:rPr>
              <a:t>dynamic programming</a:t>
            </a:r>
            <a:endParaRPr lang="en-US" dirty="0">
              <a:solidFill>
                <a:schemeClr val="tx2"/>
              </a:solidFill>
            </a:endParaRPr>
          </a:p>
          <a:p>
            <a:pPr lvl="1"/>
            <a:r>
              <a:rPr lang="en-US" dirty="0"/>
              <a:t>A technique, not an algorithm </a:t>
            </a:r>
            <a:br>
              <a:rPr lang="en-US" dirty="0"/>
            </a:br>
            <a:r>
              <a:rPr lang="en-US" dirty="0"/>
              <a:t>(like divide &amp; conquer)</a:t>
            </a:r>
          </a:p>
          <a:p>
            <a:pPr lvl="1"/>
            <a:r>
              <a:rPr lang="en-US" dirty="0"/>
              <a:t>The word “programming” is historical and predates computer programming</a:t>
            </a:r>
          </a:p>
          <a:p>
            <a:r>
              <a:rPr lang="en-US" dirty="0"/>
              <a:t>Use when problem breaks down into recurring small </a:t>
            </a:r>
            <a:r>
              <a:rPr lang="en-US" dirty="0" err="1"/>
              <a:t>subproblems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55E2054-5BFD-4E91-9DF0-067772C19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3770-EF10-4B96-9607-85F681841BF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924800" cy="1143000"/>
          </a:xfrm>
        </p:spPr>
        <p:txBody>
          <a:bodyPr/>
          <a:lstStyle/>
          <a:p>
            <a:pPr algn="ctr"/>
            <a:r>
              <a:rPr lang="en-US"/>
              <a:t>LCS recursive solution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514600"/>
            <a:ext cx="8153400" cy="43434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>
                <a:latin typeface="Times New Roman" pitchFamily="18" charset="0"/>
              </a:rPr>
              <a:t>When we calculate </a:t>
            </a:r>
            <a:r>
              <a:rPr lang="en-US" i="1">
                <a:latin typeface="Times New Roman" pitchFamily="18" charset="0"/>
              </a:rPr>
              <a:t>c[i,j],</a:t>
            </a:r>
            <a:r>
              <a:rPr lang="en-US">
                <a:latin typeface="Times New Roman" pitchFamily="18" charset="0"/>
              </a:rPr>
              <a:t> we consider two cases:</a:t>
            </a:r>
          </a:p>
          <a:p>
            <a:pPr>
              <a:lnSpc>
                <a:spcPct val="130000"/>
              </a:lnSpc>
            </a:pPr>
            <a:r>
              <a:rPr lang="en-US" b="1">
                <a:latin typeface="Times New Roman" pitchFamily="18" charset="0"/>
              </a:rPr>
              <a:t>First case:</a:t>
            </a:r>
            <a:r>
              <a:rPr lang="en-US">
                <a:latin typeface="Times New Roman" pitchFamily="18" charset="0"/>
              </a:rPr>
              <a:t> </a:t>
            </a:r>
            <a:r>
              <a:rPr lang="en-US" i="1">
                <a:latin typeface="Times New Roman" pitchFamily="18" charset="0"/>
              </a:rPr>
              <a:t>x[i]=y[j]</a:t>
            </a:r>
            <a:r>
              <a:rPr lang="en-US">
                <a:latin typeface="Times New Roman" pitchFamily="18" charset="0"/>
              </a:rPr>
              <a:t>: one more symbol in strings X and Y matches, so the length of LCS </a:t>
            </a:r>
            <a:r>
              <a:rPr lang="en-US" i="1">
                <a:latin typeface="Times New Roman" pitchFamily="18" charset="0"/>
              </a:rPr>
              <a:t>X</a:t>
            </a:r>
            <a:r>
              <a:rPr lang="en-US" i="1" baseline="-25000">
                <a:latin typeface="Times New Roman" pitchFamily="18" charset="0"/>
              </a:rPr>
              <a:t>i</a:t>
            </a:r>
            <a:r>
              <a:rPr lang="en-US">
                <a:latin typeface="Times New Roman" pitchFamily="18" charset="0"/>
              </a:rPr>
              <a:t> and Y</a:t>
            </a:r>
            <a:r>
              <a:rPr lang="en-US" i="1" baseline="-25000">
                <a:latin typeface="Times New Roman" pitchFamily="18" charset="0"/>
              </a:rPr>
              <a:t>j</a:t>
            </a:r>
            <a:r>
              <a:rPr lang="en-US" i="1">
                <a:latin typeface="Times New Roman" pitchFamily="18" charset="0"/>
              </a:rPr>
              <a:t> </a:t>
            </a:r>
            <a:r>
              <a:rPr lang="en-US">
                <a:latin typeface="Times New Roman" pitchFamily="18" charset="0"/>
              </a:rPr>
              <a:t>equals to the length of LCS of smaller strings X</a:t>
            </a:r>
            <a:r>
              <a:rPr lang="en-US" i="1" baseline="-25000">
                <a:latin typeface="Times New Roman" pitchFamily="18" charset="0"/>
              </a:rPr>
              <a:t>i-1</a:t>
            </a:r>
            <a:r>
              <a:rPr lang="en-US">
                <a:latin typeface="Times New Roman" pitchFamily="18" charset="0"/>
              </a:rPr>
              <a:t> and Y</a:t>
            </a:r>
            <a:r>
              <a:rPr lang="en-US" i="1" baseline="-25000">
                <a:latin typeface="Times New Roman" pitchFamily="18" charset="0"/>
              </a:rPr>
              <a:t>i-1</a:t>
            </a:r>
            <a:r>
              <a:rPr lang="en-US">
                <a:latin typeface="Times New Roman" pitchFamily="18" charset="0"/>
              </a:rPr>
              <a:t> , plus 1</a:t>
            </a:r>
          </a:p>
        </p:txBody>
      </p:sp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1066800" y="1219200"/>
          <a:ext cx="7772400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3" imgW="3048000" imgH="457200" progId="Equation.3">
                  <p:embed/>
                </p:oleObj>
              </mc:Choice>
              <mc:Fallback>
                <p:oleObj name="Equation" r:id="rId3" imgW="3048000" imgH="457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219200"/>
                        <a:ext cx="7772400" cy="116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1264E57-8EF3-40BA-8DE1-76D8AB655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3770-EF10-4B96-9607-85F681841BF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19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924800" cy="1143000"/>
          </a:xfrm>
        </p:spPr>
        <p:txBody>
          <a:bodyPr/>
          <a:lstStyle/>
          <a:p>
            <a:pPr algn="ctr"/>
            <a:r>
              <a:rPr lang="en-US"/>
              <a:t>LCS recursive solution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514600"/>
            <a:ext cx="8153400" cy="33528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b="1">
                <a:latin typeface="Times New Roman" pitchFamily="18" charset="0"/>
              </a:rPr>
              <a:t>Second case:</a:t>
            </a:r>
            <a:r>
              <a:rPr lang="en-US">
                <a:latin typeface="Times New Roman" pitchFamily="18" charset="0"/>
              </a:rPr>
              <a:t> </a:t>
            </a:r>
            <a:r>
              <a:rPr lang="en-US" i="1">
                <a:latin typeface="Times New Roman" pitchFamily="18" charset="0"/>
              </a:rPr>
              <a:t>x[i] != y[j]</a:t>
            </a:r>
          </a:p>
          <a:p>
            <a:pPr>
              <a:lnSpc>
                <a:spcPct val="130000"/>
              </a:lnSpc>
            </a:pPr>
            <a:r>
              <a:rPr lang="en-US">
                <a:latin typeface="Times New Roman" pitchFamily="18" charset="0"/>
              </a:rPr>
              <a:t>As symbols don’t match, our solution is not improved, and the length of LCS(X</a:t>
            </a:r>
            <a:r>
              <a:rPr lang="en-US" baseline="-25000">
                <a:latin typeface="Times New Roman" pitchFamily="18" charset="0"/>
              </a:rPr>
              <a:t>i</a:t>
            </a:r>
            <a:r>
              <a:rPr lang="en-US">
                <a:latin typeface="Times New Roman" pitchFamily="18" charset="0"/>
              </a:rPr>
              <a:t> , Y</a:t>
            </a:r>
            <a:r>
              <a:rPr lang="en-US" baseline="-25000">
                <a:latin typeface="Times New Roman" pitchFamily="18" charset="0"/>
              </a:rPr>
              <a:t>j</a:t>
            </a:r>
            <a:r>
              <a:rPr lang="en-US">
                <a:latin typeface="Times New Roman" pitchFamily="18" charset="0"/>
              </a:rPr>
              <a:t>) is the same as before (i.e. maximum of LCS(X</a:t>
            </a:r>
            <a:r>
              <a:rPr lang="en-US" baseline="-25000">
                <a:latin typeface="Times New Roman" pitchFamily="18" charset="0"/>
              </a:rPr>
              <a:t>i</a:t>
            </a:r>
            <a:r>
              <a:rPr lang="en-US">
                <a:latin typeface="Times New Roman" pitchFamily="18" charset="0"/>
              </a:rPr>
              <a:t>, Y</a:t>
            </a:r>
            <a:r>
              <a:rPr lang="en-US" baseline="-25000">
                <a:latin typeface="Times New Roman" pitchFamily="18" charset="0"/>
              </a:rPr>
              <a:t>j-1</a:t>
            </a:r>
            <a:r>
              <a:rPr lang="en-US">
                <a:latin typeface="Times New Roman" pitchFamily="18" charset="0"/>
              </a:rPr>
              <a:t>) and LCS(X</a:t>
            </a:r>
            <a:r>
              <a:rPr lang="en-US" baseline="-25000">
                <a:latin typeface="Times New Roman" pitchFamily="18" charset="0"/>
              </a:rPr>
              <a:t>i-1</a:t>
            </a:r>
            <a:r>
              <a:rPr lang="en-US">
                <a:latin typeface="Times New Roman" pitchFamily="18" charset="0"/>
              </a:rPr>
              <a:t>,Y</a:t>
            </a:r>
            <a:r>
              <a:rPr lang="en-US" baseline="-25000">
                <a:latin typeface="Times New Roman" pitchFamily="18" charset="0"/>
              </a:rPr>
              <a:t>j</a:t>
            </a:r>
            <a:r>
              <a:rPr lang="en-US">
                <a:latin typeface="Times New Roman" pitchFamily="18" charset="0"/>
              </a:rPr>
              <a:t>)</a:t>
            </a:r>
            <a:endParaRPr lang="en-US">
              <a:solidFill>
                <a:schemeClr val="accent1"/>
              </a:solidFill>
              <a:latin typeface="Times New Roman" pitchFamily="18" charset="0"/>
            </a:endParaRPr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1066800" y="990600"/>
          <a:ext cx="7772400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3" imgW="3048000" imgH="457200" progId="Equation.3">
                  <p:embed/>
                </p:oleObj>
              </mc:Choice>
              <mc:Fallback>
                <p:oleObj name="Equation" r:id="rId3" imgW="3048000" imgH="457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990600"/>
                        <a:ext cx="7772400" cy="116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8DD9DBB-6CFC-457E-84D0-31C0EA543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3770-EF10-4B96-9607-85F681841BF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066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924800" cy="1143000"/>
          </a:xfrm>
        </p:spPr>
        <p:txBody>
          <a:bodyPr/>
          <a:lstStyle/>
          <a:p>
            <a:pPr algn="ctr"/>
            <a:r>
              <a:rPr lang="en-US"/>
              <a:t>LCS Length Algorithm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990600"/>
            <a:ext cx="8153400" cy="58674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>
                <a:latin typeface="Times New Roman" pitchFamily="18" charset="0"/>
              </a:rPr>
              <a:t>LCS-Length(X, Y)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>
                <a:latin typeface="Times New Roman" pitchFamily="18" charset="0"/>
              </a:rPr>
              <a:t>1. m = length(X)  </a:t>
            </a:r>
            <a:r>
              <a:rPr lang="en-US">
                <a:solidFill>
                  <a:srgbClr val="33CC33"/>
                </a:solidFill>
                <a:latin typeface="Times New Roman" pitchFamily="18" charset="0"/>
              </a:rPr>
              <a:t>// get the # of symbols in X</a:t>
            </a:r>
            <a:endParaRPr lang="en-US"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>
                <a:latin typeface="Times New Roman" pitchFamily="18" charset="0"/>
              </a:rPr>
              <a:t>2. n  = length(Y) </a:t>
            </a:r>
            <a:r>
              <a:rPr lang="en-US">
                <a:solidFill>
                  <a:srgbClr val="33CC33"/>
                </a:solidFill>
                <a:latin typeface="Times New Roman" pitchFamily="18" charset="0"/>
              </a:rPr>
              <a:t>// get the # of symbols in Y</a:t>
            </a:r>
            <a:endParaRPr lang="en-US"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>
                <a:latin typeface="Times New Roman" pitchFamily="18" charset="0"/>
              </a:rPr>
              <a:t>3. for i = 1 to m 	c[i,0] = 0 	</a:t>
            </a:r>
            <a:r>
              <a:rPr lang="en-US">
                <a:solidFill>
                  <a:srgbClr val="33CC33"/>
                </a:solidFill>
                <a:latin typeface="Times New Roman" pitchFamily="18" charset="0"/>
              </a:rPr>
              <a:t>// special case: Y</a:t>
            </a:r>
            <a:r>
              <a:rPr lang="en-US" baseline="-25000">
                <a:solidFill>
                  <a:srgbClr val="33CC33"/>
                </a:solidFill>
                <a:latin typeface="Times New Roman" pitchFamily="18" charset="0"/>
              </a:rPr>
              <a:t>0</a:t>
            </a:r>
            <a:endParaRPr lang="en-US"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>
                <a:latin typeface="Times New Roman" pitchFamily="18" charset="0"/>
              </a:rPr>
              <a:t>4. for j = 1 to n  	c[0,j] = 0 	</a:t>
            </a:r>
            <a:r>
              <a:rPr lang="en-US">
                <a:solidFill>
                  <a:srgbClr val="33CC33"/>
                </a:solidFill>
                <a:latin typeface="Times New Roman" pitchFamily="18" charset="0"/>
              </a:rPr>
              <a:t>// special case: X</a:t>
            </a:r>
            <a:r>
              <a:rPr lang="en-US" baseline="-25000">
                <a:solidFill>
                  <a:srgbClr val="33CC33"/>
                </a:solidFill>
                <a:latin typeface="Times New Roman" pitchFamily="18" charset="0"/>
              </a:rPr>
              <a:t>0</a:t>
            </a:r>
            <a:endParaRPr lang="en-US"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>
                <a:latin typeface="Times New Roman" pitchFamily="18" charset="0"/>
              </a:rPr>
              <a:t>5. for i = 1 to m 			</a:t>
            </a:r>
            <a:r>
              <a:rPr lang="en-US">
                <a:solidFill>
                  <a:srgbClr val="33CC33"/>
                </a:solidFill>
                <a:latin typeface="Times New Roman" pitchFamily="18" charset="0"/>
              </a:rPr>
              <a:t>// for all X</a:t>
            </a:r>
            <a:r>
              <a:rPr lang="en-US" baseline="-25000">
                <a:solidFill>
                  <a:srgbClr val="33CC33"/>
                </a:solidFill>
                <a:latin typeface="Times New Roman" pitchFamily="18" charset="0"/>
              </a:rPr>
              <a:t>i</a:t>
            </a:r>
            <a:r>
              <a:rPr lang="en-US">
                <a:latin typeface="Times New Roman" pitchFamily="18" charset="0"/>
              </a:rPr>
              <a:t>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>
                <a:latin typeface="Times New Roman" pitchFamily="18" charset="0"/>
              </a:rPr>
              <a:t>6. 	for j = 1 to n  			</a:t>
            </a:r>
            <a:r>
              <a:rPr lang="en-US">
                <a:solidFill>
                  <a:srgbClr val="33CC33"/>
                </a:solidFill>
                <a:latin typeface="Times New Roman" pitchFamily="18" charset="0"/>
              </a:rPr>
              <a:t>// for all Y</a:t>
            </a:r>
            <a:r>
              <a:rPr lang="en-US" baseline="-25000">
                <a:solidFill>
                  <a:srgbClr val="33CC33"/>
                </a:solidFill>
                <a:latin typeface="Times New Roman" pitchFamily="18" charset="0"/>
              </a:rPr>
              <a:t>j</a:t>
            </a:r>
            <a:endParaRPr lang="en-US"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>
                <a:latin typeface="Times New Roman" pitchFamily="18" charset="0"/>
              </a:rPr>
              <a:t>7. 		if ( X</a:t>
            </a:r>
            <a:r>
              <a:rPr lang="en-US" baseline="-25000">
                <a:latin typeface="Times New Roman" pitchFamily="18" charset="0"/>
              </a:rPr>
              <a:t>i</a:t>
            </a:r>
            <a:r>
              <a:rPr lang="en-US">
                <a:latin typeface="Times New Roman" pitchFamily="18" charset="0"/>
              </a:rPr>
              <a:t> == Y</a:t>
            </a:r>
            <a:r>
              <a:rPr lang="en-US" baseline="-25000">
                <a:latin typeface="Times New Roman" pitchFamily="18" charset="0"/>
              </a:rPr>
              <a:t>j</a:t>
            </a:r>
            <a:r>
              <a:rPr lang="en-US">
                <a:latin typeface="Times New Roman" pitchFamily="18" charset="0"/>
              </a:rPr>
              <a:t> )		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>
                <a:latin typeface="Times New Roman" pitchFamily="18" charset="0"/>
              </a:rPr>
              <a:t>8. 			c[i,j] = c[i-1,j-1] + 1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>
                <a:latin typeface="Times New Roman" pitchFamily="18" charset="0"/>
              </a:rPr>
              <a:t>9. 		else c[i,j] = max( c[i-1,j], c[i,j-1] 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>
                <a:latin typeface="Times New Roman" pitchFamily="18" charset="0"/>
              </a:rPr>
              <a:t>10. return 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1688014-C2B6-47A6-A8EA-2ACAFFE8C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3770-EF10-4B96-9607-85F681841BF0}" type="slidenum">
              <a:rPr lang="en-US" smtClean="0"/>
              <a:pPr/>
              <a:t>22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xmlns="" id="{EE440E26-B7AF-4225-B9CF-BF179A9307A2}"/>
                  </a:ext>
                </a:extLst>
              </p14:cNvPr>
              <p14:cNvContentPartPr/>
              <p14:nvPr/>
            </p14:nvContentPartPr>
            <p14:xfrm>
              <a:off x="3801490" y="4181555"/>
              <a:ext cx="8280" cy="1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E440E26-B7AF-4225-B9CF-BF179A9307A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92490" y="4172555"/>
                <a:ext cx="25920" cy="1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9A7170A7-555D-4D5E-B960-1108667C2F8F}"/>
              </a:ext>
            </a:extLst>
          </p:cNvPr>
          <p:cNvGrpSpPr/>
          <p:nvPr/>
        </p:nvGrpSpPr>
        <p:grpSpPr>
          <a:xfrm>
            <a:off x="4381450" y="4102355"/>
            <a:ext cx="181440" cy="12240"/>
            <a:chOff x="4381450" y="4102355"/>
            <a:chExt cx="181440" cy="1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xmlns="" id="{105A0982-ED6D-44E0-B728-EEC380528B98}"/>
                    </a:ext>
                  </a:extLst>
                </p14:cNvPr>
                <p14:cNvContentPartPr/>
                <p14:nvPr/>
              </p14:nvContentPartPr>
              <p14:xfrm>
                <a:off x="4381450" y="4102355"/>
                <a:ext cx="5760" cy="28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05A0982-ED6D-44E0-B728-EEC380528B9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372810" y="4093355"/>
                  <a:ext cx="234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xmlns="" id="{309D3D08-C13E-4A06-9011-6BFF8C4C16B0}"/>
                    </a:ext>
                  </a:extLst>
                </p14:cNvPr>
                <p14:cNvContentPartPr/>
                <p14:nvPr/>
              </p14:nvContentPartPr>
              <p14:xfrm>
                <a:off x="4557130" y="4112075"/>
                <a:ext cx="5760" cy="2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09D3D08-C13E-4A06-9011-6BFF8C4C16B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548490" y="4103435"/>
                  <a:ext cx="23400" cy="2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xmlns="" id="{8EDD8D71-173B-46A1-BAF0-912F13A63DBC}"/>
                  </a:ext>
                </a:extLst>
              </p14:cNvPr>
              <p14:cNvContentPartPr/>
              <p14:nvPr/>
            </p14:nvContentPartPr>
            <p14:xfrm>
              <a:off x="2943610" y="3465155"/>
              <a:ext cx="67680" cy="219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EDD8D71-173B-46A1-BAF0-912F13A63DB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934970" y="3456155"/>
                <a:ext cx="8532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xmlns="" id="{EE9E7893-90B0-44F3-84B7-9A414548A3CD}"/>
                  </a:ext>
                </a:extLst>
              </p14:cNvPr>
              <p14:cNvContentPartPr/>
              <p14:nvPr/>
            </p14:nvContentPartPr>
            <p14:xfrm>
              <a:off x="3408370" y="3755315"/>
              <a:ext cx="31320" cy="54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E9E7893-90B0-44F3-84B7-9A414548A3C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99370" y="3746675"/>
                <a:ext cx="4896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xmlns="" id="{7BB3329B-D127-4436-9FDC-163D95AC3F4E}"/>
                  </a:ext>
                </a:extLst>
              </p14:cNvPr>
              <p14:cNvContentPartPr/>
              <p14:nvPr/>
            </p14:nvContentPartPr>
            <p14:xfrm>
              <a:off x="1114090" y="5314475"/>
              <a:ext cx="39600" cy="122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BB3329B-D127-4436-9FDC-163D95AC3F4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05450" y="5305835"/>
                <a:ext cx="5724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xmlns="" id="{285BACA4-60AD-4C77-9B38-F3F0C1C7F9A5}"/>
                  </a:ext>
                </a:extLst>
              </p14:cNvPr>
              <p14:cNvContentPartPr/>
              <p14:nvPr/>
            </p14:nvContentPartPr>
            <p14:xfrm>
              <a:off x="2551930" y="5311235"/>
              <a:ext cx="11160" cy="158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85BACA4-60AD-4C77-9B38-F3F0C1C7F9A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543290" y="5302235"/>
                <a:ext cx="28800" cy="3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7221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924800" cy="1143000"/>
          </a:xfrm>
        </p:spPr>
        <p:txBody>
          <a:bodyPr/>
          <a:lstStyle/>
          <a:p>
            <a:pPr algn="ctr"/>
            <a:r>
              <a:rPr lang="en-US"/>
              <a:t>LCS Example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990600"/>
            <a:ext cx="8153400" cy="2590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>
                <a:latin typeface="Times New Roman" pitchFamily="18" charset="0"/>
              </a:rPr>
              <a:t>We’ll see how LCS algorithm works on the following example:</a:t>
            </a:r>
          </a:p>
          <a:p>
            <a:r>
              <a:rPr lang="en-US">
                <a:latin typeface="Times New Roman" pitchFamily="18" charset="0"/>
              </a:rPr>
              <a:t>X = ABCB</a:t>
            </a:r>
          </a:p>
          <a:p>
            <a:r>
              <a:rPr lang="en-US">
                <a:latin typeface="Times New Roman" pitchFamily="18" charset="0"/>
              </a:rPr>
              <a:t>Y = BDCAB</a:t>
            </a:r>
          </a:p>
          <a:p>
            <a:endParaRPr lang="en-US">
              <a:latin typeface="Times New Roman" pitchFamily="18" charset="0"/>
            </a:endParaRPr>
          </a:p>
          <a:p>
            <a:endParaRPr lang="en-US">
              <a:latin typeface="Times New Roman" pitchFamily="18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295400" y="5146675"/>
            <a:ext cx="7315200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/>
              <a:t>LCS(X, Y) = BCB</a:t>
            </a:r>
          </a:p>
          <a:p>
            <a:r>
              <a:rPr lang="en-US" sz="3200"/>
              <a:t>X = A </a:t>
            </a:r>
            <a:r>
              <a:rPr lang="en-US" sz="3200" b="1"/>
              <a:t>B</a:t>
            </a:r>
            <a:r>
              <a:rPr lang="en-US" sz="3200"/>
              <a:t>     </a:t>
            </a:r>
            <a:r>
              <a:rPr lang="en-US" sz="3200" b="1"/>
              <a:t>C</a:t>
            </a:r>
            <a:r>
              <a:rPr lang="en-US" sz="3200"/>
              <a:t>     </a:t>
            </a:r>
            <a:r>
              <a:rPr lang="en-US" sz="3200" b="1"/>
              <a:t>B</a:t>
            </a:r>
            <a:endParaRPr lang="en-US" sz="3200"/>
          </a:p>
          <a:p>
            <a:r>
              <a:rPr lang="en-US" sz="3200"/>
              <a:t>Y =     </a:t>
            </a:r>
            <a:r>
              <a:rPr lang="en-US" sz="3200" b="1"/>
              <a:t>B</a:t>
            </a:r>
            <a:r>
              <a:rPr lang="en-US" sz="3200"/>
              <a:t> D </a:t>
            </a:r>
            <a:r>
              <a:rPr lang="en-US" sz="3200" b="1"/>
              <a:t>C</a:t>
            </a:r>
            <a:r>
              <a:rPr lang="en-US" sz="3200"/>
              <a:t> A </a:t>
            </a:r>
            <a:r>
              <a:rPr lang="en-US" sz="3200" b="1"/>
              <a:t>B</a:t>
            </a:r>
            <a:endParaRPr lang="en-US" b="1"/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1203325" y="3676650"/>
            <a:ext cx="76358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>
                <a:solidFill>
                  <a:schemeClr val="accent1"/>
                </a:solidFill>
              </a:rPr>
              <a:t>What is the Longest Common Subsequence </a:t>
            </a:r>
          </a:p>
          <a:p>
            <a:r>
              <a:rPr lang="en-US" sz="3200">
                <a:solidFill>
                  <a:schemeClr val="accent1"/>
                </a:solidFill>
              </a:rPr>
              <a:t>of X and Y?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2E1517A-11CA-4753-ABA5-3756D58AB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3770-EF10-4B96-9607-85F681841BF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9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utoUpdateAnimBg="0"/>
      <p:bldP spid="15365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pPr algn="ctr"/>
            <a:r>
              <a:rPr lang="en-US"/>
              <a:t>LCS Example (0)</a:t>
            </a:r>
          </a:p>
        </p:txBody>
      </p:sp>
      <p:sp>
        <p:nvSpPr>
          <p:cNvPr id="81923" name="Line 3"/>
          <p:cNvSpPr>
            <a:spLocks noChangeShapeType="1"/>
          </p:cNvSpPr>
          <p:nvPr/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24" name="Line 4"/>
          <p:cNvSpPr>
            <a:spLocks noChangeShapeType="1"/>
          </p:cNvSpPr>
          <p:nvPr/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25" name="Line 5"/>
          <p:cNvSpPr>
            <a:spLocks noChangeShapeType="1"/>
          </p:cNvSpPr>
          <p:nvPr/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26" name="Line 6"/>
          <p:cNvSpPr>
            <a:spLocks noChangeShapeType="1"/>
          </p:cNvSpPr>
          <p:nvPr/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27" name="Line 7"/>
          <p:cNvSpPr>
            <a:spLocks noChangeShapeType="1"/>
          </p:cNvSpPr>
          <p:nvPr/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28" name="Line 8"/>
          <p:cNvSpPr>
            <a:spLocks noChangeShapeType="1"/>
          </p:cNvSpPr>
          <p:nvPr/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29" name="Line 9"/>
          <p:cNvSpPr>
            <a:spLocks noChangeShapeType="1"/>
          </p:cNvSpPr>
          <p:nvPr/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30" name="Line 10"/>
          <p:cNvSpPr>
            <a:spLocks noChangeShapeType="1"/>
          </p:cNvSpPr>
          <p:nvPr/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31" name="Line 11"/>
          <p:cNvSpPr>
            <a:spLocks noChangeShapeType="1"/>
          </p:cNvSpPr>
          <p:nvPr/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32" name="Line 12"/>
          <p:cNvSpPr>
            <a:spLocks noChangeShapeType="1"/>
          </p:cNvSpPr>
          <p:nvPr/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33" name="Line 13"/>
          <p:cNvSpPr>
            <a:spLocks noChangeShapeType="1"/>
          </p:cNvSpPr>
          <p:nvPr/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34" name="Line 14"/>
          <p:cNvSpPr>
            <a:spLocks noChangeShapeType="1"/>
          </p:cNvSpPr>
          <p:nvPr/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35" name="Line 15"/>
          <p:cNvSpPr>
            <a:spLocks noChangeShapeType="1"/>
          </p:cNvSpPr>
          <p:nvPr/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36" name="Text Box 16"/>
          <p:cNvSpPr txBox="1">
            <a:spLocks noChangeArrowheads="1"/>
          </p:cNvSpPr>
          <p:nvPr/>
        </p:nvSpPr>
        <p:spPr bwMode="auto">
          <a:xfrm>
            <a:off x="2590800" y="762000"/>
            <a:ext cx="50674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j          0             1            2              3              4              5 </a:t>
            </a:r>
          </a:p>
        </p:txBody>
      </p:sp>
      <p:sp>
        <p:nvSpPr>
          <p:cNvPr id="81937" name="Text Box 17"/>
          <p:cNvSpPr txBox="1">
            <a:spLocks noChangeArrowheads="1"/>
          </p:cNvSpPr>
          <p:nvPr/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81938" name="Text Box 18"/>
          <p:cNvSpPr txBox="1">
            <a:spLocks noChangeArrowheads="1"/>
          </p:cNvSpPr>
          <p:nvPr/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81939" name="Text Box 19"/>
          <p:cNvSpPr txBox="1">
            <a:spLocks noChangeArrowheads="1"/>
          </p:cNvSpPr>
          <p:nvPr/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81940" name="Text Box 20"/>
          <p:cNvSpPr txBox="1">
            <a:spLocks noChangeArrowheads="1"/>
          </p:cNvSpPr>
          <p:nvPr/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81941" name="Text Box 21"/>
          <p:cNvSpPr txBox="1">
            <a:spLocks noChangeArrowheads="1"/>
          </p:cNvSpPr>
          <p:nvPr/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81942" name="Text Box 22"/>
          <p:cNvSpPr txBox="1">
            <a:spLocks noChangeArrowheads="1"/>
          </p:cNvSpPr>
          <p:nvPr/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81943" name="Text Box 23"/>
          <p:cNvSpPr txBox="1">
            <a:spLocks noChangeArrowheads="1"/>
          </p:cNvSpPr>
          <p:nvPr/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Xi</a:t>
            </a:r>
          </a:p>
        </p:txBody>
      </p:sp>
      <p:sp>
        <p:nvSpPr>
          <p:cNvPr id="81944" name="Text Box 24"/>
          <p:cNvSpPr txBox="1">
            <a:spLocks noChangeArrowheads="1"/>
          </p:cNvSpPr>
          <p:nvPr/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81945" name="Text Box 25"/>
          <p:cNvSpPr txBox="1">
            <a:spLocks noChangeArrowheads="1"/>
          </p:cNvSpPr>
          <p:nvPr/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81946" name="Text Box 26"/>
          <p:cNvSpPr txBox="1">
            <a:spLocks noChangeArrowheads="1"/>
          </p:cNvSpPr>
          <p:nvPr/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81947" name="Text Box 27"/>
          <p:cNvSpPr txBox="1">
            <a:spLocks noChangeArrowheads="1"/>
          </p:cNvSpPr>
          <p:nvPr/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81948" name="Text Box 28"/>
          <p:cNvSpPr txBox="1">
            <a:spLocks noChangeArrowheads="1"/>
          </p:cNvSpPr>
          <p:nvPr/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Yj</a:t>
            </a:r>
          </a:p>
        </p:txBody>
      </p:sp>
      <p:sp>
        <p:nvSpPr>
          <p:cNvPr id="81949" name="Text Box 29"/>
          <p:cNvSpPr txBox="1">
            <a:spLocks noChangeArrowheads="1"/>
          </p:cNvSpPr>
          <p:nvPr/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81950" name="Text Box 30"/>
          <p:cNvSpPr txBox="1">
            <a:spLocks noChangeArrowheads="1"/>
          </p:cNvSpPr>
          <p:nvPr/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81951" name="Text Box 31"/>
          <p:cNvSpPr txBox="1">
            <a:spLocks noChangeArrowheads="1"/>
          </p:cNvSpPr>
          <p:nvPr/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81952" name="Text Box 32"/>
          <p:cNvSpPr txBox="1">
            <a:spLocks noChangeArrowheads="1"/>
          </p:cNvSpPr>
          <p:nvPr/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81953" name="Text Box 33"/>
          <p:cNvSpPr txBox="1">
            <a:spLocks noChangeArrowheads="1"/>
          </p:cNvSpPr>
          <p:nvPr/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en-US"/>
          </a:p>
        </p:txBody>
      </p:sp>
      <p:sp>
        <p:nvSpPr>
          <p:cNvPr id="81964" name="Text Box 44"/>
          <p:cNvSpPr txBox="1">
            <a:spLocks noChangeArrowheads="1"/>
          </p:cNvSpPr>
          <p:nvPr/>
        </p:nvSpPr>
        <p:spPr bwMode="auto">
          <a:xfrm>
            <a:off x="1371600" y="5059363"/>
            <a:ext cx="3841750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X = ABCB;   m = |X| = 4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Y = BDCAB; n = |Y| = 5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Allocate array c[5,4]	</a:t>
            </a:r>
            <a:endParaRPr lang="en-US" sz="2800" baseline="-25000" dirty="0">
              <a:solidFill>
                <a:srgbClr val="33CC33"/>
              </a:solidFill>
            </a:endParaRPr>
          </a:p>
        </p:txBody>
      </p:sp>
      <p:sp>
        <p:nvSpPr>
          <p:cNvPr id="81965" name="Text Box 45"/>
          <p:cNvSpPr txBox="1">
            <a:spLocks noChangeArrowheads="1"/>
          </p:cNvSpPr>
          <p:nvPr/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/>
              <a:t>ABCB</a:t>
            </a:r>
          </a:p>
          <a:p>
            <a:r>
              <a:rPr lang="en-US" sz="3200"/>
              <a:t>BDCAB</a:t>
            </a:r>
            <a:endParaRPr lang="en-US" sz="2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3E9D35F-D749-4B69-B24B-6BFF52F05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3770-EF10-4B96-9607-85F681841BF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702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pPr algn="ctr"/>
            <a:r>
              <a:rPr lang="en-US"/>
              <a:t>LCS Example (1)</a:t>
            </a:r>
          </a:p>
        </p:txBody>
      </p:sp>
      <p:sp>
        <p:nvSpPr>
          <p:cNvPr id="11268" name="Line 4"/>
          <p:cNvSpPr>
            <a:spLocks noChangeShapeType="1"/>
          </p:cNvSpPr>
          <p:nvPr/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0" name="Line 16"/>
          <p:cNvSpPr>
            <a:spLocks noChangeShapeType="1"/>
          </p:cNvSpPr>
          <p:nvPr/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1" name="Line 17"/>
          <p:cNvSpPr>
            <a:spLocks noChangeShapeType="1"/>
          </p:cNvSpPr>
          <p:nvPr/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2" name="Line 18"/>
          <p:cNvSpPr>
            <a:spLocks noChangeShapeType="1"/>
          </p:cNvSpPr>
          <p:nvPr/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3" name="Line 19"/>
          <p:cNvSpPr>
            <a:spLocks noChangeShapeType="1"/>
          </p:cNvSpPr>
          <p:nvPr/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4" name="Line 20"/>
          <p:cNvSpPr>
            <a:spLocks noChangeShapeType="1"/>
          </p:cNvSpPr>
          <p:nvPr/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6" name="Line 22"/>
          <p:cNvSpPr>
            <a:spLocks noChangeShapeType="1"/>
          </p:cNvSpPr>
          <p:nvPr/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7" name="Line 23"/>
          <p:cNvSpPr>
            <a:spLocks noChangeShapeType="1"/>
          </p:cNvSpPr>
          <p:nvPr/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8" name="Line 24"/>
          <p:cNvSpPr>
            <a:spLocks noChangeShapeType="1"/>
          </p:cNvSpPr>
          <p:nvPr/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9" name="Line 25"/>
          <p:cNvSpPr>
            <a:spLocks noChangeShapeType="1"/>
          </p:cNvSpPr>
          <p:nvPr/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0" name="Line 26"/>
          <p:cNvSpPr>
            <a:spLocks noChangeShapeType="1"/>
          </p:cNvSpPr>
          <p:nvPr/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3" name="Line 29"/>
          <p:cNvSpPr>
            <a:spLocks noChangeShapeType="1"/>
          </p:cNvSpPr>
          <p:nvPr/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7" name="Text Box 33"/>
          <p:cNvSpPr txBox="1">
            <a:spLocks noChangeArrowheads="1"/>
          </p:cNvSpPr>
          <p:nvPr/>
        </p:nvSpPr>
        <p:spPr bwMode="auto">
          <a:xfrm>
            <a:off x="2590800" y="762000"/>
            <a:ext cx="50674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j          0             1            2              3              4              5 </a:t>
            </a:r>
          </a:p>
        </p:txBody>
      </p:sp>
      <p:sp>
        <p:nvSpPr>
          <p:cNvPr id="11301" name="Text Box 37"/>
          <p:cNvSpPr txBox="1">
            <a:spLocks noChangeArrowheads="1"/>
          </p:cNvSpPr>
          <p:nvPr/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1302" name="Text Box 38"/>
          <p:cNvSpPr txBox="1">
            <a:spLocks noChangeArrowheads="1"/>
          </p:cNvSpPr>
          <p:nvPr/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1303" name="Text Box 39"/>
          <p:cNvSpPr txBox="1">
            <a:spLocks noChangeArrowheads="1"/>
          </p:cNvSpPr>
          <p:nvPr/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1304" name="Text Box 40"/>
          <p:cNvSpPr txBox="1">
            <a:spLocks noChangeArrowheads="1"/>
          </p:cNvSpPr>
          <p:nvPr/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1305" name="Text Box 41"/>
          <p:cNvSpPr txBox="1">
            <a:spLocks noChangeArrowheads="1"/>
          </p:cNvSpPr>
          <p:nvPr/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1310" name="Text Box 46"/>
          <p:cNvSpPr txBox="1">
            <a:spLocks noChangeArrowheads="1"/>
          </p:cNvSpPr>
          <p:nvPr/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11311" name="Text Box 47"/>
          <p:cNvSpPr txBox="1">
            <a:spLocks noChangeArrowheads="1"/>
          </p:cNvSpPr>
          <p:nvPr/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Xi</a:t>
            </a:r>
          </a:p>
        </p:txBody>
      </p:sp>
      <p:sp>
        <p:nvSpPr>
          <p:cNvPr id="11314" name="Text Box 50"/>
          <p:cNvSpPr txBox="1">
            <a:spLocks noChangeArrowheads="1"/>
          </p:cNvSpPr>
          <p:nvPr/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11318" name="Text Box 54"/>
          <p:cNvSpPr txBox="1">
            <a:spLocks noChangeArrowheads="1"/>
          </p:cNvSpPr>
          <p:nvPr/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11319" name="Text Box 55"/>
          <p:cNvSpPr txBox="1">
            <a:spLocks noChangeArrowheads="1"/>
          </p:cNvSpPr>
          <p:nvPr/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11320" name="Text Box 56"/>
          <p:cNvSpPr txBox="1">
            <a:spLocks noChangeArrowheads="1"/>
          </p:cNvSpPr>
          <p:nvPr/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11321" name="Text Box 57"/>
          <p:cNvSpPr txBox="1">
            <a:spLocks noChangeArrowheads="1"/>
          </p:cNvSpPr>
          <p:nvPr/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Yj</a:t>
            </a:r>
          </a:p>
        </p:txBody>
      </p:sp>
      <p:sp>
        <p:nvSpPr>
          <p:cNvPr id="11323" name="Text Box 59"/>
          <p:cNvSpPr txBox="1">
            <a:spLocks noChangeArrowheads="1"/>
          </p:cNvSpPr>
          <p:nvPr/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11324" name="Text Box 60"/>
          <p:cNvSpPr txBox="1">
            <a:spLocks noChangeArrowheads="1"/>
          </p:cNvSpPr>
          <p:nvPr/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11327" name="Text Box 63"/>
          <p:cNvSpPr txBox="1">
            <a:spLocks noChangeArrowheads="1"/>
          </p:cNvSpPr>
          <p:nvPr/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11329" name="Text Box 65"/>
          <p:cNvSpPr txBox="1">
            <a:spLocks noChangeArrowheads="1"/>
          </p:cNvSpPr>
          <p:nvPr/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11331" name="Text Box 67"/>
          <p:cNvSpPr txBox="1">
            <a:spLocks noChangeArrowheads="1"/>
          </p:cNvSpPr>
          <p:nvPr/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en-US"/>
          </a:p>
        </p:txBody>
      </p:sp>
      <p:sp>
        <p:nvSpPr>
          <p:cNvPr id="11332" name="Text Box 68"/>
          <p:cNvSpPr txBox="1">
            <a:spLocks noChangeArrowheads="1"/>
          </p:cNvSpPr>
          <p:nvPr/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11333" name="Text Box 69"/>
          <p:cNvSpPr txBox="1">
            <a:spLocks noChangeArrowheads="1"/>
          </p:cNvSpPr>
          <p:nvPr/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11335" name="Text Box 71"/>
          <p:cNvSpPr txBox="1">
            <a:spLocks noChangeArrowheads="1"/>
          </p:cNvSpPr>
          <p:nvPr/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11336" name="Text Box 72"/>
          <p:cNvSpPr txBox="1">
            <a:spLocks noChangeArrowheads="1"/>
          </p:cNvSpPr>
          <p:nvPr/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11337" name="Text Box 73"/>
          <p:cNvSpPr txBox="1">
            <a:spLocks noChangeArrowheads="1"/>
          </p:cNvSpPr>
          <p:nvPr/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11338" name="Text Box 74"/>
          <p:cNvSpPr txBox="1">
            <a:spLocks noChangeArrowheads="1"/>
          </p:cNvSpPr>
          <p:nvPr/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11339" name="Text Box 75"/>
          <p:cNvSpPr txBox="1">
            <a:spLocks noChangeArrowheads="1"/>
          </p:cNvSpPr>
          <p:nvPr/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11342" name="Text Box 78"/>
          <p:cNvSpPr txBox="1">
            <a:spLocks noChangeArrowheads="1"/>
          </p:cNvSpPr>
          <p:nvPr/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11343" name="Text Box 79"/>
          <p:cNvSpPr txBox="1">
            <a:spLocks noChangeArrowheads="1"/>
          </p:cNvSpPr>
          <p:nvPr/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11344" name="Text Box 80"/>
          <p:cNvSpPr txBox="1">
            <a:spLocks noChangeArrowheads="1"/>
          </p:cNvSpPr>
          <p:nvPr/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11348" name="Text Box 84"/>
          <p:cNvSpPr txBox="1">
            <a:spLocks noChangeArrowheads="1"/>
          </p:cNvSpPr>
          <p:nvPr/>
        </p:nvSpPr>
        <p:spPr bwMode="auto">
          <a:xfrm>
            <a:off x="1371600" y="5105400"/>
            <a:ext cx="4756150" cy="11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 sz="2800"/>
              <a:t>for i = 1 to m 	c[i,0] = 0 	</a:t>
            </a:r>
          </a:p>
          <a:p>
            <a:pPr>
              <a:lnSpc>
                <a:spcPct val="90000"/>
              </a:lnSpc>
            </a:pPr>
            <a:r>
              <a:rPr lang="en-US" sz="2800"/>
              <a:t>for j = 1 to n  	c[0,j] = 0	</a:t>
            </a:r>
            <a:endParaRPr lang="en-US" sz="2800" baseline="-25000">
              <a:solidFill>
                <a:srgbClr val="33CC33"/>
              </a:solidFill>
            </a:endParaRPr>
          </a:p>
        </p:txBody>
      </p:sp>
      <p:sp>
        <p:nvSpPr>
          <p:cNvPr id="11349" name="Text Box 85"/>
          <p:cNvSpPr txBox="1">
            <a:spLocks noChangeArrowheads="1"/>
          </p:cNvSpPr>
          <p:nvPr/>
        </p:nvSpPr>
        <p:spPr bwMode="auto">
          <a:xfrm>
            <a:off x="7543800" y="0"/>
            <a:ext cx="1600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/>
              <a:t>ABCB</a:t>
            </a:r>
          </a:p>
          <a:p>
            <a:r>
              <a:rPr lang="en-US" sz="3200"/>
              <a:t>BDCAB</a:t>
            </a:r>
            <a:endParaRPr lang="en-US" sz="2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1060572-E820-48E7-9260-23C7228D7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3770-EF10-4B96-9607-85F681841BF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84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32" grpId="0" autoUpdateAnimBg="0"/>
      <p:bldP spid="11333" grpId="0" autoUpdateAnimBg="0"/>
      <p:bldP spid="11335" grpId="0" autoUpdateAnimBg="0"/>
      <p:bldP spid="11336" grpId="0" autoUpdateAnimBg="0"/>
      <p:bldP spid="11337" grpId="0" autoUpdateAnimBg="0"/>
      <p:bldP spid="11338" grpId="0" autoUpdateAnimBg="0"/>
      <p:bldP spid="11339" grpId="0" autoUpdateAnimBg="0"/>
      <p:bldP spid="11342" grpId="0" autoUpdateAnimBg="0"/>
      <p:bldP spid="11343" grpId="0" autoUpdateAnimBg="0"/>
      <p:bldP spid="11344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pPr algn="ctr"/>
            <a:r>
              <a:rPr lang="en-US"/>
              <a:t>LCS Example (2)</a:t>
            </a:r>
          </a:p>
        </p:txBody>
      </p:sp>
      <p:sp>
        <p:nvSpPr>
          <p:cNvPr id="46083" name="Line 3"/>
          <p:cNvSpPr>
            <a:spLocks noChangeShapeType="1"/>
          </p:cNvSpPr>
          <p:nvPr/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84" name="Line 4"/>
          <p:cNvSpPr>
            <a:spLocks noChangeShapeType="1"/>
          </p:cNvSpPr>
          <p:nvPr/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85" name="Line 5"/>
          <p:cNvSpPr>
            <a:spLocks noChangeShapeType="1"/>
          </p:cNvSpPr>
          <p:nvPr/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86" name="Line 6"/>
          <p:cNvSpPr>
            <a:spLocks noChangeShapeType="1"/>
          </p:cNvSpPr>
          <p:nvPr/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87" name="Line 7"/>
          <p:cNvSpPr>
            <a:spLocks noChangeShapeType="1"/>
          </p:cNvSpPr>
          <p:nvPr/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88" name="Line 8"/>
          <p:cNvSpPr>
            <a:spLocks noChangeShapeType="1"/>
          </p:cNvSpPr>
          <p:nvPr/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89" name="Line 9"/>
          <p:cNvSpPr>
            <a:spLocks noChangeShapeType="1"/>
          </p:cNvSpPr>
          <p:nvPr/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90" name="Line 10"/>
          <p:cNvSpPr>
            <a:spLocks noChangeShapeType="1"/>
          </p:cNvSpPr>
          <p:nvPr/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91" name="Line 11"/>
          <p:cNvSpPr>
            <a:spLocks noChangeShapeType="1"/>
          </p:cNvSpPr>
          <p:nvPr/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92" name="Line 12"/>
          <p:cNvSpPr>
            <a:spLocks noChangeShapeType="1"/>
          </p:cNvSpPr>
          <p:nvPr/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93" name="Line 13"/>
          <p:cNvSpPr>
            <a:spLocks noChangeShapeType="1"/>
          </p:cNvSpPr>
          <p:nvPr/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94" name="Line 14"/>
          <p:cNvSpPr>
            <a:spLocks noChangeShapeType="1"/>
          </p:cNvSpPr>
          <p:nvPr/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95" name="Line 15"/>
          <p:cNvSpPr>
            <a:spLocks noChangeShapeType="1"/>
          </p:cNvSpPr>
          <p:nvPr/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96" name="Text Box 16"/>
          <p:cNvSpPr txBox="1">
            <a:spLocks noChangeArrowheads="1"/>
          </p:cNvSpPr>
          <p:nvPr/>
        </p:nvSpPr>
        <p:spPr bwMode="auto">
          <a:xfrm>
            <a:off x="2590800" y="762000"/>
            <a:ext cx="51732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j         0              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/>
              <a:t>            2               3             4              5 </a:t>
            </a:r>
          </a:p>
        </p:txBody>
      </p:sp>
      <p:sp>
        <p:nvSpPr>
          <p:cNvPr id="46097" name="Text Box 17"/>
          <p:cNvSpPr txBox="1">
            <a:spLocks noChangeArrowheads="1"/>
          </p:cNvSpPr>
          <p:nvPr/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6098" name="Text Box 18"/>
          <p:cNvSpPr txBox="1">
            <a:spLocks noChangeArrowheads="1"/>
          </p:cNvSpPr>
          <p:nvPr/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  <a:endParaRPr lang="en-US"/>
          </a:p>
        </p:txBody>
      </p:sp>
      <p:sp>
        <p:nvSpPr>
          <p:cNvPr id="46099" name="Text Box 19"/>
          <p:cNvSpPr txBox="1">
            <a:spLocks noChangeArrowheads="1"/>
          </p:cNvSpPr>
          <p:nvPr/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46100" name="Text Box 20"/>
          <p:cNvSpPr txBox="1">
            <a:spLocks noChangeArrowheads="1"/>
          </p:cNvSpPr>
          <p:nvPr/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46101" name="Text Box 21"/>
          <p:cNvSpPr txBox="1">
            <a:spLocks noChangeArrowheads="1"/>
          </p:cNvSpPr>
          <p:nvPr/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46102" name="Text Box 22"/>
          <p:cNvSpPr txBox="1">
            <a:spLocks noChangeArrowheads="1"/>
          </p:cNvSpPr>
          <p:nvPr/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46103" name="Text Box 23"/>
          <p:cNvSpPr txBox="1">
            <a:spLocks noChangeArrowheads="1"/>
          </p:cNvSpPr>
          <p:nvPr/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Xi</a:t>
            </a:r>
          </a:p>
        </p:txBody>
      </p:sp>
      <p:sp>
        <p:nvSpPr>
          <p:cNvPr id="46104" name="Text Box 24"/>
          <p:cNvSpPr txBox="1">
            <a:spLocks noChangeArrowheads="1"/>
          </p:cNvSpPr>
          <p:nvPr/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46105" name="Text Box 25"/>
          <p:cNvSpPr txBox="1">
            <a:spLocks noChangeArrowheads="1"/>
          </p:cNvSpPr>
          <p:nvPr/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46106" name="Text Box 26"/>
          <p:cNvSpPr txBox="1">
            <a:spLocks noChangeArrowheads="1"/>
          </p:cNvSpPr>
          <p:nvPr/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46107" name="Text Box 27"/>
          <p:cNvSpPr txBox="1">
            <a:spLocks noChangeArrowheads="1"/>
          </p:cNvSpPr>
          <p:nvPr/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46108" name="Text Box 28"/>
          <p:cNvSpPr txBox="1">
            <a:spLocks noChangeArrowheads="1"/>
          </p:cNvSpPr>
          <p:nvPr/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Yj</a:t>
            </a:r>
          </a:p>
        </p:txBody>
      </p:sp>
      <p:sp>
        <p:nvSpPr>
          <p:cNvPr id="46109" name="Text Box 29"/>
          <p:cNvSpPr txBox="1">
            <a:spLocks noChangeArrowheads="1"/>
          </p:cNvSpPr>
          <p:nvPr/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46110" name="Text Box 30"/>
          <p:cNvSpPr txBox="1">
            <a:spLocks noChangeArrowheads="1"/>
          </p:cNvSpPr>
          <p:nvPr/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B</a:t>
            </a:r>
            <a:endParaRPr lang="en-US" dirty="0"/>
          </a:p>
        </p:txBody>
      </p:sp>
      <p:sp>
        <p:nvSpPr>
          <p:cNvPr id="46111" name="Text Box 31"/>
          <p:cNvSpPr txBox="1">
            <a:spLocks noChangeArrowheads="1"/>
          </p:cNvSpPr>
          <p:nvPr/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46112" name="Text Box 32"/>
          <p:cNvSpPr txBox="1">
            <a:spLocks noChangeArrowheads="1"/>
          </p:cNvSpPr>
          <p:nvPr/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46113" name="Text Box 33"/>
          <p:cNvSpPr txBox="1">
            <a:spLocks noChangeArrowheads="1"/>
          </p:cNvSpPr>
          <p:nvPr/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en-US"/>
          </a:p>
        </p:txBody>
      </p:sp>
      <p:sp>
        <p:nvSpPr>
          <p:cNvPr id="46114" name="Text Box 34"/>
          <p:cNvSpPr txBox="1">
            <a:spLocks noChangeArrowheads="1"/>
          </p:cNvSpPr>
          <p:nvPr/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0</a:t>
            </a:r>
            <a:endParaRPr lang="en-US" dirty="0"/>
          </a:p>
        </p:txBody>
      </p:sp>
      <p:sp>
        <p:nvSpPr>
          <p:cNvPr id="46115" name="Text Box 35"/>
          <p:cNvSpPr txBox="1">
            <a:spLocks noChangeArrowheads="1"/>
          </p:cNvSpPr>
          <p:nvPr/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6116" name="Text Box 36"/>
          <p:cNvSpPr txBox="1">
            <a:spLocks noChangeArrowheads="1"/>
          </p:cNvSpPr>
          <p:nvPr/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6117" name="Text Box 37"/>
          <p:cNvSpPr txBox="1">
            <a:spLocks noChangeArrowheads="1"/>
          </p:cNvSpPr>
          <p:nvPr/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6118" name="Text Box 38"/>
          <p:cNvSpPr txBox="1">
            <a:spLocks noChangeArrowheads="1"/>
          </p:cNvSpPr>
          <p:nvPr/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6119" name="Text Box 39"/>
          <p:cNvSpPr txBox="1">
            <a:spLocks noChangeArrowheads="1"/>
          </p:cNvSpPr>
          <p:nvPr/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6120" name="Text Box 40"/>
          <p:cNvSpPr txBox="1">
            <a:spLocks noChangeArrowheads="1"/>
          </p:cNvSpPr>
          <p:nvPr/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6121" name="Text Box 41"/>
          <p:cNvSpPr txBox="1">
            <a:spLocks noChangeArrowheads="1"/>
          </p:cNvSpPr>
          <p:nvPr/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6122" name="Text Box 42"/>
          <p:cNvSpPr txBox="1">
            <a:spLocks noChangeArrowheads="1"/>
          </p:cNvSpPr>
          <p:nvPr/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6123" name="Text Box 43"/>
          <p:cNvSpPr txBox="1">
            <a:spLocks noChangeArrowheads="1"/>
          </p:cNvSpPr>
          <p:nvPr/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6124" name="Text Box 44"/>
          <p:cNvSpPr txBox="1">
            <a:spLocks noChangeArrowheads="1"/>
          </p:cNvSpPr>
          <p:nvPr/>
        </p:nvSpPr>
        <p:spPr bwMode="auto">
          <a:xfrm>
            <a:off x="1371600" y="5105400"/>
            <a:ext cx="6173788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 		</a:t>
            </a:r>
            <a:r>
              <a:rPr lang="en-US" sz="2400" dirty="0"/>
              <a:t>if ( X</a:t>
            </a:r>
            <a:r>
              <a:rPr lang="en-US" sz="2400" baseline="-25000" dirty="0"/>
              <a:t>i</a:t>
            </a:r>
            <a:r>
              <a:rPr lang="en-US" sz="2400" dirty="0"/>
              <a:t> == </a:t>
            </a:r>
            <a:r>
              <a:rPr lang="en-US" sz="2400" dirty="0" err="1"/>
              <a:t>Y</a:t>
            </a:r>
            <a:r>
              <a:rPr lang="en-US" sz="2400" baseline="-25000" dirty="0" err="1"/>
              <a:t>j</a:t>
            </a:r>
            <a:r>
              <a:rPr lang="en-US" sz="2400" dirty="0"/>
              <a:t> )		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 			c[</a:t>
            </a:r>
            <a:r>
              <a:rPr lang="en-US" sz="2400" dirty="0" err="1"/>
              <a:t>i,j</a:t>
            </a:r>
            <a:r>
              <a:rPr lang="en-US" sz="2400" dirty="0"/>
              <a:t>] = c[i-1,j-1] + 1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 		</a:t>
            </a:r>
            <a:r>
              <a:rPr lang="en-US" sz="2400" dirty="0">
                <a:solidFill>
                  <a:srgbClr val="008000"/>
                </a:solidFill>
              </a:rPr>
              <a:t>else c[</a:t>
            </a:r>
            <a:r>
              <a:rPr lang="en-US" sz="2400" dirty="0" err="1">
                <a:solidFill>
                  <a:srgbClr val="008000"/>
                </a:solidFill>
              </a:rPr>
              <a:t>i,j</a:t>
            </a:r>
            <a:r>
              <a:rPr lang="en-US" sz="2400" dirty="0">
                <a:solidFill>
                  <a:srgbClr val="008000"/>
                </a:solidFill>
              </a:rPr>
              <a:t>] = max( c[i-1,j], c[i,j-1]</a:t>
            </a:r>
            <a:r>
              <a:rPr lang="en-US" sz="2400" dirty="0">
                <a:solidFill>
                  <a:srgbClr val="33CC33"/>
                </a:solidFill>
              </a:rPr>
              <a:t> )</a:t>
            </a:r>
            <a:endParaRPr lang="en-US" sz="2400" dirty="0"/>
          </a:p>
          <a:p>
            <a:pPr>
              <a:lnSpc>
                <a:spcPct val="90000"/>
              </a:lnSpc>
            </a:pPr>
            <a:endParaRPr lang="en-US" sz="2800" baseline="-25000" dirty="0">
              <a:solidFill>
                <a:srgbClr val="33CC33"/>
              </a:solidFill>
            </a:endParaRPr>
          </a:p>
        </p:txBody>
      </p:sp>
      <p:sp>
        <p:nvSpPr>
          <p:cNvPr id="46125" name="Oval 45"/>
          <p:cNvSpPr>
            <a:spLocks noChangeArrowheads="1"/>
          </p:cNvSpPr>
          <p:nvPr/>
        </p:nvSpPr>
        <p:spPr bwMode="auto">
          <a:xfrm>
            <a:off x="2362200" y="22098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26" name="Oval 46"/>
          <p:cNvSpPr>
            <a:spLocks noChangeArrowheads="1"/>
          </p:cNvSpPr>
          <p:nvPr/>
        </p:nvSpPr>
        <p:spPr bwMode="auto">
          <a:xfrm>
            <a:off x="3886200" y="11430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27" name="Line 47"/>
          <p:cNvSpPr>
            <a:spLocks noChangeShapeType="1"/>
          </p:cNvSpPr>
          <p:nvPr/>
        </p:nvSpPr>
        <p:spPr bwMode="auto">
          <a:xfrm>
            <a:off x="3962400" y="20574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28" name="Line 48"/>
          <p:cNvSpPr>
            <a:spLocks noChangeShapeType="1"/>
          </p:cNvSpPr>
          <p:nvPr/>
        </p:nvSpPr>
        <p:spPr bwMode="auto">
          <a:xfrm>
            <a:off x="3581400" y="24384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30" name="Text Box 50"/>
          <p:cNvSpPr txBox="1">
            <a:spLocks noChangeArrowheads="1"/>
          </p:cNvSpPr>
          <p:nvPr/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0</a:t>
            </a:r>
            <a:endParaRPr lang="en-US"/>
          </a:p>
        </p:txBody>
      </p:sp>
      <p:sp>
        <p:nvSpPr>
          <p:cNvPr id="46132" name="Text Box 52"/>
          <p:cNvSpPr txBox="1">
            <a:spLocks noChangeArrowheads="1"/>
          </p:cNvSpPr>
          <p:nvPr/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A</a:t>
            </a:r>
            <a:r>
              <a:rPr lang="en-US" sz="3200"/>
              <a:t>BCB</a:t>
            </a:r>
          </a:p>
          <a:p>
            <a:r>
              <a:rPr lang="en-US" sz="3200">
                <a:solidFill>
                  <a:srgbClr val="FF0000"/>
                </a:solidFill>
              </a:rPr>
              <a:t>B</a:t>
            </a:r>
            <a:r>
              <a:rPr lang="en-US" sz="3200"/>
              <a:t>DCAB</a:t>
            </a:r>
            <a:endParaRPr lang="en-US" sz="2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EBBC8C2-0990-4B4E-A27C-5A9F6B6CD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3770-EF10-4B96-9607-85F681841BF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6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25" grpId="0" animBg="1"/>
      <p:bldP spid="46126" grpId="0" animBg="1"/>
      <p:bldP spid="46127" grpId="0" animBg="1"/>
      <p:bldP spid="46128" grpId="0" animBg="1"/>
      <p:bldP spid="46130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pPr algn="ctr"/>
            <a:r>
              <a:rPr lang="en-US"/>
              <a:t>LCS Example (3)</a:t>
            </a:r>
          </a:p>
        </p:txBody>
      </p:sp>
      <p:sp>
        <p:nvSpPr>
          <p:cNvPr id="48131" name="Line 3"/>
          <p:cNvSpPr>
            <a:spLocks noChangeShapeType="1"/>
          </p:cNvSpPr>
          <p:nvPr/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32" name="Line 4"/>
          <p:cNvSpPr>
            <a:spLocks noChangeShapeType="1"/>
          </p:cNvSpPr>
          <p:nvPr/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33" name="Line 5"/>
          <p:cNvSpPr>
            <a:spLocks noChangeShapeType="1"/>
          </p:cNvSpPr>
          <p:nvPr/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34" name="Line 6"/>
          <p:cNvSpPr>
            <a:spLocks noChangeShapeType="1"/>
          </p:cNvSpPr>
          <p:nvPr/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35" name="Line 7"/>
          <p:cNvSpPr>
            <a:spLocks noChangeShapeType="1"/>
          </p:cNvSpPr>
          <p:nvPr/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36" name="Line 8"/>
          <p:cNvSpPr>
            <a:spLocks noChangeShapeType="1"/>
          </p:cNvSpPr>
          <p:nvPr/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37" name="Line 9"/>
          <p:cNvSpPr>
            <a:spLocks noChangeShapeType="1"/>
          </p:cNvSpPr>
          <p:nvPr/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38" name="Line 10"/>
          <p:cNvSpPr>
            <a:spLocks noChangeShapeType="1"/>
          </p:cNvSpPr>
          <p:nvPr/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39" name="Line 11"/>
          <p:cNvSpPr>
            <a:spLocks noChangeShapeType="1"/>
          </p:cNvSpPr>
          <p:nvPr/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40" name="Line 12"/>
          <p:cNvSpPr>
            <a:spLocks noChangeShapeType="1"/>
          </p:cNvSpPr>
          <p:nvPr/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41" name="Line 13"/>
          <p:cNvSpPr>
            <a:spLocks noChangeShapeType="1"/>
          </p:cNvSpPr>
          <p:nvPr/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42" name="Line 14"/>
          <p:cNvSpPr>
            <a:spLocks noChangeShapeType="1"/>
          </p:cNvSpPr>
          <p:nvPr/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43" name="Line 15"/>
          <p:cNvSpPr>
            <a:spLocks noChangeShapeType="1"/>
          </p:cNvSpPr>
          <p:nvPr/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44" name="Text Box 16"/>
          <p:cNvSpPr txBox="1">
            <a:spLocks noChangeArrowheads="1"/>
          </p:cNvSpPr>
          <p:nvPr/>
        </p:nvSpPr>
        <p:spPr bwMode="auto">
          <a:xfrm>
            <a:off x="2590800" y="762000"/>
            <a:ext cx="50674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j          0             1            2              3              4              5 </a:t>
            </a:r>
          </a:p>
        </p:txBody>
      </p:sp>
      <p:sp>
        <p:nvSpPr>
          <p:cNvPr id="48145" name="Text Box 17"/>
          <p:cNvSpPr txBox="1">
            <a:spLocks noChangeArrowheads="1"/>
          </p:cNvSpPr>
          <p:nvPr/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48146" name="Text Box 18"/>
          <p:cNvSpPr txBox="1">
            <a:spLocks noChangeArrowheads="1"/>
          </p:cNvSpPr>
          <p:nvPr/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48147" name="Text Box 19"/>
          <p:cNvSpPr txBox="1">
            <a:spLocks noChangeArrowheads="1"/>
          </p:cNvSpPr>
          <p:nvPr/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48148" name="Text Box 20"/>
          <p:cNvSpPr txBox="1">
            <a:spLocks noChangeArrowheads="1"/>
          </p:cNvSpPr>
          <p:nvPr/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48149" name="Text Box 21"/>
          <p:cNvSpPr txBox="1">
            <a:spLocks noChangeArrowheads="1"/>
          </p:cNvSpPr>
          <p:nvPr/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48150" name="Text Box 22"/>
          <p:cNvSpPr txBox="1">
            <a:spLocks noChangeArrowheads="1"/>
          </p:cNvSpPr>
          <p:nvPr/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48151" name="Text Box 23"/>
          <p:cNvSpPr txBox="1">
            <a:spLocks noChangeArrowheads="1"/>
          </p:cNvSpPr>
          <p:nvPr/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Xi</a:t>
            </a:r>
          </a:p>
        </p:txBody>
      </p:sp>
      <p:sp>
        <p:nvSpPr>
          <p:cNvPr id="48152" name="Text Box 24"/>
          <p:cNvSpPr txBox="1">
            <a:spLocks noChangeArrowheads="1"/>
          </p:cNvSpPr>
          <p:nvPr/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48153" name="Text Box 25"/>
          <p:cNvSpPr txBox="1">
            <a:spLocks noChangeArrowheads="1"/>
          </p:cNvSpPr>
          <p:nvPr/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48154" name="Text Box 26"/>
          <p:cNvSpPr txBox="1">
            <a:spLocks noChangeArrowheads="1"/>
          </p:cNvSpPr>
          <p:nvPr/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48155" name="Text Box 27"/>
          <p:cNvSpPr txBox="1">
            <a:spLocks noChangeArrowheads="1"/>
          </p:cNvSpPr>
          <p:nvPr/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48156" name="Text Box 28"/>
          <p:cNvSpPr txBox="1">
            <a:spLocks noChangeArrowheads="1"/>
          </p:cNvSpPr>
          <p:nvPr/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Yj</a:t>
            </a:r>
          </a:p>
        </p:txBody>
      </p:sp>
      <p:sp>
        <p:nvSpPr>
          <p:cNvPr id="48157" name="Text Box 29"/>
          <p:cNvSpPr txBox="1">
            <a:spLocks noChangeArrowheads="1"/>
          </p:cNvSpPr>
          <p:nvPr/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48158" name="Text Box 30"/>
          <p:cNvSpPr txBox="1">
            <a:spLocks noChangeArrowheads="1"/>
          </p:cNvSpPr>
          <p:nvPr/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48159" name="Text Box 31"/>
          <p:cNvSpPr txBox="1">
            <a:spLocks noChangeArrowheads="1"/>
          </p:cNvSpPr>
          <p:nvPr/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48160" name="Text Box 32"/>
          <p:cNvSpPr txBox="1">
            <a:spLocks noChangeArrowheads="1"/>
          </p:cNvSpPr>
          <p:nvPr/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48161" name="Text Box 33"/>
          <p:cNvSpPr txBox="1">
            <a:spLocks noChangeArrowheads="1"/>
          </p:cNvSpPr>
          <p:nvPr/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en-US"/>
          </a:p>
        </p:txBody>
      </p:sp>
      <p:sp>
        <p:nvSpPr>
          <p:cNvPr id="48162" name="Text Box 34"/>
          <p:cNvSpPr txBox="1">
            <a:spLocks noChangeArrowheads="1"/>
          </p:cNvSpPr>
          <p:nvPr/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8163" name="Text Box 35"/>
          <p:cNvSpPr txBox="1">
            <a:spLocks noChangeArrowheads="1"/>
          </p:cNvSpPr>
          <p:nvPr/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8164" name="Text Box 36"/>
          <p:cNvSpPr txBox="1">
            <a:spLocks noChangeArrowheads="1"/>
          </p:cNvSpPr>
          <p:nvPr/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8165" name="Text Box 37"/>
          <p:cNvSpPr txBox="1">
            <a:spLocks noChangeArrowheads="1"/>
          </p:cNvSpPr>
          <p:nvPr/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8166" name="Text Box 38"/>
          <p:cNvSpPr txBox="1">
            <a:spLocks noChangeArrowheads="1"/>
          </p:cNvSpPr>
          <p:nvPr/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8167" name="Text Box 39"/>
          <p:cNvSpPr txBox="1">
            <a:spLocks noChangeArrowheads="1"/>
          </p:cNvSpPr>
          <p:nvPr/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8168" name="Text Box 40"/>
          <p:cNvSpPr txBox="1">
            <a:spLocks noChangeArrowheads="1"/>
          </p:cNvSpPr>
          <p:nvPr/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8169" name="Text Box 41"/>
          <p:cNvSpPr txBox="1">
            <a:spLocks noChangeArrowheads="1"/>
          </p:cNvSpPr>
          <p:nvPr/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8170" name="Text Box 42"/>
          <p:cNvSpPr txBox="1">
            <a:spLocks noChangeArrowheads="1"/>
          </p:cNvSpPr>
          <p:nvPr/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8171" name="Text Box 43"/>
          <p:cNvSpPr txBox="1">
            <a:spLocks noChangeArrowheads="1"/>
          </p:cNvSpPr>
          <p:nvPr/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8172" name="Text Box 44"/>
          <p:cNvSpPr txBox="1">
            <a:spLocks noChangeArrowheads="1"/>
          </p:cNvSpPr>
          <p:nvPr/>
        </p:nvSpPr>
        <p:spPr bwMode="auto">
          <a:xfrm>
            <a:off x="1371600" y="5105400"/>
            <a:ext cx="6173788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/>
              <a:t> 		if ( X</a:t>
            </a:r>
            <a:r>
              <a:rPr lang="en-US" baseline="-25000"/>
              <a:t>i</a:t>
            </a:r>
            <a:r>
              <a:rPr lang="en-US"/>
              <a:t> == Y</a:t>
            </a:r>
            <a:r>
              <a:rPr lang="en-US" baseline="-25000"/>
              <a:t>j</a:t>
            </a:r>
            <a:r>
              <a:rPr lang="en-US"/>
              <a:t> )		</a:t>
            </a:r>
          </a:p>
          <a:p>
            <a:pPr>
              <a:lnSpc>
                <a:spcPct val="90000"/>
              </a:lnSpc>
            </a:pPr>
            <a:r>
              <a:rPr lang="en-US"/>
              <a:t> 			c[i,j] = c[i-1,j-1] + 1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 		else c[i,j] = max( c[i-1,j], c[i,j-1] )</a:t>
            </a:r>
            <a:endParaRPr lang="en-US">
              <a:solidFill>
                <a:srgbClr val="33CC33"/>
              </a:solidFill>
            </a:endParaRPr>
          </a:p>
        </p:txBody>
      </p:sp>
      <p:sp>
        <p:nvSpPr>
          <p:cNvPr id="48173" name="Text Box 45"/>
          <p:cNvSpPr txBox="1">
            <a:spLocks noChangeArrowheads="1"/>
          </p:cNvSpPr>
          <p:nvPr/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8174" name="Text Box 46"/>
          <p:cNvSpPr txBox="1">
            <a:spLocks noChangeArrowheads="1"/>
          </p:cNvSpPr>
          <p:nvPr/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0</a:t>
            </a:r>
            <a:endParaRPr lang="en-US"/>
          </a:p>
        </p:txBody>
      </p:sp>
      <p:sp>
        <p:nvSpPr>
          <p:cNvPr id="48175" name="Text Box 47"/>
          <p:cNvSpPr txBox="1">
            <a:spLocks noChangeArrowheads="1"/>
          </p:cNvSpPr>
          <p:nvPr/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0</a:t>
            </a:r>
            <a:endParaRPr lang="en-US"/>
          </a:p>
        </p:txBody>
      </p:sp>
      <p:sp>
        <p:nvSpPr>
          <p:cNvPr id="48176" name="Text Box 48"/>
          <p:cNvSpPr txBox="1">
            <a:spLocks noChangeArrowheads="1"/>
          </p:cNvSpPr>
          <p:nvPr/>
        </p:nvSpPr>
        <p:spPr bwMode="auto">
          <a:xfrm>
            <a:off x="7543800" y="0"/>
            <a:ext cx="159861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A</a:t>
            </a:r>
            <a:r>
              <a:rPr lang="en-US" sz="3200"/>
              <a:t>BCB</a:t>
            </a:r>
          </a:p>
          <a:p>
            <a:r>
              <a:rPr lang="en-US" sz="3200">
                <a:solidFill>
                  <a:srgbClr val="008000"/>
                </a:solidFill>
              </a:rPr>
              <a:t>B</a:t>
            </a:r>
            <a:r>
              <a:rPr lang="en-US" sz="3200">
                <a:solidFill>
                  <a:srgbClr val="FF0000"/>
                </a:solidFill>
              </a:rPr>
              <a:t>DC</a:t>
            </a:r>
            <a:r>
              <a:rPr lang="en-US" sz="3200"/>
              <a:t>AB</a:t>
            </a:r>
            <a:endParaRPr lang="en-US" sz="2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1A21BE6-4DEF-4E0C-AE34-736F98E05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3770-EF10-4B96-9607-85F681841BF0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656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74" grpId="0" autoUpdateAnimBg="0"/>
      <p:bldP spid="48175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pPr algn="ctr"/>
            <a:r>
              <a:rPr lang="en-US"/>
              <a:t>LCS Example (4)</a:t>
            </a:r>
          </a:p>
        </p:txBody>
      </p:sp>
      <p:sp>
        <p:nvSpPr>
          <p:cNvPr id="53251" name="Line 3"/>
          <p:cNvSpPr>
            <a:spLocks noChangeShapeType="1"/>
          </p:cNvSpPr>
          <p:nvPr/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52" name="Line 4"/>
          <p:cNvSpPr>
            <a:spLocks noChangeShapeType="1"/>
          </p:cNvSpPr>
          <p:nvPr/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53" name="Line 5"/>
          <p:cNvSpPr>
            <a:spLocks noChangeShapeType="1"/>
          </p:cNvSpPr>
          <p:nvPr/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54" name="Line 6"/>
          <p:cNvSpPr>
            <a:spLocks noChangeShapeType="1"/>
          </p:cNvSpPr>
          <p:nvPr/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55" name="Line 7"/>
          <p:cNvSpPr>
            <a:spLocks noChangeShapeType="1"/>
          </p:cNvSpPr>
          <p:nvPr/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56" name="Line 8"/>
          <p:cNvSpPr>
            <a:spLocks noChangeShapeType="1"/>
          </p:cNvSpPr>
          <p:nvPr/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57" name="Line 9"/>
          <p:cNvSpPr>
            <a:spLocks noChangeShapeType="1"/>
          </p:cNvSpPr>
          <p:nvPr/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58" name="Line 10"/>
          <p:cNvSpPr>
            <a:spLocks noChangeShapeType="1"/>
          </p:cNvSpPr>
          <p:nvPr/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59" name="Line 11"/>
          <p:cNvSpPr>
            <a:spLocks noChangeShapeType="1"/>
          </p:cNvSpPr>
          <p:nvPr/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60" name="Line 12"/>
          <p:cNvSpPr>
            <a:spLocks noChangeShapeType="1"/>
          </p:cNvSpPr>
          <p:nvPr/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61" name="Line 13"/>
          <p:cNvSpPr>
            <a:spLocks noChangeShapeType="1"/>
          </p:cNvSpPr>
          <p:nvPr/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62" name="Line 14"/>
          <p:cNvSpPr>
            <a:spLocks noChangeShapeType="1"/>
          </p:cNvSpPr>
          <p:nvPr/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63" name="Line 15"/>
          <p:cNvSpPr>
            <a:spLocks noChangeShapeType="1"/>
          </p:cNvSpPr>
          <p:nvPr/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64" name="Text Box 16"/>
          <p:cNvSpPr txBox="1">
            <a:spLocks noChangeArrowheads="1"/>
          </p:cNvSpPr>
          <p:nvPr/>
        </p:nvSpPr>
        <p:spPr bwMode="auto">
          <a:xfrm>
            <a:off x="2590800" y="762000"/>
            <a:ext cx="50674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j          0             1             2             3               </a:t>
            </a:r>
            <a:r>
              <a:rPr lang="en-US" b="1" dirty="0">
                <a:solidFill>
                  <a:srgbClr val="FF0000"/>
                </a:solidFill>
              </a:rPr>
              <a:t>4</a:t>
            </a:r>
            <a:r>
              <a:rPr lang="en-US" dirty="0"/>
              <a:t>             5 </a:t>
            </a:r>
          </a:p>
        </p:txBody>
      </p:sp>
      <p:sp>
        <p:nvSpPr>
          <p:cNvPr id="53265" name="Text Box 17"/>
          <p:cNvSpPr txBox="1">
            <a:spLocks noChangeArrowheads="1"/>
          </p:cNvSpPr>
          <p:nvPr/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53266" name="Text Box 18"/>
          <p:cNvSpPr txBox="1">
            <a:spLocks noChangeArrowheads="1"/>
          </p:cNvSpPr>
          <p:nvPr/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  <a:endParaRPr lang="en-US"/>
          </a:p>
        </p:txBody>
      </p:sp>
      <p:sp>
        <p:nvSpPr>
          <p:cNvPr id="53267" name="Text Box 19"/>
          <p:cNvSpPr txBox="1">
            <a:spLocks noChangeArrowheads="1"/>
          </p:cNvSpPr>
          <p:nvPr/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53268" name="Text Box 20"/>
          <p:cNvSpPr txBox="1">
            <a:spLocks noChangeArrowheads="1"/>
          </p:cNvSpPr>
          <p:nvPr/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53269" name="Text Box 21"/>
          <p:cNvSpPr txBox="1">
            <a:spLocks noChangeArrowheads="1"/>
          </p:cNvSpPr>
          <p:nvPr/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53270" name="Text Box 22"/>
          <p:cNvSpPr txBox="1">
            <a:spLocks noChangeArrowheads="1"/>
          </p:cNvSpPr>
          <p:nvPr/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53271" name="Text Box 23"/>
          <p:cNvSpPr txBox="1">
            <a:spLocks noChangeArrowheads="1"/>
          </p:cNvSpPr>
          <p:nvPr/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Xi</a:t>
            </a:r>
          </a:p>
        </p:txBody>
      </p:sp>
      <p:sp>
        <p:nvSpPr>
          <p:cNvPr id="53272" name="Text Box 24"/>
          <p:cNvSpPr txBox="1">
            <a:spLocks noChangeArrowheads="1"/>
          </p:cNvSpPr>
          <p:nvPr/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53273" name="Text Box 25"/>
          <p:cNvSpPr txBox="1">
            <a:spLocks noChangeArrowheads="1"/>
          </p:cNvSpPr>
          <p:nvPr/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53274" name="Text Box 26"/>
          <p:cNvSpPr txBox="1">
            <a:spLocks noChangeArrowheads="1"/>
          </p:cNvSpPr>
          <p:nvPr/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53275" name="Text Box 27"/>
          <p:cNvSpPr txBox="1">
            <a:spLocks noChangeArrowheads="1"/>
          </p:cNvSpPr>
          <p:nvPr/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53276" name="Text Box 28"/>
          <p:cNvSpPr txBox="1">
            <a:spLocks noChangeArrowheads="1"/>
          </p:cNvSpPr>
          <p:nvPr/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Yj</a:t>
            </a:r>
          </a:p>
        </p:txBody>
      </p:sp>
      <p:sp>
        <p:nvSpPr>
          <p:cNvPr id="53277" name="Text Box 29"/>
          <p:cNvSpPr txBox="1">
            <a:spLocks noChangeArrowheads="1"/>
          </p:cNvSpPr>
          <p:nvPr/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53278" name="Text Box 30"/>
          <p:cNvSpPr txBox="1">
            <a:spLocks noChangeArrowheads="1"/>
          </p:cNvSpPr>
          <p:nvPr/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53279" name="Text Box 31"/>
          <p:cNvSpPr txBox="1">
            <a:spLocks noChangeArrowheads="1"/>
          </p:cNvSpPr>
          <p:nvPr/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53280" name="Text Box 32"/>
          <p:cNvSpPr txBox="1">
            <a:spLocks noChangeArrowheads="1"/>
          </p:cNvSpPr>
          <p:nvPr/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53281" name="Text Box 33"/>
          <p:cNvSpPr txBox="1">
            <a:spLocks noChangeArrowheads="1"/>
          </p:cNvSpPr>
          <p:nvPr/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en-US"/>
          </a:p>
        </p:txBody>
      </p:sp>
      <p:sp>
        <p:nvSpPr>
          <p:cNvPr id="53282" name="Text Box 34"/>
          <p:cNvSpPr txBox="1">
            <a:spLocks noChangeArrowheads="1"/>
          </p:cNvSpPr>
          <p:nvPr/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53283" name="Text Box 35"/>
          <p:cNvSpPr txBox="1">
            <a:spLocks noChangeArrowheads="1"/>
          </p:cNvSpPr>
          <p:nvPr/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53284" name="Text Box 36"/>
          <p:cNvSpPr txBox="1">
            <a:spLocks noChangeArrowheads="1"/>
          </p:cNvSpPr>
          <p:nvPr/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53285" name="Text Box 37"/>
          <p:cNvSpPr txBox="1">
            <a:spLocks noChangeArrowheads="1"/>
          </p:cNvSpPr>
          <p:nvPr/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53286" name="Text Box 38"/>
          <p:cNvSpPr txBox="1">
            <a:spLocks noChangeArrowheads="1"/>
          </p:cNvSpPr>
          <p:nvPr/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53287" name="Text Box 39"/>
          <p:cNvSpPr txBox="1">
            <a:spLocks noChangeArrowheads="1"/>
          </p:cNvSpPr>
          <p:nvPr/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53288" name="Text Box 40"/>
          <p:cNvSpPr txBox="1">
            <a:spLocks noChangeArrowheads="1"/>
          </p:cNvSpPr>
          <p:nvPr/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53289" name="Text Box 41"/>
          <p:cNvSpPr txBox="1">
            <a:spLocks noChangeArrowheads="1"/>
          </p:cNvSpPr>
          <p:nvPr/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53290" name="Text Box 42"/>
          <p:cNvSpPr txBox="1">
            <a:spLocks noChangeArrowheads="1"/>
          </p:cNvSpPr>
          <p:nvPr/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53291" name="Text Box 43"/>
          <p:cNvSpPr txBox="1">
            <a:spLocks noChangeArrowheads="1"/>
          </p:cNvSpPr>
          <p:nvPr/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53292" name="Text Box 44"/>
          <p:cNvSpPr txBox="1">
            <a:spLocks noChangeArrowheads="1"/>
          </p:cNvSpPr>
          <p:nvPr/>
        </p:nvSpPr>
        <p:spPr bwMode="auto">
          <a:xfrm>
            <a:off x="1371600" y="5105400"/>
            <a:ext cx="6173788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 		if ( X</a:t>
            </a:r>
            <a:r>
              <a:rPr lang="en-US" baseline="-25000">
                <a:solidFill>
                  <a:srgbClr val="008000"/>
                </a:solidFill>
              </a:rPr>
              <a:t>i</a:t>
            </a:r>
            <a:r>
              <a:rPr lang="en-US">
                <a:solidFill>
                  <a:srgbClr val="008000"/>
                </a:solidFill>
              </a:rPr>
              <a:t> == Y</a:t>
            </a:r>
            <a:r>
              <a:rPr lang="en-US" baseline="-25000">
                <a:solidFill>
                  <a:srgbClr val="008000"/>
                </a:solidFill>
              </a:rPr>
              <a:t>j</a:t>
            </a:r>
            <a:r>
              <a:rPr lang="en-US">
                <a:solidFill>
                  <a:srgbClr val="008000"/>
                </a:solidFill>
              </a:rPr>
              <a:t> )		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 			c[i,j] = c[i-1,j-1] + 1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 		else c[i,j] = max( c[i-1,j], c[i,j-1] )</a:t>
            </a:r>
          </a:p>
        </p:txBody>
      </p:sp>
      <p:sp>
        <p:nvSpPr>
          <p:cNvPr id="53293" name="Text Box 45"/>
          <p:cNvSpPr txBox="1">
            <a:spLocks noChangeArrowheads="1"/>
          </p:cNvSpPr>
          <p:nvPr/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53294" name="Text Box 46"/>
          <p:cNvSpPr txBox="1">
            <a:spLocks noChangeArrowheads="1"/>
          </p:cNvSpPr>
          <p:nvPr/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53295" name="Text Box 47"/>
          <p:cNvSpPr txBox="1">
            <a:spLocks noChangeArrowheads="1"/>
          </p:cNvSpPr>
          <p:nvPr/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53296" name="Oval 48"/>
          <p:cNvSpPr>
            <a:spLocks noChangeArrowheads="1"/>
          </p:cNvSpPr>
          <p:nvPr/>
        </p:nvSpPr>
        <p:spPr bwMode="auto">
          <a:xfrm>
            <a:off x="2362200" y="2133600"/>
            <a:ext cx="609600" cy="6096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97" name="Oval 49"/>
          <p:cNvSpPr>
            <a:spLocks noChangeArrowheads="1"/>
          </p:cNvSpPr>
          <p:nvPr/>
        </p:nvSpPr>
        <p:spPr bwMode="auto">
          <a:xfrm>
            <a:off x="6324600" y="1143000"/>
            <a:ext cx="609600" cy="6096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98" name="Line 50"/>
          <p:cNvSpPr>
            <a:spLocks noChangeShapeType="1"/>
          </p:cNvSpPr>
          <p:nvPr/>
        </p:nvSpPr>
        <p:spPr bwMode="auto">
          <a:xfrm>
            <a:off x="6019800" y="2057400"/>
            <a:ext cx="304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99" name="Text Box 51"/>
          <p:cNvSpPr txBox="1">
            <a:spLocks noChangeArrowheads="1"/>
          </p:cNvSpPr>
          <p:nvPr/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  <a:endParaRPr lang="en-US"/>
          </a:p>
        </p:txBody>
      </p:sp>
      <p:sp>
        <p:nvSpPr>
          <p:cNvPr id="53300" name="Text Box 52"/>
          <p:cNvSpPr txBox="1">
            <a:spLocks noChangeArrowheads="1"/>
          </p:cNvSpPr>
          <p:nvPr/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A</a:t>
            </a:r>
            <a:r>
              <a:rPr lang="en-US" sz="3200"/>
              <a:t>BCB</a:t>
            </a:r>
          </a:p>
          <a:p>
            <a:r>
              <a:rPr lang="en-US" sz="3200">
                <a:solidFill>
                  <a:srgbClr val="008000"/>
                </a:solidFill>
              </a:rPr>
              <a:t>BDC</a:t>
            </a:r>
            <a:r>
              <a:rPr lang="en-US" sz="3200">
                <a:solidFill>
                  <a:srgbClr val="FF0000"/>
                </a:solidFill>
              </a:rPr>
              <a:t>A</a:t>
            </a:r>
            <a:r>
              <a:rPr lang="en-US" sz="3200"/>
              <a:t>B</a:t>
            </a:r>
            <a:endParaRPr lang="en-US" sz="2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45EB097-8F67-4EFD-A653-BC8EC08CA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3770-EF10-4B96-9607-85F681841BF0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62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96" grpId="0" animBg="1"/>
      <p:bldP spid="53297" grpId="0" animBg="1"/>
      <p:bldP spid="53298" grpId="0" animBg="1"/>
      <p:bldP spid="53299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pPr algn="ctr"/>
            <a:r>
              <a:rPr lang="en-US"/>
              <a:t>LCS Example (5)</a:t>
            </a:r>
          </a:p>
        </p:txBody>
      </p:sp>
      <p:sp>
        <p:nvSpPr>
          <p:cNvPr id="49155" name="Line 3"/>
          <p:cNvSpPr>
            <a:spLocks noChangeShapeType="1"/>
          </p:cNvSpPr>
          <p:nvPr/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56" name="Line 4"/>
          <p:cNvSpPr>
            <a:spLocks noChangeShapeType="1"/>
          </p:cNvSpPr>
          <p:nvPr/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57" name="Line 5"/>
          <p:cNvSpPr>
            <a:spLocks noChangeShapeType="1"/>
          </p:cNvSpPr>
          <p:nvPr/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58" name="Line 6"/>
          <p:cNvSpPr>
            <a:spLocks noChangeShapeType="1"/>
          </p:cNvSpPr>
          <p:nvPr/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59" name="Line 7"/>
          <p:cNvSpPr>
            <a:spLocks noChangeShapeType="1"/>
          </p:cNvSpPr>
          <p:nvPr/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60" name="Line 8"/>
          <p:cNvSpPr>
            <a:spLocks noChangeShapeType="1"/>
          </p:cNvSpPr>
          <p:nvPr/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61" name="Line 9"/>
          <p:cNvSpPr>
            <a:spLocks noChangeShapeType="1"/>
          </p:cNvSpPr>
          <p:nvPr/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62" name="Line 10"/>
          <p:cNvSpPr>
            <a:spLocks noChangeShapeType="1"/>
          </p:cNvSpPr>
          <p:nvPr/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63" name="Line 11"/>
          <p:cNvSpPr>
            <a:spLocks noChangeShapeType="1"/>
          </p:cNvSpPr>
          <p:nvPr/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64" name="Line 12"/>
          <p:cNvSpPr>
            <a:spLocks noChangeShapeType="1"/>
          </p:cNvSpPr>
          <p:nvPr/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65" name="Line 13"/>
          <p:cNvSpPr>
            <a:spLocks noChangeShapeType="1"/>
          </p:cNvSpPr>
          <p:nvPr/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66" name="Line 14"/>
          <p:cNvSpPr>
            <a:spLocks noChangeShapeType="1"/>
          </p:cNvSpPr>
          <p:nvPr/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67" name="Line 15"/>
          <p:cNvSpPr>
            <a:spLocks noChangeShapeType="1"/>
          </p:cNvSpPr>
          <p:nvPr/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68" name="Text Box 16"/>
          <p:cNvSpPr txBox="1">
            <a:spLocks noChangeArrowheads="1"/>
          </p:cNvSpPr>
          <p:nvPr/>
        </p:nvSpPr>
        <p:spPr bwMode="auto">
          <a:xfrm>
            <a:off x="2590800" y="762000"/>
            <a:ext cx="50674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j          0             1             2             3              4              5 </a:t>
            </a:r>
          </a:p>
        </p:txBody>
      </p:sp>
      <p:sp>
        <p:nvSpPr>
          <p:cNvPr id="49169" name="Text Box 17"/>
          <p:cNvSpPr txBox="1">
            <a:spLocks noChangeArrowheads="1"/>
          </p:cNvSpPr>
          <p:nvPr/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49170" name="Text Box 18"/>
          <p:cNvSpPr txBox="1">
            <a:spLocks noChangeArrowheads="1"/>
          </p:cNvSpPr>
          <p:nvPr/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49171" name="Text Box 19"/>
          <p:cNvSpPr txBox="1">
            <a:spLocks noChangeArrowheads="1"/>
          </p:cNvSpPr>
          <p:nvPr/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49172" name="Text Box 20"/>
          <p:cNvSpPr txBox="1">
            <a:spLocks noChangeArrowheads="1"/>
          </p:cNvSpPr>
          <p:nvPr/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49173" name="Text Box 21"/>
          <p:cNvSpPr txBox="1">
            <a:spLocks noChangeArrowheads="1"/>
          </p:cNvSpPr>
          <p:nvPr/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49174" name="Text Box 22"/>
          <p:cNvSpPr txBox="1">
            <a:spLocks noChangeArrowheads="1"/>
          </p:cNvSpPr>
          <p:nvPr/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49175" name="Text Box 23"/>
          <p:cNvSpPr txBox="1">
            <a:spLocks noChangeArrowheads="1"/>
          </p:cNvSpPr>
          <p:nvPr/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Xi</a:t>
            </a:r>
          </a:p>
        </p:txBody>
      </p:sp>
      <p:sp>
        <p:nvSpPr>
          <p:cNvPr id="49176" name="Text Box 24"/>
          <p:cNvSpPr txBox="1">
            <a:spLocks noChangeArrowheads="1"/>
          </p:cNvSpPr>
          <p:nvPr/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49177" name="Text Box 25"/>
          <p:cNvSpPr txBox="1">
            <a:spLocks noChangeArrowheads="1"/>
          </p:cNvSpPr>
          <p:nvPr/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49178" name="Text Box 26"/>
          <p:cNvSpPr txBox="1">
            <a:spLocks noChangeArrowheads="1"/>
          </p:cNvSpPr>
          <p:nvPr/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49179" name="Text Box 27"/>
          <p:cNvSpPr txBox="1">
            <a:spLocks noChangeArrowheads="1"/>
          </p:cNvSpPr>
          <p:nvPr/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49180" name="Text Box 28"/>
          <p:cNvSpPr txBox="1">
            <a:spLocks noChangeArrowheads="1"/>
          </p:cNvSpPr>
          <p:nvPr/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Yj</a:t>
            </a:r>
          </a:p>
        </p:txBody>
      </p:sp>
      <p:sp>
        <p:nvSpPr>
          <p:cNvPr id="49181" name="Text Box 29"/>
          <p:cNvSpPr txBox="1">
            <a:spLocks noChangeArrowheads="1"/>
          </p:cNvSpPr>
          <p:nvPr/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49182" name="Text Box 30"/>
          <p:cNvSpPr txBox="1">
            <a:spLocks noChangeArrowheads="1"/>
          </p:cNvSpPr>
          <p:nvPr/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49183" name="Text Box 31"/>
          <p:cNvSpPr txBox="1">
            <a:spLocks noChangeArrowheads="1"/>
          </p:cNvSpPr>
          <p:nvPr/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49184" name="Text Box 32"/>
          <p:cNvSpPr txBox="1">
            <a:spLocks noChangeArrowheads="1"/>
          </p:cNvSpPr>
          <p:nvPr/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49185" name="Text Box 33"/>
          <p:cNvSpPr txBox="1">
            <a:spLocks noChangeArrowheads="1"/>
          </p:cNvSpPr>
          <p:nvPr/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en-US"/>
          </a:p>
        </p:txBody>
      </p:sp>
      <p:sp>
        <p:nvSpPr>
          <p:cNvPr id="49186" name="Text Box 34"/>
          <p:cNvSpPr txBox="1">
            <a:spLocks noChangeArrowheads="1"/>
          </p:cNvSpPr>
          <p:nvPr/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9187" name="Text Box 35"/>
          <p:cNvSpPr txBox="1">
            <a:spLocks noChangeArrowheads="1"/>
          </p:cNvSpPr>
          <p:nvPr/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9188" name="Text Box 36"/>
          <p:cNvSpPr txBox="1">
            <a:spLocks noChangeArrowheads="1"/>
          </p:cNvSpPr>
          <p:nvPr/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9189" name="Text Box 37"/>
          <p:cNvSpPr txBox="1">
            <a:spLocks noChangeArrowheads="1"/>
          </p:cNvSpPr>
          <p:nvPr/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9190" name="Text Box 38"/>
          <p:cNvSpPr txBox="1">
            <a:spLocks noChangeArrowheads="1"/>
          </p:cNvSpPr>
          <p:nvPr/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9191" name="Text Box 39"/>
          <p:cNvSpPr txBox="1">
            <a:spLocks noChangeArrowheads="1"/>
          </p:cNvSpPr>
          <p:nvPr/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9192" name="Text Box 40"/>
          <p:cNvSpPr txBox="1">
            <a:spLocks noChangeArrowheads="1"/>
          </p:cNvSpPr>
          <p:nvPr/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9193" name="Text Box 41"/>
          <p:cNvSpPr txBox="1">
            <a:spLocks noChangeArrowheads="1"/>
          </p:cNvSpPr>
          <p:nvPr/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9194" name="Text Box 42"/>
          <p:cNvSpPr txBox="1">
            <a:spLocks noChangeArrowheads="1"/>
          </p:cNvSpPr>
          <p:nvPr/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9195" name="Text Box 43"/>
          <p:cNvSpPr txBox="1">
            <a:spLocks noChangeArrowheads="1"/>
          </p:cNvSpPr>
          <p:nvPr/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9196" name="Text Box 44"/>
          <p:cNvSpPr txBox="1">
            <a:spLocks noChangeArrowheads="1"/>
          </p:cNvSpPr>
          <p:nvPr/>
        </p:nvSpPr>
        <p:spPr bwMode="auto">
          <a:xfrm>
            <a:off x="1371600" y="5105400"/>
            <a:ext cx="6173788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/>
              <a:t> 		if ( X</a:t>
            </a:r>
            <a:r>
              <a:rPr lang="en-US" baseline="-25000"/>
              <a:t>i</a:t>
            </a:r>
            <a:r>
              <a:rPr lang="en-US"/>
              <a:t> == Y</a:t>
            </a:r>
            <a:r>
              <a:rPr lang="en-US" baseline="-25000"/>
              <a:t>j</a:t>
            </a:r>
            <a:r>
              <a:rPr lang="en-US"/>
              <a:t> )		</a:t>
            </a:r>
          </a:p>
          <a:p>
            <a:pPr>
              <a:lnSpc>
                <a:spcPct val="90000"/>
              </a:lnSpc>
            </a:pPr>
            <a:r>
              <a:rPr lang="en-US"/>
              <a:t> 			c[i,j] = c[i-1,j-1] + 1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 		else c[i,j] = max( c[i-1,j], c[i,j-1] )</a:t>
            </a:r>
          </a:p>
        </p:txBody>
      </p:sp>
      <p:sp>
        <p:nvSpPr>
          <p:cNvPr id="49197" name="Text Box 45"/>
          <p:cNvSpPr txBox="1">
            <a:spLocks noChangeArrowheads="1"/>
          </p:cNvSpPr>
          <p:nvPr/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9198" name="Text Box 46"/>
          <p:cNvSpPr txBox="1">
            <a:spLocks noChangeArrowheads="1"/>
          </p:cNvSpPr>
          <p:nvPr/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9199" name="Text Box 47"/>
          <p:cNvSpPr txBox="1">
            <a:spLocks noChangeArrowheads="1"/>
          </p:cNvSpPr>
          <p:nvPr/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9200" name="Text Box 48"/>
          <p:cNvSpPr txBox="1">
            <a:spLocks noChangeArrowheads="1"/>
          </p:cNvSpPr>
          <p:nvPr/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49201" name="Text Box 49"/>
          <p:cNvSpPr txBox="1">
            <a:spLocks noChangeArrowheads="1"/>
          </p:cNvSpPr>
          <p:nvPr/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  <a:endParaRPr lang="en-US"/>
          </a:p>
        </p:txBody>
      </p:sp>
      <p:sp>
        <p:nvSpPr>
          <p:cNvPr id="49202" name="Line 50"/>
          <p:cNvSpPr>
            <a:spLocks noChangeShapeType="1"/>
          </p:cNvSpPr>
          <p:nvPr/>
        </p:nvSpPr>
        <p:spPr bwMode="auto">
          <a:xfrm>
            <a:off x="6858000" y="25908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203" name="Oval 51"/>
          <p:cNvSpPr>
            <a:spLocks noChangeArrowheads="1"/>
          </p:cNvSpPr>
          <p:nvPr/>
        </p:nvSpPr>
        <p:spPr bwMode="auto">
          <a:xfrm>
            <a:off x="2362200" y="22098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9204" name="Oval 52"/>
          <p:cNvSpPr>
            <a:spLocks noChangeArrowheads="1"/>
          </p:cNvSpPr>
          <p:nvPr/>
        </p:nvSpPr>
        <p:spPr bwMode="auto">
          <a:xfrm>
            <a:off x="7162800" y="10668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9205" name="Text Box 53"/>
          <p:cNvSpPr txBox="1">
            <a:spLocks noChangeArrowheads="1"/>
          </p:cNvSpPr>
          <p:nvPr/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A</a:t>
            </a:r>
            <a:r>
              <a:rPr lang="en-US" sz="3200"/>
              <a:t>BCB</a:t>
            </a:r>
          </a:p>
          <a:p>
            <a:r>
              <a:rPr lang="en-US" sz="3200">
                <a:solidFill>
                  <a:srgbClr val="008000"/>
                </a:solidFill>
              </a:rPr>
              <a:t>BDCA</a:t>
            </a:r>
            <a:r>
              <a:rPr lang="en-US" sz="3200">
                <a:solidFill>
                  <a:srgbClr val="FF0000"/>
                </a:solidFill>
              </a:rPr>
              <a:t>B</a:t>
            </a:r>
            <a:endParaRPr lang="en-US" sz="2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0738EB7-7FE9-421D-8855-61C8BE0E7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3770-EF10-4B96-9607-85F681841BF0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67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01" grpId="0" autoUpdateAnimBg="0"/>
      <p:bldP spid="49202" grpId="0" animBg="1"/>
      <p:bldP spid="49203" grpId="0" animBg="1" autoUpdateAnimBg="0"/>
      <p:bldP spid="49204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21988"/>
            <a:ext cx="754380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spc="-5" dirty="0">
                <a:latin typeface="Calibri (headings)"/>
                <a:cs typeface="Times" panose="02020603050405020304" pitchFamily="18" charset="0"/>
              </a:rPr>
              <a:t>Dynamic</a:t>
            </a:r>
            <a:r>
              <a:rPr sz="3600" spc="-45" dirty="0">
                <a:latin typeface="Calibri (headings)"/>
                <a:cs typeface="Times" panose="02020603050405020304" pitchFamily="18" charset="0"/>
              </a:rPr>
              <a:t> </a:t>
            </a:r>
            <a:r>
              <a:rPr sz="3600" spc="-5" dirty="0">
                <a:latin typeface="Calibri (headings)"/>
                <a:cs typeface="Times" panose="02020603050405020304" pitchFamily="18" charset="0"/>
              </a:rPr>
              <a:t>Programming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7840" y="1205229"/>
            <a:ext cx="8101330" cy="5053306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88900" marR="121285">
              <a:lnSpc>
                <a:spcPts val="2590"/>
              </a:lnSpc>
              <a:spcBef>
                <a:spcPts val="425"/>
              </a:spcBef>
              <a:tabLst>
                <a:tab pos="3117215" algn="l"/>
                <a:tab pos="3472815" algn="l"/>
              </a:tabLst>
            </a:pPr>
            <a:r>
              <a:rPr sz="2400" spc="-5" dirty="0">
                <a:latin typeface="Times New Roman"/>
                <a:cs typeface="Times New Roman"/>
              </a:rPr>
              <a:t>D</a:t>
            </a:r>
            <a:r>
              <a:rPr sz="2400" i="1" spc="-5" dirty="0">
                <a:latin typeface="Times New Roman"/>
                <a:cs typeface="Times New Roman"/>
              </a:rPr>
              <a:t>ynamic</a:t>
            </a:r>
            <a:r>
              <a:rPr sz="2400" i="1" spc="20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Programming	</a:t>
            </a:r>
            <a:r>
              <a:rPr sz="2400" spc="-5" dirty="0">
                <a:latin typeface="Times New Roman"/>
                <a:cs typeface="Times New Roman"/>
              </a:rPr>
              <a:t>is	</a:t>
            </a:r>
            <a:r>
              <a:rPr sz="2400" dirty="0">
                <a:latin typeface="Times New Roman"/>
                <a:cs typeface="Times New Roman"/>
              </a:rPr>
              <a:t>a general algorithm design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technique  for solving </a:t>
            </a:r>
            <a:r>
              <a:rPr sz="2400" spc="-5" dirty="0">
                <a:latin typeface="Times New Roman"/>
                <a:cs typeface="Times New Roman"/>
              </a:rPr>
              <a:t>problems </a:t>
            </a:r>
            <a:r>
              <a:rPr sz="2400" dirty="0">
                <a:latin typeface="Times New Roman"/>
                <a:cs typeface="Times New Roman"/>
              </a:rPr>
              <a:t>defined by </a:t>
            </a:r>
            <a:r>
              <a:rPr sz="2400" spc="-5" dirty="0">
                <a:latin typeface="Times New Roman"/>
                <a:cs typeface="Times New Roman"/>
              </a:rPr>
              <a:t>recurrences </a:t>
            </a:r>
            <a:r>
              <a:rPr sz="2400" dirty="0">
                <a:latin typeface="Times New Roman"/>
                <a:cs typeface="Times New Roman"/>
              </a:rPr>
              <a:t>with overlapping  </a:t>
            </a:r>
            <a:r>
              <a:rPr sz="2400" spc="-5" dirty="0">
                <a:latin typeface="Times New Roman"/>
                <a:cs typeface="Times New Roman"/>
              </a:rPr>
              <a:t>subproblems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12700" marR="94615">
              <a:lnSpc>
                <a:spcPts val="2590"/>
              </a:lnSpc>
              <a:buChar char="•"/>
              <a:tabLst>
                <a:tab pos="271145" algn="l"/>
                <a:tab pos="271780" algn="l"/>
              </a:tabLst>
            </a:pPr>
            <a:r>
              <a:rPr lang="en-GB"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Invented by </a:t>
            </a:r>
            <a:r>
              <a:rPr sz="2400" spc="-5" dirty="0">
                <a:latin typeface="Times New Roman"/>
                <a:cs typeface="Times New Roman"/>
              </a:rPr>
              <a:t>American mathematician </a:t>
            </a:r>
            <a:r>
              <a:rPr sz="2400" dirty="0">
                <a:latin typeface="Times New Roman"/>
                <a:cs typeface="Times New Roman"/>
              </a:rPr>
              <a:t>Richard </a:t>
            </a:r>
            <a:r>
              <a:rPr sz="2400" spc="-5" dirty="0">
                <a:latin typeface="Times New Roman"/>
                <a:cs typeface="Times New Roman"/>
              </a:rPr>
              <a:t>Bellman </a:t>
            </a:r>
            <a:r>
              <a:rPr sz="2400" dirty="0">
                <a:latin typeface="Times New Roman"/>
                <a:cs typeface="Times New Roman"/>
              </a:rPr>
              <a:t>in the  1950s to solve </a:t>
            </a:r>
            <a:r>
              <a:rPr sz="2400" spc="-5" dirty="0">
                <a:latin typeface="Times New Roman"/>
                <a:cs typeface="Times New Roman"/>
              </a:rPr>
              <a:t>optimization problems </a:t>
            </a:r>
            <a:r>
              <a:rPr sz="2400" dirty="0">
                <a:latin typeface="Times New Roman"/>
                <a:cs typeface="Times New Roman"/>
              </a:rPr>
              <a:t>and later </a:t>
            </a:r>
            <a:r>
              <a:rPr sz="2400" spc="-5" dirty="0">
                <a:latin typeface="Times New Roman"/>
                <a:cs typeface="Times New Roman"/>
              </a:rPr>
              <a:t>assimilated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CS</a:t>
            </a:r>
            <a:endParaRPr sz="2400" dirty="0">
              <a:latin typeface="Times New Roman"/>
              <a:cs typeface="Times New Roman"/>
            </a:endParaRPr>
          </a:p>
          <a:p>
            <a:pPr marL="271780" indent="-259079">
              <a:lnSpc>
                <a:spcPct val="100000"/>
              </a:lnSpc>
              <a:spcBef>
                <a:spcPts val="2270"/>
              </a:spcBef>
              <a:buChar char="•"/>
              <a:tabLst>
                <a:tab pos="271145" algn="l"/>
                <a:tab pos="271780" algn="l"/>
              </a:tabLst>
            </a:pPr>
            <a:r>
              <a:rPr sz="2400" spc="-5" dirty="0">
                <a:latin typeface="Times New Roman"/>
                <a:cs typeface="Times New Roman"/>
              </a:rPr>
              <a:t>“Programming” </a:t>
            </a:r>
            <a:r>
              <a:rPr sz="2400" dirty="0">
                <a:latin typeface="Times New Roman"/>
                <a:cs typeface="Times New Roman"/>
              </a:rPr>
              <a:t>here </a:t>
            </a:r>
            <a:r>
              <a:rPr sz="2400" spc="-5" dirty="0">
                <a:latin typeface="Times New Roman"/>
                <a:cs typeface="Times New Roman"/>
              </a:rPr>
              <a:t>means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“planning”</a:t>
            </a:r>
          </a:p>
          <a:p>
            <a:pPr marL="271780" indent="-259079">
              <a:lnSpc>
                <a:spcPts val="2735"/>
              </a:lnSpc>
              <a:spcBef>
                <a:spcPts val="2305"/>
              </a:spcBef>
              <a:buChar char="•"/>
              <a:tabLst>
                <a:tab pos="271145" algn="l"/>
                <a:tab pos="271780" algn="l"/>
              </a:tabLst>
            </a:pPr>
            <a:r>
              <a:rPr sz="2400" spc="-5" dirty="0">
                <a:latin typeface="Times New Roman"/>
                <a:cs typeface="Times New Roman"/>
              </a:rPr>
              <a:t>Main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idea:</a:t>
            </a:r>
          </a:p>
          <a:p>
            <a:pPr marL="759460" marR="5080" lvl="1" indent="-226060">
              <a:lnSpc>
                <a:spcPts val="2590"/>
              </a:lnSpc>
              <a:spcBef>
                <a:spcPts val="185"/>
              </a:spcBef>
              <a:buChar char="-"/>
              <a:tabLst>
                <a:tab pos="760095" algn="l"/>
                <a:tab pos="7850505" algn="l"/>
              </a:tabLst>
            </a:pPr>
            <a:r>
              <a:rPr sz="2400" spc="-5" dirty="0">
                <a:latin typeface="Times New Roman"/>
                <a:cs typeface="Times New Roman"/>
              </a:rPr>
              <a:t>set </a:t>
            </a:r>
            <a:r>
              <a:rPr sz="2400" dirty="0">
                <a:latin typeface="Times New Roman"/>
                <a:cs typeface="Times New Roman"/>
              </a:rPr>
              <a:t>up 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</a:t>
            </a:r>
            <a:r>
              <a:rPr sz="2400" spc="5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ur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ence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</a:t>
            </a:r>
            <a:r>
              <a:rPr sz="2400" spc="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at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ng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solu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ion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l</a:t>
            </a:r>
            <a:r>
              <a:rPr sz="2400" spc="5" dirty="0">
                <a:latin typeface="Times New Roman"/>
                <a:cs typeface="Times New Roman"/>
              </a:rPr>
              <a:t>a</a:t>
            </a:r>
            <a:r>
              <a:rPr sz="2400" spc="-4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ger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ins</a:t>
            </a:r>
            <a:r>
              <a:rPr sz="2400" dirty="0">
                <a:latin typeface="Times New Roman"/>
                <a:cs typeface="Times New Roman"/>
              </a:rPr>
              <a:t>tance</a:t>
            </a:r>
            <a:r>
              <a:rPr lang="en-GB"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  solutions of </a:t>
            </a:r>
            <a:r>
              <a:rPr sz="2400" spc="-10" dirty="0">
                <a:latin typeface="Times New Roman"/>
                <a:cs typeface="Times New Roman"/>
              </a:rPr>
              <a:t>some </a:t>
            </a:r>
            <a:r>
              <a:rPr sz="2400" spc="-5" dirty="0">
                <a:latin typeface="Times New Roman"/>
                <a:cs typeface="Times New Roman"/>
              </a:rPr>
              <a:t>smaller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instances</a:t>
            </a:r>
          </a:p>
          <a:p>
            <a:pPr marL="788670" lvl="1" indent="-254635">
              <a:lnSpc>
                <a:spcPts val="2415"/>
              </a:lnSpc>
              <a:buChar char="-"/>
              <a:tabLst>
                <a:tab pos="788035" algn="l"/>
                <a:tab pos="788670" algn="l"/>
              </a:tabLst>
            </a:pPr>
            <a:r>
              <a:rPr sz="2400" dirty="0">
                <a:latin typeface="Times New Roman"/>
                <a:cs typeface="Times New Roman"/>
              </a:rPr>
              <a:t>solve </a:t>
            </a:r>
            <a:r>
              <a:rPr sz="2400" spc="-5" dirty="0">
                <a:latin typeface="Times New Roman"/>
                <a:cs typeface="Times New Roman"/>
              </a:rPr>
              <a:t>smaller </a:t>
            </a:r>
            <a:r>
              <a:rPr sz="2400" dirty="0">
                <a:latin typeface="Times New Roman"/>
                <a:cs typeface="Times New Roman"/>
              </a:rPr>
              <a:t>instances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once</a:t>
            </a:r>
          </a:p>
          <a:p>
            <a:pPr marL="759460" lvl="1" indent="-226060">
              <a:lnSpc>
                <a:spcPts val="2590"/>
              </a:lnSpc>
              <a:buChar char="-"/>
              <a:tabLst>
                <a:tab pos="760095" algn="l"/>
              </a:tabLst>
            </a:pPr>
            <a:r>
              <a:rPr sz="2400" dirty="0">
                <a:latin typeface="Times New Roman"/>
                <a:cs typeface="Times New Roman"/>
              </a:rPr>
              <a:t>record solutions in a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table</a:t>
            </a:r>
          </a:p>
          <a:p>
            <a:pPr marL="759460" lvl="1" indent="-226060">
              <a:lnSpc>
                <a:spcPts val="2735"/>
              </a:lnSpc>
              <a:buChar char="-"/>
              <a:tabLst>
                <a:tab pos="760095" algn="l"/>
              </a:tabLst>
            </a:pPr>
            <a:r>
              <a:rPr sz="2400" dirty="0">
                <a:latin typeface="Times New Roman"/>
                <a:cs typeface="Times New Roman"/>
              </a:rPr>
              <a:t>extract solution to the initial instance from that</a:t>
            </a:r>
            <a:r>
              <a:rPr sz="2400" spc="-20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0C79225-5036-4B90-8FBE-EE9EB48E2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3770-EF10-4B96-9607-85F681841BF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pPr algn="ctr"/>
            <a:r>
              <a:rPr lang="en-US"/>
              <a:t>LCS Example (6)</a:t>
            </a:r>
          </a:p>
        </p:txBody>
      </p:sp>
      <p:sp>
        <p:nvSpPr>
          <p:cNvPr id="50179" name="Line 3"/>
          <p:cNvSpPr>
            <a:spLocks noChangeShapeType="1"/>
          </p:cNvSpPr>
          <p:nvPr/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80" name="Line 4"/>
          <p:cNvSpPr>
            <a:spLocks noChangeShapeType="1"/>
          </p:cNvSpPr>
          <p:nvPr/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81" name="Line 5"/>
          <p:cNvSpPr>
            <a:spLocks noChangeShapeType="1"/>
          </p:cNvSpPr>
          <p:nvPr/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82" name="Line 6"/>
          <p:cNvSpPr>
            <a:spLocks noChangeShapeType="1"/>
          </p:cNvSpPr>
          <p:nvPr/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83" name="Line 7"/>
          <p:cNvSpPr>
            <a:spLocks noChangeShapeType="1"/>
          </p:cNvSpPr>
          <p:nvPr/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87" name="Line 11"/>
          <p:cNvSpPr>
            <a:spLocks noChangeShapeType="1"/>
          </p:cNvSpPr>
          <p:nvPr/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88" name="Line 12"/>
          <p:cNvSpPr>
            <a:spLocks noChangeShapeType="1"/>
          </p:cNvSpPr>
          <p:nvPr/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89" name="Line 13"/>
          <p:cNvSpPr>
            <a:spLocks noChangeShapeType="1"/>
          </p:cNvSpPr>
          <p:nvPr/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90" name="Line 14"/>
          <p:cNvSpPr>
            <a:spLocks noChangeShapeType="1"/>
          </p:cNvSpPr>
          <p:nvPr/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91" name="Line 15"/>
          <p:cNvSpPr>
            <a:spLocks noChangeShapeType="1"/>
          </p:cNvSpPr>
          <p:nvPr/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92" name="Text Box 16"/>
          <p:cNvSpPr txBox="1">
            <a:spLocks noChangeArrowheads="1"/>
          </p:cNvSpPr>
          <p:nvPr/>
        </p:nvSpPr>
        <p:spPr bwMode="auto">
          <a:xfrm>
            <a:off x="2590800" y="762000"/>
            <a:ext cx="50145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j          0             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/>
              <a:t>             2             3              4             5 </a:t>
            </a:r>
          </a:p>
        </p:txBody>
      </p:sp>
      <p:sp>
        <p:nvSpPr>
          <p:cNvPr id="50193" name="Text Box 17"/>
          <p:cNvSpPr txBox="1">
            <a:spLocks noChangeArrowheads="1"/>
          </p:cNvSpPr>
          <p:nvPr/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50194" name="Text Box 18"/>
          <p:cNvSpPr txBox="1">
            <a:spLocks noChangeArrowheads="1"/>
          </p:cNvSpPr>
          <p:nvPr/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  <a:endParaRPr lang="en-US"/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50197" name="Text Box 21"/>
          <p:cNvSpPr txBox="1">
            <a:spLocks noChangeArrowheads="1"/>
          </p:cNvSpPr>
          <p:nvPr/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50198" name="Text Box 22"/>
          <p:cNvSpPr txBox="1">
            <a:spLocks noChangeArrowheads="1"/>
          </p:cNvSpPr>
          <p:nvPr/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50199" name="Text Box 23"/>
          <p:cNvSpPr txBox="1">
            <a:spLocks noChangeArrowheads="1"/>
          </p:cNvSpPr>
          <p:nvPr/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Xi</a:t>
            </a:r>
          </a:p>
        </p:txBody>
      </p:sp>
      <p:sp>
        <p:nvSpPr>
          <p:cNvPr id="50200" name="Text Box 24"/>
          <p:cNvSpPr txBox="1">
            <a:spLocks noChangeArrowheads="1"/>
          </p:cNvSpPr>
          <p:nvPr/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50201" name="Text Box 25"/>
          <p:cNvSpPr txBox="1">
            <a:spLocks noChangeArrowheads="1"/>
          </p:cNvSpPr>
          <p:nvPr/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50202" name="Text Box 26"/>
          <p:cNvSpPr txBox="1">
            <a:spLocks noChangeArrowheads="1"/>
          </p:cNvSpPr>
          <p:nvPr/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50203" name="Text Box 27"/>
          <p:cNvSpPr txBox="1">
            <a:spLocks noChangeArrowheads="1"/>
          </p:cNvSpPr>
          <p:nvPr/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50204" name="Text Box 28"/>
          <p:cNvSpPr txBox="1">
            <a:spLocks noChangeArrowheads="1"/>
          </p:cNvSpPr>
          <p:nvPr/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Yj</a:t>
            </a:r>
          </a:p>
        </p:txBody>
      </p:sp>
      <p:sp>
        <p:nvSpPr>
          <p:cNvPr id="50205" name="Text Box 29"/>
          <p:cNvSpPr txBox="1">
            <a:spLocks noChangeArrowheads="1"/>
          </p:cNvSpPr>
          <p:nvPr/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50206" name="Text Box 30"/>
          <p:cNvSpPr txBox="1">
            <a:spLocks noChangeArrowheads="1"/>
          </p:cNvSpPr>
          <p:nvPr/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50207" name="Text Box 31"/>
          <p:cNvSpPr txBox="1">
            <a:spLocks noChangeArrowheads="1"/>
          </p:cNvSpPr>
          <p:nvPr/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50208" name="Text Box 32"/>
          <p:cNvSpPr txBox="1">
            <a:spLocks noChangeArrowheads="1"/>
          </p:cNvSpPr>
          <p:nvPr/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50209" name="Text Box 33"/>
          <p:cNvSpPr txBox="1">
            <a:spLocks noChangeArrowheads="1"/>
          </p:cNvSpPr>
          <p:nvPr/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en-US"/>
          </a:p>
        </p:txBody>
      </p:sp>
      <p:sp>
        <p:nvSpPr>
          <p:cNvPr id="50210" name="Text Box 34"/>
          <p:cNvSpPr txBox="1">
            <a:spLocks noChangeArrowheads="1"/>
          </p:cNvSpPr>
          <p:nvPr/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50211" name="Text Box 35"/>
          <p:cNvSpPr txBox="1">
            <a:spLocks noChangeArrowheads="1"/>
          </p:cNvSpPr>
          <p:nvPr/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50212" name="Text Box 36"/>
          <p:cNvSpPr txBox="1">
            <a:spLocks noChangeArrowheads="1"/>
          </p:cNvSpPr>
          <p:nvPr/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50213" name="Text Box 37"/>
          <p:cNvSpPr txBox="1">
            <a:spLocks noChangeArrowheads="1"/>
          </p:cNvSpPr>
          <p:nvPr/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50214" name="Text Box 38"/>
          <p:cNvSpPr txBox="1">
            <a:spLocks noChangeArrowheads="1"/>
          </p:cNvSpPr>
          <p:nvPr/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50215" name="Text Box 39"/>
          <p:cNvSpPr txBox="1">
            <a:spLocks noChangeArrowheads="1"/>
          </p:cNvSpPr>
          <p:nvPr/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50216" name="Text Box 40"/>
          <p:cNvSpPr txBox="1">
            <a:spLocks noChangeArrowheads="1"/>
          </p:cNvSpPr>
          <p:nvPr/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50217" name="Text Box 41"/>
          <p:cNvSpPr txBox="1">
            <a:spLocks noChangeArrowheads="1"/>
          </p:cNvSpPr>
          <p:nvPr/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50218" name="Text Box 42"/>
          <p:cNvSpPr txBox="1">
            <a:spLocks noChangeArrowheads="1"/>
          </p:cNvSpPr>
          <p:nvPr/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50219" name="Text Box 43"/>
          <p:cNvSpPr txBox="1">
            <a:spLocks noChangeArrowheads="1"/>
          </p:cNvSpPr>
          <p:nvPr/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50220" name="Text Box 44"/>
          <p:cNvSpPr txBox="1">
            <a:spLocks noChangeArrowheads="1"/>
          </p:cNvSpPr>
          <p:nvPr/>
        </p:nvSpPr>
        <p:spPr bwMode="auto">
          <a:xfrm>
            <a:off x="1371600" y="5105400"/>
            <a:ext cx="6173788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 		if ( X</a:t>
            </a:r>
            <a:r>
              <a:rPr lang="en-US" baseline="-25000">
                <a:solidFill>
                  <a:srgbClr val="008000"/>
                </a:solidFill>
              </a:rPr>
              <a:t>i</a:t>
            </a:r>
            <a:r>
              <a:rPr lang="en-US">
                <a:solidFill>
                  <a:srgbClr val="008000"/>
                </a:solidFill>
              </a:rPr>
              <a:t> == Y</a:t>
            </a:r>
            <a:r>
              <a:rPr lang="en-US" baseline="-25000">
                <a:solidFill>
                  <a:srgbClr val="008000"/>
                </a:solidFill>
              </a:rPr>
              <a:t>j</a:t>
            </a:r>
            <a:r>
              <a:rPr lang="en-US">
                <a:solidFill>
                  <a:srgbClr val="008000"/>
                </a:solidFill>
              </a:rPr>
              <a:t> )		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 			c[i,j] = c[i-1,j-1] + 1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 		else c[i,j] = max( c[i-1,j], c[i,j-1] )</a:t>
            </a:r>
          </a:p>
        </p:txBody>
      </p:sp>
      <p:sp>
        <p:nvSpPr>
          <p:cNvPr id="50222" name="Text Box 46"/>
          <p:cNvSpPr txBox="1">
            <a:spLocks noChangeArrowheads="1"/>
          </p:cNvSpPr>
          <p:nvPr/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50223" name="Text Box 47"/>
          <p:cNvSpPr txBox="1">
            <a:spLocks noChangeArrowheads="1"/>
          </p:cNvSpPr>
          <p:nvPr/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50224" name="Text Box 48"/>
          <p:cNvSpPr txBox="1">
            <a:spLocks noChangeArrowheads="1"/>
          </p:cNvSpPr>
          <p:nvPr/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50225" name="Text Box 49"/>
          <p:cNvSpPr txBox="1">
            <a:spLocks noChangeArrowheads="1"/>
          </p:cNvSpPr>
          <p:nvPr/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50226" name="Text Box 50"/>
          <p:cNvSpPr txBox="1">
            <a:spLocks noChangeArrowheads="1"/>
          </p:cNvSpPr>
          <p:nvPr/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50227" name="Oval 51"/>
          <p:cNvSpPr>
            <a:spLocks noChangeArrowheads="1"/>
          </p:cNvSpPr>
          <p:nvPr/>
        </p:nvSpPr>
        <p:spPr bwMode="auto">
          <a:xfrm>
            <a:off x="3886200" y="1143000"/>
            <a:ext cx="609600" cy="6096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28" name="Oval 52"/>
          <p:cNvSpPr>
            <a:spLocks noChangeArrowheads="1"/>
          </p:cNvSpPr>
          <p:nvPr/>
        </p:nvSpPr>
        <p:spPr bwMode="auto">
          <a:xfrm>
            <a:off x="2362200" y="2819400"/>
            <a:ext cx="609600" cy="6096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29" name="Line 53"/>
          <p:cNvSpPr>
            <a:spLocks noChangeShapeType="1"/>
          </p:cNvSpPr>
          <p:nvPr/>
        </p:nvSpPr>
        <p:spPr bwMode="auto">
          <a:xfrm>
            <a:off x="3581400" y="2743200"/>
            <a:ext cx="3048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31" name="Text Box 55"/>
          <p:cNvSpPr txBox="1">
            <a:spLocks noChangeArrowheads="1"/>
          </p:cNvSpPr>
          <p:nvPr/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  <a:endParaRPr lang="en-US"/>
          </a:p>
        </p:txBody>
      </p:sp>
      <p:sp>
        <p:nvSpPr>
          <p:cNvPr id="50232" name="Text Box 56"/>
          <p:cNvSpPr txBox="1">
            <a:spLocks noChangeArrowheads="1"/>
          </p:cNvSpPr>
          <p:nvPr/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A</a:t>
            </a:r>
            <a:r>
              <a:rPr lang="en-US" sz="3200">
                <a:solidFill>
                  <a:srgbClr val="FF0000"/>
                </a:solidFill>
              </a:rPr>
              <a:t>B</a:t>
            </a:r>
            <a:r>
              <a:rPr lang="en-US" sz="3200"/>
              <a:t>CB</a:t>
            </a:r>
          </a:p>
          <a:p>
            <a:r>
              <a:rPr lang="en-US" sz="3200">
                <a:solidFill>
                  <a:srgbClr val="FF0000"/>
                </a:solidFill>
              </a:rPr>
              <a:t>B</a:t>
            </a:r>
            <a:r>
              <a:rPr lang="en-US" sz="3200"/>
              <a:t>DCAB</a:t>
            </a:r>
            <a:endParaRPr lang="en-US" sz="2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B14E947-F10E-4A86-A091-EDEE44C02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3770-EF10-4B96-9607-85F681841BF0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4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27" grpId="0" animBg="1"/>
      <p:bldP spid="50228" grpId="0" animBg="1"/>
      <p:bldP spid="50229" grpId="0" animBg="1"/>
      <p:bldP spid="50231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pPr algn="ctr"/>
            <a:r>
              <a:rPr lang="en-US"/>
              <a:t>LCS Example (7)</a:t>
            </a:r>
          </a:p>
        </p:txBody>
      </p:sp>
      <p:sp>
        <p:nvSpPr>
          <p:cNvPr id="54275" name="Line 3"/>
          <p:cNvSpPr>
            <a:spLocks noChangeShapeType="1"/>
          </p:cNvSpPr>
          <p:nvPr/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76" name="Line 4"/>
          <p:cNvSpPr>
            <a:spLocks noChangeShapeType="1"/>
          </p:cNvSpPr>
          <p:nvPr/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77" name="Line 5"/>
          <p:cNvSpPr>
            <a:spLocks noChangeShapeType="1"/>
          </p:cNvSpPr>
          <p:nvPr/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78" name="Line 6"/>
          <p:cNvSpPr>
            <a:spLocks noChangeShapeType="1"/>
          </p:cNvSpPr>
          <p:nvPr/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79" name="Line 7"/>
          <p:cNvSpPr>
            <a:spLocks noChangeShapeType="1"/>
          </p:cNvSpPr>
          <p:nvPr/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80" name="Line 8"/>
          <p:cNvSpPr>
            <a:spLocks noChangeShapeType="1"/>
          </p:cNvSpPr>
          <p:nvPr/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81" name="Line 9"/>
          <p:cNvSpPr>
            <a:spLocks noChangeShapeType="1"/>
          </p:cNvSpPr>
          <p:nvPr/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82" name="Line 10"/>
          <p:cNvSpPr>
            <a:spLocks noChangeShapeType="1"/>
          </p:cNvSpPr>
          <p:nvPr/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83" name="Line 11"/>
          <p:cNvSpPr>
            <a:spLocks noChangeShapeType="1"/>
          </p:cNvSpPr>
          <p:nvPr/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84" name="Line 12"/>
          <p:cNvSpPr>
            <a:spLocks noChangeShapeType="1"/>
          </p:cNvSpPr>
          <p:nvPr/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85" name="Line 13"/>
          <p:cNvSpPr>
            <a:spLocks noChangeShapeType="1"/>
          </p:cNvSpPr>
          <p:nvPr/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86" name="Line 14"/>
          <p:cNvSpPr>
            <a:spLocks noChangeShapeType="1"/>
          </p:cNvSpPr>
          <p:nvPr/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87" name="Line 15"/>
          <p:cNvSpPr>
            <a:spLocks noChangeShapeType="1"/>
          </p:cNvSpPr>
          <p:nvPr/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88" name="Text Box 16"/>
          <p:cNvSpPr txBox="1">
            <a:spLocks noChangeArrowheads="1"/>
          </p:cNvSpPr>
          <p:nvPr/>
        </p:nvSpPr>
        <p:spPr bwMode="auto">
          <a:xfrm>
            <a:off x="2590800" y="762000"/>
            <a:ext cx="50145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j         0              1            </a:t>
            </a:r>
            <a:r>
              <a:rPr lang="en-US" dirty="0">
                <a:solidFill>
                  <a:srgbClr val="FF0000"/>
                </a:solidFill>
              </a:rPr>
              <a:t>2              3              4</a:t>
            </a:r>
            <a:r>
              <a:rPr lang="en-US" dirty="0"/>
              <a:t>             5 </a:t>
            </a:r>
          </a:p>
        </p:txBody>
      </p:sp>
      <p:sp>
        <p:nvSpPr>
          <p:cNvPr id="54289" name="Text Box 17"/>
          <p:cNvSpPr txBox="1">
            <a:spLocks noChangeArrowheads="1"/>
          </p:cNvSpPr>
          <p:nvPr/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54290" name="Text Box 18"/>
          <p:cNvSpPr txBox="1">
            <a:spLocks noChangeArrowheads="1"/>
          </p:cNvSpPr>
          <p:nvPr/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54291" name="Text Box 19"/>
          <p:cNvSpPr txBox="1">
            <a:spLocks noChangeArrowheads="1"/>
          </p:cNvSpPr>
          <p:nvPr/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2</a:t>
            </a:r>
            <a:endParaRPr lang="en-US"/>
          </a:p>
        </p:txBody>
      </p:sp>
      <p:sp>
        <p:nvSpPr>
          <p:cNvPr id="54292" name="Text Box 20"/>
          <p:cNvSpPr txBox="1">
            <a:spLocks noChangeArrowheads="1"/>
          </p:cNvSpPr>
          <p:nvPr/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54293" name="Text Box 21"/>
          <p:cNvSpPr txBox="1">
            <a:spLocks noChangeArrowheads="1"/>
          </p:cNvSpPr>
          <p:nvPr/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54294" name="Text Box 22"/>
          <p:cNvSpPr txBox="1">
            <a:spLocks noChangeArrowheads="1"/>
          </p:cNvSpPr>
          <p:nvPr/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54295" name="Text Box 23"/>
          <p:cNvSpPr txBox="1">
            <a:spLocks noChangeArrowheads="1"/>
          </p:cNvSpPr>
          <p:nvPr/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Xi</a:t>
            </a:r>
          </a:p>
        </p:txBody>
      </p:sp>
      <p:sp>
        <p:nvSpPr>
          <p:cNvPr id="54296" name="Text Box 24"/>
          <p:cNvSpPr txBox="1">
            <a:spLocks noChangeArrowheads="1"/>
          </p:cNvSpPr>
          <p:nvPr/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54297" name="Text Box 25"/>
          <p:cNvSpPr txBox="1">
            <a:spLocks noChangeArrowheads="1"/>
          </p:cNvSpPr>
          <p:nvPr/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54298" name="Text Box 26"/>
          <p:cNvSpPr txBox="1">
            <a:spLocks noChangeArrowheads="1"/>
          </p:cNvSpPr>
          <p:nvPr/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54299" name="Text Box 27"/>
          <p:cNvSpPr txBox="1">
            <a:spLocks noChangeArrowheads="1"/>
          </p:cNvSpPr>
          <p:nvPr/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54300" name="Text Box 28"/>
          <p:cNvSpPr txBox="1">
            <a:spLocks noChangeArrowheads="1"/>
          </p:cNvSpPr>
          <p:nvPr/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Yj</a:t>
            </a:r>
          </a:p>
        </p:txBody>
      </p:sp>
      <p:sp>
        <p:nvSpPr>
          <p:cNvPr id="54301" name="Text Box 29"/>
          <p:cNvSpPr txBox="1">
            <a:spLocks noChangeArrowheads="1"/>
          </p:cNvSpPr>
          <p:nvPr/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54302" name="Text Box 30"/>
          <p:cNvSpPr txBox="1">
            <a:spLocks noChangeArrowheads="1"/>
          </p:cNvSpPr>
          <p:nvPr/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54303" name="Text Box 31"/>
          <p:cNvSpPr txBox="1">
            <a:spLocks noChangeArrowheads="1"/>
          </p:cNvSpPr>
          <p:nvPr/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54304" name="Text Box 32"/>
          <p:cNvSpPr txBox="1">
            <a:spLocks noChangeArrowheads="1"/>
          </p:cNvSpPr>
          <p:nvPr/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54305" name="Text Box 33"/>
          <p:cNvSpPr txBox="1">
            <a:spLocks noChangeArrowheads="1"/>
          </p:cNvSpPr>
          <p:nvPr/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en-US"/>
          </a:p>
        </p:txBody>
      </p:sp>
      <p:sp>
        <p:nvSpPr>
          <p:cNvPr id="54306" name="Text Box 34"/>
          <p:cNvSpPr txBox="1">
            <a:spLocks noChangeArrowheads="1"/>
          </p:cNvSpPr>
          <p:nvPr/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54307" name="Text Box 35"/>
          <p:cNvSpPr txBox="1">
            <a:spLocks noChangeArrowheads="1"/>
          </p:cNvSpPr>
          <p:nvPr/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54308" name="Text Box 36"/>
          <p:cNvSpPr txBox="1">
            <a:spLocks noChangeArrowheads="1"/>
          </p:cNvSpPr>
          <p:nvPr/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54309" name="Text Box 37"/>
          <p:cNvSpPr txBox="1">
            <a:spLocks noChangeArrowheads="1"/>
          </p:cNvSpPr>
          <p:nvPr/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54310" name="Text Box 38"/>
          <p:cNvSpPr txBox="1">
            <a:spLocks noChangeArrowheads="1"/>
          </p:cNvSpPr>
          <p:nvPr/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54311" name="Text Box 39"/>
          <p:cNvSpPr txBox="1">
            <a:spLocks noChangeArrowheads="1"/>
          </p:cNvSpPr>
          <p:nvPr/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54312" name="Text Box 40"/>
          <p:cNvSpPr txBox="1">
            <a:spLocks noChangeArrowheads="1"/>
          </p:cNvSpPr>
          <p:nvPr/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54313" name="Text Box 41"/>
          <p:cNvSpPr txBox="1">
            <a:spLocks noChangeArrowheads="1"/>
          </p:cNvSpPr>
          <p:nvPr/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54314" name="Text Box 42"/>
          <p:cNvSpPr txBox="1">
            <a:spLocks noChangeArrowheads="1"/>
          </p:cNvSpPr>
          <p:nvPr/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54315" name="Text Box 43"/>
          <p:cNvSpPr txBox="1">
            <a:spLocks noChangeArrowheads="1"/>
          </p:cNvSpPr>
          <p:nvPr/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54316" name="Text Box 44"/>
          <p:cNvSpPr txBox="1">
            <a:spLocks noChangeArrowheads="1"/>
          </p:cNvSpPr>
          <p:nvPr/>
        </p:nvSpPr>
        <p:spPr bwMode="auto">
          <a:xfrm>
            <a:off x="1371600" y="5105400"/>
            <a:ext cx="6173788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/>
              <a:t> 		if ( X</a:t>
            </a:r>
            <a:r>
              <a:rPr lang="en-US" baseline="-25000"/>
              <a:t>i</a:t>
            </a:r>
            <a:r>
              <a:rPr lang="en-US"/>
              <a:t> == Y</a:t>
            </a:r>
            <a:r>
              <a:rPr lang="en-US" baseline="-25000"/>
              <a:t>j</a:t>
            </a:r>
            <a:r>
              <a:rPr lang="en-US"/>
              <a:t> )		</a:t>
            </a:r>
          </a:p>
          <a:p>
            <a:pPr>
              <a:lnSpc>
                <a:spcPct val="90000"/>
              </a:lnSpc>
            </a:pPr>
            <a:r>
              <a:rPr lang="en-US"/>
              <a:t> 			c[i,j] = c[i-1,j-1] + 1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 		else c[i,j] = max( c[i-1,j], c[i,j-1] )</a:t>
            </a:r>
          </a:p>
        </p:txBody>
      </p:sp>
      <p:sp>
        <p:nvSpPr>
          <p:cNvPr id="54317" name="Text Box 45"/>
          <p:cNvSpPr txBox="1">
            <a:spLocks noChangeArrowheads="1"/>
          </p:cNvSpPr>
          <p:nvPr/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54318" name="Text Box 46"/>
          <p:cNvSpPr txBox="1">
            <a:spLocks noChangeArrowheads="1"/>
          </p:cNvSpPr>
          <p:nvPr/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54320" name="Text Box 48"/>
          <p:cNvSpPr txBox="1">
            <a:spLocks noChangeArrowheads="1"/>
          </p:cNvSpPr>
          <p:nvPr/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54321" name="Text Box 49"/>
          <p:cNvSpPr txBox="1">
            <a:spLocks noChangeArrowheads="1"/>
          </p:cNvSpPr>
          <p:nvPr/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54322" name="Text Box 50"/>
          <p:cNvSpPr txBox="1">
            <a:spLocks noChangeArrowheads="1"/>
          </p:cNvSpPr>
          <p:nvPr/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54323" name="Text Box 51"/>
          <p:cNvSpPr txBox="1">
            <a:spLocks noChangeArrowheads="1"/>
          </p:cNvSpPr>
          <p:nvPr/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54324" name="Text Box 52"/>
          <p:cNvSpPr txBox="1">
            <a:spLocks noChangeArrowheads="1"/>
          </p:cNvSpPr>
          <p:nvPr/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  <a:endParaRPr lang="en-US"/>
          </a:p>
        </p:txBody>
      </p:sp>
      <p:sp>
        <p:nvSpPr>
          <p:cNvPr id="54325" name="Text Box 53"/>
          <p:cNvSpPr txBox="1">
            <a:spLocks noChangeArrowheads="1"/>
          </p:cNvSpPr>
          <p:nvPr/>
        </p:nvSpPr>
        <p:spPr bwMode="auto">
          <a:xfrm>
            <a:off x="64008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  <a:endParaRPr lang="en-US"/>
          </a:p>
        </p:txBody>
      </p:sp>
      <p:sp>
        <p:nvSpPr>
          <p:cNvPr id="54326" name="Text Box 54"/>
          <p:cNvSpPr txBox="1">
            <a:spLocks noChangeArrowheads="1"/>
          </p:cNvSpPr>
          <p:nvPr/>
        </p:nvSpPr>
        <p:spPr bwMode="auto">
          <a:xfrm>
            <a:off x="55626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  <a:endParaRPr lang="en-US"/>
          </a:p>
        </p:txBody>
      </p:sp>
      <p:sp>
        <p:nvSpPr>
          <p:cNvPr id="54327" name="Oval 55"/>
          <p:cNvSpPr>
            <a:spLocks noChangeArrowheads="1"/>
          </p:cNvSpPr>
          <p:nvPr/>
        </p:nvSpPr>
        <p:spPr bwMode="auto">
          <a:xfrm>
            <a:off x="2362200" y="28194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328" name="Oval 56"/>
          <p:cNvSpPr>
            <a:spLocks noChangeArrowheads="1"/>
          </p:cNvSpPr>
          <p:nvPr/>
        </p:nvSpPr>
        <p:spPr bwMode="auto">
          <a:xfrm>
            <a:off x="4572000" y="1066800"/>
            <a:ext cx="25908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329" name="Line 57"/>
          <p:cNvSpPr>
            <a:spLocks noChangeShapeType="1"/>
          </p:cNvSpPr>
          <p:nvPr/>
        </p:nvSpPr>
        <p:spPr bwMode="auto">
          <a:xfrm>
            <a:off x="4343400" y="3048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330" name="Line 58"/>
          <p:cNvSpPr>
            <a:spLocks noChangeShapeType="1"/>
          </p:cNvSpPr>
          <p:nvPr/>
        </p:nvSpPr>
        <p:spPr bwMode="auto">
          <a:xfrm>
            <a:off x="5181600" y="3048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331" name="Line 59"/>
          <p:cNvSpPr>
            <a:spLocks noChangeShapeType="1"/>
          </p:cNvSpPr>
          <p:nvPr/>
        </p:nvSpPr>
        <p:spPr bwMode="auto">
          <a:xfrm>
            <a:off x="6400800" y="2667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336" name="Line 64"/>
          <p:cNvSpPr>
            <a:spLocks noChangeShapeType="1"/>
          </p:cNvSpPr>
          <p:nvPr/>
        </p:nvSpPr>
        <p:spPr bwMode="auto">
          <a:xfrm>
            <a:off x="6019800" y="3048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337" name="Text Box 65"/>
          <p:cNvSpPr txBox="1">
            <a:spLocks noChangeArrowheads="1"/>
          </p:cNvSpPr>
          <p:nvPr/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A</a:t>
            </a:r>
            <a:r>
              <a:rPr lang="en-US" sz="3200">
                <a:solidFill>
                  <a:srgbClr val="FF0000"/>
                </a:solidFill>
              </a:rPr>
              <a:t>B</a:t>
            </a:r>
            <a:r>
              <a:rPr lang="en-US" sz="3200"/>
              <a:t>CB</a:t>
            </a:r>
          </a:p>
          <a:p>
            <a:r>
              <a:rPr lang="en-US" sz="3200">
                <a:solidFill>
                  <a:srgbClr val="008000"/>
                </a:solidFill>
              </a:rPr>
              <a:t>B</a:t>
            </a:r>
            <a:r>
              <a:rPr lang="en-US" sz="3200">
                <a:solidFill>
                  <a:srgbClr val="FF0000"/>
                </a:solidFill>
              </a:rPr>
              <a:t>DCA</a:t>
            </a:r>
            <a:r>
              <a:rPr lang="en-US" sz="3200"/>
              <a:t>B</a:t>
            </a:r>
            <a:endParaRPr lang="en-US" sz="2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548D536-2609-4D37-8110-29A6CFC08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3770-EF10-4B96-9607-85F681841BF0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3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24" grpId="0" autoUpdateAnimBg="0"/>
      <p:bldP spid="54325" grpId="0" autoUpdateAnimBg="0"/>
      <p:bldP spid="54326" grpId="0" autoUpdateAnimBg="0"/>
      <p:bldP spid="54329" grpId="0" animBg="1"/>
      <p:bldP spid="54330" grpId="0" animBg="1"/>
      <p:bldP spid="54331" grpId="0" animBg="1"/>
      <p:bldP spid="5433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pPr algn="ctr"/>
            <a:r>
              <a:rPr lang="en-US"/>
              <a:t>LCS Example (8)</a:t>
            </a:r>
          </a:p>
        </p:txBody>
      </p:sp>
      <p:sp>
        <p:nvSpPr>
          <p:cNvPr id="60419" name="Line 3"/>
          <p:cNvSpPr>
            <a:spLocks noChangeShapeType="1"/>
          </p:cNvSpPr>
          <p:nvPr/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20" name="Line 4"/>
          <p:cNvSpPr>
            <a:spLocks noChangeShapeType="1"/>
          </p:cNvSpPr>
          <p:nvPr/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21" name="Line 5"/>
          <p:cNvSpPr>
            <a:spLocks noChangeShapeType="1"/>
          </p:cNvSpPr>
          <p:nvPr/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22" name="Line 6"/>
          <p:cNvSpPr>
            <a:spLocks noChangeShapeType="1"/>
          </p:cNvSpPr>
          <p:nvPr/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23" name="Line 7"/>
          <p:cNvSpPr>
            <a:spLocks noChangeShapeType="1"/>
          </p:cNvSpPr>
          <p:nvPr/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24" name="Line 8"/>
          <p:cNvSpPr>
            <a:spLocks noChangeShapeType="1"/>
          </p:cNvSpPr>
          <p:nvPr/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25" name="Line 9"/>
          <p:cNvSpPr>
            <a:spLocks noChangeShapeType="1"/>
          </p:cNvSpPr>
          <p:nvPr/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26" name="Line 10"/>
          <p:cNvSpPr>
            <a:spLocks noChangeShapeType="1"/>
          </p:cNvSpPr>
          <p:nvPr/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27" name="Line 11"/>
          <p:cNvSpPr>
            <a:spLocks noChangeShapeType="1"/>
          </p:cNvSpPr>
          <p:nvPr/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28" name="Line 12"/>
          <p:cNvSpPr>
            <a:spLocks noChangeShapeType="1"/>
          </p:cNvSpPr>
          <p:nvPr/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29" name="Line 13"/>
          <p:cNvSpPr>
            <a:spLocks noChangeShapeType="1"/>
          </p:cNvSpPr>
          <p:nvPr/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30" name="Line 14"/>
          <p:cNvSpPr>
            <a:spLocks noChangeShapeType="1"/>
          </p:cNvSpPr>
          <p:nvPr/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31" name="Line 15"/>
          <p:cNvSpPr>
            <a:spLocks noChangeShapeType="1"/>
          </p:cNvSpPr>
          <p:nvPr/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32" name="Text Box 16"/>
          <p:cNvSpPr txBox="1">
            <a:spLocks noChangeArrowheads="1"/>
          </p:cNvSpPr>
          <p:nvPr/>
        </p:nvSpPr>
        <p:spPr bwMode="auto">
          <a:xfrm>
            <a:off x="2590800" y="762000"/>
            <a:ext cx="51203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j         0              1             2              3             4              </a:t>
            </a:r>
            <a:r>
              <a:rPr lang="en-US" b="1" dirty="0">
                <a:solidFill>
                  <a:srgbClr val="FF0000"/>
                </a:solidFill>
              </a:rPr>
              <a:t>5</a:t>
            </a:r>
            <a:r>
              <a:rPr lang="en-US" dirty="0"/>
              <a:t> </a:t>
            </a:r>
          </a:p>
        </p:txBody>
      </p:sp>
      <p:sp>
        <p:nvSpPr>
          <p:cNvPr id="60433" name="Text Box 17"/>
          <p:cNvSpPr txBox="1">
            <a:spLocks noChangeArrowheads="1"/>
          </p:cNvSpPr>
          <p:nvPr/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60434" name="Text Box 18"/>
          <p:cNvSpPr txBox="1">
            <a:spLocks noChangeArrowheads="1"/>
          </p:cNvSpPr>
          <p:nvPr/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60435" name="Text Box 19"/>
          <p:cNvSpPr txBox="1">
            <a:spLocks noChangeArrowheads="1"/>
          </p:cNvSpPr>
          <p:nvPr/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  <a:endParaRPr lang="en-US"/>
          </a:p>
        </p:txBody>
      </p:sp>
      <p:sp>
        <p:nvSpPr>
          <p:cNvPr id="60436" name="Text Box 20"/>
          <p:cNvSpPr txBox="1">
            <a:spLocks noChangeArrowheads="1"/>
          </p:cNvSpPr>
          <p:nvPr/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60437" name="Text Box 21"/>
          <p:cNvSpPr txBox="1">
            <a:spLocks noChangeArrowheads="1"/>
          </p:cNvSpPr>
          <p:nvPr/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60438" name="Text Box 22"/>
          <p:cNvSpPr txBox="1">
            <a:spLocks noChangeArrowheads="1"/>
          </p:cNvSpPr>
          <p:nvPr/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60439" name="Text Box 23"/>
          <p:cNvSpPr txBox="1">
            <a:spLocks noChangeArrowheads="1"/>
          </p:cNvSpPr>
          <p:nvPr/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Xi</a:t>
            </a:r>
          </a:p>
        </p:txBody>
      </p:sp>
      <p:sp>
        <p:nvSpPr>
          <p:cNvPr id="60440" name="Text Box 24"/>
          <p:cNvSpPr txBox="1">
            <a:spLocks noChangeArrowheads="1"/>
          </p:cNvSpPr>
          <p:nvPr/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60441" name="Text Box 25"/>
          <p:cNvSpPr txBox="1">
            <a:spLocks noChangeArrowheads="1"/>
          </p:cNvSpPr>
          <p:nvPr/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60442" name="Text Box 26"/>
          <p:cNvSpPr txBox="1">
            <a:spLocks noChangeArrowheads="1"/>
          </p:cNvSpPr>
          <p:nvPr/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60443" name="Text Box 27"/>
          <p:cNvSpPr txBox="1">
            <a:spLocks noChangeArrowheads="1"/>
          </p:cNvSpPr>
          <p:nvPr/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60444" name="Text Box 28"/>
          <p:cNvSpPr txBox="1">
            <a:spLocks noChangeArrowheads="1"/>
          </p:cNvSpPr>
          <p:nvPr/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Yj</a:t>
            </a:r>
          </a:p>
        </p:txBody>
      </p:sp>
      <p:sp>
        <p:nvSpPr>
          <p:cNvPr id="60445" name="Text Box 29"/>
          <p:cNvSpPr txBox="1">
            <a:spLocks noChangeArrowheads="1"/>
          </p:cNvSpPr>
          <p:nvPr/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60446" name="Text Box 30"/>
          <p:cNvSpPr txBox="1">
            <a:spLocks noChangeArrowheads="1"/>
          </p:cNvSpPr>
          <p:nvPr/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60447" name="Text Box 31"/>
          <p:cNvSpPr txBox="1">
            <a:spLocks noChangeArrowheads="1"/>
          </p:cNvSpPr>
          <p:nvPr/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60448" name="Text Box 32"/>
          <p:cNvSpPr txBox="1">
            <a:spLocks noChangeArrowheads="1"/>
          </p:cNvSpPr>
          <p:nvPr/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60449" name="Text Box 33"/>
          <p:cNvSpPr txBox="1">
            <a:spLocks noChangeArrowheads="1"/>
          </p:cNvSpPr>
          <p:nvPr/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en-US"/>
          </a:p>
        </p:txBody>
      </p:sp>
      <p:sp>
        <p:nvSpPr>
          <p:cNvPr id="60450" name="Text Box 34"/>
          <p:cNvSpPr txBox="1">
            <a:spLocks noChangeArrowheads="1"/>
          </p:cNvSpPr>
          <p:nvPr/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0451" name="Text Box 35"/>
          <p:cNvSpPr txBox="1">
            <a:spLocks noChangeArrowheads="1"/>
          </p:cNvSpPr>
          <p:nvPr/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0452" name="Text Box 36"/>
          <p:cNvSpPr txBox="1">
            <a:spLocks noChangeArrowheads="1"/>
          </p:cNvSpPr>
          <p:nvPr/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0453" name="Text Box 37"/>
          <p:cNvSpPr txBox="1">
            <a:spLocks noChangeArrowheads="1"/>
          </p:cNvSpPr>
          <p:nvPr/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0454" name="Text Box 38"/>
          <p:cNvSpPr txBox="1">
            <a:spLocks noChangeArrowheads="1"/>
          </p:cNvSpPr>
          <p:nvPr/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0455" name="Text Box 39"/>
          <p:cNvSpPr txBox="1">
            <a:spLocks noChangeArrowheads="1"/>
          </p:cNvSpPr>
          <p:nvPr/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0456" name="Text Box 40"/>
          <p:cNvSpPr txBox="1">
            <a:spLocks noChangeArrowheads="1"/>
          </p:cNvSpPr>
          <p:nvPr/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0457" name="Text Box 41"/>
          <p:cNvSpPr txBox="1">
            <a:spLocks noChangeArrowheads="1"/>
          </p:cNvSpPr>
          <p:nvPr/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0458" name="Text Box 42"/>
          <p:cNvSpPr txBox="1">
            <a:spLocks noChangeArrowheads="1"/>
          </p:cNvSpPr>
          <p:nvPr/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0459" name="Text Box 43"/>
          <p:cNvSpPr txBox="1">
            <a:spLocks noChangeArrowheads="1"/>
          </p:cNvSpPr>
          <p:nvPr/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0460" name="Text Box 44"/>
          <p:cNvSpPr txBox="1">
            <a:spLocks noChangeArrowheads="1"/>
          </p:cNvSpPr>
          <p:nvPr/>
        </p:nvSpPr>
        <p:spPr bwMode="auto">
          <a:xfrm>
            <a:off x="1371600" y="5105400"/>
            <a:ext cx="6173788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 		if ( X</a:t>
            </a:r>
            <a:r>
              <a:rPr lang="en-US" baseline="-25000">
                <a:solidFill>
                  <a:srgbClr val="008000"/>
                </a:solidFill>
              </a:rPr>
              <a:t>i</a:t>
            </a:r>
            <a:r>
              <a:rPr lang="en-US">
                <a:solidFill>
                  <a:srgbClr val="008000"/>
                </a:solidFill>
              </a:rPr>
              <a:t> == Y</a:t>
            </a:r>
            <a:r>
              <a:rPr lang="en-US" baseline="-25000">
                <a:solidFill>
                  <a:srgbClr val="008000"/>
                </a:solidFill>
              </a:rPr>
              <a:t>j</a:t>
            </a:r>
            <a:r>
              <a:rPr lang="en-US">
                <a:solidFill>
                  <a:srgbClr val="008000"/>
                </a:solidFill>
              </a:rPr>
              <a:t> )		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 			c[i,j] = c[i-1,j-1] + 1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 		else c[i,j] = max( c[i-1,j], c[i,j-1] )</a:t>
            </a:r>
          </a:p>
        </p:txBody>
      </p:sp>
      <p:sp>
        <p:nvSpPr>
          <p:cNvPr id="60461" name="Text Box 45"/>
          <p:cNvSpPr txBox="1">
            <a:spLocks noChangeArrowheads="1"/>
          </p:cNvSpPr>
          <p:nvPr/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60462" name="Text Box 46"/>
          <p:cNvSpPr txBox="1">
            <a:spLocks noChangeArrowheads="1"/>
          </p:cNvSpPr>
          <p:nvPr/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0463" name="Text Box 47"/>
          <p:cNvSpPr txBox="1">
            <a:spLocks noChangeArrowheads="1"/>
          </p:cNvSpPr>
          <p:nvPr/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0464" name="Text Box 48"/>
          <p:cNvSpPr txBox="1">
            <a:spLocks noChangeArrowheads="1"/>
          </p:cNvSpPr>
          <p:nvPr/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0465" name="Text Box 49"/>
          <p:cNvSpPr txBox="1">
            <a:spLocks noChangeArrowheads="1"/>
          </p:cNvSpPr>
          <p:nvPr/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60466" name="Text Box 50"/>
          <p:cNvSpPr txBox="1">
            <a:spLocks noChangeArrowheads="1"/>
          </p:cNvSpPr>
          <p:nvPr/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60467" name="Text Box 51"/>
          <p:cNvSpPr txBox="1">
            <a:spLocks noChangeArrowheads="1"/>
          </p:cNvSpPr>
          <p:nvPr/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60468" name="Text Box 52"/>
          <p:cNvSpPr txBox="1">
            <a:spLocks noChangeArrowheads="1"/>
          </p:cNvSpPr>
          <p:nvPr/>
        </p:nvSpPr>
        <p:spPr bwMode="auto">
          <a:xfrm>
            <a:off x="55626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60469" name="Text Box 53"/>
          <p:cNvSpPr txBox="1">
            <a:spLocks noChangeArrowheads="1"/>
          </p:cNvSpPr>
          <p:nvPr/>
        </p:nvSpPr>
        <p:spPr bwMode="auto">
          <a:xfrm>
            <a:off x="64008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60470" name="Text Box 54"/>
          <p:cNvSpPr txBox="1">
            <a:spLocks noChangeArrowheads="1"/>
          </p:cNvSpPr>
          <p:nvPr/>
        </p:nvSpPr>
        <p:spPr bwMode="auto">
          <a:xfrm>
            <a:off x="72390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  <a:endParaRPr lang="en-US"/>
          </a:p>
        </p:txBody>
      </p:sp>
      <p:sp>
        <p:nvSpPr>
          <p:cNvPr id="60471" name="Oval 55"/>
          <p:cNvSpPr>
            <a:spLocks noChangeArrowheads="1"/>
          </p:cNvSpPr>
          <p:nvPr/>
        </p:nvSpPr>
        <p:spPr bwMode="auto">
          <a:xfrm>
            <a:off x="2362200" y="2819400"/>
            <a:ext cx="609600" cy="6096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72" name="Oval 56"/>
          <p:cNvSpPr>
            <a:spLocks noChangeArrowheads="1"/>
          </p:cNvSpPr>
          <p:nvPr/>
        </p:nvSpPr>
        <p:spPr bwMode="auto">
          <a:xfrm>
            <a:off x="7162800" y="1066800"/>
            <a:ext cx="609600" cy="6096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73" name="Line 57"/>
          <p:cNvSpPr>
            <a:spLocks noChangeShapeType="1"/>
          </p:cNvSpPr>
          <p:nvPr/>
        </p:nvSpPr>
        <p:spPr bwMode="auto">
          <a:xfrm>
            <a:off x="6934200" y="2667000"/>
            <a:ext cx="304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74" name="Text Box 58"/>
          <p:cNvSpPr txBox="1">
            <a:spLocks noChangeArrowheads="1"/>
          </p:cNvSpPr>
          <p:nvPr/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A</a:t>
            </a:r>
            <a:r>
              <a:rPr lang="en-US" sz="3200">
                <a:solidFill>
                  <a:srgbClr val="FF0000"/>
                </a:solidFill>
              </a:rPr>
              <a:t>B</a:t>
            </a:r>
            <a:r>
              <a:rPr lang="en-US" sz="3200"/>
              <a:t>CB</a:t>
            </a:r>
          </a:p>
          <a:p>
            <a:r>
              <a:rPr lang="en-US" sz="3200">
                <a:solidFill>
                  <a:srgbClr val="008000"/>
                </a:solidFill>
              </a:rPr>
              <a:t>BDCA</a:t>
            </a:r>
            <a:r>
              <a:rPr lang="en-US" sz="3200">
                <a:solidFill>
                  <a:srgbClr val="FF0000"/>
                </a:solidFill>
              </a:rPr>
              <a:t>B</a:t>
            </a:r>
            <a:endParaRPr lang="en-US" sz="2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AAA3C3A-0A66-4151-B70B-625BDAF74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3770-EF10-4B96-9607-85F681841BF0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7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70" grpId="0" autoUpdateAnimBg="0"/>
      <p:bldP spid="60471" grpId="0" animBg="1"/>
      <p:bldP spid="60472" grpId="0" animBg="1"/>
      <p:bldP spid="6047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pPr algn="ctr"/>
            <a:r>
              <a:rPr lang="en-US"/>
              <a:t>LCS Example (10)</a:t>
            </a:r>
          </a:p>
        </p:txBody>
      </p:sp>
      <p:sp>
        <p:nvSpPr>
          <p:cNvPr id="62467" name="Line 3"/>
          <p:cNvSpPr>
            <a:spLocks noChangeShapeType="1"/>
          </p:cNvSpPr>
          <p:nvPr/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68" name="Line 4"/>
          <p:cNvSpPr>
            <a:spLocks noChangeShapeType="1"/>
          </p:cNvSpPr>
          <p:nvPr/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69" name="Line 5"/>
          <p:cNvSpPr>
            <a:spLocks noChangeShapeType="1"/>
          </p:cNvSpPr>
          <p:nvPr/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70" name="Line 6"/>
          <p:cNvSpPr>
            <a:spLocks noChangeShapeType="1"/>
          </p:cNvSpPr>
          <p:nvPr/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71" name="Line 7"/>
          <p:cNvSpPr>
            <a:spLocks noChangeShapeType="1"/>
          </p:cNvSpPr>
          <p:nvPr/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72" name="Line 8"/>
          <p:cNvSpPr>
            <a:spLocks noChangeShapeType="1"/>
          </p:cNvSpPr>
          <p:nvPr/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73" name="Line 9"/>
          <p:cNvSpPr>
            <a:spLocks noChangeShapeType="1"/>
          </p:cNvSpPr>
          <p:nvPr/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74" name="Line 10"/>
          <p:cNvSpPr>
            <a:spLocks noChangeShapeType="1"/>
          </p:cNvSpPr>
          <p:nvPr/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75" name="Line 11"/>
          <p:cNvSpPr>
            <a:spLocks noChangeShapeType="1"/>
          </p:cNvSpPr>
          <p:nvPr/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76" name="Line 12"/>
          <p:cNvSpPr>
            <a:spLocks noChangeShapeType="1"/>
          </p:cNvSpPr>
          <p:nvPr/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77" name="Line 13"/>
          <p:cNvSpPr>
            <a:spLocks noChangeShapeType="1"/>
          </p:cNvSpPr>
          <p:nvPr/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78" name="Line 14"/>
          <p:cNvSpPr>
            <a:spLocks noChangeShapeType="1"/>
          </p:cNvSpPr>
          <p:nvPr/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79" name="Line 15"/>
          <p:cNvSpPr>
            <a:spLocks noChangeShapeType="1"/>
          </p:cNvSpPr>
          <p:nvPr/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80" name="Text Box 16"/>
          <p:cNvSpPr txBox="1">
            <a:spLocks noChangeArrowheads="1"/>
          </p:cNvSpPr>
          <p:nvPr/>
        </p:nvSpPr>
        <p:spPr bwMode="auto">
          <a:xfrm>
            <a:off x="2590800" y="762000"/>
            <a:ext cx="50674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j          0             </a:t>
            </a:r>
            <a:r>
              <a:rPr lang="en-US" b="1" dirty="0">
                <a:solidFill>
                  <a:srgbClr val="FF0000"/>
                </a:solidFill>
              </a:rPr>
              <a:t>1             2</a:t>
            </a:r>
            <a:r>
              <a:rPr lang="en-US" dirty="0"/>
              <a:t>             3              4              5 </a:t>
            </a:r>
          </a:p>
        </p:txBody>
      </p:sp>
      <p:sp>
        <p:nvSpPr>
          <p:cNvPr id="62481" name="Text Box 17"/>
          <p:cNvSpPr txBox="1">
            <a:spLocks noChangeArrowheads="1"/>
          </p:cNvSpPr>
          <p:nvPr/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62482" name="Text Box 18"/>
          <p:cNvSpPr txBox="1">
            <a:spLocks noChangeArrowheads="1"/>
          </p:cNvSpPr>
          <p:nvPr/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62483" name="Text Box 19"/>
          <p:cNvSpPr txBox="1">
            <a:spLocks noChangeArrowheads="1"/>
          </p:cNvSpPr>
          <p:nvPr/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62484" name="Text Box 20"/>
          <p:cNvSpPr txBox="1">
            <a:spLocks noChangeArrowheads="1"/>
          </p:cNvSpPr>
          <p:nvPr/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3</a:t>
            </a:r>
            <a:endParaRPr lang="en-US"/>
          </a:p>
        </p:txBody>
      </p:sp>
      <p:sp>
        <p:nvSpPr>
          <p:cNvPr id="62485" name="Text Box 21"/>
          <p:cNvSpPr txBox="1">
            <a:spLocks noChangeArrowheads="1"/>
          </p:cNvSpPr>
          <p:nvPr/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62486" name="Text Box 22"/>
          <p:cNvSpPr txBox="1">
            <a:spLocks noChangeArrowheads="1"/>
          </p:cNvSpPr>
          <p:nvPr/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62487" name="Text Box 23"/>
          <p:cNvSpPr txBox="1">
            <a:spLocks noChangeArrowheads="1"/>
          </p:cNvSpPr>
          <p:nvPr/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Xi</a:t>
            </a:r>
          </a:p>
        </p:txBody>
      </p:sp>
      <p:sp>
        <p:nvSpPr>
          <p:cNvPr id="62488" name="Text Box 24"/>
          <p:cNvSpPr txBox="1">
            <a:spLocks noChangeArrowheads="1"/>
          </p:cNvSpPr>
          <p:nvPr/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62489" name="Text Box 25"/>
          <p:cNvSpPr txBox="1">
            <a:spLocks noChangeArrowheads="1"/>
          </p:cNvSpPr>
          <p:nvPr/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62490" name="Text Box 26"/>
          <p:cNvSpPr txBox="1">
            <a:spLocks noChangeArrowheads="1"/>
          </p:cNvSpPr>
          <p:nvPr/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62491" name="Text Box 27"/>
          <p:cNvSpPr txBox="1">
            <a:spLocks noChangeArrowheads="1"/>
          </p:cNvSpPr>
          <p:nvPr/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62492" name="Text Box 28"/>
          <p:cNvSpPr txBox="1">
            <a:spLocks noChangeArrowheads="1"/>
          </p:cNvSpPr>
          <p:nvPr/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Yj</a:t>
            </a:r>
          </a:p>
        </p:txBody>
      </p:sp>
      <p:sp>
        <p:nvSpPr>
          <p:cNvPr id="62493" name="Text Box 29"/>
          <p:cNvSpPr txBox="1">
            <a:spLocks noChangeArrowheads="1"/>
          </p:cNvSpPr>
          <p:nvPr/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62494" name="Text Box 30"/>
          <p:cNvSpPr txBox="1">
            <a:spLocks noChangeArrowheads="1"/>
          </p:cNvSpPr>
          <p:nvPr/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62495" name="Text Box 31"/>
          <p:cNvSpPr txBox="1">
            <a:spLocks noChangeArrowheads="1"/>
          </p:cNvSpPr>
          <p:nvPr/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62496" name="Text Box 32"/>
          <p:cNvSpPr txBox="1">
            <a:spLocks noChangeArrowheads="1"/>
          </p:cNvSpPr>
          <p:nvPr/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62497" name="Text Box 33"/>
          <p:cNvSpPr txBox="1">
            <a:spLocks noChangeArrowheads="1"/>
          </p:cNvSpPr>
          <p:nvPr/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en-US"/>
          </a:p>
        </p:txBody>
      </p:sp>
      <p:sp>
        <p:nvSpPr>
          <p:cNvPr id="62498" name="Text Box 34"/>
          <p:cNvSpPr txBox="1">
            <a:spLocks noChangeArrowheads="1"/>
          </p:cNvSpPr>
          <p:nvPr/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2499" name="Text Box 35"/>
          <p:cNvSpPr txBox="1">
            <a:spLocks noChangeArrowheads="1"/>
          </p:cNvSpPr>
          <p:nvPr/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2500" name="Text Box 36"/>
          <p:cNvSpPr txBox="1">
            <a:spLocks noChangeArrowheads="1"/>
          </p:cNvSpPr>
          <p:nvPr/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2501" name="Text Box 37"/>
          <p:cNvSpPr txBox="1">
            <a:spLocks noChangeArrowheads="1"/>
          </p:cNvSpPr>
          <p:nvPr/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2502" name="Text Box 38"/>
          <p:cNvSpPr txBox="1">
            <a:spLocks noChangeArrowheads="1"/>
          </p:cNvSpPr>
          <p:nvPr/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2503" name="Text Box 39"/>
          <p:cNvSpPr txBox="1">
            <a:spLocks noChangeArrowheads="1"/>
          </p:cNvSpPr>
          <p:nvPr/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2504" name="Text Box 40"/>
          <p:cNvSpPr txBox="1">
            <a:spLocks noChangeArrowheads="1"/>
          </p:cNvSpPr>
          <p:nvPr/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2505" name="Text Box 41"/>
          <p:cNvSpPr txBox="1">
            <a:spLocks noChangeArrowheads="1"/>
          </p:cNvSpPr>
          <p:nvPr/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2506" name="Text Box 42"/>
          <p:cNvSpPr txBox="1">
            <a:spLocks noChangeArrowheads="1"/>
          </p:cNvSpPr>
          <p:nvPr/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2507" name="Text Box 43"/>
          <p:cNvSpPr txBox="1">
            <a:spLocks noChangeArrowheads="1"/>
          </p:cNvSpPr>
          <p:nvPr/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2508" name="Text Box 44"/>
          <p:cNvSpPr txBox="1">
            <a:spLocks noChangeArrowheads="1"/>
          </p:cNvSpPr>
          <p:nvPr/>
        </p:nvSpPr>
        <p:spPr bwMode="auto">
          <a:xfrm>
            <a:off x="1371600" y="5105400"/>
            <a:ext cx="6173788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/>
              <a:t>		if ( X</a:t>
            </a:r>
            <a:r>
              <a:rPr lang="en-US" baseline="-25000"/>
              <a:t>i</a:t>
            </a:r>
            <a:r>
              <a:rPr lang="en-US"/>
              <a:t> == Y</a:t>
            </a:r>
            <a:r>
              <a:rPr lang="en-US" baseline="-25000"/>
              <a:t>j</a:t>
            </a:r>
            <a:r>
              <a:rPr lang="en-US"/>
              <a:t> )		</a:t>
            </a:r>
          </a:p>
          <a:p>
            <a:pPr>
              <a:lnSpc>
                <a:spcPct val="90000"/>
              </a:lnSpc>
            </a:pPr>
            <a:r>
              <a:rPr lang="en-US"/>
              <a:t>			c[i,j] = c[i-1,j-1] + 1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		else c[i,j] = max( c[i-1,j], c[i,j-1] )</a:t>
            </a:r>
          </a:p>
          <a:p>
            <a:pPr>
              <a:lnSpc>
                <a:spcPct val="90000"/>
              </a:lnSpc>
            </a:pPr>
            <a:endParaRPr lang="en-US" sz="2800" baseline="-25000">
              <a:solidFill>
                <a:srgbClr val="33CC33"/>
              </a:solidFill>
            </a:endParaRPr>
          </a:p>
        </p:txBody>
      </p:sp>
      <p:sp>
        <p:nvSpPr>
          <p:cNvPr id="62509" name="Text Box 45"/>
          <p:cNvSpPr txBox="1">
            <a:spLocks noChangeArrowheads="1"/>
          </p:cNvSpPr>
          <p:nvPr/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62510" name="Text Box 46"/>
          <p:cNvSpPr txBox="1">
            <a:spLocks noChangeArrowheads="1"/>
          </p:cNvSpPr>
          <p:nvPr/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2511" name="Text Box 47"/>
          <p:cNvSpPr txBox="1">
            <a:spLocks noChangeArrowheads="1"/>
          </p:cNvSpPr>
          <p:nvPr/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2512" name="Text Box 48"/>
          <p:cNvSpPr txBox="1">
            <a:spLocks noChangeArrowheads="1"/>
          </p:cNvSpPr>
          <p:nvPr/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2513" name="Text Box 49"/>
          <p:cNvSpPr txBox="1">
            <a:spLocks noChangeArrowheads="1"/>
          </p:cNvSpPr>
          <p:nvPr/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62514" name="Text Box 50"/>
          <p:cNvSpPr txBox="1">
            <a:spLocks noChangeArrowheads="1"/>
          </p:cNvSpPr>
          <p:nvPr/>
        </p:nvSpPr>
        <p:spPr bwMode="auto">
          <a:xfrm>
            <a:off x="72390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/>
          </a:p>
        </p:txBody>
      </p:sp>
      <p:sp>
        <p:nvSpPr>
          <p:cNvPr id="62515" name="Text Box 51"/>
          <p:cNvSpPr txBox="1">
            <a:spLocks noChangeArrowheads="1"/>
          </p:cNvSpPr>
          <p:nvPr/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62516" name="Text Box 52"/>
          <p:cNvSpPr txBox="1">
            <a:spLocks noChangeArrowheads="1"/>
          </p:cNvSpPr>
          <p:nvPr/>
        </p:nvSpPr>
        <p:spPr bwMode="auto">
          <a:xfrm>
            <a:off x="55626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62517" name="Text Box 53"/>
          <p:cNvSpPr txBox="1">
            <a:spLocks noChangeArrowheads="1"/>
          </p:cNvSpPr>
          <p:nvPr/>
        </p:nvSpPr>
        <p:spPr bwMode="auto">
          <a:xfrm>
            <a:off x="64008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62518" name="Text Box 54"/>
          <p:cNvSpPr txBox="1">
            <a:spLocks noChangeArrowheads="1"/>
          </p:cNvSpPr>
          <p:nvPr/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62519" name="Oval 55"/>
          <p:cNvSpPr>
            <a:spLocks noChangeArrowheads="1"/>
          </p:cNvSpPr>
          <p:nvPr/>
        </p:nvSpPr>
        <p:spPr bwMode="auto">
          <a:xfrm>
            <a:off x="2362200" y="35052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2520" name="Oval 56"/>
          <p:cNvSpPr>
            <a:spLocks noChangeArrowheads="1"/>
          </p:cNvSpPr>
          <p:nvPr/>
        </p:nvSpPr>
        <p:spPr bwMode="auto">
          <a:xfrm>
            <a:off x="3810000" y="1066800"/>
            <a:ext cx="15240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2521" name="Text Box 57"/>
          <p:cNvSpPr txBox="1">
            <a:spLocks noChangeArrowheads="1"/>
          </p:cNvSpPr>
          <p:nvPr/>
        </p:nvSpPr>
        <p:spPr bwMode="auto">
          <a:xfrm>
            <a:off x="3962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2522" name="Text Box 58"/>
          <p:cNvSpPr txBox="1">
            <a:spLocks noChangeArrowheads="1"/>
          </p:cNvSpPr>
          <p:nvPr/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  <a:endParaRPr lang="en-US"/>
          </a:p>
        </p:txBody>
      </p:sp>
      <p:sp>
        <p:nvSpPr>
          <p:cNvPr id="62523" name="Line 59"/>
          <p:cNvSpPr>
            <a:spLocks noChangeShapeType="1"/>
          </p:cNvSpPr>
          <p:nvPr/>
        </p:nvSpPr>
        <p:spPr bwMode="auto">
          <a:xfrm>
            <a:off x="3886200" y="3429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525" name="Line 61"/>
          <p:cNvSpPr>
            <a:spLocks noChangeShapeType="1"/>
          </p:cNvSpPr>
          <p:nvPr/>
        </p:nvSpPr>
        <p:spPr bwMode="auto">
          <a:xfrm>
            <a:off x="4724400" y="3429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526" name="Line 62"/>
          <p:cNvSpPr>
            <a:spLocks noChangeShapeType="1"/>
          </p:cNvSpPr>
          <p:nvPr/>
        </p:nvSpPr>
        <p:spPr bwMode="auto">
          <a:xfrm>
            <a:off x="4343400" y="3810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527" name="Text Box 63"/>
          <p:cNvSpPr txBox="1">
            <a:spLocks noChangeArrowheads="1"/>
          </p:cNvSpPr>
          <p:nvPr/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AB</a:t>
            </a:r>
            <a:r>
              <a:rPr lang="en-US" sz="3200">
                <a:solidFill>
                  <a:srgbClr val="FF0000"/>
                </a:solidFill>
              </a:rPr>
              <a:t>C</a:t>
            </a:r>
            <a:r>
              <a:rPr lang="en-US" sz="3200"/>
              <a:t>B</a:t>
            </a:r>
          </a:p>
          <a:p>
            <a:r>
              <a:rPr lang="en-US" sz="3200">
                <a:solidFill>
                  <a:srgbClr val="FF0000"/>
                </a:solidFill>
              </a:rPr>
              <a:t>BD</a:t>
            </a:r>
            <a:r>
              <a:rPr lang="en-US" sz="3200"/>
              <a:t>CAB</a:t>
            </a:r>
            <a:endParaRPr lang="en-US" sz="2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43C1808-A7E5-4005-BE5F-E707AAB56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3770-EF10-4B96-9607-85F681841BF0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1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21" grpId="0" autoUpdateAnimBg="0"/>
      <p:bldP spid="62522" grpId="0" autoUpdateAnimBg="0"/>
      <p:bldP spid="62523" grpId="0" animBg="1"/>
      <p:bldP spid="62525" grpId="0" animBg="1"/>
      <p:bldP spid="6252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pPr algn="ctr"/>
            <a:r>
              <a:rPr lang="en-US"/>
              <a:t>LCS Example (11)</a:t>
            </a:r>
          </a:p>
        </p:txBody>
      </p:sp>
      <p:sp>
        <p:nvSpPr>
          <p:cNvPr id="64515" name="Line 3"/>
          <p:cNvSpPr>
            <a:spLocks noChangeShapeType="1"/>
          </p:cNvSpPr>
          <p:nvPr/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16" name="Line 4"/>
          <p:cNvSpPr>
            <a:spLocks noChangeShapeType="1"/>
          </p:cNvSpPr>
          <p:nvPr/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17" name="Line 5"/>
          <p:cNvSpPr>
            <a:spLocks noChangeShapeType="1"/>
          </p:cNvSpPr>
          <p:nvPr/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18" name="Line 6"/>
          <p:cNvSpPr>
            <a:spLocks noChangeShapeType="1"/>
          </p:cNvSpPr>
          <p:nvPr/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19" name="Line 7"/>
          <p:cNvSpPr>
            <a:spLocks noChangeShapeType="1"/>
          </p:cNvSpPr>
          <p:nvPr/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20" name="Line 8"/>
          <p:cNvSpPr>
            <a:spLocks noChangeShapeType="1"/>
          </p:cNvSpPr>
          <p:nvPr/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21" name="Line 9"/>
          <p:cNvSpPr>
            <a:spLocks noChangeShapeType="1"/>
          </p:cNvSpPr>
          <p:nvPr/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22" name="Line 10"/>
          <p:cNvSpPr>
            <a:spLocks noChangeShapeType="1"/>
          </p:cNvSpPr>
          <p:nvPr/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23" name="Line 11"/>
          <p:cNvSpPr>
            <a:spLocks noChangeShapeType="1"/>
          </p:cNvSpPr>
          <p:nvPr/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24" name="Line 12"/>
          <p:cNvSpPr>
            <a:spLocks noChangeShapeType="1"/>
          </p:cNvSpPr>
          <p:nvPr/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25" name="Line 13"/>
          <p:cNvSpPr>
            <a:spLocks noChangeShapeType="1"/>
          </p:cNvSpPr>
          <p:nvPr/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26" name="Line 14"/>
          <p:cNvSpPr>
            <a:spLocks noChangeShapeType="1"/>
          </p:cNvSpPr>
          <p:nvPr/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27" name="Line 15"/>
          <p:cNvSpPr>
            <a:spLocks noChangeShapeType="1"/>
          </p:cNvSpPr>
          <p:nvPr/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28" name="Text Box 16"/>
          <p:cNvSpPr txBox="1">
            <a:spLocks noChangeArrowheads="1"/>
          </p:cNvSpPr>
          <p:nvPr/>
        </p:nvSpPr>
        <p:spPr bwMode="auto">
          <a:xfrm>
            <a:off x="2590800" y="762000"/>
            <a:ext cx="50674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j          0             1            2              </a:t>
            </a:r>
            <a:r>
              <a:rPr lang="en-US" b="1" dirty="0">
                <a:solidFill>
                  <a:srgbClr val="FF0000"/>
                </a:solidFill>
              </a:rPr>
              <a:t>3</a:t>
            </a:r>
            <a:r>
              <a:rPr lang="en-US" dirty="0"/>
              <a:t>              4              5 </a:t>
            </a:r>
          </a:p>
        </p:txBody>
      </p:sp>
      <p:sp>
        <p:nvSpPr>
          <p:cNvPr id="64529" name="Text Box 17"/>
          <p:cNvSpPr txBox="1">
            <a:spLocks noChangeArrowheads="1"/>
          </p:cNvSpPr>
          <p:nvPr/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64530" name="Text Box 18"/>
          <p:cNvSpPr txBox="1">
            <a:spLocks noChangeArrowheads="1"/>
          </p:cNvSpPr>
          <p:nvPr/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64531" name="Text Box 19"/>
          <p:cNvSpPr txBox="1">
            <a:spLocks noChangeArrowheads="1"/>
          </p:cNvSpPr>
          <p:nvPr/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64532" name="Text Box 20"/>
          <p:cNvSpPr txBox="1">
            <a:spLocks noChangeArrowheads="1"/>
          </p:cNvSpPr>
          <p:nvPr/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3</a:t>
            </a:r>
            <a:endParaRPr lang="en-US"/>
          </a:p>
        </p:txBody>
      </p:sp>
      <p:sp>
        <p:nvSpPr>
          <p:cNvPr id="64533" name="Text Box 21"/>
          <p:cNvSpPr txBox="1">
            <a:spLocks noChangeArrowheads="1"/>
          </p:cNvSpPr>
          <p:nvPr/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64534" name="Text Box 22"/>
          <p:cNvSpPr txBox="1">
            <a:spLocks noChangeArrowheads="1"/>
          </p:cNvSpPr>
          <p:nvPr/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64535" name="Text Box 23"/>
          <p:cNvSpPr txBox="1">
            <a:spLocks noChangeArrowheads="1"/>
          </p:cNvSpPr>
          <p:nvPr/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Xi</a:t>
            </a:r>
          </a:p>
        </p:txBody>
      </p:sp>
      <p:sp>
        <p:nvSpPr>
          <p:cNvPr id="64536" name="Text Box 24"/>
          <p:cNvSpPr txBox="1">
            <a:spLocks noChangeArrowheads="1"/>
          </p:cNvSpPr>
          <p:nvPr/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64537" name="Text Box 25"/>
          <p:cNvSpPr txBox="1">
            <a:spLocks noChangeArrowheads="1"/>
          </p:cNvSpPr>
          <p:nvPr/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64538" name="Text Box 26"/>
          <p:cNvSpPr txBox="1">
            <a:spLocks noChangeArrowheads="1"/>
          </p:cNvSpPr>
          <p:nvPr/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64539" name="Text Box 27"/>
          <p:cNvSpPr txBox="1">
            <a:spLocks noChangeArrowheads="1"/>
          </p:cNvSpPr>
          <p:nvPr/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64540" name="Text Box 28"/>
          <p:cNvSpPr txBox="1">
            <a:spLocks noChangeArrowheads="1"/>
          </p:cNvSpPr>
          <p:nvPr/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Yj</a:t>
            </a:r>
          </a:p>
        </p:txBody>
      </p:sp>
      <p:sp>
        <p:nvSpPr>
          <p:cNvPr id="64541" name="Text Box 29"/>
          <p:cNvSpPr txBox="1">
            <a:spLocks noChangeArrowheads="1"/>
          </p:cNvSpPr>
          <p:nvPr/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64542" name="Text Box 30"/>
          <p:cNvSpPr txBox="1">
            <a:spLocks noChangeArrowheads="1"/>
          </p:cNvSpPr>
          <p:nvPr/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64543" name="Text Box 31"/>
          <p:cNvSpPr txBox="1">
            <a:spLocks noChangeArrowheads="1"/>
          </p:cNvSpPr>
          <p:nvPr/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64544" name="Text Box 32"/>
          <p:cNvSpPr txBox="1">
            <a:spLocks noChangeArrowheads="1"/>
          </p:cNvSpPr>
          <p:nvPr/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64545" name="Text Box 33"/>
          <p:cNvSpPr txBox="1">
            <a:spLocks noChangeArrowheads="1"/>
          </p:cNvSpPr>
          <p:nvPr/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en-US"/>
          </a:p>
        </p:txBody>
      </p:sp>
      <p:sp>
        <p:nvSpPr>
          <p:cNvPr id="64546" name="Text Box 34"/>
          <p:cNvSpPr txBox="1">
            <a:spLocks noChangeArrowheads="1"/>
          </p:cNvSpPr>
          <p:nvPr/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4547" name="Text Box 35"/>
          <p:cNvSpPr txBox="1">
            <a:spLocks noChangeArrowheads="1"/>
          </p:cNvSpPr>
          <p:nvPr/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4548" name="Text Box 36"/>
          <p:cNvSpPr txBox="1">
            <a:spLocks noChangeArrowheads="1"/>
          </p:cNvSpPr>
          <p:nvPr/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4549" name="Text Box 37"/>
          <p:cNvSpPr txBox="1">
            <a:spLocks noChangeArrowheads="1"/>
          </p:cNvSpPr>
          <p:nvPr/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4550" name="Text Box 38"/>
          <p:cNvSpPr txBox="1">
            <a:spLocks noChangeArrowheads="1"/>
          </p:cNvSpPr>
          <p:nvPr/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4551" name="Text Box 39"/>
          <p:cNvSpPr txBox="1">
            <a:spLocks noChangeArrowheads="1"/>
          </p:cNvSpPr>
          <p:nvPr/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4552" name="Text Box 40"/>
          <p:cNvSpPr txBox="1">
            <a:spLocks noChangeArrowheads="1"/>
          </p:cNvSpPr>
          <p:nvPr/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4553" name="Text Box 41"/>
          <p:cNvSpPr txBox="1">
            <a:spLocks noChangeArrowheads="1"/>
          </p:cNvSpPr>
          <p:nvPr/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4554" name="Text Box 42"/>
          <p:cNvSpPr txBox="1">
            <a:spLocks noChangeArrowheads="1"/>
          </p:cNvSpPr>
          <p:nvPr/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4555" name="Text Box 43"/>
          <p:cNvSpPr txBox="1">
            <a:spLocks noChangeArrowheads="1"/>
          </p:cNvSpPr>
          <p:nvPr/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4556" name="Text Box 44"/>
          <p:cNvSpPr txBox="1">
            <a:spLocks noChangeArrowheads="1"/>
          </p:cNvSpPr>
          <p:nvPr/>
        </p:nvSpPr>
        <p:spPr bwMode="auto">
          <a:xfrm>
            <a:off x="1371600" y="5105400"/>
            <a:ext cx="6173788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 		if ( X</a:t>
            </a:r>
            <a:r>
              <a:rPr lang="en-US" baseline="-25000">
                <a:solidFill>
                  <a:srgbClr val="008000"/>
                </a:solidFill>
              </a:rPr>
              <a:t>i</a:t>
            </a:r>
            <a:r>
              <a:rPr lang="en-US">
                <a:solidFill>
                  <a:srgbClr val="008000"/>
                </a:solidFill>
              </a:rPr>
              <a:t> == Y</a:t>
            </a:r>
            <a:r>
              <a:rPr lang="en-US" baseline="-25000">
                <a:solidFill>
                  <a:srgbClr val="008000"/>
                </a:solidFill>
              </a:rPr>
              <a:t>j</a:t>
            </a:r>
            <a:r>
              <a:rPr lang="en-US">
                <a:solidFill>
                  <a:srgbClr val="008000"/>
                </a:solidFill>
              </a:rPr>
              <a:t> )		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 			c[i,j] = c[i-1,j-1] + 1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 		else c[i,j] = max( c[i-1,j], c[i,j-1] )</a:t>
            </a:r>
          </a:p>
        </p:txBody>
      </p:sp>
      <p:sp>
        <p:nvSpPr>
          <p:cNvPr id="64557" name="Text Box 45"/>
          <p:cNvSpPr txBox="1">
            <a:spLocks noChangeArrowheads="1"/>
          </p:cNvSpPr>
          <p:nvPr/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64558" name="Text Box 46"/>
          <p:cNvSpPr txBox="1">
            <a:spLocks noChangeArrowheads="1"/>
          </p:cNvSpPr>
          <p:nvPr/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4559" name="Text Box 47"/>
          <p:cNvSpPr txBox="1">
            <a:spLocks noChangeArrowheads="1"/>
          </p:cNvSpPr>
          <p:nvPr/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4560" name="Text Box 48"/>
          <p:cNvSpPr txBox="1">
            <a:spLocks noChangeArrowheads="1"/>
          </p:cNvSpPr>
          <p:nvPr/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4561" name="Text Box 49"/>
          <p:cNvSpPr txBox="1">
            <a:spLocks noChangeArrowheads="1"/>
          </p:cNvSpPr>
          <p:nvPr/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64562" name="Text Box 50"/>
          <p:cNvSpPr txBox="1">
            <a:spLocks noChangeArrowheads="1"/>
          </p:cNvSpPr>
          <p:nvPr/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64563" name="Text Box 51"/>
          <p:cNvSpPr txBox="1">
            <a:spLocks noChangeArrowheads="1"/>
          </p:cNvSpPr>
          <p:nvPr/>
        </p:nvSpPr>
        <p:spPr bwMode="auto">
          <a:xfrm>
            <a:off x="72390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/>
          </a:p>
        </p:txBody>
      </p:sp>
      <p:sp>
        <p:nvSpPr>
          <p:cNvPr id="64564" name="Text Box 52"/>
          <p:cNvSpPr txBox="1">
            <a:spLocks noChangeArrowheads="1"/>
          </p:cNvSpPr>
          <p:nvPr/>
        </p:nvSpPr>
        <p:spPr bwMode="auto">
          <a:xfrm>
            <a:off x="55626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64565" name="Text Box 53"/>
          <p:cNvSpPr txBox="1">
            <a:spLocks noChangeArrowheads="1"/>
          </p:cNvSpPr>
          <p:nvPr/>
        </p:nvSpPr>
        <p:spPr bwMode="auto">
          <a:xfrm>
            <a:off x="64008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64566" name="Text Box 54"/>
          <p:cNvSpPr txBox="1">
            <a:spLocks noChangeArrowheads="1"/>
          </p:cNvSpPr>
          <p:nvPr/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64567" name="Text Box 55"/>
          <p:cNvSpPr txBox="1">
            <a:spLocks noChangeArrowheads="1"/>
          </p:cNvSpPr>
          <p:nvPr/>
        </p:nvSpPr>
        <p:spPr bwMode="auto">
          <a:xfrm>
            <a:off x="3962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64568" name="Text Box 56"/>
          <p:cNvSpPr txBox="1">
            <a:spLocks noChangeArrowheads="1"/>
          </p:cNvSpPr>
          <p:nvPr/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64575" name="Text Box 63"/>
          <p:cNvSpPr txBox="1">
            <a:spLocks noChangeArrowheads="1"/>
          </p:cNvSpPr>
          <p:nvPr/>
        </p:nvSpPr>
        <p:spPr bwMode="auto">
          <a:xfrm>
            <a:off x="55626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4576" name="Line 64"/>
          <p:cNvSpPr>
            <a:spLocks noChangeShapeType="1"/>
          </p:cNvSpPr>
          <p:nvPr/>
        </p:nvSpPr>
        <p:spPr bwMode="auto">
          <a:xfrm>
            <a:off x="5181600" y="3352800"/>
            <a:ext cx="304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77" name="Oval 65"/>
          <p:cNvSpPr>
            <a:spLocks noChangeArrowheads="1"/>
          </p:cNvSpPr>
          <p:nvPr/>
        </p:nvSpPr>
        <p:spPr bwMode="auto">
          <a:xfrm>
            <a:off x="2362200" y="3505200"/>
            <a:ext cx="609600" cy="6096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78" name="Oval 66"/>
          <p:cNvSpPr>
            <a:spLocks noChangeArrowheads="1"/>
          </p:cNvSpPr>
          <p:nvPr/>
        </p:nvSpPr>
        <p:spPr bwMode="auto">
          <a:xfrm>
            <a:off x="5486400" y="1066800"/>
            <a:ext cx="609600" cy="6096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4579" name="Text Box 67"/>
          <p:cNvSpPr txBox="1">
            <a:spLocks noChangeArrowheads="1"/>
          </p:cNvSpPr>
          <p:nvPr/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AB</a:t>
            </a:r>
            <a:r>
              <a:rPr lang="en-US" sz="3200">
                <a:solidFill>
                  <a:srgbClr val="FF0000"/>
                </a:solidFill>
              </a:rPr>
              <a:t>C</a:t>
            </a:r>
            <a:r>
              <a:rPr lang="en-US" sz="3200"/>
              <a:t>B</a:t>
            </a:r>
          </a:p>
          <a:p>
            <a:r>
              <a:rPr lang="en-US" sz="3200">
                <a:solidFill>
                  <a:srgbClr val="008000"/>
                </a:solidFill>
              </a:rPr>
              <a:t>BD</a:t>
            </a:r>
            <a:r>
              <a:rPr lang="en-US" sz="3200">
                <a:solidFill>
                  <a:srgbClr val="FF0000"/>
                </a:solidFill>
              </a:rPr>
              <a:t>C</a:t>
            </a:r>
            <a:r>
              <a:rPr lang="en-US" sz="3200"/>
              <a:t>AB</a:t>
            </a:r>
            <a:endParaRPr lang="en-US" sz="2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4538D53-683A-4590-A76C-72C1DA40C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3770-EF10-4B96-9607-85F681841BF0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56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75" grpId="0" autoUpdateAnimBg="0"/>
      <p:bldP spid="6457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pPr algn="ctr"/>
            <a:r>
              <a:rPr lang="en-US"/>
              <a:t>LCS Example (12)</a:t>
            </a:r>
          </a:p>
        </p:txBody>
      </p:sp>
      <p:sp>
        <p:nvSpPr>
          <p:cNvPr id="66563" name="Line 3"/>
          <p:cNvSpPr>
            <a:spLocks noChangeShapeType="1"/>
          </p:cNvSpPr>
          <p:nvPr/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4" name="Line 4"/>
          <p:cNvSpPr>
            <a:spLocks noChangeShapeType="1"/>
          </p:cNvSpPr>
          <p:nvPr/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5" name="Line 5"/>
          <p:cNvSpPr>
            <a:spLocks noChangeShapeType="1"/>
          </p:cNvSpPr>
          <p:nvPr/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6" name="Line 6"/>
          <p:cNvSpPr>
            <a:spLocks noChangeShapeType="1"/>
          </p:cNvSpPr>
          <p:nvPr/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7" name="Line 7"/>
          <p:cNvSpPr>
            <a:spLocks noChangeShapeType="1"/>
          </p:cNvSpPr>
          <p:nvPr/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9" name="Line 9"/>
          <p:cNvSpPr>
            <a:spLocks noChangeShapeType="1"/>
          </p:cNvSpPr>
          <p:nvPr/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70" name="Line 10"/>
          <p:cNvSpPr>
            <a:spLocks noChangeShapeType="1"/>
          </p:cNvSpPr>
          <p:nvPr/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71" name="Line 11"/>
          <p:cNvSpPr>
            <a:spLocks noChangeShapeType="1"/>
          </p:cNvSpPr>
          <p:nvPr/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72" name="Line 12"/>
          <p:cNvSpPr>
            <a:spLocks noChangeShapeType="1"/>
          </p:cNvSpPr>
          <p:nvPr/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73" name="Line 13"/>
          <p:cNvSpPr>
            <a:spLocks noChangeShapeType="1"/>
          </p:cNvSpPr>
          <p:nvPr/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74" name="Line 14"/>
          <p:cNvSpPr>
            <a:spLocks noChangeShapeType="1"/>
          </p:cNvSpPr>
          <p:nvPr/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75" name="Line 15"/>
          <p:cNvSpPr>
            <a:spLocks noChangeShapeType="1"/>
          </p:cNvSpPr>
          <p:nvPr/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76" name="Text Box 16"/>
          <p:cNvSpPr txBox="1">
            <a:spLocks noChangeArrowheads="1"/>
          </p:cNvSpPr>
          <p:nvPr/>
        </p:nvSpPr>
        <p:spPr bwMode="auto">
          <a:xfrm>
            <a:off x="2590800" y="762000"/>
            <a:ext cx="50674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j          0             1             2             3               4             5 </a:t>
            </a:r>
          </a:p>
        </p:txBody>
      </p:sp>
      <p:sp>
        <p:nvSpPr>
          <p:cNvPr id="66577" name="Text Box 17"/>
          <p:cNvSpPr txBox="1">
            <a:spLocks noChangeArrowheads="1"/>
          </p:cNvSpPr>
          <p:nvPr/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66578" name="Text Box 18"/>
          <p:cNvSpPr txBox="1">
            <a:spLocks noChangeArrowheads="1"/>
          </p:cNvSpPr>
          <p:nvPr/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66579" name="Text Box 19"/>
          <p:cNvSpPr txBox="1">
            <a:spLocks noChangeArrowheads="1"/>
          </p:cNvSpPr>
          <p:nvPr/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66580" name="Text Box 20"/>
          <p:cNvSpPr txBox="1">
            <a:spLocks noChangeArrowheads="1"/>
          </p:cNvSpPr>
          <p:nvPr/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66581" name="Text Box 21"/>
          <p:cNvSpPr txBox="1">
            <a:spLocks noChangeArrowheads="1"/>
          </p:cNvSpPr>
          <p:nvPr/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66582" name="Text Box 22"/>
          <p:cNvSpPr txBox="1">
            <a:spLocks noChangeArrowheads="1"/>
          </p:cNvSpPr>
          <p:nvPr/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66583" name="Text Box 23"/>
          <p:cNvSpPr txBox="1">
            <a:spLocks noChangeArrowheads="1"/>
          </p:cNvSpPr>
          <p:nvPr/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Xi</a:t>
            </a:r>
          </a:p>
        </p:txBody>
      </p:sp>
      <p:sp>
        <p:nvSpPr>
          <p:cNvPr id="66584" name="Text Box 24"/>
          <p:cNvSpPr txBox="1">
            <a:spLocks noChangeArrowheads="1"/>
          </p:cNvSpPr>
          <p:nvPr/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66585" name="Text Box 25"/>
          <p:cNvSpPr txBox="1">
            <a:spLocks noChangeArrowheads="1"/>
          </p:cNvSpPr>
          <p:nvPr/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66586" name="Text Box 26"/>
          <p:cNvSpPr txBox="1">
            <a:spLocks noChangeArrowheads="1"/>
          </p:cNvSpPr>
          <p:nvPr/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66587" name="Text Box 27"/>
          <p:cNvSpPr txBox="1">
            <a:spLocks noChangeArrowheads="1"/>
          </p:cNvSpPr>
          <p:nvPr/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66588" name="Text Box 28"/>
          <p:cNvSpPr txBox="1">
            <a:spLocks noChangeArrowheads="1"/>
          </p:cNvSpPr>
          <p:nvPr/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Yj</a:t>
            </a:r>
          </a:p>
        </p:txBody>
      </p:sp>
      <p:sp>
        <p:nvSpPr>
          <p:cNvPr id="66589" name="Text Box 29"/>
          <p:cNvSpPr txBox="1">
            <a:spLocks noChangeArrowheads="1"/>
          </p:cNvSpPr>
          <p:nvPr/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66590" name="Text Box 30"/>
          <p:cNvSpPr txBox="1">
            <a:spLocks noChangeArrowheads="1"/>
          </p:cNvSpPr>
          <p:nvPr/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66591" name="Text Box 31"/>
          <p:cNvSpPr txBox="1">
            <a:spLocks noChangeArrowheads="1"/>
          </p:cNvSpPr>
          <p:nvPr/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66592" name="Text Box 32"/>
          <p:cNvSpPr txBox="1">
            <a:spLocks noChangeArrowheads="1"/>
          </p:cNvSpPr>
          <p:nvPr/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66593" name="Text Box 33"/>
          <p:cNvSpPr txBox="1">
            <a:spLocks noChangeArrowheads="1"/>
          </p:cNvSpPr>
          <p:nvPr/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en-US"/>
          </a:p>
        </p:txBody>
      </p:sp>
      <p:sp>
        <p:nvSpPr>
          <p:cNvPr id="66594" name="Text Box 34"/>
          <p:cNvSpPr txBox="1">
            <a:spLocks noChangeArrowheads="1"/>
          </p:cNvSpPr>
          <p:nvPr/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6595" name="Text Box 35"/>
          <p:cNvSpPr txBox="1">
            <a:spLocks noChangeArrowheads="1"/>
          </p:cNvSpPr>
          <p:nvPr/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6596" name="Text Box 36"/>
          <p:cNvSpPr txBox="1">
            <a:spLocks noChangeArrowheads="1"/>
          </p:cNvSpPr>
          <p:nvPr/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6597" name="Text Box 37"/>
          <p:cNvSpPr txBox="1">
            <a:spLocks noChangeArrowheads="1"/>
          </p:cNvSpPr>
          <p:nvPr/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6598" name="Text Box 38"/>
          <p:cNvSpPr txBox="1">
            <a:spLocks noChangeArrowheads="1"/>
          </p:cNvSpPr>
          <p:nvPr/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6599" name="Text Box 39"/>
          <p:cNvSpPr txBox="1">
            <a:spLocks noChangeArrowheads="1"/>
          </p:cNvSpPr>
          <p:nvPr/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6600" name="Text Box 40"/>
          <p:cNvSpPr txBox="1">
            <a:spLocks noChangeArrowheads="1"/>
          </p:cNvSpPr>
          <p:nvPr/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6601" name="Text Box 41"/>
          <p:cNvSpPr txBox="1">
            <a:spLocks noChangeArrowheads="1"/>
          </p:cNvSpPr>
          <p:nvPr/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6602" name="Text Box 42"/>
          <p:cNvSpPr txBox="1">
            <a:spLocks noChangeArrowheads="1"/>
          </p:cNvSpPr>
          <p:nvPr/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6603" name="Text Box 43"/>
          <p:cNvSpPr txBox="1">
            <a:spLocks noChangeArrowheads="1"/>
          </p:cNvSpPr>
          <p:nvPr/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6604" name="Text Box 44"/>
          <p:cNvSpPr txBox="1">
            <a:spLocks noChangeArrowheads="1"/>
          </p:cNvSpPr>
          <p:nvPr/>
        </p:nvSpPr>
        <p:spPr bwMode="auto">
          <a:xfrm>
            <a:off x="1371600" y="5105400"/>
            <a:ext cx="6173788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/>
              <a:t>		if ( X</a:t>
            </a:r>
            <a:r>
              <a:rPr lang="en-US" baseline="-25000"/>
              <a:t>i</a:t>
            </a:r>
            <a:r>
              <a:rPr lang="en-US"/>
              <a:t> == Y</a:t>
            </a:r>
            <a:r>
              <a:rPr lang="en-US" baseline="-25000"/>
              <a:t>j</a:t>
            </a:r>
            <a:r>
              <a:rPr lang="en-US"/>
              <a:t> )		</a:t>
            </a:r>
          </a:p>
          <a:p>
            <a:pPr>
              <a:lnSpc>
                <a:spcPct val="90000"/>
              </a:lnSpc>
            </a:pPr>
            <a:r>
              <a:rPr lang="en-US"/>
              <a:t>			c[i,j] = c[i-1,j-1] + 1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		else c[i,j] = max( c[i-1,j], c[i,j-1] )</a:t>
            </a:r>
          </a:p>
        </p:txBody>
      </p:sp>
      <p:sp>
        <p:nvSpPr>
          <p:cNvPr id="66605" name="Text Box 45"/>
          <p:cNvSpPr txBox="1">
            <a:spLocks noChangeArrowheads="1"/>
          </p:cNvSpPr>
          <p:nvPr/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66606" name="Text Box 46"/>
          <p:cNvSpPr txBox="1">
            <a:spLocks noChangeArrowheads="1"/>
          </p:cNvSpPr>
          <p:nvPr/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6607" name="Text Box 47"/>
          <p:cNvSpPr txBox="1">
            <a:spLocks noChangeArrowheads="1"/>
          </p:cNvSpPr>
          <p:nvPr/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6608" name="Text Box 48"/>
          <p:cNvSpPr txBox="1">
            <a:spLocks noChangeArrowheads="1"/>
          </p:cNvSpPr>
          <p:nvPr/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6609" name="Text Box 49"/>
          <p:cNvSpPr txBox="1">
            <a:spLocks noChangeArrowheads="1"/>
          </p:cNvSpPr>
          <p:nvPr/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66610" name="Text Box 50"/>
          <p:cNvSpPr txBox="1">
            <a:spLocks noChangeArrowheads="1"/>
          </p:cNvSpPr>
          <p:nvPr/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66611" name="Text Box 51"/>
          <p:cNvSpPr txBox="1">
            <a:spLocks noChangeArrowheads="1"/>
          </p:cNvSpPr>
          <p:nvPr/>
        </p:nvSpPr>
        <p:spPr bwMode="auto">
          <a:xfrm>
            <a:off x="72390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/>
          </a:p>
        </p:txBody>
      </p:sp>
      <p:sp>
        <p:nvSpPr>
          <p:cNvPr id="66612" name="Text Box 52"/>
          <p:cNvSpPr txBox="1">
            <a:spLocks noChangeArrowheads="1"/>
          </p:cNvSpPr>
          <p:nvPr/>
        </p:nvSpPr>
        <p:spPr bwMode="auto">
          <a:xfrm>
            <a:off x="55626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66613" name="Text Box 53"/>
          <p:cNvSpPr txBox="1">
            <a:spLocks noChangeArrowheads="1"/>
          </p:cNvSpPr>
          <p:nvPr/>
        </p:nvSpPr>
        <p:spPr bwMode="auto">
          <a:xfrm>
            <a:off x="64008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66614" name="Text Box 54"/>
          <p:cNvSpPr txBox="1">
            <a:spLocks noChangeArrowheads="1"/>
          </p:cNvSpPr>
          <p:nvPr/>
        </p:nvSpPr>
        <p:spPr bwMode="auto">
          <a:xfrm>
            <a:off x="3962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66615" name="Text Box 55"/>
          <p:cNvSpPr txBox="1">
            <a:spLocks noChangeArrowheads="1"/>
          </p:cNvSpPr>
          <p:nvPr/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66616" name="Text Box 56"/>
          <p:cNvSpPr txBox="1">
            <a:spLocks noChangeArrowheads="1"/>
          </p:cNvSpPr>
          <p:nvPr/>
        </p:nvSpPr>
        <p:spPr bwMode="auto">
          <a:xfrm>
            <a:off x="55626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6617" name="Text Box 57"/>
          <p:cNvSpPr txBox="1">
            <a:spLocks noChangeArrowheads="1"/>
          </p:cNvSpPr>
          <p:nvPr/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66619" name="Text Box 59"/>
          <p:cNvSpPr txBox="1">
            <a:spLocks noChangeArrowheads="1"/>
          </p:cNvSpPr>
          <p:nvPr/>
        </p:nvSpPr>
        <p:spPr bwMode="auto">
          <a:xfrm>
            <a:off x="72390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6620" name="Text Box 60"/>
          <p:cNvSpPr txBox="1">
            <a:spLocks noChangeArrowheads="1"/>
          </p:cNvSpPr>
          <p:nvPr/>
        </p:nvSpPr>
        <p:spPr bwMode="auto">
          <a:xfrm>
            <a:off x="64008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6621" name="Line 61"/>
          <p:cNvSpPr>
            <a:spLocks noChangeShapeType="1"/>
          </p:cNvSpPr>
          <p:nvPr/>
        </p:nvSpPr>
        <p:spPr bwMode="auto">
          <a:xfrm>
            <a:off x="6019800" y="38100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622" name="Line 62"/>
          <p:cNvSpPr>
            <a:spLocks noChangeShapeType="1"/>
          </p:cNvSpPr>
          <p:nvPr/>
        </p:nvSpPr>
        <p:spPr bwMode="auto">
          <a:xfrm>
            <a:off x="6781800" y="38100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623" name="Line 63"/>
          <p:cNvSpPr>
            <a:spLocks noChangeShapeType="1"/>
          </p:cNvSpPr>
          <p:nvPr/>
        </p:nvSpPr>
        <p:spPr bwMode="auto">
          <a:xfrm>
            <a:off x="7239000" y="3352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624" name="Oval 64"/>
          <p:cNvSpPr>
            <a:spLocks noChangeArrowheads="1"/>
          </p:cNvSpPr>
          <p:nvPr/>
        </p:nvSpPr>
        <p:spPr bwMode="auto">
          <a:xfrm>
            <a:off x="6172200" y="1066800"/>
            <a:ext cx="1752600" cy="685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625" name="Oval 65"/>
          <p:cNvSpPr>
            <a:spLocks noChangeArrowheads="1"/>
          </p:cNvSpPr>
          <p:nvPr/>
        </p:nvSpPr>
        <p:spPr bwMode="auto">
          <a:xfrm>
            <a:off x="2286000" y="3505200"/>
            <a:ext cx="685800" cy="609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626" name="Text Box 66"/>
          <p:cNvSpPr txBox="1">
            <a:spLocks noChangeArrowheads="1"/>
          </p:cNvSpPr>
          <p:nvPr/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AB</a:t>
            </a:r>
            <a:r>
              <a:rPr lang="en-US" sz="3200">
                <a:solidFill>
                  <a:srgbClr val="FF0000"/>
                </a:solidFill>
              </a:rPr>
              <a:t>C</a:t>
            </a:r>
            <a:r>
              <a:rPr lang="en-US" sz="3200"/>
              <a:t>B</a:t>
            </a:r>
          </a:p>
          <a:p>
            <a:r>
              <a:rPr lang="en-US" sz="3200">
                <a:solidFill>
                  <a:srgbClr val="008000"/>
                </a:solidFill>
              </a:rPr>
              <a:t>BDC</a:t>
            </a:r>
            <a:r>
              <a:rPr lang="en-US" sz="3200"/>
              <a:t>AB</a:t>
            </a:r>
            <a:endParaRPr lang="en-US" sz="2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6916E05-0493-4629-9E54-8702C4503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3770-EF10-4B96-9607-85F681841BF0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066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19" grpId="0" autoUpdateAnimBg="0"/>
      <p:bldP spid="66620" grpId="0" autoUpdateAnimBg="0"/>
      <p:bldP spid="66621" grpId="0" animBg="1"/>
      <p:bldP spid="66622" grpId="0" animBg="1"/>
      <p:bldP spid="6662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pPr algn="ctr"/>
            <a:r>
              <a:rPr lang="en-US"/>
              <a:t>LCS Example (13)</a:t>
            </a:r>
          </a:p>
        </p:txBody>
      </p:sp>
      <p:sp>
        <p:nvSpPr>
          <p:cNvPr id="68611" name="Line 3"/>
          <p:cNvSpPr>
            <a:spLocks noChangeShapeType="1"/>
          </p:cNvSpPr>
          <p:nvPr/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12" name="Line 4"/>
          <p:cNvSpPr>
            <a:spLocks noChangeShapeType="1"/>
          </p:cNvSpPr>
          <p:nvPr/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13" name="Line 5"/>
          <p:cNvSpPr>
            <a:spLocks noChangeShapeType="1"/>
          </p:cNvSpPr>
          <p:nvPr/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14" name="Line 6"/>
          <p:cNvSpPr>
            <a:spLocks noChangeShapeType="1"/>
          </p:cNvSpPr>
          <p:nvPr/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15" name="Line 7"/>
          <p:cNvSpPr>
            <a:spLocks noChangeShapeType="1"/>
          </p:cNvSpPr>
          <p:nvPr/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16" name="Line 8"/>
          <p:cNvSpPr>
            <a:spLocks noChangeShapeType="1"/>
          </p:cNvSpPr>
          <p:nvPr/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17" name="Line 9"/>
          <p:cNvSpPr>
            <a:spLocks noChangeShapeType="1"/>
          </p:cNvSpPr>
          <p:nvPr/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18" name="Line 10"/>
          <p:cNvSpPr>
            <a:spLocks noChangeShapeType="1"/>
          </p:cNvSpPr>
          <p:nvPr/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19" name="Line 11"/>
          <p:cNvSpPr>
            <a:spLocks noChangeShapeType="1"/>
          </p:cNvSpPr>
          <p:nvPr/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20" name="Line 12"/>
          <p:cNvSpPr>
            <a:spLocks noChangeShapeType="1"/>
          </p:cNvSpPr>
          <p:nvPr/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21" name="Line 13"/>
          <p:cNvSpPr>
            <a:spLocks noChangeShapeType="1"/>
          </p:cNvSpPr>
          <p:nvPr/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22" name="Line 14"/>
          <p:cNvSpPr>
            <a:spLocks noChangeShapeType="1"/>
          </p:cNvSpPr>
          <p:nvPr/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23" name="Line 15"/>
          <p:cNvSpPr>
            <a:spLocks noChangeShapeType="1"/>
          </p:cNvSpPr>
          <p:nvPr/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24" name="Text Box 16"/>
          <p:cNvSpPr txBox="1">
            <a:spLocks noChangeArrowheads="1"/>
          </p:cNvSpPr>
          <p:nvPr/>
        </p:nvSpPr>
        <p:spPr bwMode="auto">
          <a:xfrm>
            <a:off x="2590800" y="762000"/>
            <a:ext cx="50674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j          0             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/>
              <a:t>            2              3              4              5 </a:t>
            </a:r>
          </a:p>
        </p:txBody>
      </p:sp>
      <p:sp>
        <p:nvSpPr>
          <p:cNvPr id="68625" name="Text Box 17"/>
          <p:cNvSpPr txBox="1">
            <a:spLocks noChangeArrowheads="1"/>
          </p:cNvSpPr>
          <p:nvPr/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68626" name="Text Box 18"/>
          <p:cNvSpPr txBox="1">
            <a:spLocks noChangeArrowheads="1"/>
          </p:cNvSpPr>
          <p:nvPr/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68627" name="Text Box 19"/>
          <p:cNvSpPr txBox="1">
            <a:spLocks noChangeArrowheads="1"/>
          </p:cNvSpPr>
          <p:nvPr/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68628" name="Text Box 20"/>
          <p:cNvSpPr txBox="1">
            <a:spLocks noChangeArrowheads="1"/>
          </p:cNvSpPr>
          <p:nvPr/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68629" name="Text Box 21"/>
          <p:cNvSpPr txBox="1">
            <a:spLocks noChangeArrowheads="1"/>
          </p:cNvSpPr>
          <p:nvPr/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4</a:t>
            </a:r>
            <a:endParaRPr lang="en-US"/>
          </a:p>
        </p:txBody>
      </p:sp>
      <p:sp>
        <p:nvSpPr>
          <p:cNvPr id="68630" name="Text Box 22"/>
          <p:cNvSpPr txBox="1">
            <a:spLocks noChangeArrowheads="1"/>
          </p:cNvSpPr>
          <p:nvPr/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68631" name="Text Box 23"/>
          <p:cNvSpPr txBox="1">
            <a:spLocks noChangeArrowheads="1"/>
          </p:cNvSpPr>
          <p:nvPr/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Xi</a:t>
            </a:r>
          </a:p>
        </p:txBody>
      </p:sp>
      <p:sp>
        <p:nvSpPr>
          <p:cNvPr id="68632" name="Text Box 24"/>
          <p:cNvSpPr txBox="1">
            <a:spLocks noChangeArrowheads="1"/>
          </p:cNvSpPr>
          <p:nvPr/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68633" name="Text Box 25"/>
          <p:cNvSpPr txBox="1">
            <a:spLocks noChangeArrowheads="1"/>
          </p:cNvSpPr>
          <p:nvPr/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68634" name="Text Box 26"/>
          <p:cNvSpPr txBox="1">
            <a:spLocks noChangeArrowheads="1"/>
          </p:cNvSpPr>
          <p:nvPr/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68635" name="Text Box 27"/>
          <p:cNvSpPr txBox="1">
            <a:spLocks noChangeArrowheads="1"/>
          </p:cNvSpPr>
          <p:nvPr/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68636" name="Text Box 28"/>
          <p:cNvSpPr txBox="1">
            <a:spLocks noChangeArrowheads="1"/>
          </p:cNvSpPr>
          <p:nvPr/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Yj</a:t>
            </a:r>
          </a:p>
        </p:txBody>
      </p:sp>
      <p:sp>
        <p:nvSpPr>
          <p:cNvPr id="68637" name="Text Box 29"/>
          <p:cNvSpPr txBox="1">
            <a:spLocks noChangeArrowheads="1"/>
          </p:cNvSpPr>
          <p:nvPr/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68638" name="Text Box 30"/>
          <p:cNvSpPr txBox="1">
            <a:spLocks noChangeArrowheads="1"/>
          </p:cNvSpPr>
          <p:nvPr/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68639" name="Text Box 31"/>
          <p:cNvSpPr txBox="1">
            <a:spLocks noChangeArrowheads="1"/>
          </p:cNvSpPr>
          <p:nvPr/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68640" name="Text Box 32"/>
          <p:cNvSpPr txBox="1">
            <a:spLocks noChangeArrowheads="1"/>
          </p:cNvSpPr>
          <p:nvPr/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68641" name="Text Box 33"/>
          <p:cNvSpPr txBox="1">
            <a:spLocks noChangeArrowheads="1"/>
          </p:cNvSpPr>
          <p:nvPr/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en-US"/>
          </a:p>
        </p:txBody>
      </p:sp>
      <p:sp>
        <p:nvSpPr>
          <p:cNvPr id="68642" name="Text Box 34"/>
          <p:cNvSpPr txBox="1">
            <a:spLocks noChangeArrowheads="1"/>
          </p:cNvSpPr>
          <p:nvPr/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8643" name="Text Box 35"/>
          <p:cNvSpPr txBox="1">
            <a:spLocks noChangeArrowheads="1"/>
          </p:cNvSpPr>
          <p:nvPr/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8644" name="Text Box 36"/>
          <p:cNvSpPr txBox="1">
            <a:spLocks noChangeArrowheads="1"/>
          </p:cNvSpPr>
          <p:nvPr/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8645" name="Text Box 37"/>
          <p:cNvSpPr txBox="1">
            <a:spLocks noChangeArrowheads="1"/>
          </p:cNvSpPr>
          <p:nvPr/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8646" name="Text Box 38"/>
          <p:cNvSpPr txBox="1">
            <a:spLocks noChangeArrowheads="1"/>
          </p:cNvSpPr>
          <p:nvPr/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8647" name="Text Box 39"/>
          <p:cNvSpPr txBox="1">
            <a:spLocks noChangeArrowheads="1"/>
          </p:cNvSpPr>
          <p:nvPr/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8648" name="Text Box 40"/>
          <p:cNvSpPr txBox="1">
            <a:spLocks noChangeArrowheads="1"/>
          </p:cNvSpPr>
          <p:nvPr/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8649" name="Text Box 41"/>
          <p:cNvSpPr txBox="1">
            <a:spLocks noChangeArrowheads="1"/>
          </p:cNvSpPr>
          <p:nvPr/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8650" name="Text Box 42"/>
          <p:cNvSpPr txBox="1">
            <a:spLocks noChangeArrowheads="1"/>
          </p:cNvSpPr>
          <p:nvPr/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8651" name="Text Box 43"/>
          <p:cNvSpPr txBox="1">
            <a:spLocks noChangeArrowheads="1"/>
          </p:cNvSpPr>
          <p:nvPr/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8652" name="Text Box 44"/>
          <p:cNvSpPr txBox="1">
            <a:spLocks noChangeArrowheads="1"/>
          </p:cNvSpPr>
          <p:nvPr/>
        </p:nvSpPr>
        <p:spPr bwMode="auto">
          <a:xfrm>
            <a:off x="1371600" y="5105400"/>
            <a:ext cx="6173788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 		if ( X</a:t>
            </a:r>
            <a:r>
              <a:rPr lang="en-US" baseline="-25000">
                <a:solidFill>
                  <a:srgbClr val="008000"/>
                </a:solidFill>
              </a:rPr>
              <a:t>i</a:t>
            </a:r>
            <a:r>
              <a:rPr lang="en-US">
                <a:solidFill>
                  <a:srgbClr val="008000"/>
                </a:solidFill>
              </a:rPr>
              <a:t> == Y</a:t>
            </a:r>
            <a:r>
              <a:rPr lang="en-US" baseline="-25000">
                <a:solidFill>
                  <a:srgbClr val="008000"/>
                </a:solidFill>
              </a:rPr>
              <a:t>j</a:t>
            </a:r>
            <a:r>
              <a:rPr lang="en-US">
                <a:solidFill>
                  <a:srgbClr val="008000"/>
                </a:solidFill>
              </a:rPr>
              <a:t> )		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 			c[i,j] = c[i-1,j-1] + 1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 		else c[i,j] = max( c[i-1,j], c[i,j-1] )</a:t>
            </a:r>
          </a:p>
        </p:txBody>
      </p:sp>
      <p:sp>
        <p:nvSpPr>
          <p:cNvPr id="68653" name="Text Box 45"/>
          <p:cNvSpPr txBox="1">
            <a:spLocks noChangeArrowheads="1"/>
          </p:cNvSpPr>
          <p:nvPr/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68654" name="Text Box 46"/>
          <p:cNvSpPr txBox="1">
            <a:spLocks noChangeArrowheads="1"/>
          </p:cNvSpPr>
          <p:nvPr/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8655" name="Text Box 47"/>
          <p:cNvSpPr txBox="1">
            <a:spLocks noChangeArrowheads="1"/>
          </p:cNvSpPr>
          <p:nvPr/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8656" name="Text Box 48"/>
          <p:cNvSpPr txBox="1">
            <a:spLocks noChangeArrowheads="1"/>
          </p:cNvSpPr>
          <p:nvPr/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8657" name="Text Box 49"/>
          <p:cNvSpPr txBox="1">
            <a:spLocks noChangeArrowheads="1"/>
          </p:cNvSpPr>
          <p:nvPr/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68658" name="Text Box 50"/>
          <p:cNvSpPr txBox="1">
            <a:spLocks noChangeArrowheads="1"/>
          </p:cNvSpPr>
          <p:nvPr/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68659" name="Text Box 51"/>
          <p:cNvSpPr txBox="1">
            <a:spLocks noChangeArrowheads="1"/>
          </p:cNvSpPr>
          <p:nvPr/>
        </p:nvSpPr>
        <p:spPr bwMode="auto">
          <a:xfrm>
            <a:off x="72390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/>
          </a:p>
        </p:txBody>
      </p:sp>
      <p:sp>
        <p:nvSpPr>
          <p:cNvPr id="68660" name="Text Box 52"/>
          <p:cNvSpPr txBox="1">
            <a:spLocks noChangeArrowheads="1"/>
          </p:cNvSpPr>
          <p:nvPr/>
        </p:nvSpPr>
        <p:spPr bwMode="auto">
          <a:xfrm>
            <a:off x="55626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68661" name="Text Box 53"/>
          <p:cNvSpPr txBox="1">
            <a:spLocks noChangeArrowheads="1"/>
          </p:cNvSpPr>
          <p:nvPr/>
        </p:nvSpPr>
        <p:spPr bwMode="auto">
          <a:xfrm>
            <a:off x="64008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68662" name="Text Box 54"/>
          <p:cNvSpPr txBox="1">
            <a:spLocks noChangeArrowheads="1"/>
          </p:cNvSpPr>
          <p:nvPr/>
        </p:nvSpPr>
        <p:spPr bwMode="auto">
          <a:xfrm>
            <a:off x="3962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68663" name="Text Box 55"/>
          <p:cNvSpPr txBox="1">
            <a:spLocks noChangeArrowheads="1"/>
          </p:cNvSpPr>
          <p:nvPr/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68664" name="Text Box 56"/>
          <p:cNvSpPr txBox="1">
            <a:spLocks noChangeArrowheads="1"/>
          </p:cNvSpPr>
          <p:nvPr/>
        </p:nvSpPr>
        <p:spPr bwMode="auto">
          <a:xfrm>
            <a:off x="55626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8665" name="Text Box 57"/>
          <p:cNvSpPr txBox="1">
            <a:spLocks noChangeArrowheads="1"/>
          </p:cNvSpPr>
          <p:nvPr/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68666" name="Text Box 58"/>
          <p:cNvSpPr txBox="1">
            <a:spLocks noChangeArrowheads="1"/>
          </p:cNvSpPr>
          <p:nvPr/>
        </p:nvSpPr>
        <p:spPr bwMode="auto">
          <a:xfrm>
            <a:off x="72390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8667" name="Text Box 59"/>
          <p:cNvSpPr txBox="1">
            <a:spLocks noChangeArrowheads="1"/>
          </p:cNvSpPr>
          <p:nvPr/>
        </p:nvSpPr>
        <p:spPr bwMode="auto">
          <a:xfrm>
            <a:off x="64008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8674" name="Oval 66"/>
          <p:cNvSpPr>
            <a:spLocks noChangeArrowheads="1"/>
          </p:cNvSpPr>
          <p:nvPr/>
        </p:nvSpPr>
        <p:spPr bwMode="auto">
          <a:xfrm>
            <a:off x="2362200" y="4114800"/>
            <a:ext cx="609600" cy="6096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75" name="Oval 67"/>
          <p:cNvSpPr>
            <a:spLocks noChangeArrowheads="1"/>
          </p:cNvSpPr>
          <p:nvPr/>
        </p:nvSpPr>
        <p:spPr bwMode="auto">
          <a:xfrm>
            <a:off x="3886200" y="1143000"/>
            <a:ext cx="609600" cy="6096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76" name="Line 68"/>
          <p:cNvSpPr>
            <a:spLocks noChangeShapeType="1"/>
          </p:cNvSpPr>
          <p:nvPr/>
        </p:nvSpPr>
        <p:spPr bwMode="auto">
          <a:xfrm>
            <a:off x="3581400" y="3962400"/>
            <a:ext cx="304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77" name="Text Box 69"/>
          <p:cNvSpPr txBox="1">
            <a:spLocks noChangeArrowheads="1"/>
          </p:cNvSpPr>
          <p:nvPr/>
        </p:nvSpPr>
        <p:spPr bwMode="auto">
          <a:xfrm>
            <a:off x="3962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  <a:endParaRPr lang="en-US"/>
          </a:p>
        </p:txBody>
      </p:sp>
      <p:sp>
        <p:nvSpPr>
          <p:cNvPr id="68678" name="Text Box 70"/>
          <p:cNvSpPr txBox="1">
            <a:spLocks noChangeArrowheads="1"/>
          </p:cNvSpPr>
          <p:nvPr/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ABC</a:t>
            </a:r>
            <a:r>
              <a:rPr lang="en-US" sz="3200">
                <a:solidFill>
                  <a:srgbClr val="FF0000"/>
                </a:solidFill>
              </a:rPr>
              <a:t>B</a:t>
            </a:r>
            <a:endParaRPr lang="en-US" sz="3200"/>
          </a:p>
          <a:p>
            <a:r>
              <a:rPr lang="en-US" sz="3200">
                <a:solidFill>
                  <a:srgbClr val="FF0000"/>
                </a:solidFill>
              </a:rPr>
              <a:t>B</a:t>
            </a:r>
            <a:r>
              <a:rPr lang="en-US" sz="3200"/>
              <a:t>DCAB</a:t>
            </a:r>
            <a:endParaRPr lang="en-US" sz="2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91E9447-5EF2-410B-B865-B776CDA61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3770-EF10-4B96-9607-85F681841BF0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75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76" grpId="0" animBg="1"/>
      <p:bldP spid="68677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pPr algn="ctr"/>
            <a:r>
              <a:rPr lang="en-US"/>
              <a:t>LCS Example (14)</a:t>
            </a:r>
          </a:p>
        </p:txBody>
      </p:sp>
      <p:sp>
        <p:nvSpPr>
          <p:cNvPr id="70659" name="Line 3"/>
          <p:cNvSpPr>
            <a:spLocks noChangeShapeType="1"/>
          </p:cNvSpPr>
          <p:nvPr/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60" name="Line 4"/>
          <p:cNvSpPr>
            <a:spLocks noChangeShapeType="1"/>
          </p:cNvSpPr>
          <p:nvPr/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62" name="Line 6"/>
          <p:cNvSpPr>
            <a:spLocks noChangeShapeType="1"/>
          </p:cNvSpPr>
          <p:nvPr/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63" name="Line 7"/>
          <p:cNvSpPr>
            <a:spLocks noChangeShapeType="1"/>
          </p:cNvSpPr>
          <p:nvPr/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64" name="Line 8"/>
          <p:cNvSpPr>
            <a:spLocks noChangeShapeType="1"/>
          </p:cNvSpPr>
          <p:nvPr/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65" name="Line 9"/>
          <p:cNvSpPr>
            <a:spLocks noChangeShapeType="1"/>
          </p:cNvSpPr>
          <p:nvPr/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66" name="Line 10"/>
          <p:cNvSpPr>
            <a:spLocks noChangeShapeType="1"/>
          </p:cNvSpPr>
          <p:nvPr/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67" name="Line 11"/>
          <p:cNvSpPr>
            <a:spLocks noChangeShapeType="1"/>
          </p:cNvSpPr>
          <p:nvPr/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68" name="Line 12"/>
          <p:cNvSpPr>
            <a:spLocks noChangeShapeType="1"/>
          </p:cNvSpPr>
          <p:nvPr/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69" name="Line 13"/>
          <p:cNvSpPr>
            <a:spLocks noChangeShapeType="1"/>
          </p:cNvSpPr>
          <p:nvPr/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70" name="Line 14"/>
          <p:cNvSpPr>
            <a:spLocks noChangeShapeType="1"/>
          </p:cNvSpPr>
          <p:nvPr/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71" name="Line 15"/>
          <p:cNvSpPr>
            <a:spLocks noChangeShapeType="1"/>
          </p:cNvSpPr>
          <p:nvPr/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72" name="Text Box 16"/>
          <p:cNvSpPr txBox="1">
            <a:spLocks noChangeArrowheads="1"/>
          </p:cNvSpPr>
          <p:nvPr/>
        </p:nvSpPr>
        <p:spPr bwMode="auto">
          <a:xfrm>
            <a:off x="2590800" y="762000"/>
            <a:ext cx="50674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j         0              1             </a:t>
            </a:r>
            <a:r>
              <a:rPr lang="en-US" b="1" dirty="0">
                <a:solidFill>
                  <a:srgbClr val="FF0000"/>
                </a:solidFill>
              </a:rPr>
              <a:t>2             3</a:t>
            </a:r>
            <a:r>
              <a:rPr lang="en-US" dirty="0"/>
              <a:t>              </a:t>
            </a:r>
            <a:r>
              <a:rPr lang="en-US" b="1" dirty="0">
                <a:solidFill>
                  <a:srgbClr val="FF0000"/>
                </a:solidFill>
              </a:rPr>
              <a:t>4</a:t>
            </a:r>
            <a:r>
              <a:rPr lang="en-US" dirty="0"/>
              <a:t>              5 </a:t>
            </a:r>
          </a:p>
        </p:txBody>
      </p:sp>
      <p:sp>
        <p:nvSpPr>
          <p:cNvPr id="70673" name="Text Box 17"/>
          <p:cNvSpPr txBox="1">
            <a:spLocks noChangeArrowheads="1"/>
          </p:cNvSpPr>
          <p:nvPr/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70674" name="Text Box 18"/>
          <p:cNvSpPr txBox="1">
            <a:spLocks noChangeArrowheads="1"/>
          </p:cNvSpPr>
          <p:nvPr/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70675" name="Text Box 19"/>
          <p:cNvSpPr txBox="1">
            <a:spLocks noChangeArrowheads="1"/>
          </p:cNvSpPr>
          <p:nvPr/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70676" name="Text Box 20"/>
          <p:cNvSpPr txBox="1">
            <a:spLocks noChangeArrowheads="1"/>
          </p:cNvSpPr>
          <p:nvPr/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70677" name="Text Box 21"/>
          <p:cNvSpPr txBox="1">
            <a:spLocks noChangeArrowheads="1"/>
          </p:cNvSpPr>
          <p:nvPr/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4</a:t>
            </a:r>
            <a:endParaRPr lang="en-US"/>
          </a:p>
        </p:txBody>
      </p:sp>
      <p:sp>
        <p:nvSpPr>
          <p:cNvPr id="70678" name="Text Box 22"/>
          <p:cNvSpPr txBox="1">
            <a:spLocks noChangeArrowheads="1"/>
          </p:cNvSpPr>
          <p:nvPr/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70679" name="Text Box 23"/>
          <p:cNvSpPr txBox="1">
            <a:spLocks noChangeArrowheads="1"/>
          </p:cNvSpPr>
          <p:nvPr/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Xi</a:t>
            </a:r>
          </a:p>
        </p:txBody>
      </p:sp>
      <p:sp>
        <p:nvSpPr>
          <p:cNvPr id="70680" name="Text Box 24"/>
          <p:cNvSpPr txBox="1">
            <a:spLocks noChangeArrowheads="1"/>
          </p:cNvSpPr>
          <p:nvPr/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70681" name="Text Box 25"/>
          <p:cNvSpPr txBox="1">
            <a:spLocks noChangeArrowheads="1"/>
          </p:cNvSpPr>
          <p:nvPr/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70682" name="Text Box 26"/>
          <p:cNvSpPr txBox="1">
            <a:spLocks noChangeArrowheads="1"/>
          </p:cNvSpPr>
          <p:nvPr/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70683" name="Text Box 27"/>
          <p:cNvSpPr txBox="1">
            <a:spLocks noChangeArrowheads="1"/>
          </p:cNvSpPr>
          <p:nvPr/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70684" name="Text Box 28"/>
          <p:cNvSpPr txBox="1">
            <a:spLocks noChangeArrowheads="1"/>
          </p:cNvSpPr>
          <p:nvPr/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Yj</a:t>
            </a:r>
          </a:p>
        </p:txBody>
      </p:sp>
      <p:sp>
        <p:nvSpPr>
          <p:cNvPr id="70685" name="Text Box 29"/>
          <p:cNvSpPr txBox="1">
            <a:spLocks noChangeArrowheads="1"/>
          </p:cNvSpPr>
          <p:nvPr/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70686" name="Text Box 30"/>
          <p:cNvSpPr txBox="1">
            <a:spLocks noChangeArrowheads="1"/>
          </p:cNvSpPr>
          <p:nvPr/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70687" name="Text Box 31"/>
          <p:cNvSpPr txBox="1">
            <a:spLocks noChangeArrowheads="1"/>
          </p:cNvSpPr>
          <p:nvPr/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70688" name="Text Box 32"/>
          <p:cNvSpPr txBox="1">
            <a:spLocks noChangeArrowheads="1"/>
          </p:cNvSpPr>
          <p:nvPr/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70689" name="Text Box 33"/>
          <p:cNvSpPr txBox="1">
            <a:spLocks noChangeArrowheads="1"/>
          </p:cNvSpPr>
          <p:nvPr/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en-US"/>
          </a:p>
        </p:txBody>
      </p:sp>
      <p:sp>
        <p:nvSpPr>
          <p:cNvPr id="70690" name="Text Box 34"/>
          <p:cNvSpPr txBox="1">
            <a:spLocks noChangeArrowheads="1"/>
          </p:cNvSpPr>
          <p:nvPr/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70691" name="Text Box 35"/>
          <p:cNvSpPr txBox="1">
            <a:spLocks noChangeArrowheads="1"/>
          </p:cNvSpPr>
          <p:nvPr/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70692" name="Text Box 36"/>
          <p:cNvSpPr txBox="1">
            <a:spLocks noChangeArrowheads="1"/>
          </p:cNvSpPr>
          <p:nvPr/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70693" name="Text Box 37"/>
          <p:cNvSpPr txBox="1">
            <a:spLocks noChangeArrowheads="1"/>
          </p:cNvSpPr>
          <p:nvPr/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70694" name="Text Box 38"/>
          <p:cNvSpPr txBox="1">
            <a:spLocks noChangeArrowheads="1"/>
          </p:cNvSpPr>
          <p:nvPr/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70695" name="Text Box 39"/>
          <p:cNvSpPr txBox="1">
            <a:spLocks noChangeArrowheads="1"/>
          </p:cNvSpPr>
          <p:nvPr/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70696" name="Text Box 40"/>
          <p:cNvSpPr txBox="1">
            <a:spLocks noChangeArrowheads="1"/>
          </p:cNvSpPr>
          <p:nvPr/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70697" name="Text Box 41"/>
          <p:cNvSpPr txBox="1">
            <a:spLocks noChangeArrowheads="1"/>
          </p:cNvSpPr>
          <p:nvPr/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70698" name="Text Box 42"/>
          <p:cNvSpPr txBox="1">
            <a:spLocks noChangeArrowheads="1"/>
          </p:cNvSpPr>
          <p:nvPr/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70699" name="Text Box 43"/>
          <p:cNvSpPr txBox="1">
            <a:spLocks noChangeArrowheads="1"/>
          </p:cNvSpPr>
          <p:nvPr/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70700" name="Text Box 44"/>
          <p:cNvSpPr txBox="1">
            <a:spLocks noChangeArrowheads="1"/>
          </p:cNvSpPr>
          <p:nvPr/>
        </p:nvSpPr>
        <p:spPr bwMode="auto">
          <a:xfrm>
            <a:off x="1371600" y="5105400"/>
            <a:ext cx="6173788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/>
              <a:t>		if ( X</a:t>
            </a:r>
            <a:r>
              <a:rPr lang="en-US" baseline="-25000"/>
              <a:t>i</a:t>
            </a:r>
            <a:r>
              <a:rPr lang="en-US"/>
              <a:t> == Y</a:t>
            </a:r>
            <a:r>
              <a:rPr lang="en-US" baseline="-25000"/>
              <a:t>j</a:t>
            </a:r>
            <a:r>
              <a:rPr lang="en-US"/>
              <a:t> )		</a:t>
            </a:r>
          </a:p>
          <a:p>
            <a:pPr>
              <a:lnSpc>
                <a:spcPct val="90000"/>
              </a:lnSpc>
            </a:pPr>
            <a:r>
              <a:rPr lang="en-US"/>
              <a:t>			c[i,j] = c[i-1,j-1] + 1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		else c[i,j] = max( c[i-1,j], c[i,j-1] )</a:t>
            </a:r>
          </a:p>
        </p:txBody>
      </p:sp>
      <p:sp>
        <p:nvSpPr>
          <p:cNvPr id="70701" name="Text Box 45"/>
          <p:cNvSpPr txBox="1">
            <a:spLocks noChangeArrowheads="1"/>
          </p:cNvSpPr>
          <p:nvPr/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70702" name="Text Box 46"/>
          <p:cNvSpPr txBox="1">
            <a:spLocks noChangeArrowheads="1"/>
          </p:cNvSpPr>
          <p:nvPr/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70703" name="Text Box 47"/>
          <p:cNvSpPr txBox="1">
            <a:spLocks noChangeArrowheads="1"/>
          </p:cNvSpPr>
          <p:nvPr/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70704" name="Text Box 48"/>
          <p:cNvSpPr txBox="1">
            <a:spLocks noChangeArrowheads="1"/>
          </p:cNvSpPr>
          <p:nvPr/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70705" name="Text Box 49"/>
          <p:cNvSpPr txBox="1">
            <a:spLocks noChangeArrowheads="1"/>
          </p:cNvSpPr>
          <p:nvPr/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70706" name="Text Box 50"/>
          <p:cNvSpPr txBox="1">
            <a:spLocks noChangeArrowheads="1"/>
          </p:cNvSpPr>
          <p:nvPr/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70707" name="Text Box 51"/>
          <p:cNvSpPr txBox="1">
            <a:spLocks noChangeArrowheads="1"/>
          </p:cNvSpPr>
          <p:nvPr/>
        </p:nvSpPr>
        <p:spPr bwMode="auto">
          <a:xfrm>
            <a:off x="72390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/>
          </a:p>
        </p:txBody>
      </p:sp>
      <p:sp>
        <p:nvSpPr>
          <p:cNvPr id="70708" name="Text Box 52"/>
          <p:cNvSpPr txBox="1">
            <a:spLocks noChangeArrowheads="1"/>
          </p:cNvSpPr>
          <p:nvPr/>
        </p:nvSpPr>
        <p:spPr bwMode="auto">
          <a:xfrm>
            <a:off x="55626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70709" name="Text Box 53"/>
          <p:cNvSpPr txBox="1">
            <a:spLocks noChangeArrowheads="1"/>
          </p:cNvSpPr>
          <p:nvPr/>
        </p:nvSpPr>
        <p:spPr bwMode="auto">
          <a:xfrm>
            <a:off x="64008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70710" name="Text Box 54"/>
          <p:cNvSpPr txBox="1">
            <a:spLocks noChangeArrowheads="1"/>
          </p:cNvSpPr>
          <p:nvPr/>
        </p:nvSpPr>
        <p:spPr bwMode="auto">
          <a:xfrm>
            <a:off x="3962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70711" name="Text Box 55"/>
          <p:cNvSpPr txBox="1">
            <a:spLocks noChangeArrowheads="1"/>
          </p:cNvSpPr>
          <p:nvPr/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70712" name="Text Box 56"/>
          <p:cNvSpPr txBox="1">
            <a:spLocks noChangeArrowheads="1"/>
          </p:cNvSpPr>
          <p:nvPr/>
        </p:nvSpPr>
        <p:spPr bwMode="auto">
          <a:xfrm>
            <a:off x="55626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0713" name="Text Box 57"/>
          <p:cNvSpPr txBox="1">
            <a:spLocks noChangeArrowheads="1"/>
          </p:cNvSpPr>
          <p:nvPr/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70714" name="Text Box 58"/>
          <p:cNvSpPr txBox="1">
            <a:spLocks noChangeArrowheads="1"/>
          </p:cNvSpPr>
          <p:nvPr/>
        </p:nvSpPr>
        <p:spPr bwMode="auto">
          <a:xfrm>
            <a:off x="72390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0715" name="Text Box 59"/>
          <p:cNvSpPr txBox="1">
            <a:spLocks noChangeArrowheads="1"/>
          </p:cNvSpPr>
          <p:nvPr/>
        </p:nvSpPr>
        <p:spPr bwMode="auto">
          <a:xfrm>
            <a:off x="64008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0716" name="Text Box 60"/>
          <p:cNvSpPr txBox="1">
            <a:spLocks noChangeArrowheads="1"/>
          </p:cNvSpPr>
          <p:nvPr/>
        </p:nvSpPr>
        <p:spPr bwMode="auto">
          <a:xfrm>
            <a:off x="3962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70717" name="Text Box 61"/>
          <p:cNvSpPr txBox="1">
            <a:spLocks noChangeArrowheads="1"/>
          </p:cNvSpPr>
          <p:nvPr/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0718" name="Text Box 62"/>
          <p:cNvSpPr txBox="1">
            <a:spLocks noChangeArrowheads="1"/>
          </p:cNvSpPr>
          <p:nvPr/>
        </p:nvSpPr>
        <p:spPr bwMode="auto">
          <a:xfrm>
            <a:off x="55626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0719" name="Line 63"/>
          <p:cNvSpPr>
            <a:spLocks noChangeShapeType="1"/>
          </p:cNvSpPr>
          <p:nvPr/>
        </p:nvSpPr>
        <p:spPr bwMode="auto">
          <a:xfrm>
            <a:off x="4343400" y="44196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720" name="Line 64"/>
          <p:cNvSpPr>
            <a:spLocks noChangeShapeType="1"/>
          </p:cNvSpPr>
          <p:nvPr/>
        </p:nvSpPr>
        <p:spPr bwMode="auto">
          <a:xfrm>
            <a:off x="5562600" y="4038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721" name="Line 65"/>
          <p:cNvSpPr>
            <a:spLocks noChangeShapeType="1"/>
          </p:cNvSpPr>
          <p:nvPr/>
        </p:nvSpPr>
        <p:spPr bwMode="auto">
          <a:xfrm>
            <a:off x="4724400" y="4038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722" name="Oval 66"/>
          <p:cNvSpPr>
            <a:spLocks noChangeArrowheads="1"/>
          </p:cNvSpPr>
          <p:nvPr/>
        </p:nvSpPr>
        <p:spPr bwMode="auto">
          <a:xfrm>
            <a:off x="2286000" y="4114800"/>
            <a:ext cx="685800" cy="609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723" name="Oval 67"/>
          <p:cNvSpPr>
            <a:spLocks noChangeArrowheads="1"/>
          </p:cNvSpPr>
          <p:nvPr/>
        </p:nvSpPr>
        <p:spPr bwMode="auto">
          <a:xfrm>
            <a:off x="4572000" y="1066800"/>
            <a:ext cx="2590800" cy="609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724" name="Text Box 68"/>
          <p:cNvSpPr txBox="1">
            <a:spLocks noChangeArrowheads="1"/>
          </p:cNvSpPr>
          <p:nvPr/>
        </p:nvSpPr>
        <p:spPr bwMode="auto">
          <a:xfrm>
            <a:off x="64008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0725" name="Line 69"/>
          <p:cNvSpPr>
            <a:spLocks noChangeShapeType="1"/>
          </p:cNvSpPr>
          <p:nvPr/>
        </p:nvSpPr>
        <p:spPr bwMode="auto">
          <a:xfrm>
            <a:off x="6324600" y="4038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726" name="Line 70"/>
          <p:cNvSpPr>
            <a:spLocks noChangeShapeType="1"/>
          </p:cNvSpPr>
          <p:nvPr/>
        </p:nvSpPr>
        <p:spPr bwMode="auto">
          <a:xfrm>
            <a:off x="6019800" y="44196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727" name="Text Box 71"/>
          <p:cNvSpPr txBox="1">
            <a:spLocks noChangeArrowheads="1"/>
          </p:cNvSpPr>
          <p:nvPr/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ABC</a:t>
            </a:r>
            <a:r>
              <a:rPr lang="en-US" sz="3200">
                <a:solidFill>
                  <a:srgbClr val="FF0000"/>
                </a:solidFill>
              </a:rPr>
              <a:t>B</a:t>
            </a:r>
            <a:endParaRPr lang="en-US" sz="3200"/>
          </a:p>
          <a:p>
            <a:r>
              <a:rPr lang="en-US" sz="3200">
                <a:solidFill>
                  <a:srgbClr val="008000"/>
                </a:solidFill>
              </a:rPr>
              <a:t>B</a:t>
            </a:r>
            <a:r>
              <a:rPr lang="en-US" sz="3200">
                <a:solidFill>
                  <a:srgbClr val="FF0000"/>
                </a:solidFill>
              </a:rPr>
              <a:t>DCA</a:t>
            </a:r>
            <a:r>
              <a:rPr lang="en-US" sz="3200"/>
              <a:t>B</a:t>
            </a:r>
            <a:endParaRPr lang="en-US" sz="2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B855318-370D-45B1-BB9C-DB1889811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3770-EF10-4B96-9607-85F681841BF0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35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17" grpId="0" autoUpdateAnimBg="0"/>
      <p:bldP spid="70718" grpId="0" autoUpdateAnimBg="0"/>
      <p:bldP spid="70719" grpId="0" animBg="1"/>
      <p:bldP spid="70720" grpId="0" animBg="1"/>
      <p:bldP spid="70721" grpId="0" animBg="1"/>
      <p:bldP spid="70724" grpId="0" autoUpdateAnimBg="0"/>
      <p:bldP spid="70725" grpId="0" animBg="1"/>
      <p:bldP spid="7072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pPr algn="ctr"/>
            <a:r>
              <a:rPr lang="en-US"/>
              <a:t>LCS Example (15)</a:t>
            </a:r>
          </a:p>
        </p:txBody>
      </p:sp>
      <p:sp>
        <p:nvSpPr>
          <p:cNvPr id="72707" name="Line 3"/>
          <p:cNvSpPr>
            <a:spLocks noChangeShapeType="1"/>
          </p:cNvSpPr>
          <p:nvPr/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08" name="Line 4"/>
          <p:cNvSpPr>
            <a:spLocks noChangeShapeType="1"/>
          </p:cNvSpPr>
          <p:nvPr/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09" name="Line 5"/>
          <p:cNvSpPr>
            <a:spLocks noChangeShapeType="1"/>
          </p:cNvSpPr>
          <p:nvPr/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10" name="Line 6"/>
          <p:cNvSpPr>
            <a:spLocks noChangeShapeType="1"/>
          </p:cNvSpPr>
          <p:nvPr/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11" name="Line 7"/>
          <p:cNvSpPr>
            <a:spLocks noChangeShapeType="1"/>
          </p:cNvSpPr>
          <p:nvPr/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12" name="Line 8"/>
          <p:cNvSpPr>
            <a:spLocks noChangeShapeType="1"/>
          </p:cNvSpPr>
          <p:nvPr/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13" name="Line 9"/>
          <p:cNvSpPr>
            <a:spLocks noChangeShapeType="1"/>
          </p:cNvSpPr>
          <p:nvPr/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14" name="Line 10"/>
          <p:cNvSpPr>
            <a:spLocks noChangeShapeType="1"/>
          </p:cNvSpPr>
          <p:nvPr/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15" name="Line 11"/>
          <p:cNvSpPr>
            <a:spLocks noChangeShapeType="1"/>
          </p:cNvSpPr>
          <p:nvPr/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16" name="Line 12"/>
          <p:cNvSpPr>
            <a:spLocks noChangeShapeType="1"/>
          </p:cNvSpPr>
          <p:nvPr/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17" name="Line 13"/>
          <p:cNvSpPr>
            <a:spLocks noChangeShapeType="1"/>
          </p:cNvSpPr>
          <p:nvPr/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18" name="Line 14"/>
          <p:cNvSpPr>
            <a:spLocks noChangeShapeType="1"/>
          </p:cNvSpPr>
          <p:nvPr/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19" name="Line 15"/>
          <p:cNvSpPr>
            <a:spLocks noChangeShapeType="1"/>
          </p:cNvSpPr>
          <p:nvPr/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20" name="Text Box 16"/>
          <p:cNvSpPr txBox="1">
            <a:spLocks noChangeArrowheads="1"/>
          </p:cNvSpPr>
          <p:nvPr/>
        </p:nvSpPr>
        <p:spPr bwMode="auto">
          <a:xfrm>
            <a:off x="2590800" y="762000"/>
            <a:ext cx="51203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j         0              1             2             3              4              </a:t>
            </a:r>
            <a:r>
              <a:rPr lang="en-US" b="1" dirty="0">
                <a:solidFill>
                  <a:srgbClr val="FF0000"/>
                </a:solidFill>
              </a:rPr>
              <a:t>5</a:t>
            </a:r>
            <a:r>
              <a:rPr lang="en-US" dirty="0"/>
              <a:t> </a:t>
            </a:r>
          </a:p>
        </p:txBody>
      </p:sp>
      <p:sp>
        <p:nvSpPr>
          <p:cNvPr id="72721" name="Text Box 17"/>
          <p:cNvSpPr txBox="1">
            <a:spLocks noChangeArrowheads="1"/>
          </p:cNvSpPr>
          <p:nvPr/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72722" name="Text Box 18"/>
          <p:cNvSpPr txBox="1">
            <a:spLocks noChangeArrowheads="1"/>
          </p:cNvSpPr>
          <p:nvPr/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72723" name="Text Box 19"/>
          <p:cNvSpPr txBox="1">
            <a:spLocks noChangeArrowheads="1"/>
          </p:cNvSpPr>
          <p:nvPr/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72724" name="Text Box 20"/>
          <p:cNvSpPr txBox="1">
            <a:spLocks noChangeArrowheads="1"/>
          </p:cNvSpPr>
          <p:nvPr/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72725" name="Text Box 21"/>
          <p:cNvSpPr txBox="1">
            <a:spLocks noChangeArrowheads="1"/>
          </p:cNvSpPr>
          <p:nvPr/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4</a:t>
            </a:r>
            <a:endParaRPr lang="en-US"/>
          </a:p>
        </p:txBody>
      </p:sp>
      <p:sp>
        <p:nvSpPr>
          <p:cNvPr id="72726" name="Text Box 22"/>
          <p:cNvSpPr txBox="1">
            <a:spLocks noChangeArrowheads="1"/>
          </p:cNvSpPr>
          <p:nvPr/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72727" name="Text Box 23"/>
          <p:cNvSpPr txBox="1">
            <a:spLocks noChangeArrowheads="1"/>
          </p:cNvSpPr>
          <p:nvPr/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Xi</a:t>
            </a:r>
          </a:p>
        </p:txBody>
      </p:sp>
      <p:sp>
        <p:nvSpPr>
          <p:cNvPr id="72728" name="Text Box 24"/>
          <p:cNvSpPr txBox="1">
            <a:spLocks noChangeArrowheads="1"/>
          </p:cNvSpPr>
          <p:nvPr/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72729" name="Text Box 25"/>
          <p:cNvSpPr txBox="1">
            <a:spLocks noChangeArrowheads="1"/>
          </p:cNvSpPr>
          <p:nvPr/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72730" name="Text Box 26"/>
          <p:cNvSpPr txBox="1">
            <a:spLocks noChangeArrowheads="1"/>
          </p:cNvSpPr>
          <p:nvPr/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72731" name="Text Box 27"/>
          <p:cNvSpPr txBox="1">
            <a:spLocks noChangeArrowheads="1"/>
          </p:cNvSpPr>
          <p:nvPr/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72732" name="Text Box 28"/>
          <p:cNvSpPr txBox="1">
            <a:spLocks noChangeArrowheads="1"/>
          </p:cNvSpPr>
          <p:nvPr/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Yj</a:t>
            </a:r>
          </a:p>
        </p:txBody>
      </p:sp>
      <p:sp>
        <p:nvSpPr>
          <p:cNvPr id="72733" name="Text Box 29"/>
          <p:cNvSpPr txBox="1">
            <a:spLocks noChangeArrowheads="1"/>
          </p:cNvSpPr>
          <p:nvPr/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72734" name="Text Box 30"/>
          <p:cNvSpPr txBox="1">
            <a:spLocks noChangeArrowheads="1"/>
          </p:cNvSpPr>
          <p:nvPr/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72735" name="Text Box 31"/>
          <p:cNvSpPr txBox="1">
            <a:spLocks noChangeArrowheads="1"/>
          </p:cNvSpPr>
          <p:nvPr/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72736" name="Text Box 32"/>
          <p:cNvSpPr txBox="1">
            <a:spLocks noChangeArrowheads="1"/>
          </p:cNvSpPr>
          <p:nvPr/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72737" name="Text Box 33"/>
          <p:cNvSpPr txBox="1">
            <a:spLocks noChangeArrowheads="1"/>
          </p:cNvSpPr>
          <p:nvPr/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en-US"/>
          </a:p>
        </p:txBody>
      </p:sp>
      <p:sp>
        <p:nvSpPr>
          <p:cNvPr id="72738" name="Text Box 34"/>
          <p:cNvSpPr txBox="1">
            <a:spLocks noChangeArrowheads="1"/>
          </p:cNvSpPr>
          <p:nvPr/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72739" name="Text Box 35"/>
          <p:cNvSpPr txBox="1">
            <a:spLocks noChangeArrowheads="1"/>
          </p:cNvSpPr>
          <p:nvPr/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72740" name="Text Box 36"/>
          <p:cNvSpPr txBox="1">
            <a:spLocks noChangeArrowheads="1"/>
          </p:cNvSpPr>
          <p:nvPr/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72741" name="Text Box 37"/>
          <p:cNvSpPr txBox="1">
            <a:spLocks noChangeArrowheads="1"/>
          </p:cNvSpPr>
          <p:nvPr/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72742" name="Text Box 38"/>
          <p:cNvSpPr txBox="1">
            <a:spLocks noChangeArrowheads="1"/>
          </p:cNvSpPr>
          <p:nvPr/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72743" name="Text Box 39"/>
          <p:cNvSpPr txBox="1">
            <a:spLocks noChangeArrowheads="1"/>
          </p:cNvSpPr>
          <p:nvPr/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72744" name="Text Box 40"/>
          <p:cNvSpPr txBox="1">
            <a:spLocks noChangeArrowheads="1"/>
          </p:cNvSpPr>
          <p:nvPr/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72745" name="Text Box 41"/>
          <p:cNvSpPr txBox="1">
            <a:spLocks noChangeArrowheads="1"/>
          </p:cNvSpPr>
          <p:nvPr/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72746" name="Text Box 42"/>
          <p:cNvSpPr txBox="1">
            <a:spLocks noChangeArrowheads="1"/>
          </p:cNvSpPr>
          <p:nvPr/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72747" name="Text Box 43"/>
          <p:cNvSpPr txBox="1">
            <a:spLocks noChangeArrowheads="1"/>
          </p:cNvSpPr>
          <p:nvPr/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72748" name="Text Box 44"/>
          <p:cNvSpPr txBox="1">
            <a:spLocks noChangeArrowheads="1"/>
          </p:cNvSpPr>
          <p:nvPr/>
        </p:nvSpPr>
        <p:spPr bwMode="auto">
          <a:xfrm>
            <a:off x="1371600" y="5105400"/>
            <a:ext cx="6173788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8000"/>
                </a:solidFill>
              </a:rPr>
              <a:t> 		if ( X</a:t>
            </a:r>
            <a:r>
              <a:rPr lang="en-US" baseline="-25000" dirty="0">
                <a:solidFill>
                  <a:srgbClr val="008000"/>
                </a:solidFill>
              </a:rPr>
              <a:t>i</a:t>
            </a:r>
            <a:r>
              <a:rPr lang="en-US" dirty="0">
                <a:solidFill>
                  <a:srgbClr val="008000"/>
                </a:solidFill>
              </a:rPr>
              <a:t> == </a:t>
            </a:r>
            <a:r>
              <a:rPr lang="en-US" dirty="0" err="1">
                <a:solidFill>
                  <a:srgbClr val="008000"/>
                </a:solidFill>
              </a:rPr>
              <a:t>Y</a:t>
            </a:r>
            <a:r>
              <a:rPr lang="en-US" baseline="-25000" dirty="0" err="1">
                <a:solidFill>
                  <a:srgbClr val="008000"/>
                </a:solidFill>
              </a:rPr>
              <a:t>j</a:t>
            </a:r>
            <a:r>
              <a:rPr lang="en-US" dirty="0">
                <a:solidFill>
                  <a:srgbClr val="008000"/>
                </a:solidFill>
              </a:rPr>
              <a:t> )		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8000"/>
                </a:solidFill>
              </a:rPr>
              <a:t> 			c[</a:t>
            </a:r>
            <a:r>
              <a:rPr lang="en-US" dirty="0" err="1">
                <a:solidFill>
                  <a:srgbClr val="008000"/>
                </a:solidFill>
              </a:rPr>
              <a:t>i,j</a:t>
            </a:r>
            <a:r>
              <a:rPr lang="en-US" dirty="0">
                <a:solidFill>
                  <a:srgbClr val="008000"/>
                </a:solidFill>
              </a:rPr>
              <a:t>] = c[i-1,j-1] + 1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 		else c[</a:t>
            </a:r>
            <a:r>
              <a:rPr lang="en-US" dirty="0" err="1"/>
              <a:t>i,j</a:t>
            </a:r>
            <a:r>
              <a:rPr lang="en-US" dirty="0"/>
              <a:t>] = max( c[i-1,j], c[i,j-1] )</a:t>
            </a:r>
          </a:p>
        </p:txBody>
      </p:sp>
      <p:sp>
        <p:nvSpPr>
          <p:cNvPr id="72749" name="Text Box 45"/>
          <p:cNvSpPr txBox="1">
            <a:spLocks noChangeArrowheads="1"/>
          </p:cNvSpPr>
          <p:nvPr/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72750" name="Text Box 46"/>
          <p:cNvSpPr txBox="1">
            <a:spLocks noChangeArrowheads="1"/>
          </p:cNvSpPr>
          <p:nvPr/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72751" name="Text Box 47"/>
          <p:cNvSpPr txBox="1">
            <a:spLocks noChangeArrowheads="1"/>
          </p:cNvSpPr>
          <p:nvPr/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72752" name="Text Box 48"/>
          <p:cNvSpPr txBox="1">
            <a:spLocks noChangeArrowheads="1"/>
          </p:cNvSpPr>
          <p:nvPr/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72753" name="Text Box 49"/>
          <p:cNvSpPr txBox="1">
            <a:spLocks noChangeArrowheads="1"/>
          </p:cNvSpPr>
          <p:nvPr/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72754" name="Text Box 50"/>
          <p:cNvSpPr txBox="1">
            <a:spLocks noChangeArrowheads="1"/>
          </p:cNvSpPr>
          <p:nvPr/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72755" name="Text Box 51"/>
          <p:cNvSpPr txBox="1">
            <a:spLocks noChangeArrowheads="1"/>
          </p:cNvSpPr>
          <p:nvPr/>
        </p:nvSpPr>
        <p:spPr bwMode="auto">
          <a:xfrm>
            <a:off x="72390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/>
          </a:p>
        </p:txBody>
      </p:sp>
      <p:sp>
        <p:nvSpPr>
          <p:cNvPr id="72756" name="Text Box 52"/>
          <p:cNvSpPr txBox="1">
            <a:spLocks noChangeArrowheads="1"/>
          </p:cNvSpPr>
          <p:nvPr/>
        </p:nvSpPr>
        <p:spPr bwMode="auto">
          <a:xfrm>
            <a:off x="55626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72757" name="Text Box 53"/>
          <p:cNvSpPr txBox="1">
            <a:spLocks noChangeArrowheads="1"/>
          </p:cNvSpPr>
          <p:nvPr/>
        </p:nvSpPr>
        <p:spPr bwMode="auto">
          <a:xfrm>
            <a:off x="64008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72758" name="Text Box 54"/>
          <p:cNvSpPr txBox="1">
            <a:spLocks noChangeArrowheads="1"/>
          </p:cNvSpPr>
          <p:nvPr/>
        </p:nvSpPr>
        <p:spPr bwMode="auto">
          <a:xfrm>
            <a:off x="3962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72759" name="Text Box 55"/>
          <p:cNvSpPr txBox="1">
            <a:spLocks noChangeArrowheads="1"/>
          </p:cNvSpPr>
          <p:nvPr/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72760" name="Text Box 56"/>
          <p:cNvSpPr txBox="1">
            <a:spLocks noChangeArrowheads="1"/>
          </p:cNvSpPr>
          <p:nvPr/>
        </p:nvSpPr>
        <p:spPr bwMode="auto">
          <a:xfrm>
            <a:off x="55626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2761" name="Text Box 57"/>
          <p:cNvSpPr txBox="1">
            <a:spLocks noChangeArrowheads="1"/>
          </p:cNvSpPr>
          <p:nvPr/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72762" name="Text Box 58"/>
          <p:cNvSpPr txBox="1">
            <a:spLocks noChangeArrowheads="1"/>
          </p:cNvSpPr>
          <p:nvPr/>
        </p:nvSpPr>
        <p:spPr bwMode="auto">
          <a:xfrm>
            <a:off x="72390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2763" name="Text Box 59"/>
          <p:cNvSpPr txBox="1">
            <a:spLocks noChangeArrowheads="1"/>
          </p:cNvSpPr>
          <p:nvPr/>
        </p:nvSpPr>
        <p:spPr bwMode="auto">
          <a:xfrm>
            <a:off x="64008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2764" name="Text Box 60"/>
          <p:cNvSpPr txBox="1">
            <a:spLocks noChangeArrowheads="1"/>
          </p:cNvSpPr>
          <p:nvPr/>
        </p:nvSpPr>
        <p:spPr bwMode="auto">
          <a:xfrm>
            <a:off x="3962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72765" name="Text Box 61"/>
          <p:cNvSpPr txBox="1">
            <a:spLocks noChangeArrowheads="1"/>
          </p:cNvSpPr>
          <p:nvPr/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72766" name="Text Box 62"/>
          <p:cNvSpPr txBox="1">
            <a:spLocks noChangeArrowheads="1"/>
          </p:cNvSpPr>
          <p:nvPr/>
        </p:nvSpPr>
        <p:spPr bwMode="auto">
          <a:xfrm>
            <a:off x="55626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2767" name="Text Box 63"/>
          <p:cNvSpPr txBox="1">
            <a:spLocks noChangeArrowheads="1"/>
          </p:cNvSpPr>
          <p:nvPr/>
        </p:nvSpPr>
        <p:spPr bwMode="auto">
          <a:xfrm>
            <a:off x="64008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2768" name="Text Box 64"/>
          <p:cNvSpPr txBox="1">
            <a:spLocks noChangeArrowheads="1"/>
          </p:cNvSpPr>
          <p:nvPr/>
        </p:nvSpPr>
        <p:spPr bwMode="auto">
          <a:xfrm>
            <a:off x="7239000" y="4117975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33CC33"/>
                </a:solidFill>
              </a:rPr>
              <a:t>3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2769" name="Oval 65"/>
          <p:cNvSpPr>
            <a:spLocks noChangeArrowheads="1"/>
          </p:cNvSpPr>
          <p:nvPr/>
        </p:nvSpPr>
        <p:spPr bwMode="auto">
          <a:xfrm>
            <a:off x="2362200" y="4114800"/>
            <a:ext cx="609600" cy="6096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70" name="Oval 66"/>
          <p:cNvSpPr>
            <a:spLocks noChangeArrowheads="1"/>
          </p:cNvSpPr>
          <p:nvPr/>
        </p:nvSpPr>
        <p:spPr bwMode="auto">
          <a:xfrm>
            <a:off x="7162800" y="1143000"/>
            <a:ext cx="609600" cy="6096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71" name="Line 67"/>
          <p:cNvSpPr>
            <a:spLocks noChangeShapeType="1"/>
          </p:cNvSpPr>
          <p:nvPr/>
        </p:nvSpPr>
        <p:spPr bwMode="auto">
          <a:xfrm>
            <a:off x="6858000" y="3886200"/>
            <a:ext cx="381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72" name="Oval 68"/>
          <p:cNvSpPr>
            <a:spLocks noChangeArrowheads="1"/>
          </p:cNvSpPr>
          <p:nvPr/>
        </p:nvSpPr>
        <p:spPr bwMode="auto">
          <a:xfrm>
            <a:off x="7086600" y="4114800"/>
            <a:ext cx="685800" cy="685800"/>
          </a:xfrm>
          <a:prstGeom prst="ellipse">
            <a:avLst/>
          </a:prstGeom>
          <a:noFill/>
          <a:ln w="111125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rgbClr val="33CC33"/>
              </a:solidFill>
            </a:endParaRPr>
          </a:p>
        </p:txBody>
      </p:sp>
      <p:sp>
        <p:nvSpPr>
          <p:cNvPr id="72773" name="Text Box 69"/>
          <p:cNvSpPr txBox="1">
            <a:spLocks noChangeArrowheads="1"/>
          </p:cNvSpPr>
          <p:nvPr/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ABC</a:t>
            </a:r>
            <a:r>
              <a:rPr lang="en-US" sz="3200">
                <a:solidFill>
                  <a:srgbClr val="FF0000"/>
                </a:solidFill>
              </a:rPr>
              <a:t>B</a:t>
            </a:r>
            <a:endParaRPr lang="en-US" sz="3200"/>
          </a:p>
          <a:p>
            <a:r>
              <a:rPr lang="en-US" sz="3200">
                <a:solidFill>
                  <a:srgbClr val="008000"/>
                </a:solidFill>
              </a:rPr>
              <a:t>BDCA</a:t>
            </a:r>
            <a:r>
              <a:rPr lang="en-US" sz="3200">
                <a:solidFill>
                  <a:srgbClr val="FF0000"/>
                </a:solidFill>
              </a:rPr>
              <a:t>B</a:t>
            </a:r>
            <a:endParaRPr lang="en-US" sz="2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0560261-431A-44F6-80CC-3BC9C2A28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3770-EF10-4B96-9607-85F681841BF0}" type="slidenum">
              <a:rPr lang="en-US" smtClean="0"/>
              <a:pPr/>
              <a:t>38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034E2BD2-7984-47F4-AA78-1F25502D8FDD}"/>
              </a:ext>
            </a:extLst>
          </p:cNvPr>
          <p:cNvGrpSpPr/>
          <p:nvPr/>
        </p:nvGrpSpPr>
        <p:grpSpPr>
          <a:xfrm>
            <a:off x="7314370" y="4424684"/>
            <a:ext cx="120600" cy="84960"/>
            <a:chOff x="7314370" y="4424684"/>
            <a:chExt cx="120600" cy="8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xmlns="" id="{CB5F391D-FF13-4FAF-BAD0-20279BCB1C8A}"/>
                    </a:ext>
                  </a:extLst>
                </p14:cNvPr>
                <p14:cNvContentPartPr/>
                <p14:nvPr/>
              </p14:nvContentPartPr>
              <p14:xfrm>
                <a:off x="7434610" y="446644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B5F391D-FF13-4FAF-BAD0-20279BCB1C8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25610" y="445744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xmlns="" id="{792B1314-BACB-4864-9401-87F14E102399}"/>
                    </a:ext>
                  </a:extLst>
                </p14:cNvPr>
                <p14:cNvContentPartPr/>
                <p14:nvPr/>
              </p14:nvContentPartPr>
              <p14:xfrm>
                <a:off x="7314370" y="4494884"/>
                <a:ext cx="90720" cy="14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92B1314-BACB-4864-9401-87F14E10239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305370" y="4485884"/>
                  <a:ext cx="1083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xmlns="" id="{BEC2A798-F0D2-4EB5-9607-7DBE1160AE9B}"/>
                    </a:ext>
                  </a:extLst>
                </p14:cNvPr>
                <p14:cNvContentPartPr/>
                <p14:nvPr/>
              </p14:nvContentPartPr>
              <p14:xfrm>
                <a:off x="7400770" y="4475084"/>
                <a:ext cx="36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EC2A798-F0D2-4EB5-9607-7DBE1160AE9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391770" y="446608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xmlns="" id="{26E3F9F3-93B6-4E88-B6C0-974EE139B38B}"/>
                    </a:ext>
                  </a:extLst>
                </p14:cNvPr>
                <p14:cNvContentPartPr/>
                <p14:nvPr/>
              </p14:nvContentPartPr>
              <p14:xfrm>
                <a:off x="7403290" y="4476884"/>
                <a:ext cx="9000" cy="5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6E3F9F3-93B6-4E88-B6C0-974EE139B38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394290" y="4468244"/>
                  <a:ext cx="2664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xmlns="" id="{7B93B269-A424-4A11-A347-51F825CCF1D1}"/>
                    </a:ext>
                  </a:extLst>
                </p14:cNvPr>
                <p14:cNvContentPartPr/>
                <p14:nvPr/>
              </p14:nvContentPartPr>
              <p14:xfrm>
                <a:off x="7419490" y="4424684"/>
                <a:ext cx="8280" cy="201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B93B269-A424-4A11-A347-51F825CCF1D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410850" y="4415684"/>
                  <a:ext cx="259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xmlns="" id="{1DA32428-8BC6-4ECD-BD61-BAED9286D5EA}"/>
                    </a:ext>
                  </a:extLst>
                </p14:cNvPr>
                <p14:cNvContentPartPr/>
                <p14:nvPr/>
              </p14:nvContentPartPr>
              <p14:xfrm>
                <a:off x="7396810" y="4445924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DA32428-8BC6-4ECD-BD61-BAED9286D5E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387810" y="443728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xmlns="" id="{6FF9C0BD-FC5F-4A54-A74D-C7697F33C6B0}"/>
                  </a:ext>
                </a:extLst>
              </p14:cNvPr>
              <p14:cNvContentPartPr/>
              <p14:nvPr/>
            </p14:nvContentPartPr>
            <p14:xfrm>
              <a:off x="6624250" y="3754364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FF9C0BD-FC5F-4A54-A74D-C7697F33C6B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15610" y="374572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xmlns="" id="{F8867878-A441-419F-9A83-DAEC8E3282C6}"/>
                  </a:ext>
                </a:extLst>
              </p14:cNvPr>
              <p14:cNvContentPartPr/>
              <p14:nvPr/>
            </p14:nvContentPartPr>
            <p14:xfrm>
              <a:off x="6644770" y="3854084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F8867878-A441-419F-9A83-DAEC8E3282C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36130" y="3845444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EE30705C-FF5C-41AA-BB0B-B67AFAE835F7}"/>
              </a:ext>
            </a:extLst>
          </p:cNvPr>
          <p:cNvGrpSpPr/>
          <p:nvPr/>
        </p:nvGrpSpPr>
        <p:grpSpPr>
          <a:xfrm>
            <a:off x="7665010" y="4393004"/>
            <a:ext cx="36720" cy="24480"/>
            <a:chOff x="7665010" y="4393004"/>
            <a:chExt cx="36720" cy="2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xmlns="" id="{9EEE9D1D-9D36-4E0D-8969-9A40BADF3928}"/>
                    </a:ext>
                  </a:extLst>
                </p14:cNvPr>
                <p14:cNvContentPartPr/>
                <p14:nvPr/>
              </p14:nvContentPartPr>
              <p14:xfrm>
                <a:off x="7665010" y="4417124"/>
                <a:ext cx="360" cy="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EEE9D1D-9D36-4E0D-8969-9A40BADF392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656370" y="440812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xmlns="" id="{50D2EA01-D771-42A7-8CFB-E45082C5D2F3}"/>
                    </a:ext>
                  </a:extLst>
                </p14:cNvPr>
                <p14:cNvContentPartPr/>
                <p14:nvPr/>
              </p14:nvContentPartPr>
              <p14:xfrm>
                <a:off x="7701370" y="4393004"/>
                <a:ext cx="360" cy="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0D2EA01-D771-42A7-8CFB-E45082C5D2F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692730" y="438436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10020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68" grpId="0" autoUpdateAnimBg="0"/>
      <p:bldP spid="72769" grpId="0" animBg="1"/>
      <p:bldP spid="72770" grpId="0" animBg="1"/>
      <p:bldP spid="72771" grpId="0" animBg="1"/>
      <p:bldP spid="72772" grpId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924800" cy="1143000"/>
          </a:xfrm>
        </p:spPr>
        <p:txBody>
          <a:bodyPr/>
          <a:lstStyle/>
          <a:p>
            <a:pPr algn="ctr"/>
            <a:r>
              <a:rPr lang="en-US"/>
              <a:t>LCS Algorithm Running Time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990600"/>
            <a:ext cx="8153400" cy="2209800"/>
          </a:xfrm>
        </p:spPr>
        <p:txBody>
          <a:bodyPr>
            <a:normAutofit lnSpcReduction="10000"/>
          </a:bodyPr>
          <a:lstStyle/>
          <a:p>
            <a:endParaRPr lang="en-US">
              <a:latin typeface="Times New Roman" pitchFamily="18" charset="0"/>
            </a:endParaRPr>
          </a:p>
          <a:p>
            <a:r>
              <a:rPr lang="en-US">
                <a:latin typeface="Times New Roman" pitchFamily="18" charset="0"/>
              </a:rPr>
              <a:t>LCS algorithm calculates the values of each entry of the array c[m,n]</a:t>
            </a:r>
          </a:p>
          <a:p>
            <a:r>
              <a:rPr lang="en-US">
                <a:latin typeface="Times New Roman" pitchFamily="18" charset="0"/>
              </a:rPr>
              <a:t>So what is the running time?</a:t>
            </a:r>
            <a:endParaRPr lang="en-US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524000" y="3657600"/>
            <a:ext cx="66294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chemeClr val="accent1"/>
                </a:solidFill>
              </a:rPr>
              <a:t>O(m*n)</a:t>
            </a:r>
          </a:p>
          <a:p>
            <a:pPr>
              <a:spcBef>
                <a:spcPct val="50000"/>
              </a:spcBef>
            </a:pPr>
            <a:r>
              <a:rPr lang="en-US" sz="3200">
                <a:solidFill>
                  <a:schemeClr val="accent1"/>
                </a:solidFill>
              </a:rPr>
              <a:t>since each c[i,j] is calculated in constant time, and there are m*n elements in the array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0FC25A7-CB97-4A7F-B546-7D30FF09E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3770-EF10-4B96-9607-85F681841BF0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36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What is dynamic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10600" cy="4830763"/>
          </a:xfrm>
        </p:spPr>
        <p:txBody>
          <a:bodyPr>
            <a:normAutofit/>
          </a:bodyPr>
          <a:lstStyle/>
          <a:p>
            <a:r>
              <a:rPr lang="en-US" sz="2800" dirty="0"/>
              <a:t>This sounds similar to divide-and-conquer</a:t>
            </a:r>
          </a:p>
          <a:p>
            <a:r>
              <a:rPr lang="en-US" sz="2800" dirty="0"/>
              <a:t>However, they are different:</a:t>
            </a:r>
          </a:p>
          <a:p>
            <a:pPr lvl="1"/>
            <a:r>
              <a:rPr lang="en-US" sz="2400" dirty="0"/>
              <a:t>In divide-and-conquer, the </a:t>
            </a:r>
            <a:r>
              <a:rPr lang="en-US" sz="2400" dirty="0" err="1"/>
              <a:t>subproblems</a:t>
            </a:r>
            <a:r>
              <a:rPr lang="en-US" sz="2400" dirty="0"/>
              <a:t> don’t overlap</a:t>
            </a:r>
          </a:p>
          <a:p>
            <a:pPr lvl="1"/>
            <a:r>
              <a:rPr lang="en-US" sz="2400" dirty="0"/>
              <a:t>In dynamic programming, the </a:t>
            </a:r>
            <a:r>
              <a:rPr lang="en-US" sz="2400" dirty="0" err="1"/>
              <a:t>subproblems</a:t>
            </a:r>
            <a:r>
              <a:rPr lang="en-US" sz="2400" dirty="0"/>
              <a:t> overlap</a:t>
            </a:r>
          </a:p>
          <a:p>
            <a:pPr lvl="2"/>
            <a:r>
              <a:rPr lang="en-US" sz="2000" dirty="0" err="1"/>
              <a:t>Subproblems</a:t>
            </a:r>
            <a:r>
              <a:rPr lang="en-US" sz="2000" dirty="0"/>
              <a:t> share sub-</a:t>
            </a:r>
            <a:r>
              <a:rPr lang="en-US" sz="2000" dirty="0" err="1"/>
              <a:t>subproblems</a:t>
            </a:r>
            <a:r>
              <a:rPr lang="en-US" sz="2000" dirty="0"/>
              <a:t>!</a:t>
            </a:r>
          </a:p>
          <a:p>
            <a:pPr lvl="1"/>
            <a:r>
              <a:rPr lang="en-US" sz="2400" dirty="0"/>
              <a:t>Divide-&amp;-conquer works best when all </a:t>
            </a:r>
            <a:r>
              <a:rPr lang="en-US" sz="2400" dirty="0" err="1"/>
              <a:t>subproblems</a:t>
            </a:r>
            <a:r>
              <a:rPr lang="en-US" sz="2400" dirty="0"/>
              <a:t> are independent. So, pick partition that makes algorithm most efficient &amp; simply combine solutions to solve entire problem.</a:t>
            </a:r>
          </a:p>
          <a:p>
            <a:pPr lvl="1"/>
            <a:r>
              <a:rPr lang="en-US" sz="2400" dirty="0"/>
              <a:t>Dynamic programming is needed when </a:t>
            </a:r>
            <a:r>
              <a:rPr lang="en-US" sz="2400" dirty="0" err="1"/>
              <a:t>subproblems</a:t>
            </a:r>
            <a:r>
              <a:rPr lang="en-US" sz="2400" dirty="0"/>
              <a:t> are dependent we don’t know where to partition the problem.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ACA6767-B9E1-478C-8A56-7668C062E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3770-EF10-4B96-9607-85F681841BF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901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924800" cy="1143000"/>
          </a:xfrm>
        </p:spPr>
        <p:txBody>
          <a:bodyPr/>
          <a:lstStyle/>
          <a:p>
            <a:pPr algn="ctr"/>
            <a:r>
              <a:rPr lang="en-US"/>
              <a:t>How to find actual LCS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990600"/>
            <a:ext cx="8001000" cy="4495800"/>
          </a:xfrm>
        </p:spPr>
        <p:txBody>
          <a:bodyPr/>
          <a:lstStyle/>
          <a:p>
            <a:r>
              <a:rPr lang="en-US">
                <a:latin typeface="Times New Roman" pitchFamily="18" charset="0"/>
              </a:rPr>
              <a:t>So far, we have just found the </a:t>
            </a:r>
            <a:r>
              <a:rPr lang="en-US" i="1">
                <a:latin typeface="Times New Roman" pitchFamily="18" charset="0"/>
              </a:rPr>
              <a:t>length</a:t>
            </a:r>
            <a:r>
              <a:rPr lang="en-US">
                <a:latin typeface="Times New Roman" pitchFamily="18" charset="0"/>
              </a:rPr>
              <a:t> of LCS, but not LCS itself.</a:t>
            </a:r>
          </a:p>
          <a:p>
            <a:r>
              <a:rPr lang="en-US">
                <a:latin typeface="Times New Roman" pitchFamily="18" charset="0"/>
              </a:rPr>
              <a:t>We want to modify this algorithm to make it output Longest Common Subsequence of X and Y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Times New Roman" pitchFamily="18" charset="0"/>
              </a:rPr>
              <a:t>Each </a:t>
            </a:r>
            <a:r>
              <a:rPr lang="en-US" i="1">
                <a:latin typeface="Times New Roman" pitchFamily="18" charset="0"/>
              </a:rPr>
              <a:t>c[i,j]</a:t>
            </a:r>
            <a:r>
              <a:rPr lang="en-US">
                <a:latin typeface="Times New Roman" pitchFamily="18" charset="0"/>
              </a:rPr>
              <a:t> depends on </a:t>
            </a:r>
            <a:r>
              <a:rPr lang="en-US" i="1">
                <a:latin typeface="Times New Roman" pitchFamily="18" charset="0"/>
              </a:rPr>
              <a:t>c[i-1,j] </a:t>
            </a:r>
            <a:r>
              <a:rPr lang="en-US">
                <a:latin typeface="Times New Roman" pitchFamily="18" charset="0"/>
              </a:rPr>
              <a:t>and</a:t>
            </a:r>
            <a:r>
              <a:rPr lang="en-US" i="1">
                <a:latin typeface="Times New Roman" pitchFamily="18" charset="0"/>
              </a:rPr>
              <a:t> c[i,j-1]</a:t>
            </a:r>
            <a:r>
              <a:rPr lang="en-US">
                <a:latin typeface="Times New Roman" pitchFamily="18" charset="0"/>
              </a:rPr>
              <a:t> 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Times New Roman" pitchFamily="18" charset="0"/>
              </a:rPr>
              <a:t>or </a:t>
            </a:r>
            <a:r>
              <a:rPr lang="en-US" i="1">
                <a:latin typeface="Times New Roman" pitchFamily="18" charset="0"/>
              </a:rPr>
              <a:t>c[i-1, j-1]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Times New Roman" pitchFamily="18" charset="0"/>
              </a:rPr>
              <a:t>For each c[i,j] we can say how it was acquired:</a:t>
            </a:r>
            <a:endParaRPr lang="en-US" i="1">
              <a:latin typeface="Times New Roman" pitchFamily="18" charset="0"/>
            </a:endParaRPr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>
            <a:off x="1371600" y="54102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Line 5"/>
          <p:cNvSpPr>
            <a:spLocks noChangeShapeType="1"/>
          </p:cNvSpPr>
          <p:nvPr/>
        </p:nvSpPr>
        <p:spPr bwMode="auto">
          <a:xfrm>
            <a:off x="2057400" y="54102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>
            <a:off x="2819400" y="54102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>
            <a:off x="1371600" y="5410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Line 8"/>
          <p:cNvSpPr>
            <a:spLocks noChangeShapeType="1"/>
          </p:cNvSpPr>
          <p:nvPr/>
        </p:nvSpPr>
        <p:spPr bwMode="auto">
          <a:xfrm>
            <a:off x="1371600" y="60198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Line 9"/>
          <p:cNvSpPr>
            <a:spLocks noChangeShapeType="1"/>
          </p:cNvSpPr>
          <p:nvPr/>
        </p:nvSpPr>
        <p:spPr bwMode="auto">
          <a:xfrm>
            <a:off x="1371600" y="66294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1524000" y="556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1524000" y="6096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2209800" y="6096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2209800" y="556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3200400" y="5410200"/>
            <a:ext cx="48799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accent1"/>
                </a:solidFill>
              </a:rPr>
              <a:t>For example, here </a:t>
            </a:r>
          </a:p>
          <a:p>
            <a:r>
              <a:rPr lang="en-US" sz="3200">
                <a:solidFill>
                  <a:schemeClr val="accent1"/>
                </a:solidFill>
              </a:rPr>
              <a:t>c[i,j] = c[i-1,j-1] +1 = 2+1=3</a:t>
            </a:r>
            <a:endParaRPr lang="en-US"/>
          </a:p>
        </p:txBody>
      </p:sp>
      <p:sp>
        <p:nvSpPr>
          <p:cNvPr id="12303" name="Line 15"/>
          <p:cNvSpPr>
            <a:spLocks noChangeShapeType="1"/>
          </p:cNvSpPr>
          <p:nvPr/>
        </p:nvSpPr>
        <p:spPr bwMode="auto">
          <a:xfrm>
            <a:off x="1905000" y="5867400"/>
            <a:ext cx="304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96B703F-FCFC-420F-9D8C-370410B40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3770-EF10-4B96-9607-85F681841BF0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6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1143000"/>
          </a:xfrm>
        </p:spPr>
        <p:txBody>
          <a:bodyPr/>
          <a:lstStyle/>
          <a:p>
            <a:pPr algn="ctr"/>
            <a:r>
              <a:rPr lang="en-US"/>
              <a:t>How to find actual LCS - continued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990600"/>
            <a:ext cx="8153400" cy="2057400"/>
          </a:xfrm>
        </p:spPr>
        <p:txBody>
          <a:bodyPr/>
          <a:lstStyle/>
          <a:p>
            <a:r>
              <a:rPr lang="en-US">
                <a:latin typeface="Times New Roman" pitchFamily="18" charset="0"/>
              </a:rPr>
              <a:t>Remember that</a:t>
            </a:r>
            <a:endParaRPr lang="en-US" i="1">
              <a:latin typeface="Times New Roman" pitchFamily="18" charset="0"/>
            </a:endParaRPr>
          </a:p>
        </p:txBody>
      </p:sp>
      <p:graphicFrame>
        <p:nvGraphicFramePr>
          <p:cNvPr id="86021" name="Object 5"/>
          <p:cNvGraphicFramePr>
            <a:graphicFrameLocks noChangeAspect="1"/>
          </p:cNvGraphicFramePr>
          <p:nvPr/>
        </p:nvGraphicFramePr>
        <p:xfrm>
          <a:off x="1219200" y="1600200"/>
          <a:ext cx="7772400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3" imgW="3048000" imgH="457200" progId="Equation.3">
                  <p:embed/>
                </p:oleObj>
              </mc:Choice>
              <mc:Fallback>
                <p:oleObj name="Equation" r:id="rId3" imgW="3048000" imgH="457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600200"/>
                        <a:ext cx="7772400" cy="116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990600" y="3124200"/>
            <a:ext cx="81534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kumimoji="1" lang="en-US" sz="3200"/>
              <a:t>So we can start from </a:t>
            </a:r>
            <a:r>
              <a:rPr kumimoji="1" lang="en-US" sz="3200" i="1"/>
              <a:t>c[m,n]</a:t>
            </a:r>
            <a:r>
              <a:rPr kumimoji="1" lang="en-US" sz="3200"/>
              <a:t> and go backwards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kumimoji="1" lang="en-US" sz="3200"/>
              <a:t>Whenever </a:t>
            </a:r>
            <a:r>
              <a:rPr kumimoji="1" lang="en-US" sz="3200" i="1"/>
              <a:t>c[i,j] = c[i-1, j-1]+1</a:t>
            </a:r>
            <a:r>
              <a:rPr kumimoji="1" lang="en-US" sz="3200"/>
              <a:t>, remember </a:t>
            </a:r>
            <a:r>
              <a:rPr kumimoji="1" lang="en-US" sz="3200" i="1"/>
              <a:t>x[i]   </a:t>
            </a:r>
            <a:r>
              <a:rPr kumimoji="1" lang="en-US" sz="3200"/>
              <a:t>(because </a:t>
            </a:r>
            <a:r>
              <a:rPr kumimoji="1" lang="en-US" sz="3200" i="1"/>
              <a:t>x[i]</a:t>
            </a:r>
            <a:r>
              <a:rPr kumimoji="1" lang="en-US" sz="3200"/>
              <a:t> is a part  of LCS)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kumimoji="1" lang="en-US" sz="3200"/>
              <a:t>When i=0 or j=0 (i.e. we reached the beginning), output remembered letters in reverse order</a:t>
            </a:r>
            <a:endParaRPr kumimoji="1" lang="en-US" sz="4000">
              <a:latin typeface="Arial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1710559-BCEC-4677-96D9-C262ADBDD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3770-EF10-4B96-9607-85F681841BF0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528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pPr algn="ctr"/>
            <a:r>
              <a:rPr lang="en-US"/>
              <a:t>Finding LCS</a:t>
            </a:r>
          </a:p>
        </p:txBody>
      </p:sp>
      <p:sp>
        <p:nvSpPr>
          <p:cNvPr id="83971" name="Line 3"/>
          <p:cNvSpPr>
            <a:spLocks noChangeShapeType="1"/>
          </p:cNvSpPr>
          <p:nvPr/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72" name="Line 4"/>
          <p:cNvSpPr>
            <a:spLocks noChangeShapeType="1"/>
          </p:cNvSpPr>
          <p:nvPr/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73" name="Line 5"/>
          <p:cNvSpPr>
            <a:spLocks noChangeShapeType="1"/>
          </p:cNvSpPr>
          <p:nvPr/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74" name="Line 6"/>
          <p:cNvSpPr>
            <a:spLocks noChangeShapeType="1"/>
          </p:cNvSpPr>
          <p:nvPr/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75" name="Line 7"/>
          <p:cNvSpPr>
            <a:spLocks noChangeShapeType="1"/>
          </p:cNvSpPr>
          <p:nvPr/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76" name="Line 8"/>
          <p:cNvSpPr>
            <a:spLocks noChangeShapeType="1"/>
          </p:cNvSpPr>
          <p:nvPr/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77" name="Line 9"/>
          <p:cNvSpPr>
            <a:spLocks noChangeShapeType="1"/>
          </p:cNvSpPr>
          <p:nvPr/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78" name="Line 10"/>
          <p:cNvSpPr>
            <a:spLocks noChangeShapeType="1"/>
          </p:cNvSpPr>
          <p:nvPr/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79" name="Line 11"/>
          <p:cNvSpPr>
            <a:spLocks noChangeShapeType="1"/>
          </p:cNvSpPr>
          <p:nvPr/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80" name="Line 12"/>
          <p:cNvSpPr>
            <a:spLocks noChangeShapeType="1"/>
          </p:cNvSpPr>
          <p:nvPr/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81" name="Line 13"/>
          <p:cNvSpPr>
            <a:spLocks noChangeShapeType="1"/>
          </p:cNvSpPr>
          <p:nvPr/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82" name="Line 14"/>
          <p:cNvSpPr>
            <a:spLocks noChangeShapeType="1"/>
          </p:cNvSpPr>
          <p:nvPr/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83" name="Line 15"/>
          <p:cNvSpPr>
            <a:spLocks noChangeShapeType="1"/>
          </p:cNvSpPr>
          <p:nvPr/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84" name="Text Box 16"/>
          <p:cNvSpPr txBox="1">
            <a:spLocks noChangeArrowheads="1"/>
          </p:cNvSpPr>
          <p:nvPr/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j       0        1          2         3        4         5 </a:t>
            </a:r>
          </a:p>
        </p:txBody>
      </p:sp>
      <p:sp>
        <p:nvSpPr>
          <p:cNvPr id="83985" name="Text Box 17"/>
          <p:cNvSpPr txBox="1">
            <a:spLocks noChangeArrowheads="1"/>
          </p:cNvSpPr>
          <p:nvPr/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83986" name="Text Box 18"/>
          <p:cNvSpPr txBox="1">
            <a:spLocks noChangeArrowheads="1"/>
          </p:cNvSpPr>
          <p:nvPr/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83987" name="Text Box 19"/>
          <p:cNvSpPr txBox="1">
            <a:spLocks noChangeArrowheads="1"/>
          </p:cNvSpPr>
          <p:nvPr/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83988" name="Text Box 20"/>
          <p:cNvSpPr txBox="1">
            <a:spLocks noChangeArrowheads="1"/>
          </p:cNvSpPr>
          <p:nvPr/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83989" name="Text Box 21"/>
          <p:cNvSpPr txBox="1">
            <a:spLocks noChangeArrowheads="1"/>
          </p:cNvSpPr>
          <p:nvPr/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83990" name="Text Box 22"/>
          <p:cNvSpPr txBox="1">
            <a:spLocks noChangeArrowheads="1"/>
          </p:cNvSpPr>
          <p:nvPr/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83991" name="Text Box 23"/>
          <p:cNvSpPr txBox="1">
            <a:spLocks noChangeArrowheads="1"/>
          </p:cNvSpPr>
          <p:nvPr/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Xi</a:t>
            </a:r>
          </a:p>
        </p:txBody>
      </p:sp>
      <p:sp>
        <p:nvSpPr>
          <p:cNvPr id="83992" name="Text Box 24"/>
          <p:cNvSpPr txBox="1">
            <a:spLocks noChangeArrowheads="1"/>
          </p:cNvSpPr>
          <p:nvPr/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83993" name="Text Box 25"/>
          <p:cNvSpPr txBox="1">
            <a:spLocks noChangeArrowheads="1"/>
          </p:cNvSpPr>
          <p:nvPr/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83994" name="Text Box 26"/>
          <p:cNvSpPr txBox="1">
            <a:spLocks noChangeArrowheads="1"/>
          </p:cNvSpPr>
          <p:nvPr/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83996" name="Text Box 28"/>
          <p:cNvSpPr txBox="1">
            <a:spLocks noChangeArrowheads="1"/>
          </p:cNvSpPr>
          <p:nvPr/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Yj</a:t>
            </a:r>
          </a:p>
        </p:txBody>
      </p:sp>
      <p:sp>
        <p:nvSpPr>
          <p:cNvPr id="83997" name="Text Box 29"/>
          <p:cNvSpPr txBox="1">
            <a:spLocks noChangeArrowheads="1"/>
          </p:cNvSpPr>
          <p:nvPr/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83998" name="Text Box 30"/>
          <p:cNvSpPr txBox="1">
            <a:spLocks noChangeArrowheads="1"/>
          </p:cNvSpPr>
          <p:nvPr/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83999" name="Text Box 31"/>
          <p:cNvSpPr txBox="1">
            <a:spLocks noChangeArrowheads="1"/>
          </p:cNvSpPr>
          <p:nvPr/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84000" name="Text Box 32"/>
          <p:cNvSpPr txBox="1">
            <a:spLocks noChangeArrowheads="1"/>
          </p:cNvSpPr>
          <p:nvPr/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84001" name="Text Box 33"/>
          <p:cNvSpPr txBox="1">
            <a:spLocks noChangeArrowheads="1"/>
          </p:cNvSpPr>
          <p:nvPr/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en-US"/>
          </a:p>
        </p:txBody>
      </p:sp>
      <p:sp>
        <p:nvSpPr>
          <p:cNvPr id="84002" name="Text Box 34"/>
          <p:cNvSpPr txBox="1">
            <a:spLocks noChangeArrowheads="1"/>
          </p:cNvSpPr>
          <p:nvPr/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84003" name="Text Box 35"/>
          <p:cNvSpPr txBox="1">
            <a:spLocks noChangeArrowheads="1"/>
          </p:cNvSpPr>
          <p:nvPr/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84004" name="Text Box 36"/>
          <p:cNvSpPr txBox="1">
            <a:spLocks noChangeArrowheads="1"/>
          </p:cNvSpPr>
          <p:nvPr/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84005" name="Text Box 37"/>
          <p:cNvSpPr txBox="1">
            <a:spLocks noChangeArrowheads="1"/>
          </p:cNvSpPr>
          <p:nvPr/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84006" name="Text Box 38"/>
          <p:cNvSpPr txBox="1">
            <a:spLocks noChangeArrowheads="1"/>
          </p:cNvSpPr>
          <p:nvPr/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84007" name="Text Box 39"/>
          <p:cNvSpPr txBox="1">
            <a:spLocks noChangeArrowheads="1"/>
          </p:cNvSpPr>
          <p:nvPr/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84008" name="Text Box 40"/>
          <p:cNvSpPr txBox="1">
            <a:spLocks noChangeArrowheads="1"/>
          </p:cNvSpPr>
          <p:nvPr/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84009" name="Text Box 41"/>
          <p:cNvSpPr txBox="1">
            <a:spLocks noChangeArrowheads="1"/>
          </p:cNvSpPr>
          <p:nvPr/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84010" name="Text Box 42"/>
          <p:cNvSpPr txBox="1">
            <a:spLocks noChangeArrowheads="1"/>
          </p:cNvSpPr>
          <p:nvPr/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84011" name="Text Box 43"/>
          <p:cNvSpPr txBox="1">
            <a:spLocks noChangeArrowheads="1"/>
          </p:cNvSpPr>
          <p:nvPr/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84013" name="Text Box 45"/>
          <p:cNvSpPr txBox="1">
            <a:spLocks noChangeArrowheads="1"/>
          </p:cNvSpPr>
          <p:nvPr/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84014" name="Text Box 46"/>
          <p:cNvSpPr txBox="1">
            <a:spLocks noChangeArrowheads="1"/>
          </p:cNvSpPr>
          <p:nvPr/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84015" name="Text Box 47"/>
          <p:cNvSpPr txBox="1">
            <a:spLocks noChangeArrowheads="1"/>
          </p:cNvSpPr>
          <p:nvPr/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84016" name="Text Box 48"/>
          <p:cNvSpPr txBox="1">
            <a:spLocks noChangeArrowheads="1"/>
          </p:cNvSpPr>
          <p:nvPr/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84017" name="Text Box 49"/>
          <p:cNvSpPr txBox="1">
            <a:spLocks noChangeArrowheads="1"/>
          </p:cNvSpPr>
          <p:nvPr/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84019" name="Text Box 51"/>
          <p:cNvSpPr txBox="1">
            <a:spLocks noChangeArrowheads="1"/>
          </p:cNvSpPr>
          <p:nvPr/>
        </p:nvSpPr>
        <p:spPr bwMode="auto">
          <a:xfrm>
            <a:off x="72390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/>
          </a:p>
        </p:txBody>
      </p:sp>
      <p:sp>
        <p:nvSpPr>
          <p:cNvPr id="84020" name="Text Box 52"/>
          <p:cNvSpPr txBox="1">
            <a:spLocks noChangeArrowheads="1"/>
          </p:cNvSpPr>
          <p:nvPr/>
        </p:nvSpPr>
        <p:spPr bwMode="auto">
          <a:xfrm>
            <a:off x="55626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84021" name="Text Box 53"/>
          <p:cNvSpPr txBox="1">
            <a:spLocks noChangeArrowheads="1"/>
          </p:cNvSpPr>
          <p:nvPr/>
        </p:nvSpPr>
        <p:spPr bwMode="auto">
          <a:xfrm>
            <a:off x="64008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84022" name="Text Box 54"/>
          <p:cNvSpPr txBox="1">
            <a:spLocks noChangeArrowheads="1"/>
          </p:cNvSpPr>
          <p:nvPr/>
        </p:nvSpPr>
        <p:spPr bwMode="auto">
          <a:xfrm>
            <a:off x="3962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84023" name="Text Box 55"/>
          <p:cNvSpPr txBox="1">
            <a:spLocks noChangeArrowheads="1"/>
          </p:cNvSpPr>
          <p:nvPr/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84024" name="Text Box 56"/>
          <p:cNvSpPr txBox="1">
            <a:spLocks noChangeArrowheads="1"/>
          </p:cNvSpPr>
          <p:nvPr/>
        </p:nvSpPr>
        <p:spPr bwMode="auto">
          <a:xfrm>
            <a:off x="55626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84025" name="Text Box 57"/>
          <p:cNvSpPr txBox="1">
            <a:spLocks noChangeArrowheads="1"/>
          </p:cNvSpPr>
          <p:nvPr/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84026" name="Text Box 58"/>
          <p:cNvSpPr txBox="1">
            <a:spLocks noChangeArrowheads="1"/>
          </p:cNvSpPr>
          <p:nvPr/>
        </p:nvSpPr>
        <p:spPr bwMode="auto">
          <a:xfrm>
            <a:off x="72390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84027" name="Text Box 59"/>
          <p:cNvSpPr txBox="1">
            <a:spLocks noChangeArrowheads="1"/>
          </p:cNvSpPr>
          <p:nvPr/>
        </p:nvSpPr>
        <p:spPr bwMode="auto">
          <a:xfrm>
            <a:off x="64008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84028" name="Text Box 60"/>
          <p:cNvSpPr txBox="1">
            <a:spLocks noChangeArrowheads="1"/>
          </p:cNvSpPr>
          <p:nvPr/>
        </p:nvSpPr>
        <p:spPr bwMode="auto">
          <a:xfrm>
            <a:off x="3962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84029" name="Text Box 61"/>
          <p:cNvSpPr txBox="1">
            <a:spLocks noChangeArrowheads="1"/>
          </p:cNvSpPr>
          <p:nvPr/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84030" name="Text Box 62"/>
          <p:cNvSpPr txBox="1">
            <a:spLocks noChangeArrowheads="1"/>
          </p:cNvSpPr>
          <p:nvPr/>
        </p:nvSpPr>
        <p:spPr bwMode="auto">
          <a:xfrm>
            <a:off x="55626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84031" name="Text Box 63"/>
          <p:cNvSpPr txBox="1">
            <a:spLocks noChangeArrowheads="1"/>
          </p:cNvSpPr>
          <p:nvPr/>
        </p:nvSpPr>
        <p:spPr bwMode="auto">
          <a:xfrm>
            <a:off x="64008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84032" name="Text Box 64"/>
          <p:cNvSpPr txBox="1">
            <a:spLocks noChangeArrowheads="1"/>
          </p:cNvSpPr>
          <p:nvPr/>
        </p:nvSpPr>
        <p:spPr bwMode="auto">
          <a:xfrm>
            <a:off x="7239000" y="4117975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33CC33"/>
                </a:solidFill>
              </a:rPr>
              <a:t>3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84035" name="Line 67"/>
          <p:cNvSpPr>
            <a:spLocks noChangeShapeType="1"/>
          </p:cNvSpPr>
          <p:nvPr/>
        </p:nvSpPr>
        <p:spPr bwMode="auto">
          <a:xfrm flipH="1" flipV="1">
            <a:off x="6857985" y="3887662"/>
            <a:ext cx="381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038" name="Line 70"/>
          <p:cNvSpPr>
            <a:spLocks noChangeShapeType="1"/>
          </p:cNvSpPr>
          <p:nvPr/>
        </p:nvSpPr>
        <p:spPr bwMode="auto">
          <a:xfrm flipH="1" flipV="1">
            <a:off x="5943600" y="3886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039" name="Line 71"/>
          <p:cNvSpPr>
            <a:spLocks noChangeShapeType="1"/>
          </p:cNvSpPr>
          <p:nvPr/>
        </p:nvSpPr>
        <p:spPr bwMode="auto">
          <a:xfrm flipH="1" flipV="1">
            <a:off x="5105400" y="3276600"/>
            <a:ext cx="3810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040" name="Line 72"/>
          <p:cNvSpPr>
            <a:spLocks noChangeShapeType="1"/>
          </p:cNvSpPr>
          <p:nvPr/>
        </p:nvSpPr>
        <p:spPr bwMode="auto">
          <a:xfrm flipH="1" flipV="1">
            <a:off x="4267200" y="32766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042" name="Line 74"/>
          <p:cNvSpPr>
            <a:spLocks noChangeShapeType="1"/>
          </p:cNvSpPr>
          <p:nvPr/>
        </p:nvSpPr>
        <p:spPr bwMode="auto">
          <a:xfrm flipH="1" flipV="1">
            <a:off x="3581400" y="2667000"/>
            <a:ext cx="3810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044" name="Text Box 76"/>
          <p:cNvSpPr txBox="1">
            <a:spLocks noChangeArrowheads="1"/>
          </p:cNvSpPr>
          <p:nvPr/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742DA49-254A-42C4-9C4F-42B7F4394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3770-EF10-4B96-9607-85F681841BF0}" type="slidenum">
              <a:rPr lang="en-US" smtClean="0"/>
              <a:pPr/>
              <a:t>42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xmlns="" id="{FE8FE0A5-C07D-4274-A836-B29565105F3A}"/>
                  </a:ext>
                </a:extLst>
              </p14:cNvPr>
              <p14:cNvContentPartPr/>
              <p14:nvPr/>
            </p14:nvContentPartPr>
            <p14:xfrm>
              <a:off x="3567960" y="2692800"/>
              <a:ext cx="2833560" cy="1240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E8FE0A5-C07D-4274-A836-B29565105F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82680" y="868680"/>
                <a:ext cx="5636160" cy="48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xmlns="" id="{D06FFC1E-8272-4636-98FF-ECAF86A0CD99}"/>
                  </a:ext>
                </a:extLst>
              </p14:cNvPr>
              <p14:cNvContentPartPr/>
              <p14:nvPr/>
            </p14:nvContentPartPr>
            <p14:xfrm>
              <a:off x="5616970" y="3926084"/>
              <a:ext cx="28800" cy="1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06FFC1E-8272-4636-98FF-ECAF86A0CD9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07970" y="3917084"/>
                <a:ext cx="4644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xmlns="" id="{3C5F013C-9542-4244-BDDC-603761B7E931}"/>
                  </a:ext>
                </a:extLst>
              </p14:cNvPr>
              <p14:cNvContentPartPr/>
              <p14:nvPr/>
            </p14:nvContentPartPr>
            <p14:xfrm>
              <a:off x="4123690" y="3902324"/>
              <a:ext cx="3240" cy="28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3C5F013C-9542-4244-BDDC-603761B7E931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114690" y="3893324"/>
                <a:ext cx="2088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xmlns="" id="{551E2BC0-1D6B-4D44-AB48-435667E35C68}"/>
                  </a:ext>
                </a:extLst>
              </p14:cNvPr>
              <p14:cNvContentPartPr/>
              <p14:nvPr/>
            </p14:nvContentPartPr>
            <p14:xfrm>
              <a:off x="4578730" y="3857684"/>
              <a:ext cx="18000" cy="64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51E2BC0-1D6B-4D44-AB48-435667E35C68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569730" y="3849044"/>
                <a:ext cx="3564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xmlns="" id="{E62C97A7-2118-4DD0-9714-3DB44CA00684}"/>
                  </a:ext>
                </a:extLst>
              </p14:cNvPr>
              <p14:cNvContentPartPr/>
              <p14:nvPr/>
            </p14:nvContentPartPr>
            <p14:xfrm>
              <a:off x="4954570" y="1443524"/>
              <a:ext cx="6840" cy="122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62C97A7-2118-4DD0-9714-3DB44CA00684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945570" y="1434524"/>
                <a:ext cx="2448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xmlns="" id="{C24C2A22-3D86-4E51-9A2A-2D38549F0920}"/>
                  </a:ext>
                </a:extLst>
              </p14:cNvPr>
              <p14:cNvContentPartPr/>
              <p14:nvPr/>
            </p14:nvContentPartPr>
            <p14:xfrm>
              <a:off x="5788690" y="1486364"/>
              <a:ext cx="2880" cy="18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C24C2A22-3D86-4E51-9A2A-2D38549F0920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779690" y="1477724"/>
                <a:ext cx="2052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84033" name="Ink 84032">
                <a:extLst>
                  <a:ext uri="{FF2B5EF4-FFF2-40B4-BE49-F238E27FC236}">
                    <a16:creationId xmlns:a16="http://schemas.microsoft.com/office/drawing/2014/main" xmlns="" id="{B855A4C4-BC5C-4213-9065-B370D4687B6A}"/>
                  </a:ext>
                </a:extLst>
              </p14:cNvPr>
              <p14:cNvContentPartPr/>
              <p14:nvPr/>
            </p14:nvContentPartPr>
            <p14:xfrm>
              <a:off x="2666770" y="3862724"/>
              <a:ext cx="11160" cy="17280"/>
            </p14:xfrm>
          </p:contentPart>
        </mc:Choice>
        <mc:Fallback xmlns="">
          <p:pic>
            <p:nvPicPr>
              <p:cNvPr id="84033" name="Ink 84032">
                <a:extLst>
                  <a:ext uri="{FF2B5EF4-FFF2-40B4-BE49-F238E27FC236}">
                    <a16:creationId xmlns:a16="http://schemas.microsoft.com/office/drawing/2014/main" id="{B855A4C4-BC5C-4213-9065-B370D4687B6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658130" y="3854084"/>
                <a:ext cx="2880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84056" name="Ink 84055">
                <a:extLst>
                  <a:ext uri="{FF2B5EF4-FFF2-40B4-BE49-F238E27FC236}">
                    <a16:creationId xmlns:a16="http://schemas.microsoft.com/office/drawing/2014/main" xmlns="" id="{5368A924-523A-43D9-A728-7C5023D71F8B}"/>
                  </a:ext>
                </a:extLst>
              </p14:cNvPr>
              <p14:cNvContentPartPr/>
              <p14:nvPr/>
            </p14:nvContentPartPr>
            <p14:xfrm>
              <a:off x="2505130" y="3861284"/>
              <a:ext cx="360" cy="360"/>
            </p14:xfrm>
          </p:contentPart>
        </mc:Choice>
        <mc:Fallback xmlns="">
          <p:pic>
            <p:nvPicPr>
              <p:cNvPr id="84056" name="Ink 84055">
                <a:extLst>
                  <a:ext uri="{FF2B5EF4-FFF2-40B4-BE49-F238E27FC236}">
                    <a16:creationId xmlns:a16="http://schemas.microsoft.com/office/drawing/2014/main" id="{5368A924-523A-43D9-A728-7C5023D71F8B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2496490" y="385228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84057" name="Ink 84056">
                <a:extLst>
                  <a:ext uri="{FF2B5EF4-FFF2-40B4-BE49-F238E27FC236}">
                    <a16:creationId xmlns:a16="http://schemas.microsoft.com/office/drawing/2014/main" xmlns="" id="{99ED7315-814D-477C-AF6E-8BDC63CD32CE}"/>
                  </a:ext>
                </a:extLst>
              </p14:cNvPr>
              <p14:cNvContentPartPr/>
              <p14:nvPr/>
            </p14:nvContentPartPr>
            <p14:xfrm>
              <a:off x="2637250" y="4046324"/>
              <a:ext cx="34200" cy="12240"/>
            </p14:xfrm>
          </p:contentPart>
        </mc:Choice>
        <mc:Fallback xmlns="">
          <p:pic>
            <p:nvPicPr>
              <p:cNvPr id="84057" name="Ink 84056">
                <a:extLst>
                  <a:ext uri="{FF2B5EF4-FFF2-40B4-BE49-F238E27FC236}">
                    <a16:creationId xmlns:a16="http://schemas.microsoft.com/office/drawing/2014/main" id="{99ED7315-814D-477C-AF6E-8BDC63CD32CE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2628610" y="4037684"/>
                <a:ext cx="5184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84058" name="Ink 84057">
                <a:extLst>
                  <a:ext uri="{FF2B5EF4-FFF2-40B4-BE49-F238E27FC236}">
                    <a16:creationId xmlns:a16="http://schemas.microsoft.com/office/drawing/2014/main" xmlns="" id="{0F0290A2-0E2E-41A8-ACCA-A4962DFDDF23}"/>
                  </a:ext>
                </a:extLst>
              </p14:cNvPr>
              <p14:cNvContentPartPr/>
              <p14:nvPr/>
            </p14:nvContentPartPr>
            <p14:xfrm>
              <a:off x="2568490" y="3747524"/>
              <a:ext cx="8280" cy="15840"/>
            </p14:xfrm>
          </p:contentPart>
        </mc:Choice>
        <mc:Fallback xmlns="">
          <p:pic>
            <p:nvPicPr>
              <p:cNvPr id="84058" name="Ink 84057">
                <a:extLst>
                  <a:ext uri="{FF2B5EF4-FFF2-40B4-BE49-F238E27FC236}">
                    <a16:creationId xmlns:a16="http://schemas.microsoft.com/office/drawing/2014/main" id="{0F0290A2-0E2E-41A8-ACCA-A4962DFDDF23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2559850" y="3738524"/>
                <a:ext cx="2592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84052" name="Ink 84051">
                <a:extLst>
                  <a:ext uri="{FF2B5EF4-FFF2-40B4-BE49-F238E27FC236}">
                    <a16:creationId xmlns:a16="http://schemas.microsoft.com/office/drawing/2014/main" xmlns="" id="{6CA5F66A-8A67-4D7C-9BDB-35AC2763B26F}"/>
                  </a:ext>
                </a:extLst>
              </p14:cNvPr>
              <p14:cNvContentPartPr/>
              <p14:nvPr/>
            </p14:nvContentPartPr>
            <p14:xfrm>
              <a:off x="6780850" y="4369244"/>
              <a:ext cx="56880" cy="7200"/>
            </p14:xfrm>
          </p:contentPart>
        </mc:Choice>
        <mc:Fallback xmlns="">
          <p:pic>
            <p:nvPicPr>
              <p:cNvPr id="84052" name="Ink 84051">
                <a:extLst>
                  <a:ext uri="{FF2B5EF4-FFF2-40B4-BE49-F238E27FC236}">
                    <a16:creationId xmlns:a16="http://schemas.microsoft.com/office/drawing/2014/main" id="{6CA5F66A-8A67-4D7C-9BDB-35AC2763B26F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6772210" y="4360244"/>
                <a:ext cx="7452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84053" name="Ink 84052">
                <a:extLst>
                  <a:ext uri="{FF2B5EF4-FFF2-40B4-BE49-F238E27FC236}">
                    <a16:creationId xmlns:a16="http://schemas.microsoft.com/office/drawing/2014/main" xmlns="" id="{A5CCC143-15FD-440E-A37A-56DF43E466F9}"/>
                  </a:ext>
                </a:extLst>
              </p14:cNvPr>
              <p14:cNvContentPartPr/>
              <p14:nvPr/>
            </p14:nvContentPartPr>
            <p14:xfrm>
              <a:off x="7491130" y="4483004"/>
              <a:ext cx="5760" cy="5400"/>
            </p14:xfrm>
          </p:contentPart>
        </mc:Choice>
        <mc:Fallback xmlns="">
          <p:pic>
            <p:nvPicPr>
              <p:cNvPr id="84053" name="Ink 84052">
                <a:extLst>
                  <a:ext uri="{FF2B5EF4-FFF2-40B4-BE49-F238E27FC236}">
                    <a16:creationId xmlns:a16="http://schemas.microsoft.com/office/drawing/2014/main" id="{A5CCC143-15FD-440E-A37A-56DF43E466F9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7482130" y="4474004"/>
                <a:ext cx="2340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84061" name="Ink 84060">
                <a:extLst>
                  <a:ext uri="{FF2B5EF4-FFF2-40B4-BE49-F238E27FC236}">
                    <a16:creationId xmlns:a16="http://schemas.microsoft.com/office/drawing/2014/main" xmlns="" id="{7AE0C1AE-92ED-4ABF-9F5C-AF2E68D577F3}"/>
                  </a:ext>
                </a:extLst>
              </p14:cNvPr>
              <p14:cNvContentPartPr/>
              <p14:nvPr/>
            </p14:nvContentPartPr>
            <p14:xfrm>
              <a:off x="6842770" y="3937244"/>
              <a:ext cx="32760" cy="17280"/>
            </p14:xfrm>
          </p:contentPart>
        </mc:Choice>
        <mc:Fallback xmlns="">
          <p:pic>
            <p:nvPicPr>
              <p:cNvPr id="84061" name="Ink 84060">
                <a:extLst>
                  <a:ext uri="{FF2B5EF4-FFF2-40B4-BE49-F238E27FC236}">
                    <a16:creationId xmlns:a16="http://schemas.microsoft.com/office/drawing/2014/main" id="{7AE0C1AE-92ED-4ABF-9F5C-AF2E68D577F3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6834130" y="3928244"/>
                <a:ext cx="5040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84070" name="Ink 84069">
                <a:extLst>
                  <a:ext uri="{FF2B5EF4-FFF2-40B4-BE49-F238E27FC236}">
                    <a16:creationId xmlns:a16="http://schemas.microsoft.com/office/drawing/2014/main" xmlns="" id="{79F08993-924E-45AC-92A8-5B1CF25A7401}"/>
                  </a:ext>
                </a:extLst>
              </p14:cNvPr>
              <p14:cNvContentPartPr/>
              <p14:nvPr/>
            </p14:nvContentPartPr>
            <p14:xfrm>
              <a:off x="7149850" y="4292204"/>
              <a:ext cx="21960" cy="15840"/>
            </p14:xfrm>
          </p:contentPart>
        </mc:Choice>
        <mc:Fallback xmlns="">
          <p:pic>
            <p:nvPicPr>
              <p:cNvPr id="84070" name="Ink 84069">
                <a:extLst>
                  <a:ext uri="{FF2B5EF4-FFF2-40B4-BE49-F238E27FC236}">
                    <a16:creationId xmlns:a16="http://schemas.microsoft.com/office/drawing/2014/main" id="{79F08993-924E-45AC-92A8-5B1CF25A7401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7140850" y="4283564"/>
                <a:ext cx="3960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84072" name="Ink 84071">
                <a:extLst>
                  <a:ext uri="{FF2B5EF4-FFF2-40B4-BE49-F238E27FC236}">
                    <a16:creationId xmlns:a16="http://schemas.microsoft.com/office/drawing/2014/main" xmlns="" id="{C43E64D0-3F49-450A-A816-8BDC5ACD438A}"/>
                  </a:ext>
                </a:extLst>
              </p14:cNvPr>
              <p14:cNvContentPartPr/>
              <p14:nvPr/>
            </p14:nvContentPartPr>
            <p14:xfrm>
              <a:off x="7106290" y="4118324"/>
              <a:ext cx="27720" cy="25920"/>
            </p14:xfrm>
          </p:contentPart>
        </mc:Choice>
        <mc:Fallback xmlns="">
          <p:pic>
            <p:nvPicPr>
              <p:cNvPr id="84072" name="Ink 84071">
                <a:extLst>
                  <a:ext uri="{FF2B5EF4-FFF2-40B4-BE49-F238E27FC236}">
                    <a16:creationId xmlns:a16="http://schemas.microsoft.com/office/drawing/2014/main" id="{C43E64D0-3F49-450A-A816-8BDC5ACD438A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7097290" y="4109324"/>
                <a:ext cx="4536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84081" name="Ink 84080">
                <a:extLst>
                  <a:ext uri="{FF2B5EF4-FFF2-40B4-BE49-F238E27FC236}">
                    <a16:creationId xmlns:a16="http://schemas.microsoft.com/office/drawing/2014/main" xmlns="" id="{6DA1E6F3-4DBF-49D0-BBA3-622816CCFBAB}"/>
                  </a:ext>
                </a:extLst>
              </p14:cNvPr>
              <p14:cNvContentPartPr/>
              <p14:nvPr/>
            </p14:nvContentPartPr>
            <p14:xfrm>
              <a:off x="7415530" y="4422164"/>
              <a:ext cx="360" cy="360"/>
            </p14:xfrm>
          </p:contentPart>
        </mc:Choice>
        <mc:Fallback xmlns="">
          <p:pic>
            <p:nvPicPr>
              <p:cNvPr id="84081" name="Ink 84080">
                <a:extLst>
                  <a:ext uri="{FF2B5EF4-FFF2-40B4-BE49-F238E27FC236}">
                    <a16:creationId xmlns:a16="http://schemas.microsoft.com/office/drawing/2014/main" id="{6DA1E6F3-4DBF-49D0-BBA3-622816CCFBAB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7406890" y="441316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84082" name="Ink 84081">
                <a:extLst>
                  <a:ext uri="{FF2B5EF4-FFF2-40B4-BE49-F238E27FC236}">
                    <a16:creationId xmlns:a16="http://schemas.microsoft.com/office/drawing/2014/main" xmlns="" id="{27ADD5E4-F1BF-4049-8A83-7FDA35768CE0}"/>
                  </a:ext>
                </a:extLst>
              </p14:cNvPr>
              <p14:cNvContentPartPr/>
              <p14:nvPr/>
            </p14:nvContentPartPr>
            <p14:xfrm>
              <a:off x="7337410" y="4346204"/>
              <a:ext cx="5760" cy="6480"/>
            </p14:xfrm>
          </p:contentPart>
        </mc:Choice>
        <mc:Fallback xmlns="">
          <p:pic>
            <p:nvPicPr>
              <p:cNvPr id="84082" name="Ink 84081">
                <a:extLst>
                  <a:ext uri="{FF2B5EF4-FFF2-40B4-BE49-F238E27FC236}">
                    <a16:creationId xmlns:a16="http://schemas.microsoft.com/office/drawing/2014/main" id="{27ADD5E4-F1BF-4049-8A83-7FDA35768CE0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328410" y="4337204"/>
                <a:ext cx="2340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84083" name="Ink 84082">
                <a:extLst>
                  <a:ext uri="{FF2B5EF4-FFF2-40B4-BE49-F238E27FC236}">
                    <a16:creationId xmlns:a16="http://schemas.microsoft.com/office/drawing/2014/main" xmlns="" id="{BBF69A61-2E6F-420B-B876-9E8CA14424EB}"/>
                  </a:ext>
                </a:extLst>
              </p14:cNvPr>
              <p14:cNvContentPartPr/>
              <p14:nvPr/>
            </p14:nvContentPartPr>
            <p14:xfrm>
              <a:off x="7364050" y="4307684"/>
              <a:ext cx="2880" cy="360"/>
            </p14:xfrm>
          </p:contentPart>
        </mc:Choice>
        <mc:Fallback xmlns="">
          <p:pic>
            <p:nvPicPr>
              <p:cNvPr id="84083" name="Ink 84082">
                <a:extLst>
                  <a:ext uri="{FF2B5EF4-FFF2-40B4-BE49-F238E27FC236}">
                    <a16:creationId xmlns:a16="http://schemas.microsoft.com/office/drawing/2014/main" id="{BBF69A61-2E6F-420B-B876-9E8CA14424EB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355410" y="4299044"/>
                <a:ext cx="205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84084" name="Ink 84083">
                <a:extLst>
                  <a:ext uri="{FF2B5EF4-FFF2-40B4-BE49-F238E27FC236}">
                    <a16:creationId xmlns:a16="http://schemas.microsoft.com/office/drawing/2014/main" xmlns="" id="{7FC33839-1513-423D-B0E1-48C24AA679A7}"/>
                  </a:ext>
                </a:extLst>
              </p14:cNvPr>
              <p14:cNvContentPartPr/>
              <p14:nvPr/>
            </p14:nvContentPartPr>
            <p14:xfrm>
              <a:off x="6893170" y="3951644"/>
              <a:ext cx="2880" cy="1440"/>
            </p14:xfrm>
          </p:contentPart>
        </mc:Choice>
        <mc:Fallback xmlns="">
          <p:pic>
            <p:nvPicPr>
              <p:cNvPr id="84084" name="Ink 84083">
                <a:extLst>
                  <a:ext uri="{FF2B5EF4-FFF2-40B4-BE49-F238E27FC236}">
                    <a16:creationId xmlns:a16="http://schemas.microsoft.com/office/drawing/2014/main" id="{7FC33839-1513-423D-B0E1-48C24AA679A7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884530" y="3942644"/>
                <a:ext cx="2052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84085" name="Ink 84084">
                <a:extLst>
                  <a:ext uri="{FF2B5EF4-FFF2-40B4-BE49-F238E27FC236}">
                    <a16:creationId xmlns:a16="http://schemas.microsoft.com/office/drawing/2014/main" xmlns="" id="{E1E95C4C-1A4D-4908-952B-6FD8615E8AAD}"/>
                  </a:ext>
                </a:extLst>
              </p14:cNvPr>
              <p14:cNvContentPartPr/>
              <p14:nvPr/>
            </p14:nvContentPartPr>
            <p14:xfrm>
              <a:off x="7279090" y="4345124"/>
              <a:ext cx="3240" cy="1440"/>
            </p14:xfrm>
          </p:contentPart>
        </mc:Choice>
        <mc:Fallback xmlns="">
          <p:pic>
            <p:nvPicPr>
              <p:cNvPr id="84085" name="Ink 84084">
                <a:extLst>
                  <a:ext uri="{FF2B5EF4-FFF2-40B4-BE49-F238E27FC236}">
                    <a16:creationId xmlns:a16="http://schemas.microsoft.com/office/drawing/2014/main" id="{E1E95C4C-1A4D-4908-952B-6FD8615E8AAD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7270090" y="4336484"/>
                <a:ext cx="208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84136" name="Ink 84135">
                <a:extLst>
                  <a:ext uri="{FF2B5EF4-FFF2-40B4-BE49-F238E27FC236}">
                    <a16:creationId xmlns:a16="http://schemas.microsoft.com/office/drawing/2014/main" xmlns="" id="{9CC9B38B-53BB-40A6-946A-1E3771F8A2A1}"/>
                  </a:ext>
                </a:extLst>
              </p14:cNvPr>
              <p14:cNvContentPartPr/>
              <p14:nvPr/>
            </p14:nvContentPartPr>
            <p14:xfrm>
              <a:off x="4804090" y="2662484"/>
              <a:ext cx="24840" cy="10440"/>
            </p14:xfrm>
          </p:contentPart>
        </mc:Choice>
        <mc:Fallback xmlns="">
          <p:pic>
            <p:nvPicPr>
              <p:cNvPr id="84136" name="Ink 84135">
                <a:extLst>
                  <a:ext uri="{FF2B5EF4-FFF2-40B4-BE49-F238E27FC236}">
                    <a16:creationId xmlns:a16="http://schemas.microsoft.com/office/drawing/2014/main" id="{9CC9B38B-53BB-40A6-946A-1E3771F8A2A1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4795450" y="2653484"/>
                <a:ext cx="42480" cy="2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84150" name="Group 84149">
            <a:extLst>
              <a:ext uri="{FF2B5EF4-FFF2-40B4-BE49-F238E27FC236}">
                <a16:creationId xmlns:a16="http://schemas.microsoft.com/office/drawing/2014/main" xmlns="" id="{50D83203-6805-4DFC-B6D3-586E3B3F045A}"/>
              </a:ext>
            </a:extLst>
          </p:cNvPr>
          <p:cNvGrpSpPr/>
          <p:nvPr/>
        </p:nvGrpSpPr>
        <p:grpSpPr>
          <a:xfrm>
            <a:off x="3364810" y="2563124"/>
            <a:ext cx="99360" cy="69840"/>
            <a:chOff x="3364810" y="2563124"/>
            <a:chExt cx="99360" cy="6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84145" name="Ink 84144">
                  <a:extLst>
                    <a:ext uri="{FF2B5EF4-FFF2-40B4-BE49-F238E27FC236}">
                      <a16:creationId xmlns:a16="http://schemas.microsoft.com/office/drawing/2014/main" xmlns="" id="{22942F2B-809D-412D-A4F0-999B43752B6E}"/>
                    </a:ext>
                  </a:extLst>
                </p14:cNvPr>
                <p14:cNvContentPartPr/>
                <p14:nvPr/>
              </p14:nvContentPartPr>
              <p14:xfrm>
                <a:off x="3364810" y="2563124"/>
                <a:ext cx="11160" cy="24480"/>
              </p14:xfrm>
            </p:contentPart>
          </mc:Choice>
          <mc:Fallback xmlns="">
            <p:pic>
              <p:nvPicPr>
                <p:cNvPr id="84145" name="Ink 84144">
                  <a:extLst>
                    <a:ext uri="{FF2B5EF4-FFF2-40B4-BE49-F238E27FC236}">
                      <a16:creationId xmlns:a16="http://schemas.microsoft.com/office/drawing/2014/main" id="{22942F2B-809D-412D-A4F0-999B43752B6E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3355810" y="2554124"/>
                  <a:ext cx="288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84147" name="Ink 84146">
                  <a:extLst>
                    <a:ext uri="{FF2B5EF4-FFF2-40B4-BE49-F238E27FC236}">
                      <a16:creationId xmlns:a16="http://schemas.microsoft.com/office/drawing/2014/main" xmlns="" id="{90346B80-A9E6-4A97-AC06-0B9C58121323}"/>
                    </a:ext>
                  </a:extLst>
                </p14:cNvPr>
                <p14:cNvContentPartPr/>
                <p14:nvPr/>
              </p14:nvContentPartPr>
              <p14:xfrm>
                <a:off x="3420250" y="2626484"/>
                <a:ext cx="43920" cy="6480"/>
              </p14:xfrm>
            </p:contentPart>
          </mc:Choice>
          <mc:Fallback xmlns="">
            <p:pic>
              <p:nvPicPr>
                <p:cNvPr id="84147" name="Ink 84146">
                  <a:extLst>
                    <a:ext uri="{FF2B5EF4-FFF2-40B4-BE49-F238E27FC236}">
                      <a16:creationId xmlns:a16="http://schemas.microsoft.com/office/drawing/2014/main" id="{90346B80-A9E6-4A97-AC06-0B9C58121323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3411250" y="2617484"/>
                  <a:ext cx="61560" cy="2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149" name="Group 84148">
            <a:extLst>
              <a:ext uri="{FF2B5EF4-FFF2-40B4-BE49-F238E27FC236}">
                <a16:creationId xmlns:a16="http://schemas.microsoft.com/office/drawing/2014/main" xmlns="" id="{AD551EB0-999C-4F20-99CE-FAB0FBD29F71}"/>
              </a:ext>
            </a:extLst>
          </p:cNvPr>
          <p:cNvGrpSpPr/>
          <p:nvPr/>
        </p:nvGrpSpPr>
        <p:grpSpPr>
          <a:xfrm>
            <a:off x="3847210" y="3005564"/>
            <a:ext cx="93240" cy="20880"/>
            <a:chOff x="3847210" y="3005564"/>
            <a:chExt cx="93240" cy="2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84146" name="Ink 84145">
                  <a:extLst>
                    <a:ext uri="{FF2B5EF4-FFF2-40B4-BE49-F238E27FC236}">
                      <a16:creationId xmlns:a16="http://schemas.microsoft.com/office/drawing/2014/main" xmlns="" id="{F46902EF-5F4F-4406-BCF7-FEA8108B55F2}"/>
                    </a:ext>
                  </a:extLst>
                </p14:cNvPr>
                <p14:cNvContentPartPr/>
                <p14:nvPr/>
              </p14:nvContentPartPr>
              <p14:xfrm>
                <a:off x="3917050" y="3011684"/>
                <a:ext cx="23400" cy="14760"/>
              </p14:xfrm>
            </p:contentPart>
          </mc:Choice>
          <mc:Fallback xmlns="">
            <p:pic>
              <p:nvPicPr>
                <p:cNvPr id="84146" name="Ink 84145">
                  <a:extLst>
                    <a:ext uri="{FF2B5EF4-FFF2-40B4-BE49-F238E27FC236}">
                      <a16:creationId xmlns:a16="http://schemas.microsoft.com/office/drawing/2014/main" id="{F46902EF-5F4F-4406-BCF7-FEA8108B55F2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3908410" y="3002684"/>
                  <a:ext cx="410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84148" name="Ink 84147">
                  <a:extLst>
                    <a:ext uri="{FF2B5EF4-FFF2-40B4-BE49-F238E27FC236}">
                      <a16:creationId xmlns:a16="http://schemas.microsoft.com/office/drawing/2014/main" xmlns="" id="{D63192C9-EB89-4BF4-998E-25E82C071129}"/>
                    </a:ext>
                  </a:extLst>
                </p14:cNvPr>
                <p14:cNvContentPartPr/>
                <p14:nvPr/>
              </p14:nvContentPartPr>
              <p14:xfrm>
                <a:off x="3847210" y="3005564"/>
                <a:ext cx="18720" cy="6480"/>
              </p14:xfrm>
            </p:contentPart>
          </mc:Choice>
          <mc:Fallback xmlns="">
            <p:pic>
              <p:nvPicPr>
                <p:cNvPr id="84148" name="Ink 84147">
                  <a:extLst>
                    <a:ext uri="{FF2B5EF4-FFF2-40B4-BE49-F238E27FC236}">
                      <a16:creationId xmlns:a16="http://schemas.microsoft.com/office/drawing/2014/main" id="{D63192C9-EB89-4BF4-998E-25E82C071129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3838570" y="2996924"/>
                  <a:ext cx="36360" cy="24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3">
            <p14:nvContentPartPr>
              <p14:cNvPr id="84151" name="Ink 84150">
                <a:extLst>
                  <a:ext uri="{FF2B5EF4-FFF2-40B4-BE49-F238E27FC236}">
                    <a16:creationId xmlns:a16="http://schemas.microsoft.com/office/drawing/2014/main" xmlns="" id="{7681A4BF-08AD-4E37-B85C-C27F0407E3AD}"/>
                  </a:ext>
                </a:extLst>
              </p14:cNvPr>
              <p14:cNvContentPartPr/>
              <p14:nvPr/>
            </p14:nvContentPartPr>
            <p14:xfrm>
              <a:off x="2578570" y="3309404"/>
              <a:ext cx="6480" cy="9000"/>
            </p14:xfrm>
          </p:contentPart>
        </mc:Choice>
        <mc:Fallback xmlns="">
          <p:pic>
            <p:nvPicPr>
              <p:cNvPr id="84151" name="Ink 84150">
                <a:extLst>
                  <a:ext uri="{FF2B5EF4-FFF2-40B4-BE49-F238E27FC236}">
                    <a16:creationId xmlns:a16="http://schemas.microsoft.com/office/drawing/2014/main" id="{7681A4BF-08AD-4E37-B85C-C27F0407E3AD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2569570" y="3300764"/>
                <a:ext cx="24120" cy="2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111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035" grpId="0" animBg="1"/>
      <p:bldP spid="84038" grpId="0" animBg="1"/>
      <p:bldP spid="84039" grpId="0" animBg="1"/>
      <p:bldP spid="84040" grpId="0" animBg="1"/>
      <p:bldP spid="8404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pPr algn="ctr"/>
            <a:r>
              <a:rPr lang="en-US"/>
              <a:t>Finding LCS (2)</a:t>
            </a:r>
          </a:p>
        </p:txBody>
      </p:sp>
      <p:sp>
        <p:nvSpPr>
          <p:cNvPr id="88067" name="Line 3"/>
          <p:cNvSpPr>
            <a:spLocks noChangeShapeType="1"/>
          </p:cNvSpPr>
          <p:nvPr/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68" name="Line 4"/>
          <p:cNvSpPr>
            <a:spLocks noChangeShapeType="1"/>
          </p:cNvSpPr>
          <p:nvPr/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69" name="Line 5"/>
          <p:cNvSpPr>
            <a:spLocks noChangeShapeType="1"/>
          </p:cNvSpPr>
          <p:nvPr/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70" name="Line 6"/>
          <p:cNvSpPr>
            <a:spLocks noChangeShapeType="1"/>
          </p:cNvSpPr>
          <p:nvPr/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71" name="Line 7"/>
          <p:cNvSpPr>
            <a:spLocks noChangeShapeType="1"/>
          </p:cNvSpPr>
          <p:nvPr/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72" name="Line 8"/>
          <p:cNvSpPr>
            <a:spLocks noChangeShapeType="1"/>
          </p:cNvSpPr>
          <p:nvPr/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73" name="Line 9"/>
          <p:cNvSpPr>
            <a:spLocks noChangeShapeType="1"/>
          </p:cNvSpPr>
          <p:nvPr/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74" name="Line 10"/>
          <p:cNvSpPr>
            <a:spLocks noChangeShapeType="1"/>
          </p:cNvSpPr>
          <p:nvPr/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75" name="Line 11"/>
          <p:cNvSpPr>
            <a:spLocks noChangeShapeType="1"/>
          </p:cNvSpPr>
          <p:nvPr/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76" name="Line 12"/>
          <p:cNvSpPr>
            <a:spLocks noChangeShapeType="1"/>
          </p:cNvSpPr>
          <p:nvPr/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77" name="Line 13"/>
          <p:cNvSpPr>
            <a:spLocks noChangeShapeType="1"/>
          </p:cNvSpPr>
          <p:nvPr/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78" name="Line 14"/>
          <p:cNvSpPr>
            <a:spLocks noChangeShapeType="1"/>
          </p:cNvSpPr>
          <p:nvPr/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79" name="Line 15"/>
          <p:cNvSpPr>
            <a:spLocks noChangeShapeType="1"/>
          </p:cNvSpPr>
          <p:nvPr/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80" name="Text Box 16"/>
          <p:cNvSpPr txBox="1">
            <a:spLocks noChangeArrowheads="1"/>
          </p:cNvSpPr>
          <p:nvPr/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j       0        1          2         3        4         5 </a:t>
            </a:r>
          </a:p>
        </p:txBody>
      </p:sp>
      <p:sp>
        <p:nvSpPr>
          <p:cNvPr id="88081" name="Text Box 17"/>
          <p:cNvSpPr txBox="1">
            <a:spLocks noChangeArrowheads="1"/>
          </p:cNvSpPr>
          <p:nvPr/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88082" name="Text Box 18"/>
          <p:cNvSpPr txBox="1">
            <a:spLocks noChangeArrowheads="1"/>
          </p:cNvSpPr>
          <p:nvPr/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88083" name="Text Box 19"/>
          <p:cNvSpPr txBox="1">
            <a:spLocks noChangeArrowheads="1"/>
          </p:cNvSpPr>
          <p:nvPr/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88084" name="Text Box 20"/>
          <p:cNvSpPr txBox="1">
            <a:spLocks noChangeArrowheads="1"/>
          </p:cNvSpPr>
          <p:nvPr/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88085" name="Text Box 21"/>
          <p:cNvSpPr txBox="1">
            <a:spLocks noChangeArrowheads="1"/>
          </p:cNvSpPr>
          <p:nvPr/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88086" name="Text Box 22"/>
          <p:cNvSpPr txBox="1">
            <a:spLocks noChangeArrowheads="1"/>
          </p:cNvSpPr>
          <p:nvPr/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88087" name="Text Box 23"/>
          <p:cNvSpPr txBox="1">
            <a:spLocks noChangeArrowheads="1"/>
          </p:cNvSpPr>
          <p:nvPr/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Xi</a:t>
            </a:r>
          </a:p>
        </p:txBody>
      </p:sp>
      <p:sp>
        <p:nvSpPr>
          <p:cNvPr id="88088" name="Text Box 24"/>
          <p:cNvSpPr txBox="1">
            <a:spLocks noChangeArrowheads="1"/>
          </p:cNvSpPr>
          <p:nvPr/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88089" name="Text Box 25"/>
          <p:cNvSpPr txBox="1">
            <a:spLocks noChangeArrowheads="1"/>
          </p:cNvSpPr>
          <p:nvPr/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88090" name="Text Box 26"/>
          <p:cNvSpPr txBox="1">
            <a:spLocks noChangeArrowheads="1"/>
          </p:cNvSpPr>
          <p:nvPr/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88091" name="Text Box 27"/>
          <p:cNvSpPr txBox="1">
            <a:spLocks noChangeArrowheads="1"/>
          </p:cNvSpPr>
          <p:nvPr/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Yj</a:t>
            </a:r>
          </a:p>
        </p:txBody>
      </p:sp>
      <p:sp>
        <p:nvSpPr>
          <p:cNvPr id="88092" name="Text Box 28"/>
          <p:cNvSpPr txBox="1">
            <a:spLocks noChangeArrowheads="1"/>
          </p:cNvSpPr>
          <p:nvPr/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88093" name="Text Box 29"/>
          <p:cNvSpPr txBox="1">
            <a:spLocks noChangeArrowheads="1"/>
          </p:cNvSpPr>
          <p:nvPr/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88094" name="Text Box 30"/>
          <p:cNvSpPr txBox="1">
            <a:spLocks noChangeArrowheads="1"/>
          </p:cNvSpPr>
          <p:nvPr/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88095" name="Text Box 31"/>
          <p:cNvSpPr txBox="1">
            <a:spLocks noChangeArrowheads="1"/>
          </p:cNvSpPr>
          <p:nvPr/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88096" name="Text Box 32"/>
          <p:cNvSpPr txBox="1">
            <a:spLocks noChangeArrowheads="1"/>
          </p:cNvSpPr>
          <p:nvPr/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en-US"/>
          </a:p>
        </p:txBody>
      </p:sp>
      <p:sp>
        <p:nvSpPr>
          <p:cNvPr id="88097" name="Text Box 33"/>
          <p:cNvSpPr txBox="1">
            <a:spLocks noChangeArrowheads="1"/>
          </p:cNvSpPr>
          <p:nvPr/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88098" name="Text Box 34"/>
          <p:cNvSpPr txBox="1">
            <a:spLocks noChangeArrowheads="1"/>
          </p:cNvSpPr>
          <p:nvPr/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88099" name="Text Box 35"/>
          <p:cNvSpPr txBox="1">
            <a:spLocks noChangeArrowheads="1"/>
          </p:cNvSpPr>
          <p:nvPr/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88100" name="Text Box 36"/>
          <p:cNvSpPr txBox="1">
            <a:spLocks noChangeArrowheads="1"/>
          </p:cNvSpPr>
          <p:nvPr/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88101" name="Text Box 37"/>
          <p:cNvSpPr txBox="1">
            <a:spLocks noChangeArrowheads="1"/>
          </p:cNvSpPr>
          <p:nvPr/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88102" name="Text Box 38"/>
          <p:cNvSpPr txBox="1">
            <a:spLocks noChangeArrowheads="1"/>
          </p:cNvSpPr>
          <p:nvPr/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88103" name="Text Box 39"/>
          <p:cNvSpPr txBox="1">
            <a:spLocks noChangeArrowheads="1"/>
          </p:cNvSpPr>
          <p:nvPr/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88104" name="Text Box 40"/>
          <p:cNvSpPr txBox="1">
            <a:spLocks noChangeArrowheads="1"/>
          </p:cNvSpPr>
          <p:nvPr/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88105" name="Text Box 41"/>
          <p:cNvSpPr txBox="1">
            <a:spLocks noChangeArrowheads="1"/>
          </p:cNvSpPr>
          <p:nvPr/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88106" name="Text Box 42"/>
          <p:cNvSpPr txBox="1">
            <a:spLocks noChangeArrowheads="1"/>
          </p:cNvSpPr>
          <p:nvPr/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88108" name="Text Box 44"/>
          <p:cNvSpPr txBox="1">
            <a:spLocks noChangeArrowheads="1"/>
          </p:cNvSpPr>
          <p:nvPr/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88109" name="Text Box 45"/>
          <p:cNvSpPr txBox="1">
            <a:spLocks noChangeArrowheads="1"/>
          </p:cNvSpPr>
          <p:nvPr/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88110" name="Text Box 46"/>
          <p:cNvSpPr txBox="1">
            <a:spLocks noChangeArrowheads="1"/>
          </p:cNvSpPr>
          <p:nvPr/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88111" name="Text Box 47"/>
          <p:cNvSpPr txBox="1">
            <a:spLocks noChangeArrowheads="1"/>
          </p:cNvSpPr>
          <p:nvPr/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88112" name="Text Box 48"/>
          <p:cNvSpPr txBox="1">
            <a:spLocks noChangeArrowheads="1"/>
          </p:cNvSpPr>
          <p:nvPr/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88113" name="Text Box 49"/>
          <p:cNvSpPr txBox="1">
            <a:spLocks noChangeArrowheads="1"/>
          </p:cNvSpPr>
          <p:nvPr/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88114" name="Text Box 50"/>
          <p:cNvSpPr txBox="1">
            <a:spLocks noChangeArrowheads="1"/>
          </p:cNvSpPr>
          <p:nvPr/>
        </p:nvSpPr>
        <p:spPr bwMode="auto">
          <a:xfrm>
            <a:off x="72390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/>
          </a:p>
        </p:txBody>
      </p:sp>
      <p:sp>
        <p:nvSpPr>
          <p:cNvPr id="88115" name="Text Box 51"/>
          <p:cNvSpPr txBox="1">
            <a:spLocks noChangeArrowheads="1"/>
          </p:cNvSpPr>
          <p:nvPr/>
        </p:nvSpPr>
        <p:spPr bwMode="auto">
          <a:xfrm>
            <a:off x="55626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88116" name="Text Box 52"/>
          <p:cNvSpPr txBox="1">
            <a:spLocks noChangeArrowheads="1"/>
          </p:cNvSpPr>
          <p:nvPr/>
        </p:nvSpPr>
        <p:spPr bwMode="auto">
          <a:xfrm>
            <a:off x="64008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88117" name="Text Box 53"/>
          <p:cNvSpPr txBox="1">
            <a:spLocks noChangeArrowheads="1"/>
          </p:cNvSpPr>
          <p:nvPr/>
        </p:nvSpPr>
        <p:spPr bwMode="auto">
          <a:xfrm>
            <a:off x="3962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88118" name="Text Box 54"/>
          <p:cNvSpPr txBox="1">
            <a:spLocks noChangeArrowheads="1"/>
          </p:cNvSpPr>
          <p:nvPr/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88119" name="Text Box 55"/>
          <p:cNvSpPr txBox="1">
            <a:spLocks noChangeArrowheads="1"/>
          </p:cNvSpPr>
          <p:nvPr/>
        </p:nvSpPr>
        <p:spPr bwMode="auto">
          <a:xfrm>
            <a:off x="55626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88120" name="Text Box 56"/>
          <p:cNvSpPr txBox="1">
            <a:spLocks noChangeArrowheads="1"/>
          </p:cNvSpPr>
          <p:nvPr/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88121" name="Text Box 57"/>
          <p:cNvSpPr txBox="1">
            <a:spLocks noChangeArrowheads="1"/>
          </p:cNvSpPr>
          <p:nvPr/>
        </p:nvSpPr>
        <p:spPr bwMode="auto">
          <a:xfrm>
            <a:off x="72390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88122" name="Text Box 58"/>
          <p:cNvSpPr txBox="1">
            <a:spLocks noChangeArrowheads="1"/>
          </p:cNvSpPr>
          <p:nvPr/>
        </p:nvSpPr>
        <p:spPr bwMode="auto">
          <a:xfrm>
            <a:off x="64008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88123" name="Text Box 59"/>
          <p:cNvSpPr txBox="1">
            <a:spLocks noChangeArrowheads="1"/>
          </p:cNvSpPr>
          <p:nvPr/>
        </p:nvSpPr>
        <p:spPr bwMode="auto">
          <a:xfrm>
            <a:off x="3962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88124" name="Text Box 60"/>
          <p:cNvSpPr txBox="1">
            <a:spLocks noChangeArrowheads="1"/>
          </p:cNvSpPr>
          <p:nvPr/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88125" name="Text Box 61"/>
          <p:cNvSpPr txBox="1">
            <a:spLocks noChangeArrowheads="1"/>
          </p:cNvSpPr>
          <p:nvPr/>
        </p:nvSpPr>
        <p:spPr bwMode="auto">
          <a:xfrm>
            <a:off x="55626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88126" name="Text Box 62"/>
          <p:cNvSpPr txBox="1">
            <a:spLocks noChangeArrowheads="1"/>
          </p:cNvSpPr>
          <p:nvPr/>
        </p:nvSpPr>
        <p:spPr bwMode="auto">
          <a:xfrm>
            <a:off x="64008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88127" name="Text Box 63"/>
          <p:cNvSpPr txBox="1">
            <a:spLocks noChangeArrowheads="1"/>
          </p:cNvSpPr>
          <p:nvPr/>
        </p:nvSpPr>
        <p:spPr bwMode="auto">
          <a:xfrm>
            <a:off x="7239000" y="4117975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33CC33"/>
                </a:solidFill>
              </a:rPr>
              <a:t>3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88128" name="Line 64"/>
          <p:cNvSpPr>
            <a:spLocks noChangeShapeType="1"/>
          </p:cNvSpPr>
          <p:nvPr/>
        </p:nvSpPr>
        <p:spPr bwMode="auto">
          <a:xfrm flipH="1" flipV="1">
            <a:off x="6858000" y="3886200"/>
            <a:ext cx="381000" cy="4572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130" name="Line 66"/>
          <p:cNvSpPr>
            <a:spLocks noChangeShapeType="1"/>
          </p:cNvSpPr>
          <p:nvPr/>
        </p:nvSpPr>
        <p:spPr bwMode="auto">
          <a:xfrm flipH="1" flipV="1">
            <a:off x="5943600" y="3886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131" name="Line 67"/>
          <p:cNvSpPr>
            <a:spLocks noChangeShapeType="1"/>
          </p:cNvSpPr>
          <p:nvPr/>
        </p:nvSpPr>
        <p:spPr bwMode="auto">
          <a:xfrm flipH="1" flipV="1">
            <a:off x="5105400" y="3276600"/>
            <a:ext cx="381000" cy="3810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132" name="Line 68"/>
          <p:cNvSpPr>
            <a:spLocks noChangeShapeType="1"/>
          </p:cNvSpPr>
          <p:nvPr/>
        </p:nvSpPr>
        <p:spPr bwMode="auto">
          <a:xfrm flipH="1" flipV="1">
            <a:off x="4267200" y="32766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133" name="Line 69"/>
          <p:cNvSpPr>
            <a:spLocks noChangeShapeType="1"/>
          </p:cNvSpPr>
          <p:nvPr/>
        </p:nvSpPr>
        <p:spPr bwMode="auto">
          <a:xfrm flipH="1" flipV="1">
            <a:off x="3581400" y="2667000"/>
            <a:ext cx="381000" cy="3810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134" name="Text Box 70"/>
          <p:cNvSpPr txBox="1">
            <a:spLocks noChangeArrowheads="1"/>
          </p:cNvSpPr>
          <p:nvPr/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88135" name="Oval 71"/>
          <p:cNvSpPr>
            <a:spLocks noChangeArrowheads="1"/>
          </p:cNvSpPr>
          <p:nvPr/>
        </p:nvSpPr>
        <p:spPr bwMode="auto">
          <a:xfrm>
            <a:off x="2286000" y="4038600"/>
            <a:ext cx="762000" cy="7620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8136" name="Oval 72"/>
          <p:cNvSpPr>
            <a:spLocks noChangeArrowheads="1"/>
          </p:cNvSpPr>
          <p:nvPr/>
        </p:nvSpPr>
        <p:spPr bwMode="auto">
          <a:xfrm>
            <a:off x="2286000" y="3429000"/>
            <a:ext cx="762000" cy="7620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8137" name="Oval 73"/>
          <p:cNvSpPr>
            <a:spLocks noChangeArrowheads="1"/>
          </p:cNvSpPr>
          <p:nvPr/>
        </p:nvSpPr>
        <p:spPr bwMode="auto">
          <a:xfrm>
            <a:off x="2286000" y="2743200"/>
            <a:ext cx="762000" cy="7620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8138" name="Oval 74"/>
          <p:cNvSpPr>
            <a:spLocks noChangeArrowheads="1"/>
          </p:cNvSpPr>
          <p:nvPr/>
        </p:nvSpPr>
        <p:spPr bwMode="auto">
          <a:xfrm>
            <a:off x="7010400" y="990600"/>
            <a:ext cx="762000" cy="7620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8139" name="Oval 75"/>
          <p:cNvSpPr>
            <a:spLocks noChangeArrowheads="1"/>
          </p:cNvSpPr>
          <p:nvPr/>
        </p:nvSpPr>
        <p:spPr bwMode="auto">
          <a:xfrm>
            <a:off x="5410200" y="990600"/>
            <a:ext cx="762000" cy="7620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8140" name="Oval 76"/>
          <p:cNvSpPr>
            <a:spLocks noChangeArrowheads="1"/>
          </p:cNvSpPr>
          <p:nvPr/>
        </p:nvSpPr>
        <p:spPr bwMode="auto">
          <a:xfrm>
            <a:off x="3810000" y="990600"/>
            <a:ext cx="762000" cy="7620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8141" name="Text Box 77"/>
          <p:cNvSpPr txBox="1">
            <a:spLocks noChangeArrowheads="1"/>
          </p:cNvSpPr>
          <p:nvPr/>
        </p:nvSpPr>
        <p:spPr bwMode="auto">
          <a:xfrm>
            <a:off x="5105400" y="4953000"/>
            <a:ext cx="4556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/>
              <a:t>B</a:t>
            </a:r>
            <a:endParaRPr lang="en-US"/>
          </a:p>
        </p:txBody>
      </p:sp>
      <p:sp>
        <p:nvSpPr>
          <p:cNvPr id="88142" name="Text Box 78"/>
          <p:cNvSpPr txBox="1">
            <a:spLocks noChangeArrowheads="1"/>
          </p:cNvSpPr>
          <p:nvPr/>
        </p:nvSpPr>
        <p:spPr bwMode="auto">
          <a:xfrm>
            <a:off x="5715000" y="4953000"/>
            <a:ext cx="4778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/>
              <a:t>C</a:t>
            </a:r>
            <a:endParaRPr lang="en-US"/>
          </a:p>
        </p:txBody>
      </p:sp>
      <p:sp>
        <p:nvSpPr>
          <p:cNvPr id="88143" name="Text Box 79"/>
          <p:cNvSpPr txBox="1">
            <a:spLocks noChangeArrowheads="1"/>
          </p:cNvSpPr>
          <p:nvPr/>
        </p:nvSpPr>
        <p:spPr bwMode="auto">
          <a:xfrm>
            <a:off x="6324600" y="4953000"/>
            <a:ext cx="4556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/>
              <a:t>B</a:t>
            </a:r>
            <a:endParaRPr lang="en-US"/>
          </a:p>
        </p:txBody>
      </p:sp>
      <p:sp>
        <p:nvSpPr>
          <p:cNvPr id="88144" name="Text Box 80"/>
          <p:cNvSpPr txBox="1">
            <a:spLocks noChangeArrowheads="1"/>
          </p:cNvSpPr>
          <p:nvPr/>
        </p:nvSpPr>
        <p:spPr bwMode="auto">
          <a:xfrm>
            <a:off x="1295400" y="5029200"/>
            <a:ext cx="37496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/>
              <a:t>LCS (reversed order):</a:t>
            </a:r>
            <a:endParaRPr lang="en-US"/>
          </a:p>
        </p:txBody>
      </p:sp>
      <p:sp>
        <p:nvSpPr>
          <p:cNvPr id="88146" name="Text Box 82"/>
          <p:cNvSpPr txBox="1">
            <a:spLocks noChangeArrowheads="1"/>
          </p:cNvSpPr>
          <p:nvPr/>
        </p:nvSpPr>
        <p:spPr bwMode="auto">
          <a:xfrm>
            <a:off x="1371600" y="5638800"/>
            <a:ext cx="3590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/>
              <a:t>LCS (straight order):</a:t>
            </a:r>
            <a:endParaRPr lang="en-US"/>
          </a:p>
        </p:txBody>
      </p:sp>
      <p:sp>
        <p:nvSpPr>
          <p:cNvPr id="88147" name="Text Box 83"/>
          <p:cNvSpPr txBox="1">
            <a:spLocks noChangeArrowheads="1"/>
          </p:cNvSpPr>
          <p:nvPr/>
        </p:nvSpPr>
        <p:spPr bwMode="auto">
          <a:xfrm>
            <a:off x="6967065" y="5638800"/>
            <a:ext cx="132921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3200" b="1" dirty="0"/>
              <a:t>B  C  B</a:t>
            </a:r>
            <a:r>
              <a:rPr lang="en-US" sz="32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E025CDB-555A-4C5D-9EB2-00C89D0D4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3770-EF10-4B96-9607-85F681841BF0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11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128" grpId="0" animBg="1"/>
      <p:bldP spid="88130" grpId="0" animBg="1"/>
      <p:bldP spid="88131" grpId="0" animBg="1"/>
      <p:bldP spid="88132" grpId="0" animBg="1"/>
      <p:bldP spid="88133" grpId="0" animBg="1"/>
      <p:bldP spid="88135" grpId="0" animBg="1" autoUpdateAnimBg="0"/>
      <p:bldP spid="88136" grpId="0" animBg="1" autoUpdateAnimBg="0"/>
      <p:bldP spid="88137" grpId="0" animBg="1" autoUpdateAnimBg="0"/>
      <p:bldP spid="88138" grpId="0" animBg="1" autoUpdateAnimBg="0"/>
      <p:bldP spid="88139" grpId="0" animBg="1" autoUpdateAnimBg="0"/>
      <p:bldP spid="88140" grpId="0" animBg="1" autoUpdateAnimBg="0"/>
      <p:bldP spid="88141" grpId="0" autoUpdateAnimBg="0"/>
      <p:bldP spid="88142" grpId="0" autoUpdateAnimBg="0"/>
      <p:bldP spid="88143" grpId="0" autoUpdateAnimBg="0"/>
      <p:bldP spid="88147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290155"/>
            <a:ext cx="8123148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spc="-5" dirty="0">
                <a:latin typeface="Calibri (headings)"/>
                <a:cs typeface="Arial"/>
              </a:rPr>
              <a:t>Divide-and-conquer -</a:t>
            </a:r>
            <a:r>
              <a:rPr sz="3600" dirty="0">
                <a:latin typeface="Calibri (headings)"/>
                <a:cs typeface="Arial"/>
              </a:rPr>
              <a:t> </a:t>
            </a:r>
            <a:r>
              <a:rPr sz="3600" spc="-5" dirty="0">
                <a:latin typeface="Calibri (headings)"/>
                <a:cs typeface="Arial"/>
              </a:rPr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533400" y="1408752"/>
            <a:ext cx="7374717" cy="49119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E25B0AB-78FE-4D78-951B-166C64421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3770-EF10-4B96-9607-85F681841BF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9829" y="286664"/>
            <a:ext cx="555434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spc="-5" dirty="0">
                <a:latin typeface="Calibria(headings)"/>
                <a:cs typeface="Arial"/>
              </a:rPr>
              <a:t>Dynamic</a:t>
            </a:r>
            <a:r>
              <a:rPr sz="3600" spc="-45" dirty="0">
                <a:latin typeface="Calibria(headings)"/>
                <a:cs typeface="Arial"/>
              </a:rPr>
              <a:t> </a:t>
            </a:r>
            <a:r>
              <a:rPr sz="3600" spc="-5" dirty="0">
                <a:latin typeface="Calibria(headings)"/>
                <a:cs typeface="Arial"/>
              </a:rPr>
              <a:t>programming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9564" y="1209243"/>
            <a:ext cx="8014970" cy="45506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ts val="228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Arial"/>
                <a:cs typeface="Arial"/>
              </a:rPr>
              <a:t>Dynamic </a:t>
            </a:r>
            <a:r>
              <a:rPr sz="2000" b="1" dirty="0">
                <a:latin typeface="Arial"/>
                <a:cs typeface="Arial"/>
              </a:rPr>
              <a:t>programming </a:t>
            </a:r>
            <a:r>
              <a:rPr sz="2000" dirty="0">
                <a:latin typeface="Arial"/>
                <a:cs typeface="Arial"/>
              </a:rPr>
              <a:t>is a way of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improving</a:t>
            </a:r>
            <a:r>
              <a:rPr sz="2000" dirty="0">
                <a:latin typeface="Arial"/>
                <a:cs typeface="Arial"/>
              </a:rPr>
              <a:t> on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u="heavy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inefficient</a:t>
            </a:r>
            <a:r>
              <a:rPr sz="2000" b="1" u="heavy" spc="-85" dirty="0"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 </a:t>
            </a:r>
            <a:r>
              <a:rPr lang="en-GB" sz="2000" i="1" u="heavy" spc="-85" dirty="0"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recursive</a:t>
            </a:r>
            <a:r>
              <a:rPr sz="2000" i="1" u="heavy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algorithms.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00" dirty="0">
              <a:latin typeface="Arial"/>
              <a:cs typeface="Arial"/>
            </a:endParaRPr>
          </a:p>
          <a:p>
            <a:pPr marL="355600" marR="435609" indent="-342900" algn="just">
              <a:lnSpc>
                <a:spcPts val="2160"/>
              </a:lnSpc>
              <a:buFont typeface="Arial"/>
              <a:buChar char="•"/>
              <a:tabLst>
                <a:tab pos="426084" algn="l"/>
              </a:tabLst>
            </a:pPr>
            <a:r>
              <a:rPr dirty="0"/>
              <a:t>	</a:t>
            </a:r>
            <a:r>
              <a:rPr sz="2000" dirty="0">
                <a:latin typeface="Arial"/>
                <a:cs typeface="Arial"/>
              </a:rPr>
              <a:t>By “</a:t>
            </a:r>
            <a:r>
              <a:rPr sz="2000" i="1" dirty="0">
                <a:latin typeface="Arial"/>
                <a:cs typeface="Arial"/>
              </a:rPr>
              <a:t>inefficient</a:t>
            </a:r>
            <a:r>
              <a:rPr sz="2000" dirty="0">
                <a:latin typeface="Arial"/>
                <a:cs typeface="Arial"/>
              </a:rPr>
              <a:t>”, we mean that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i="1" u="heavy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the same recursive call is</a:t>
            </a:r>
            <a:r>
              <a:rPr sz="2000" b="1" i="1" u="heavy" spc="-23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 </a:t>
            </a:r>
            <a:r>
              <a:rPr sz="2000" b="1" i="1" u="heavy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made  over and</a:t>
            </a:r>
            <a:r>
              <a:rPr sz="2000" b="1" i="1" u="heavy" spc="-1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 </a:t>
            </a:r>
            <a:r>
              <a:rPr sz="2000" b="1" i="1" u="heavy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over</a:t>
            </a:r>
            <a:r>
              <a:rPr sz="2000" u="heavy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2700" dirty="0">
              <a:latin typeface="Arial"/>
              <a:cs typeface="Arial"/>
            </a:endParaRPr>
          </a:p>
          <a:p>
            <a:pPr marL="355600" marR="331470" indent="-342900" algn="just">
              <a:lnSpc>
                <a:spcPts val="2160"/>
              </a:lnSpc>
              <a:buFont typeface="Arial"/>
              <a:buChar char="•"/>
              <a:tabLst>
                <a:tab pos="426084" algn="l"/>
              </a:tabLst>
            </a:pPr>
            <a:r>
              <a:rPr dirty="0"/>
              <a:t>	</a:t>
            </a:r>
            <a:r>
              <a:rPr sz="2000" spc="-5" dirty="0">
                <a:latin typeface="Arial"/>
                <a:cs typeface="Arial"/>
              </a:rPr>
              <a:t>If</a:t>
            </a:r>
            <a:r>
              <a:rPr sz="2000" spc="-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u="heavy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same </a:t>
            </a:r>
            <a:r>
              <a:rPr sz="2000" i="1" u="heavy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subproblem</a:t>
            </a:r>
            <a:r>
              <a:rPr sz="2000" i="1" u="heavy" dirty="0"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 </a:t>
            </a:r>
            <a:r>
              <a:rPr sz="2000" u="heavy" dirty="0"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is solved several times</a:t>
            </a:r>
            <a:r>
              <a:rPr sz="2000" dirty="0">
                <a:latin typeface="Arial"/>
                <a:cs typeface="Arial"/>
              </a:rPr>
              <a:t>, we can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use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table</a:t>
            </a:r>
            <a:r>
              <a:rPr sz="2000" b="1" spc="-2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  store result of a subproblem the first </a:t>
            </a:r>
            <a:r>
              <a:rPr sz="2000" spc="-5" dirty="0">
                <a:latin typeface="Arial"/>
                <a:cs typeface="Arial"/>
              </a:rPr>
              <a:t>time </a:t>
            </a:r>
            <a:r>
              <a:rPr sz="2000" dirty="0">
                <a:latin typeface="Arial"/>
                <a:cs typeface="Arial"/>
              </a:rPr>
              <a:t>it is computed and thus  never have to recompute it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again.</a:t>
            </a: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450" dirty="0">
              <a:latin typeface="Arial"/>
              <a:cs typeface="Arial"/>
            </a:endParaRPr>
          </a:p>
          <a:p>
            <a:pPr marL="355600" indent="-342900">
              <a:lnSpc>
                <a:spcPts val="2280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Dynamic programming is 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applicable </a:t>
            </a:r>
            <a:r>
              <a:rPr sz="2000" dirty="0">
                <a:latin typeface="Arial"/>
                <a:cs typeface="Arial"/>
              </a:rPr>
              <a:t>when the subproblems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are</a:t>
            </a:r>
          </a:p>
          <a:p>
            <a:pPr marL="355600">
              <a:lnSpc>
                <a:spcPts val="2280"/>
              </a:lnSpc>
            </a:pPr>
            <a:r>
              <a:rPr sz="2000" u="heavy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dependent</a:t>
            </a:r>
            <a:r>
              <a:rPr sz="2000" spc="-5" dirty="0">
                <a:latin typeface="Arial"/>
                <a:cs typeface="Arial"/>
              </a:rPr>
              <a:t>, </a:t>
            </a:r>
            <a:r>
              <a:rPr sz="2000" dirty="0">
                <a:latin typeface="Arial"/>
                <a:cs typeface="Arial"/>
              </a:rPr>
              <a:t>that is, when subproblems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share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subsubproblems.</a:t>
            </a:r>
          </a:p>
          <a:p>
            <a:pPr>
              <a:lnSpc>
                <a:spcPct val="100000"/>
              </a:lnSpc>
            </a:pP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600" dirty="0">
              <a:latin typeface="Arial"/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352E31A-5F20-4796-A2FD-F97D607D0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3770-EF10-4B96-9607-85F681841BF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379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Dynamic programming</a:t>
            </a:r>
            <a:r>
              <a:rPr lang="en-US" altLang="zh-TW"/>
              <a:t> is typically applied to optimization problems.  In such problem there can be </a:t>
            </a:r>
            <a:r>
              <a:rPr lang="en-US" altLang="zh-TW" b="1" i="1">
                <a:solidFill>
                  <a:schemeClr val="folHlink"/>
                </a:solidFill>
              </a:rPr>
              <a:t>many</a:t>
            </a:r>
            <a:r>
              <a:rPr lang="en-US" altLang="zh-TW" b="1">
                <a:solidFill>
                  <a:schemeClr val="folHlink"/>
                </a:solidFill>
              </a:rPr>
              <a:t> </a:t>
            </a:r>
            <a:r>
              <a:rPr lang="en-US" altLang="zh-TW" b="1" i="1">
                <a:solidFill>
                  <a:schemeClr val="folHlink"/>
                </a:solidFill>
              </a:rPr>
              <a:t>solutions</a:t>
            </a:r>
            <a:r>
              <a:rPr lang="en-US" altLang="zh-TW"/>
              <a:t>.  Each solution has a value, and we wish to find </a:t>
            </a:r>
            <a:r>
              <a:rPr lang="en-US" altLang="zh-TW" i="1"/>
              <a:t>a</a:t>
            </a:r>
            <a:r>
              <a:rPr lang="en-US" altLang="zh-TW"/>
              <a:t> </a:t>
            </a:r>
            <a:r>
              <a:rPr lang="en-US" altLang="zh-TW" b="1" i="1">
                <a:solidFill>
                  <a:schemeClr val="folHlink"/>
                </a:solidFill>
              </a:rPr>
              <a:t>solution</a:t>
            </a:r>
            <a:r>
              <a:rPr lang="en-US" altLang="zh-TW"/>
              <a:t> with the optimal value.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E6B93A0-7428-4236-B864-E28BE84E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3770-EF10-4B96-9607-85F681841BF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0"/>
            <a:ext cx="6248400" cy="838200"/>
          </a:xfrm>
        </p:spPr>
        <p:txBody>
          <a:bodyPr>
            <a:normAutofit/>
          </a:bodyPr>
          <a:lstStyle/>
          <a:p>
            <a:pPr algn="ctr"/>
            <a:r>
              <a:rPr lang="en-US" sz="3800" dirty="0"/>
              <a:t>Dynamic programming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199438" cy="525780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 </a:t>
            </a:r>
            <a:r>
              <a:rPr lang="en-US" dirty="0">
                <a:latin typeface="Times New Roman" pitchFamily="18" charset="0"/>
              </a:rPr>
              <a:t>It is used, when the solution can be recursively described in terms of solutions to </a:t>
            </a:r>
            <a:r>
              <a:rPr lang="en-US" dirty="0" err="1">
                <a:latin typeface="Times New Roman" pitchFamily="18" charset="0"/>
              </a:rPr>
              <a:t>subproblems</a:t>
            </a:r>
            <a:r>
              <a:rPr lang="en-US" dirty="0">
                <a:latin typeface="Times New Roman" pitchFamily="18" charset="0"/>
              </a:rPr>
              <a:t> (</a:t>
            </a:r>
            <a:r>
              <a:rPr lang="en-US" i="1" dirty="0">
                <a:latin typeface="Times New Roman" pitchFamily="18" charset="0"/>
              </a:rPr>
              <a:t>optimal substructure</a:t>
            </a:r>
            <a:r>
              <a:rPr lang="en-US" dirty="0">
                <a:latin typeface="Times New Roman" pitchFamily="18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Times New Roman" pitchFamily="18" charset="0"/>
              </a:rPr>
              <a:t>Algorithm finds solutions to </a:t>
            </a:r>
            <a:r>
              <a:rPr lang="en-US" dirty="0" err="1">
                <a:latin typeface="Times New Roman" pitchFamily="18" charset="0"/>
              </a:rPr>
              <a:t>subproblems</a:t>
            </a:r>
            <a:r>
              <a:rPr lang="en-US" dirty="0">
                <a:latin typeface="Times New Roman" pitchFamily="18" charset="0"/>
              </a:rPr>
              <a:t> and stores them in memory for later use (</a:t>
            </a:r>
            <a:r>
              <a:rPr lang="en-US" i="1" dirty="0">
                <a:latin typeface="Times New Roman" pitchFamily="18" charset="0"/>
              </a:rPr>
              <a:t>overlapping </a:t>
            </a:r>
            <a:r>
              <a:rPr lang="en-US" i="1" dirty="0" err="1">
                <a:latin typeface="Times New Roman" pitchFamily="18" charset="0"/>
              </a:rPr>
              <a:t>subproblems</a:t>
            </a:r>
            <a:r>
              <a:rPr lang="en-US" dirty="0">
                <a:latin typeface="Times New Roman" pitchFamily="18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Times New Roman" pitchFamily="18" charset="0"/>
              </a:rPr>
              <a:t>More efficient than “</a:t>
            </a:r>
            <a:r>
              <a:rPr lang="en-US" i="1" dirty="0">
                <a:latin typeface="Times New Roman" pitchFamily="18" charset="0"/>
              </a:rPr>
              <a:t>brute-force methods</a:t>
            </a:r>
            <a:r>
              <a:rPr lang="en-US" dirty="0">
                <a:latin typeface="Times New Roman" pitchFamily="18" charset="0"/>
              </a:rPr>
              <a:t>”, which solve the same </a:t>
            </a:r>
            <a:r>
              <a:rPr lang="en-US" dirty="0" err="1">
                <a:latin typeface="Times New Roman" pitchFamily="18" charset="0"/>
              </a:rPr>
              <a:t>subproblems</a:t>
            </a:r>
            <a:r>
              <a:rPr lang="en-US" dirty="0">
                <a:latin typeface="Times New Roman" pitchFamily="18" charset="0"/>
              </a:rPr>
              <a:t> over and over again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15F70FC-1741-4008-9935-93DA5BE33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3770-EF10-4B96-9607-85F681841BF0}" type="slidenum">
              <a:rPr lang="en-US" smtClean="0"/>
              <a:pPr/>
              <a:t>8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xmlns="" id="{A82454F6-BCDE-4135-8407-DC6789C5422F}"/>
                  </a:ext>
                </a:extLst>
              </p14:cNvPr>
              <p14:cNvContentPartPr/>
              <p14:nvPr/>
            </p14:nvContentPartPr>
            <p14:xfrm>
              <a:off x="7869130" y="843159"/>
              <a:ext cx="8280" cy="39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A82454F6-BCDE-4135-8407-DC6789C5422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860490" y="834519"/>
                <a:ext cx="25920" cy="2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4042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b"/>
          <a:lstStyle/>
          <a:p>
            <a:pPr eaLnBrk="1" hangingPunct="1">
              <a:defRPr/>
            </a:pPr>
            <a:r>
              <a:rPr lang="en-US" dirty="0"/>
              <a:t>Computing Fibonacci Numbers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52513"/>
            <a:ext cx="8229600" cy="5243512"/>
          </a:xfrm>
        </p:spPr>
        <p:txBody>
          <a:bodyPr lIns="91440" tIns="45720" rIns="91440" bIns="45720"/>
          <a:lstStyle/>
          <a:p>
            <a:pPr eaLnBrk="1" hangingPunct="1"/>
            <a:r>
              <a:rPr lang="en-US" sz="2400" dirty="0"/>
              <a:t>Fibonacci numbers:</a:t>
            </a:r>
          </a:p>
          <a:p>
            <a:pPr lvl="1" eaLnBrk="1" hangingPunct="1"/>
            <a:r>
              <a:rPr lang="en-US" sz="2200" i="1" dirty="0"/>
              <a:t>F</a:t>
            </a:r>
            <a:r>
              <a:rPr lang="en-US" sz="2200" i="1" baseline="-25000" dirty="0"/>
              <a:t>0</a:t>
            </a:r>
            <a:r>
              <a:rPr lang="en-US" sz="2200" dirty="0"/>
              <a:t> = 0</a:t>
            </a:r>
          </a:p>
          <a:p>
            <a:pPr lvl="1" eaLnBrk="1" hangingPunct="1"/>
            <a:r>
              <a:rPr lang="en-US" sz="2200" i="1" dirty="0"/>
              <a:t>F</a:t>
            </a:r>
            <a:r>
              <a:rPr lang="en-US" sz="2200" i="1" baseline="-25000" dirty="0"/>
              <a:t>1</a:t>
            </a:r>
            <a:r>
              <a:rPr lang="en-US" sz="2200" dirty="0"/>
              <a:t> = 1</a:t>
            </a:r>
          </a:p>
          <a:p>
            <a:pPr lvl="1" eaLnBrk="1" hangingPunct="1"/>
            <a:r>
              <a:rPr lang="en-US" sz="2200" i="1" dirty="0" err="1"/>
              <a:t>F</a:t>
            </a:r>
            <a:r>
              <a:rPr lang="en-US" sz="2200" i="1" baseline="-25000" dirty="0" err="1"/>
              <a:t>n</a:t>
            </a:r>
            <a:r>
              <a:rPr lang="en-US" sz="2200" dirty="0"/>
              <a:t> = </a:t>
            </a:r>
            <a:r>
              <a:rPr lang="en-US" sz="2200" i="1" dirty="0" err="1"/>
              <a:t>F</a:t>
            </a:r>
            <a:r>
              <a:rPr lang="en-US" sz="2200" i="1" baseline="-25000" dirty="0" err="1"/>
              <a:t>n</a:t>
            </a:r>
            <a:r>
              <a:rPr lang="en-US" sz="2200" i="1" baseline="-25000" dirty="0"/>
              <a:t> - </a:t>
            </a:r>
            <a:r>
              <a:rPr lang="en-US" sz="2200" baseline="-25000" dirty="0"/>
              <a:t>1</a:t>
            </a:r>
            <a:r>
              <a:rPr lang="en-US" sz="2200" dirty="0"/>
              <a:t> + </a:t>
            </a:r>
            <a:r>
              <a:rPr lang="en-US" sz="2200" i="1" dirty="0" err="1"/>
              <a:t>F</a:t>
            </a:r>
            <a:r>
              <a:rPr lang="en-US" sz="2200" i="1" baseline="-25000" dirty="0" err="1"/>
              <a:t>n</a:t>
            </a:r>
            <a:r>
              <a:rPr lang="en-US" sz="2200" i="1" baseline="-25000" dirty="0"/>
              <a:t> - </a:t>
            </a:r>
            <a:r>
              <a:rPr lang="en-US" sz="2200" baseline="-25000" dirty="0"/>
              <a:t>2</a:t>
            </a:r>
            <a:r>
              <a:rPr lang="en-US" sz="2200" dirty="0"/>
              <a:t> for</a:t>
            </a:r>
            <a:r>
              <a:rPr lang="en-US" sz="2200" i="1" dirty="0"/>
              <a:t> n</a:t>
            </a:r>
            <a:r>
              <a:rPr lang="en-US" sz="2200" dirty="0"/>
              <a:t> &gt; 1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sz="2200" dirty="0"/>
              <a:t>	</a:t>
            </a:r>
            <a:r>
              <a:rPr lang="en-US" sz="2400" dirty="0"/>
              <a:t>Sequence is 0, 1, 1, 2, 3, 5, 8, 13, …</a:t>
            </a:r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Obvious recursive algorithm: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sz="2400" dirty="0"/>
              <a:t>	   Fib(</a:t>
            </a:r>
            <a:r>
              <a:rPr lang="en-US" sz="2400" i="1" dirty="0"/>
              <a:t>n</a:t>
            </a:r>
            <a:r>
              <a:rPr lang="en-US" sz="2400" dirty="0"/>
              <a:t>):</a:t>
            </a:r>
          </a:p>
          <a:p>
            <a:pPr lvl="1" eaLnBrk="1" hangingPunct="1">
              <a:buFont typeface="Monotype Sorts" pitchFamily="2" charset="2"/>
              <a:buNone/>
            </a:pPr>
            <a:r>
              <a:rPr lang="en-US" sz="2200" dirty="0"/>
              <a:t>		if </a:t>
            </a:r>
            <a:r>
              <a:rPr lang="en-US" sz="2200" i="1" dirty="0"/>
              <a:t>n</a:t>
            </a:r>
            <a:r>
              <a:rPr lang="en-US" sz="2200" dirty="0"/>
              <a:t> = 0 or 1 then </a:t>
            </a:r>
          </a:p>
          <a:p>
            <a:pPr lvl="1"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en-US" sz="2200" dirty="0"/>
              <a:t>		     return </a:t>
            </a:r>
            <a:r>
              <a:rPr lang="en-US" sz="2200" i="1" dirty="0"/>
              <a:t>n</a:t>
            </a:r>
            <a:endParaRPr lang="en-US" sz="2200" dirty="0"/>
          </a:p>
          <a:p>
            <a:pPr lvl="1"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en-US" sz="2200" dirty="0"/>
              <a:t>		else </a:t>
            </a:r>
          </a:p>
          <a:p>
            <a:pPr lvl="1"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en-US" sz="2200" dirty="0"/>
              <a:t>		     return ( Fib(</a:t>
            </a:r>
            <a:r>
              <a:rPr lang="en-US" sz="2200" i="1" dirty="0"/>
              <a:t>n </a:t>
            </a:r>
            <a:r>
              <a:rPr lang="en-US" sz="2200" dirty="0">
                <a:sym typeface="Symbol" pitchFamily="18" charset="2"/>
              </a:rPr>
              <a:t> </a:t>
            </a:r>
            <a:r>
              <a:rPr lang="en-US" sz="2200" dirty="0"/>
              <a:t>1) + Fib(</a:t>
            </a:r>
            <a:r>
              <a:rPr lang="en-US" sz="2200" i="1" dirty="0"/>
              <a:t>n </a:t>
            </a:r>
            <a:r>
              <a:rPr lang="en-US" sz="2200" dirty="0">
                <a:sym typeface="Symbol" pitchFamily="18" charset="2"/>
              </a:rPr>
              <a:t></a:t>
            </a:r>
            <a:r>
              <a:rPr lang="en-US" sz="2200" dirty="0"/>
              <a:t> 2) 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computer-bunny.blue">
  <a:themeElements>
    <a:clrScheme name="">
      <a:dk1>
        <a:srgbClr val="000000"/>
      </a:dk1>
      <a:lt1>
        <a:srgbClr val="FFFFFF"/>
      </a:lt1>
      <a:dk2>
        <a:srgbClr val="CC0000"/>
      </a:dk2>
      <a:lt2>
        <a:srgbClr val="969696"/>
      </a:lt2>
      <a:accent1>
        <a:srgbClr val="0033CC"/>
      </a:accent1>
      <a:accent2>
        <a:srgbClr val="339933"/>
      </a:accent2>
      <a:accent3>
        <a:srgbClr val="FFFFFF"/>
      </a:accent3>
      <a:accent4>
        <a:srgbClr val="000000"/>
      </a:accent4>
      <a:accent5>
        <a:srgbClr val="AAADE2"/>
      </a:accent5>
      <a:accent6>
        <a:srgbClr val="2D8A2D"/>
      </a:accent6>
      <a:hlink>
        <a:srgbClr val="9900CC"/>
      </a:hlink>
      <a:folHlink>
        <a:srgbClr val="B2B2B2"/>
      </a:folHlink>
    </a:clrScheme>
    <a:fontScheme name="2_computer-bunny.blue">
      <a:majorFont>
        <a:latin typeface="Arial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ＭＳ Ｐゴシック" pitchFamily="34" charset="-128"/>
          </a:defRPr>
        </a:defPPr>
      </a:lstStyle>
    </a:lnDef>
  </a:objectDefaults>
  <a:extraClrSchemeLst>
    <a:extraClrScheme>
      <a:clrScheme name="2_computer-bunny.blu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mputer-bunny.blu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omputer-bunny.blu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mputer-bunny.blu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mputer-bunny.blu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mputer-bunny.blu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mputer-bunny.blu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mputer-bunny.blue 8">
        <a:dk1>
          <a:srgbClr val="000000"/>
        </a:dk1>
        <a:lt1>
          <a:srgbClr val="FFFFFF"/>
        </a:lt1>
        <a:dk2>
          <a:srgbClr val="CC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computer-bunny.blue">
  <a:themeElements>
    <a:clrScheme name="">
      <a:dk1>
        <a:srgbClr val="000000"/>
      </a:dk1>
      <a:lt1>
        <a:srgbClr val="FFFFFF"/>
      </a:lt1>
      <a:dk2>
        <a:srgbClr val="CC0000"/>
      </a:dk2>
      <a:lt2>
        <a:srgbClr val="969696"/>
      </a:lt2>
      <a:accent1>
        <a:srgbClr val="0033CC"/>
      </a:accent1>
      <a:accent2>
        <a:srgbClr val="339933"/>
      </a:accent2>
      <a:accent3>
        <a:srgbClr val="FFFFFF"/>
      </a:accent3>
      <a:accent4>
        <a:srgbClr val="000000"/>
      </a:accent4>
      <a:accent5>
        <a:srgbClr val="AAADE2"/>
      </a:accent5>
      <a:accent6>
        <a:srgbClr val="2D8A2D"/>
      </a:accent6>
      <a:hlink>
        <a:srgbClr val="9900CC"/>
      </a:hlink>
      <a:folHlink>
        <a:srgbClr val="B2B2B2"/>
      </a:folHlink>
    </a:clrScheme>
    <a:fontScheme name="2_computer-bunny.blue">
      <a:majorFont>
        <a:latin typeface="Arial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ＭＳ Ｐゴシック" pitchFamily="34" charset="-128"/>
          </a:defRPr>
        </a:defPPr>
      </a:lstStyle>
    </a:lnDef>
  </a:objectDefaults>
  <a:extraClrSchemeLst>
    <a:extraClrScheme>
      <a:clrScheme name="2_computer-bunny.blu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mputer-bunny.blu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omputer-bunny.blu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mputer-bunny.blu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mputer-bunny.blu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mputer-bunny.blu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mputer-bunny.blu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mputer-bunny.blue 8">
        <a:dk1>
          <a:srgbClr val="000000"/>
        </a:dk1>
        <a:lt1>
          <a:srgbClr val="FFFFFF"/>
        </a:lt1>
        <a:dk2>
          <a:srgbClr val="CC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2168</TotalTime>
  <Words>2085</Words>
  <Application>Microsoft Office PowerPoint</Application>
  <PresentationFormat>On-screen Show (4:3)</PresentationFormat>
  <Paragraphs>961</Paragraphs>
  <Slides>43</Slides>
  <Notes>20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Office Theme</vt:lpstr>
      <vt:lpstr>2_computer-bunny.blue</vt:lpstr>
      <vt:lpstr>3_computer-bunny.blue</vt:lpstr>
      <vt:lpstr>Equation</vt:lpstr>
      <vt:lpstr>Dynamic Programming</vt:lpstr>
      <vt:lpstr>Dynamic Programming</vt:lpstr>
      <vt:lpstr>Dynamic Programming</vt:lpstr>
      <vt:lpstr>What is dynamic programming</vt:lpstr>
      <vt:lpstr>Divide-and-conquer - Example</vt:lpstr>
      <vt:lpstr>Dynamic programming</vt:lpstr>
      <vt:lpstr>PowerPoint Presentation</vt:lpstr>
      <vt:lpstr>Dynamic programming</vt:lpstr>
      <vt:lpstr>Computing Fibonacci Numbers</vt:lpstr>
      <vt:lpstr>Recursion Tree for Fib(5)</vt:lpstr>
      <vt:lpstr>How Many Recursive Calls?</vt:lpstr>
      <vt:lpstr>Get Rid of the Recursion</vt:lpstr>
      <vt:lpstr>Subproblem Dependencies</vt:lpstr>
      <vt:lpstr>Order for Computing Subproblems</vt:lpstr>
      <vt:lpstr>PowerPoint Presentation</vt:lpstr>
      <vt:lpstr>Principle of Optimality</vt:lpstr>
      <vt:lpstr>Longest Common Subsequence (LCS)</vt:lpstr>
      <vt:lpstr>LCS Algorithm</vt:lpstr>
      <vt:lpstr>LCS recursive solution</vt:lpstr>
      <vt:lpstr>LCS recursive solution</vt:lpstr>
      <vt:lpstr>LCS recursive solution</vt:lpstr>
      <vt:lpstr>LCS Length Algorithm</vt:lpstr>
      <vt:lpstr>LCS Example</vt:lpstr>
      <vt:lpstr>LCS Example (0)</vt:lpstr>
      <vt:lpstr>LCS Example (1)</vt:lpstr>
      <vt:lpstr>LCS Example (2)</vt:lpstr>
      <vt:lpstr>LCS Example (3)</vt:lpstr>
      <vt:lpstr>LCS Example (4)</vt:lpstr>
      <vt:lpstr>LCS Example (5)</vt:lpstr>
      <vt:lpstr>LCS Example (6)</vt:lpstr>
      <vt:lpstr>LCS Example (7)</vt:lpstr>
      <vt:lpstr>LCS Example (8)</vt:lpstr>
      <vt:lpstr>LCS Example (10)</vt:lpstr>
      <vt:lpstr>LCS Example (11)</vt:lpstr>
      <vt:lpstr>LCS Example (12)</vt:lpstr>
      <vt:lpstr>LCS Example (13)</vt:lpstr>
      <vt:lpstr>LCS Example (14)</vt:lpstr>
      <vt:lpstr>LCS Example (15)</vt:lpstr>
      <vt:lpstr>LCS Algorithm Running Time</vt:lpstr>
      <vt:lpstr>How to find actual LCS</vt:lpstr>
      <vt:lpstr>How to find actual LCS - continued</vt:lpstr>
      <vt:lpstr>Finding LCS</vt:lpstr>
      <vt:lpstr>Finding LCS (2)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Nazma</dc:creator>
  <cp:lastModifiedBy>Dr. Mohammad Shahriar Rahman</cp:lastModifiedBy>
  <cp:revision>81</cp:revision>
  <dcterms:created xsi:type="dcterms:W3CDTF">2012-11-27T01:52:19Z</dcterms:created>
  <dcterms:modified xsi:type="dcterms:W3CDTF">2023-10-17T08:57:52Z</dcterms:modified>
</cp:coreProperties>
</file>