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7" r:id="rId4"/>
    <p:sldId id="289" r:id="rId5"/>
    <p:sldId id="259" r:id="rId6"/>
    <p:sldId id="260" r:id="rId7"/>
    <p:sldId id="261" r:id="rId8"/>
    <p:sldId id="262" r:id="rId9"/>
    <p:sldId id="264" r:id="rId10"/>
    <p:sldId id="30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29E-FC4F-4849-A1E9-1FA18D275D64}" type="datetimeFigureOut">
              <a:rPr lang="en-US" smtClean="0"/>
              <a:pPr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E08B-23CC-4A0B-8292-726BAAFB8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53-E849-471A-8CFB-A11C97606742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512-ED5B-47C8-8A45-DAF92FC9D62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600-52BC-466E-A3B2-AAE277FB69F0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194-59BE-4715-8E51-EABDD38D85BB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B0BC-8D56-4298-A90F-4FE1E4C483D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8569-773E-410A-809F-99F1458451D3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F610-BC6B-4E20-ABAC-03F93316AE86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CA1-6465-4D2F-8273-14C8CA683BE3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7E3-2949-411E-AF32-C7B1C7E89153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124-3B21-42C7-93A5-F3DB82963AA0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424A-637D-4A17-B96D-4FA58619E31D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6873-1FD7-4F1C-80BE-92F39A153596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B76-A148-48DE-886B-1DEC7B04555C}" type="datetime1">
              <a:rPr lang="en-US" smtClean="0"/>
              <a:t>11/20/2023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6" name="Text Box 6"/>
          <p:cNvSpPr txBox="1">
            <a:spLocks noChangeArrowheads="1"/>
          </p:cNvSpPr>
          <p:nvPr/>
        </p:nvSpPr>
        <p:spPr bwMode="auto">
          <a:xfrm>
            <a:off x="285750" y="4478338"/>
            <a:ext cx="6490175" cy="646331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Corollary:</a:t>
            </a:r>
            <a:r>
              <a:rPr lang="en-US" dirty="0"/>
              <a:t> Let p = SP from s to v, where p = </a:t>
            </a:r>
            <a:r>
              <a:rPr lang="en-US" dirty="0">
                <a:sym typeface="Symbol" pitchFamily="18" charset="2"/>
              </a:rPr>
              <a:t> s                   u v. Then,</a:t>
            </a:r>
          </a:p>
          <a:p>
            <a:pPr>
              <a:defRPr/>
            </a:pPr>
            <a:r>
              <a:rPr lang="en-US" dirty="0"/>
              <a:t>δ(s, v) = δ(s, u)  + w(u, v).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General Results (Relaxation)</a:t>
            </a:r>
            <a:endParaRPr lang="en-US"/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471488" y="1093788"/>
            <a:ext cx="8229600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24.1:</a:t>
            </a:r>
            <a:r>
              <a:rPr lang="en-US"/>
              <a:t> Let p = ‹v</a:t>
            </a:r>
            <a:r>
              <a:rPr lang="en-US" baseline="-25000"/>
              <a:t>1</a:t>
            </a:r>
            <a:r>
              <a:rPr lang="en-US"/>
              <a:t>, v</a:t>
            </a:r>
            <a:r>
              <a:rPr lang="en-US" baseline="-25000"/>
              <a:t>2</a:t>
            </a:r>
            <a:r>
              <a:rPr lang="en-US"/>
              <a:t>, …, v</a:t>
            </a:r>
            <a:r>
              <a:rPr lang="en-US" baseline="-25000"/>
              <a:t>k</a:t>
            </a:r>
            <a:r>
              <a:rPr lang="en-US"/>
              <a:t>› be a SP from v</a:t>
            </a:r>
            <a:r>
              <a:rPr lang="en-US" baseline="-25000"/>
              <a:t>1</a:t>
            </a:r>
            <a:r>
              <a:rPr lang="en-US"/>
              <a:t> to v</a:t>
            </a:r>
            <a:r>
              <a:rPr lang="en-US" baseline="-25000"/>
              <a:t>k</a:t>
            </a:r>
            <a:r>
              <a:rPr lang="en-US"/>
              <a:t>.  Then,</a:t>
            </a:r>
          </a:p>
          <a:p>
            <a:pPr>
              <a:defRPr/>
            </a:pPr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 = ‹v</a:t>
            </a:r>
            <a:r>
              <a:rPr lang="en-US" baseline="-25000"/>
              <a:t>i</a:t>
            </a:r>
            <a:r>
              <a:rPr lang="en-US"/>
              <a:t>, v</a:t>
            </a:r>
            <a:r>
              <a:rPr lang="en-US" baseline="-25000"/>
              <a:t>i+1</a:t>
            </a:r>
            <a:r>
              <a:rPr lang="en-US"/>
              <a:t>, …, v</a:t>
            </a:r>
            <a:r>
              <a:rPr lang="en-US" baseline="-25000"/>
              <a:t>j</a:t>
            </a:r>
            <a:r>
              <a:rPr lang="en-US"/>
              <a:t>› is a SP from v</a:t>
            </a:r>
            <a:r>
              <a:rPr lang="en-US" baseline="-25000"/>
              <a:t>i</a:t>
            </a:r>
            <a:r>
              <a:rPr lang="en-US"/>
              <a:t> to v</a:t>
            </a:r>
            <a:r>
              <a:rPr lang="en-US" baseline="-25000"/>
              <a:t>j</a:t>
            </a:r>
            <a:r>
              <a:rPr lang="en-US"/>
              <a:t>, where 1 </a:t>
            </a:r>
            <a:r>
              <a:rPr lang="en-US">
                <a:sym typeface="Symbol" pitchFamily="18" charset="2"/>
              </a:rPr>
              <a:t> i  j  k. </a:t>
            </a:r>
          </a:p>
        </p:txBody>
      </p:sp>
      <p:sp>
        <p:nvSpPr>
          <p:cNvPr id="1032" name="Text Box 4"/>
          <p:cNvSpPr txBox="1">
            <a:spLocks noChangeArrowheads="1"/>
          </p:cNvSpPr>
          <p:nvPr/>
        </p:nvSpPr>
        <p:spPr bwMode="auto">
          <a:xfrm>
            <a:off x="457200" y="2149475"/>
            <a:ext cx="6907213" cy="21907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So, we have the </a:t>
            </a:r>
            <a:r>
              <a:rPr lang="en-US">
                <a:solidFill>
                  <a:srgbClr val="CC0000"/>
                </a:solidFill>
              </a:rPr>
              <a:t>optimal-substructure property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Bellman-Ford’s algorithm uses </a:t>
            </a:r>
            <a:r>
              <a:rPr lang="en-US">
                <a:solidFill>
                  <a:srgbClr val="CC0000"/>
                </a:solidFill>
              </a:rPr>
              <a:t>dynamic programming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Dijkstra’s algorithm uses the </a:t>
            </a:r>
            <a:r>
              <a:rPr lang="en-US">
                <a:solidFill>
                  <a:srgbClr val="CC0000"/>
                </a:solidFill>
              </a:rPr>
              <a:t>greedy approach</a:t>
            </a:r>
            <a:r>
              <a:rPr lang="en-US"/>
              <a:t>.</a:t>
            </a:r>
          </a:p>
          <a:p>
            <a:endParaRPr lang="en-US" sz="1400"/>
          </a:p>
          <a:p>
            <a:r>
              <a:rPr lang="en-US"/>
              <a:t>Let </a:t>
            </a:r>
            <a:r>
              <a:rPr lang="en-US">
                <a:solidFill>
                  <a:schemeClr val="tx2"/>
                </a:solidFill>
              </a:rPr>
              <a:t>δ(u, v)</a:t>
            </a:r>
            <a:r>
              <a:rPr lang="en-US"/>
              <a:t> = weight of SP from u to v.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4487862" y="4397566"/>
          <a:ext cx="10747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40" imgH="203040" progId="Equation.3">
                  <p:embed/>
                </p:oleObj>
              </mc:Choice>
              <mc:Fallback>
                <p:oleObj name="Equation" r:id="rId2" imgW="419040" imgH="2030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2" y="4397566"/>
                        <a:ext cx="107473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801688" y="5500688"/>
            <a:ext cx="7502525" cy="835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u="sng"/>
              <a:t>Lemma 24.10:</a:t>
            </a:r>
            <a:r>
              <a:rPr lang="en-US"/>
              <a:t> Let s </a:t>
            </a:r>
            <a:r>
              <a:rPr lang="en-US">
                <a:sym typeface="Symbol" pitchFamily="18" charset="2"/>
              </a:rPr>
              <a:t> V.  For all edges (u,v)  E, we have</a:t>
            </a:r>
          </a:p>
          <a:p>
            <a:pPr>
              <a:defRPr/>
            </a:pPr>
            <a:r>
              <a:rPr lang="en-US"/>
              <a:t>δ(s, v) </a:t>
            </a:r>
            <a:r>
              <a:rPr lang="en-US">
                <a:sym typeface="Symbol" pitchFamily="18" charset="2"/>
              </a:rPr>
              <a:t> </a:t>
            </a:r>
            <a:r>
              <a:rPr lang="en-US"/>
              <a:t>δ(s, u)  + w(u,v).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139D-3B72-4F9D-976F-77ED78962B86}" type="datetime1">
              <a:rPr lang="en-US" smtClean="0"/>
              <a:t>11/20/2023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Basic Operation: Relaxation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417638"/>
            <a:ext cx="5671310" cy="2293570"/>
          </a:xfrm>
        </p:spPr>
        <p:txBody>
          <a:bodyPr/>
          <a:lstStyle/>
          <a:p>
            <a:pPr eaLnBrk="1" hangingPunct="1"/>
            <a:r>
              <a:rPr lang="en-US" dirty="0"/>
              <a:t>Maintain shortest-path estimate </a:t>
            </a:r>
            <a:r>
              <a:rPr lang="en-US" i="1" dirty="0">
                <a:solidFill>
                  <a:srgbClr val="0B1196"/>
                </a:solidFill>
              </a:rPr>
              <a:t>d[v]</a:t>
            </a:r>
            <a:r>
              <a:rPr lang="en-US" dirty="0"/>
              <a:t> for each node</a:t>
            </a:r>
          </a:p>
          <a:p>
            <a:pPr eaLnBrk="1" hangingPunct="1"/>
            <a:r>
              <a:rPr lang="en-US" i="1" dirty="0">
                <a:solidFill>
                  <a:srgbClr val="0B1196"/>
                </a:solidFill>
              </a:rPr>
              <a:t>d[v]:</a:t>
            </a:r>
            <a:r>
              <a:rPr lang="en-US" dirty="0"/>
              <a:t> initialize </a:t>
            </a:r>
            <a:r>
              <a:rPr lang="en-US" dirty="0">
                <a:sym typeface="Symbol" pitchFamily="18" charset="2"/>
              </a:rPr>
              <a:t>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81252" name="Picture 4" descr="d4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4842" y="3103670"/>
            <a:ext cx="4186884" cy="177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253" name="Picture 5" descr="d5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854208"/>
            <a:ext cx="618490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6781800" y="2848970"/>
            <a:ext cx="2057399" cy="16468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b="0" dirty="0"/>
              <a:t>Intuition:</a:t>
            </a:r>
          </a:p>
          <a:p>
            <a:pPr algn="ctr" eaLnBrk="0" hangingPunct="0"/>
            <a:r>
              <a:rPr lang="en-US" b="0" dirty="0"/>
              <a:t>Do we have a </a:t>
            </a:r>
          </a:p>
          <a:p>
            <a:pPr algn="ctr" eaLnBrk="0" hangingPunct="0"/>
            <a:r>
              <a:rPr lang="en-US" b="0" dirty="0"/>
              <a:t>shorter path </a:t>
            </a:r>
          </a:p>
          <a:p>
            <a:pPr algn="ctr" eaLnBrk="0" hangingPunct="0"/>
            <a:r>
              <a:rPr lang="en-US" b="0" dirty="0"/>
              <a:t>if use edge (</a:t>
            </a:r>
            <a:r>
              <a:rPr lang="en-US" b="0" dirty="0" err="1"/>
              <a:t>u,v</a:t>
            </a:r>
            <a:r>
              <a:rPr lang="en-US" b="0" dirty="0"/>
              <a:t>) 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34B6-CAF1-4288-B8C7-75A4F8863BBA}" type="datetime1">
              <a:rPr lang="en-US" smtClean="0"/>
              <a:t>11/20/2023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 Path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7052"/>
            <a:ext cx="8229600" cy="4525963"/>
          </a:xfrm>
        </p:spPr>
        <p:txBody>
          <a:bodyPr/>
          <a:lstStyle/>
          <a:p>
            <a:pPr eaLnBrk="1" hangingPunct="1"/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Given a graph (directed or undirected)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V, 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) with weight function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w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: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  <a:sym typeface="Symbol" panose="05050102010706020507" pitchFamily="18" charset="2"/>
              </a:rPr>
              <a:t>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and a vertex </a:t>
            </a:r>
            <a:r>
              <a:rPr kumimoji="0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  <a:sym typeface="Symbol" panose="05050102010706020507" pitchFamily="18" charset="2"/>
              </a:rPr>
              <a:t></a:t>
            </a:r>
            <a:r>
              <a:rPr kumimoji="0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, find for all vertices </a:t>
            </a:r>
            <a:r>
              <a:rPr kumimoji="0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  <a:sym typeface="Symbol" panose="05050102010706020507" pitchFamily="18" charset="2"/>
              </a:rPr>
              <a:t></a:t>
            </a:r>
            <a:r>
              <a:rPr kumimoji="0" lang="en-US" alt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the minimum possible weight for path from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.</a:t>
            </a:r>
            <a:endParaRPr lang="en-US" i="1" dirty="0">
              <a:solidFill>
                <a:srgbClr val="0B1196"/>
              </a:solidFill>
            </a:endParaRPr>
          </a:p>
          <a:p>
            <a:pPr eaLnBrk="1" hangingPunct="1"/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14341" name="Picture 4" descr="d1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70188"/>
            <a:ext cx="4953000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5" descr="d2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0" y="5118100"/>
            <a:ext cx="64643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1066800" y="4572000"/>
            <a:ext cx="7772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800" b="0"/>
              <a:t>Shortest path weight: 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A15-9F5D-44AD-A79A-55C3645AFA17}" type="datetime1">
              <a:rPr lang="en-US" smtClean="0"/>
              <a:t>11/20/2023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Shortest Path Problems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7052"/>
            <a:ext cx="8229600" cy="391454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alt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Shortest-Path problems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Single-Source (Single-Destination):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Find a shortest path from a given source (vertex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) to each of the vertices.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Single-Pair: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Given two vertices, find a shortest path between them. Solution to single-source problem solves this problem efficiently, too.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All-Pairs: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Find shortest-paths for every pair of vertices. Dynamic programming algorithm.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DA15-9F5D-44AD-A79A-55C3645AFA17}" type="datetime1">
              <a:rPr lang="en-US" smtClean="0"/>
              <a:t>11/20/2023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1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Shortest Path Applications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3352800"/>
            <a:ext cx="7931150" cy="18923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dirty="0"/>
              <a:t>Road maps</a:t>
            </a:r>
          </a:p>
          <a:p>
            <a:pPr>
              <a:lnSpc>
                <a:spcPct val="70000"/>
              </a:lnSpc>
              <a:defRPr/>
            </a:pPr>
            <a:r>
              <a:rPr lang="en-US" dirty="0"/>
              <a:t>Airline routes</a:t>
            </a:r>
          </a:p>
          <a:p>
            <a:pPr>
              <a:lnSpc>
                <a:spcPct val="70000"/>
              </a:lnSpc>
              <a:defRPr/>
            </a:pPr>
            <a:r>
              <a:rPr lang="en-US" dirty="0"/>
              <a:t>Telecommunications network routing</a:t>
            </a:r>
          </a:p>
          <a:p>
            <a:pPr>
              <a:lnSpc>
                <a:spcPct val="70000"/>
              </a:lnSpc>
              <a:defRPr/>
            </a:pPr>
            <a:r>
              <a:rPr lang="en-US" dirty="0"/>
              <a:t>VLSI design routing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2770188" y="2362200"/>
            <a:ext cx="3879850" cy="461665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 ~ Cost ~ Distance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2574925" y="1577975"/>
            <a:ext cx="4740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</a:t>
            </a:r>
            <a:r>
              <a:rPr lang="en-US" sz="2400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weighted, directed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 G=(V,E)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D11B-6620-4379-8342-6F89F7E845C9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Negative-weight Edges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edges may have negative weights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If there is a negative cycle reachable from </a:t>
            </a:r>
            <a:r>
              <a:rPr lang="en-US" i="1" dirty="0">
                <a:solidFill>
                  <a:srgbClr val="0B1196"/>
                </a:solidFill>
              </a:rPr>
              <a:t>s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Shortest path is no longer well-defined</a:t>
            </a:r>
          </a:p>
          <a:p>
            <a:pPr eaLnBrk="1" hangingPunct="1"/>
            <a:r>
              <a:rPr lang="en-US" dirty="0"/>
              <a:t>Otherwise, it is fine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CCC-35A3-4276-962A-AC3BD6642C7B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Cycles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Shortest path cannot have cycles inside</a:t>
            </a:r>
          </a:p>
          <a:p>
            <a:pPr lvl="1" eaLnBrk="1" hangingPunct="1"/>
            <a:r>
              <a:rPr lang="en-US"/>
              <a:t>Negative cycles : already eliminated</a:t>
            </a:r>
          </a:p>
          <a:p>
            <a:pPr lvl="1" eaLnBrk="1" hangingPunct="1"/>
            <a:r>
              <a:rPr lang="en-US"/>
              <a:t>Positive cycles: can be removed</a:t>
            </a:r>
          </a:p>
          <a:p>
            <a:pPr lvl="1" eaLnBrk="1" hangingPunct="1"/>
            <a:r>
              <a:rPr lang="en-US"/>
              <a:t>0-weight cycles: can be removed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So each shortest path does not have cycles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2BE3-EE81-44D7-B916-83081D95F577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533400"/>
            <a:ext cx="7793038" cy="838200"/>
          </a:xfrm>
        </p:spPr>
        <p:txBody>
          <a:bodyPr/>
          <a:lstStyle/>
          <a:p>
            <a:pPr eaLnBrk="1" hangingPunct="1"/>
            <a:r>
              <a:rPr lang="en-US"/>
              <a:t>Optimal Substructure Property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a shortest path, any </a:t>
            </a:r>
            <a:r>
              <a:rPr lang="en-US" dirty="0" err="1"/>
              <a:t>subpath</a:t>
            </a:r>
            <a:r>
              <a:rPr lang="en-US" dirty="0"/>
              <a:t> is also a shortest path between corresponding nodes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E2D82-F715-41E0-88B8-A9A8F1953ACC}" type="datetime1">
              <a:rPr lang="en-US" smtClean="0"/>
              <a:t>11/20/2023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Shortest-paths Tree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/>
              <a:t>For every node </a:t>
            </a:r>
            <a:r>
              <a:rPr lang="en-US" i="1">
                <a:solidFill>
                  <a:srgbClr val="0B1196"/>
                </a:solidFill>
              </a:rPr>
              <a:t>v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 </a:t>
            </a:r>
            <a:r>
              <a:rPr lang="en-US" i="1">
                <a:solidFill>
                  <a:srgbClr val="0B1196"/>
                </a:solidFill>
              </a:rPr>
              <a:t>V, π[v]</a:t>
            </a:r>
            <a:r>
              <a:rPr lang="en-US"/>
              <a:t> is the predecessor of </a:t>
            </a:r>
            <a:r>
              <a:rPr lang="en-US" i="1">
                <a:solidFill>
                  <a:srgbClr val="0B1196"/>
                </a:solidFill>
              </a:rPr>
              <a:t>v</a:t>
            </a:r>
            <a:r>
              <a:rPr lang="en-US"/>
              <a:t> in shortest path from source </a:t>
            </a:r>
            <a:r>
              <a:rPr lang="en-US" i="1">
                <a:solidFill>
                  <a:srgbClr val="0B1196"/>
                </a:solidFill>
              </a:rPr>
              <a:t>s</a:t>
            </a:r>
            <a:r>
              <a:rPr lang="en-US"/>
              <a:t> to </a:t>
            </a:r>
            <a:r>
              <a:rPr lang="en-US" i="1">
                <a:solidFill>
                  <a:srgbClr val="0B1196"/>
                </a:solidFill>
              </a:rPr>
              <a:t>v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Nil if does not exist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All our algorithm will output a shortest-path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Root is source </a:t>
            </a:r>
            <a:r>
              <a:rPr lang="en-US" i="1">
                <a:solidFill>
                  <a:srgbClr val="0B1196"/>
                </a:solidFill>
              </a:rPr>
              <a:t>s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Edges are </a:t>
            </a:r>
            <a:r>
              <a:rPr lang="en-US" i="1">
                <a:solidFill>
                  <a:srgbClr val="0B1196"/>
                </a:solidFill>
              </a:rPr>
              <a:t>(π[v] , v)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The shortest path between </a:t>
            </a:r>
            <a:r>
              <a:rPr lang="en-US" i="1">
                <a:solidFill>
                  <a:srgbClr val="0B1196"/>
                </a:solidFill>
              </a:rPr>
              <a:t>s</a:t>
            </a:r>
            <a:r>
              <a:rPr lang="en-US"/>
              <a:t> and </a:t>
            </a:r>
            <a:r>
              <a:rPr lang="en-US" i="1">
                <a:solidFill>
                  <a:srgbClr val="0B1196"/>
                </a:solidFill>
              </a:rPr>
              <a:t>v</a:t>
            </a:r>
            <a:r>
              <a:rPr lang="en-US"/>
              <a:t> is the unique tree path from root s to </a:t>
            </a:r>
            <a:r>
              <a:rPr lang="en-US" i="1">
                <a:solidFill>
                  <a:srgbClr val="0B1196"/>
                </a:solidFill>
              </a:rPr>
              <a:t>v</a:t>
            </a:r>
            <a:r>
              <a:rPr lang="en-US"/>
              <a:t>.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BAE5-DCE8-42FD-86E0-AC0BCAF63E41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Goal: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Input: </a:t>
            </a:r>
          </a:p>
          <a:p>
            <a:pPr lvl="1" eaLnBrk="1" hangingPunct="1"/>
            <a:r>
              <a:rPr lang="en-US"/>
              <a:t>directed weighted graph </a:t>
            </a:r>
            <a:r>
              <a:rPr lang="en-US" i="1">
                <a:solidFill>
                  <a:srgbClr val="0B1196"/>
                </a:solidFill>
              </a:rPr>
              <a:t>G = (V, E),</a:t>
            </a:r>
            <a:r>
              <a:rPr lang="en-US"/>
              <a:t>  source node </a:t>
            </a:r>
            <a:r>
              <a:rPr lang="en-US" i="1">
                <a:solidFill>
                  <a:srgbClr val="0B1196"/>
                </a:solidFill>
              </a:rPr>
              <a:t>s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0B1196"/>
                </a:solidFill>
              </a:rPr>
              <a:t> V</a:t>
            </a:r>
            <a:endParaRPr lang="en-US"/>
          </a:p>
          <a:p>
            <a:pPr eaLnBrk="1" hangingPunct="1"/>
            <a:r>
              <a:rPr lang="en-US"/>
              <a:t>Output:</a:t>
            </a:r>
          </a:p>
          <a:p>
            <a:pPr lvl="1" eaLnBrk="1" hangingPunct="1"/>
            <a:r>
              <a:rPr lang="en-US"/>
              <a:t>For every vertex </a:t>
            </a:r>
            <a:r>
              <a:rPr lang="en-US" i="1">
                <a:solidFill>
                  <a:srgbClr val="0B1196"/>
                </a:solidFill>
              </a:rPr>
              <a:t>v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</a:t>
            </a:r>
            <a:r>
              <a:rPr lang="en-US" i="1">
                <a:solidFill>
                  <a:srgbClr val="0B1196"/>
                </a:solidFill>
              </a:rPr>
              <a:t> V</a:t>
            </a:r>
            <a:r>
              <a:rPr lang="en-US"/>
              <a:t>,</a:t>
            </a:r>
          </a:p>
          <a:p>
            <a:pPr lvl="2" eaLnBrk="1" hangingPunct="1"/>
            <a:r>
              <a:rPr lang="en-US"/>
              <a:t> </a:t>
            </a:r>
            <a:r>
              <a:rPr lang="en-US" i="1">
                <a:solidFill>
                  <a:srgbClr val="0B1196"/>
                </a:solidFill>
              </a:rPr>
              <a:t>d[v] = </a:t>
            </a:r>
            <a:r>
              <a:rPr lang="en-US" i="1">
                <a:solidFill>
                  <a:srgbClr val="0B1196"/>
                </a:solidFill>
                <a:sym typeface="Symbol" pitchFamily="18" charset="2"/>
              </a:rPr>
              <a:t> (s, v)</a:t>
            </a:r>
            <a:endParaRPr lang="en-US" i="1">
              <a:solidFill>
                <a:srgbClr val="0B1196"/>
              </a:solidFill>
            </a:endParaRPr>
          </a:p>
          <a:p>
            <a:pPr lvl="2" eaLnBrk="1" hangingPunct="1"/>
            <a:r>
              <a:rPr lang="en-US" i="1">
                <a:solidFill>
                  <a:srgbClr val="0B1196"/>
                </a:solidFill>
              </a:rPr>
              <a:t> π[v]</a:t>
            </a:r>
            <a:endParaRPr lang="en-US"/>
          </a:p>
          <a:p>
            <a:pPr lvl="1" eaLnBrk="1" hangingPunct="1"/>
            <a:r>
              <a:rPr lang="en-US"/>
              <a:t>Shortest-paths tree induced by </a:t>
            </a:r>
            <a:r>
              <a:rPr lang="en-US" i="1">
                <a:solidFill>
                  <a:srgbClr val="0B1196"/>
                </a:solidFill>
              </a:rPr>
              <a:t>π[v]</a:t>
            </a:r>
            <a:r>
              <a:rPr lang="en-US"/>
              <a:t> </a:t>
            </a:r>
          </a:p>
          <a:p>
            <a:pPr lvl="1" eaLnBrk="1" hangingPunct="1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8395-66BB-4193-A0D6-667C18734017}" type="datetime1">
              <a:rPr lang="en-US" smtClean="0"/>
              <a:t>11/20/2023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593</Words>
  <Application>Microsoft Office PowerPoint</Application>
  <PresentationFormat>On-screen Show (4:3)</PresentationFormat>
  <Paragraphs>92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Monotype Sorts</vt:lpstr>
      <vt:lpstr>Times New Roman</vt:lpstr>
      <vt:lpstr>Wingdings</vt:lpstr>
      <vt:lpstr>Office Theme</vt:lpstr>
      <vt:lpstr>Equation</vt:lpstr>
      <vt:lpstr>Single Source Shortest Path</vt:lpstr>
      <vt:lpstr>Shortest Path</vt:lpstr>
      <vt:lpstr>Shortest Path Problems</vt:lpstr>
      <vt:lpstr>Shortest Path Applications</vt:lpstr>
      <vt:lpstr>Negative-weight Edges</vt:lpstr>
      <vt:lpstr>Cycles</vt:lpstr>
      <vt:lpstr>Optimal Substructure Property</vt:lpstr>
      <vt:lpstr>Shortest-paths Tree</vt:lpstr>
      <vt:lpstr>Goal:</vt:lpstr>
      <vt:lpstr>General Results (Relaxation)</vt:lpstr>
      <vt:lpstr>Basic Operation: Relaxation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cp:lastModifiedBy>Shahriar Rahman</cp:lastModifiedBy>
  <cp:revision>49</cp:revision>
  <dcterms:created xsi:type="dcterms:W3CDTF">2006-08-16T00:00:00Z</dcterms:created>
  <dcterms:modified xsi:type="dcterms:W3CDTF">2023-11-20T05:02:39Z</dcterms:modified>
</cp:coreProperties>
</file>