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4" r:id="rId3"/>
    <p:sldId id="275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55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3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8B929E-FC4F-4849-A1E9-1FA18D275D6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5E08B-23CC-4A0B-8292-726BAAFB81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50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7A53-E849-471A-8CFB-A11C97606742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0D512-ED5B-47C8-8A45-DAF92FC9D621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77600-52BC-466E-A3B2-AAE277FB69F0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C194-59BE-4715-8E51-EABDD38D85BB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B0BC-8D56-4298-A90F-4FE1E4C483D1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F8569-773E-410A-809F-99F1458451D3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CF610-BC6B-4E20-ABAC-03F93316AE86}" type="datetime1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B0CA1-6465-4D2F-8273-14C8CA683BE3}" type="datetime1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877E3-2949-411E-AF32-C7B1C7E89153}" type="datetime1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77124-3B21-42C7-93A5-F3DB82963AA0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424A-637D-4A17-B96D-4FA58619E31D}" type="datetime1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6873-1FD7-4F1C-80BE-92F39A153596}" type="datetime1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Source Shortest Path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6B76-A148-48DE-886B-1DEC7B04555C}" type="datetime1">
              <a:rPr lang="en-US" smtClean="0"/>
              <a:t>11/26/2023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39941" name="Oval 1027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42" name="Oval 1028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43" name="Oval 1029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44" name="Oval 1030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45" name="Oval 1031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46" name="Oval 1032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47" name="Line 1033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48" name="Line 1034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49" name="Line 1035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50" name="Line 1036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51" name="Line 1037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52" name="Freeform 1038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53" name="Freeform 1039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54" name="Freeform 1040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55" name="Freeform 1041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56" name="Freeform 1042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957" name="Text Box 1043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39958" name="Text Box 1044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39959" name="Text Box 1045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sp>
        <p:nvSpPr>
          <p:cNvPr id="39960" name="Text Box 1046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39961" name="Text Box 1047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39962" name="Text Box 1048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</p:txBody>
      </p:sp>
      <p:sp>
        <p:nvSpPr>
          <p:cNvPr id="39963" name="Text Box 1049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9964" name="Text Box 1050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9965" name="Text Box 1051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9966" name="Text Box 1052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–1</a:t>
            </a:r>
          </a:p>
        </p:txBody>
      </p:sp>
      <p:sp>
        <p:nvSpPr>
          <p:cNvPr id="39967" name="Text Box 1053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39968" name="Text Box 1054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9969" name="Text Box 1055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9970" name="Text Box 1056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9971" name="Text Box 1057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9972" name="Text Box 1058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D5E136-5AF5-45C3-A55F-6F0B399844D5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E7DB59C-EE98-D56F-F104-4498451E6D40}"/>
              </a:ext>
            </a:extLst>
          </p:cNvPr>
          <p:cNvGrpSpPr/>
          <p:nvPr/>
        </p:nvGrpSpPr>
        <p:grpSpPr>
          <a:xfrm>
            <a:off x="1509713" y="1363662"/>
            <a:ext cx="4797425" cy="4122738"/>
            <a:chOff x="1509713" y="1349375"/>
            <a:chExt cx="4797425" cy="4122738"/>
          </a:xfrm>
        </p:grpSpPr>
        <p:sp>
          <p:nvSpPr>
            <p:cNvPr id="23557" name="Oval 3"/>
            <p:cNvSpPr>
              <a:spLocks noChangeArrowheads="1"/>
            </p:cNvSpPr>
            <p:nvPr/>
          </p:nvSpPr>
          <p:spPr bwMode="auto">
            <a:xfrm>
              <a:off x="1818121" y="3218989"/>
              <a:ext cx="649288" cy="6207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58" name="Oval 4"/>
            <p:cNvSpPr>
              <a:spLocks noChangeArrowheads="1"/>
            </p:cNvSpPr>
            <p:nvPr/>
          </p:nvSpPr>
          <p:spPr bwMode="auto">
            <a:xfrm>
              <a:off x="5654675" y="4449763"/>
              <a:ext cx="649288" cy="6207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59" name="Oval 5"/>
            <p:cNvSpPr>
              <a:spLocks noChangeArrowheads="1"/>
            </p:cNvSpPr>
            <p:nvPr/>
          </p:nvSpPr>
          <p:spPr bwMode="auto">
            <a:xfrm>
              <a:off x="3273425" y="4457700"/>
              <a:ext cx="649288" cy="6207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60" name="Oval 6"/>
            <p:cNvSpPr>
              <a:spLocks noChangeArrowheads="1"/>
            </p:cNvSpPr>
            <p:nvPr/>
          </p:nvSpPr>
          <p:spPr bwMode="auto">
            <a:xfrm>
              <a:off x="5649913" y="1765300"/>
              <a:ext cx="649287" cy="6207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61" name="Oval 7"/>
            <p:cNvSpPr>
              <a:spLocks noChangeArrowheads="1"/>
            </p:cNvSpPr>
            <p:nvPr/>
          </p:nvSpPr>
          <p:spPr bwMode="auto">
            <a:xfrm>
              <a:off x="3292475" y="1765300"/>
              <a:ext cx="649288" cy="6207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62" name="Line 8"/>
            <p:cNvSpPr>
              <a:spLocks noChangeShapeType="1"/>
            </p:cNvSpPr>
            <p:nvPr/>
          </p:nvSpPr>
          <p:spPr bwMode="auto">
            <a:xfrm flipV="1">
              <a:off x="2293938" y="2279650"/>
              <a:ext cx="1082675" cy="9969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63" name="Line 9"/>
            <p:cNvSpPr>
              <a:spLocks noChangeShapeType="1"/>
            </p:cNvSpPr>
            <p:nvPr/>
          </p:nvSpPr>
          <p:spPr bwMode="auto">
            <a:xfrm>
              <a:off x="2362200" y="3790950"/>
              <a:ext cx="968374" cy="7699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 flipV="1">
              <a:off x="3549649" y="2374900"/>
              <a:ext cx="38101" cy="2082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V="1">
              <a:off x="5983288" y="2374900"/>
              <a:ext cx="0" cy="2063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66" name="Line 14"/>
            <p:cNvSpPr>
              <a:spLocks noChangeShapeType="1"/>
            </p:cNvSpPr>
            <p:nvPr/>
          </p:nvSpPr>
          <p:spPr bwMode="auto">
            <a:xfrm flipH="1" flipV="1">
              <a:off x="3910014" y="4776787"/>
              <a:ext cx="1738312" cy="17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V="1">
              <a:off x="3838575" y="2265363"/>
              <a:ext cx="1876425" cy="22955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70" name="Text Box 18"/>
            <p:cNvSpPr txBox="1">
              <a:spLocks noChangeArrowheads="1"/>
            </p:cNvSpPr>
            <p:nvPr/>
          </p:nvSpPr>
          <p:spPr bwMode="auto">
            <a:xfrm>
              <a:off x="1509713" y="3311525"/>
              <a:ext cx="276038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</a:p>
          </p:txBody>
        </p:sp>
        <p:sp>
          <p:nvSpPr>
            <p:cNvPr id="23571" name="Text Box 19"/>
            <p:cNvSpPr txBox="1">
              <a:spLocks noChangeArrowheads="1"/>
            </p:cNvSpPr>
            <p:nvPr/>
          </p:nvSpPr>
          <p:spPr bwMode="auto">
            <a:xfrm>
              <a:off x="3443288" y="1349375"/>
              <a:ext cx="29527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5810250" y="1349375"/>
              <a:ext cx="306494" cy="36933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3457575" y="5014913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5838825" y="5000625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2362200" y="2489200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5260975" y="2603500"/>
              <a:ext cx="4889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–3</a:t>
              </a: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552950" y="4697413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23579" name="Text Box 28"/>
            <p:cNvSpPr txBox="1">
              <a:spLocks noChangeArrowheads="1"/>
            </p:cNvSpPr>
            <p:nvPr/>
          </p:nvSpPr>
          <p:spPr bwMode="auto">
            <a:xfrm>
              <a:off x="5970588" y="3311525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580" name="Text Box 29"/>
            <p:cNvSpPr txBox="1">
              <a:spLocks noChangeArrowheads="1"/>
            </p:cNvSpPr>
            <p:nvPr/>
          </p:nvSpPr>
          <p:spPr bwMode="auto">
            <a:xfrm>
              <a:off x="2419350" y="4019550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23581" name="Text Box 30"/>
            <p:cNvSpPr txBox="1">
              <a:spLocks noChangeArrowheads="1"/>
            </p:cNvSpPr>
            <p:nvPr/>
          </p:nvSpPr>
          <p:spPr bwMode="auto">
            <a:xfrm>
              <a:off x="3268663" y="2894013"/>
              <a:ext cx="3365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23582" name="Line 32"/>
            <p:cNvSpPr>
              <a:spLocks noChangeShapeType="1"/>
            </p:cNvSpPr>
            <p:nvPr/>
          </p:nvSpPr>
          <p:spPr bwMode="auto">
            <a:xfrm flipH="1">
              <a:off x="3910013" y="2032000"/>
              <a:ext cx="17605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83" name="Text Box 33"/>
            <p:cNvSpPr txBox="1">
              <a:spLocks noChangeArrowheads="1"/>
            </p:cNvSpPr>
            <p:nvPr/>
          </p:nvSpPr>
          <p:spPr bwMode="auto">
            <a:xfrm>
              <a:off x="4468813" y="1981200"/>
              <a:ext cx="4889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–2</a:t>
              </a:r>
            </a:p>
          </p:txBody>
        </p:sp>
        <p:sp>
          <p:nvSpPr>
            <p:cNvPr id="23584" name="Line 34"/>
            <p:cNvSpPr>
              <a:spLocks noChangeShapeType="1"/>
            </p:cNvSpPr>
            <p:nvPr/>
          </p:nvSpPr>
          <p:spPr bwMode="auto">
            <a:xfrm flipH="1" flipV="1">
              <a:off x="3821112" y="2298700"/>
              <a:ext cx="1974823" cy="21732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585" name="Text Box 35"/>
            <p:cNvSpPr txBox="1">
              <a:spLocks noChangeArrowheads="1"/>
            </p:cNvSpPr>
            <p:nvPr/>
          </p:nvSpPr>
          <p:spPr bwMode="auto">
            <a:xfrm>
              <a:off x="5184775" y="3521075"/>
              <a:ext cx="488950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–4</a:t>
              </a:r>
            </a:p>
          </p:txBody>
        </p: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6307CB-58F2-466B-8CD5-A57FC5F8D4B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48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Acyclic Graphs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SSSPs in DAGs, allowing negative weights</a:t>
            </a:r>
          </a:p>
          <a:p>
            <a:endParaRPr lang="en-US"/>
          </a:p>
          <a:p>
            <a:r>
              <a:rPr lang="en-US"/>
              <a:t>Can be done in O(|V| + |E|)</a:t>
            </a:r>
          </a:p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7778C3-62A5-4ED2-8E12-E7A9E2C78748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Pseudo-code</a:t>
            </a:r>
          </a:p>
        </p:txBody>
      </p:sp>
      <p:pic>
        <p:nvPicPr>
          <p:cNvPr id="32773" name="Picture 4" descr="e4.tiff                                                        001A45B3Macintosh HD                   BBA79A4C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1828800"/>
            <a:ext cx="7570787" cy="286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0229" name="Rectangle 5"/>
          <p:cNvSpPr>
            <a:spLocks noChangeArrowheads="1"/>
          </p:cNvSpPr>
          <p:nvPr/>
        </p:nvSpPr>
        <p:spPr bwMode="auto">
          <a:xfrm>
            <a:off x="1676400" y="4724400"/>
            <a:ext cx="5486400" cy="990600"/>
          </a:xfrm>
          <a:prstGeom prst="rect">
            <a:avLst/>
          </a:prstGeom>
          <a:solidFill>
            <a:srgbClr val="FFCC99">
              <a:alpha val="4313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Time complexity: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O(|V| + |E|)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0109D6-7CE6-4DE1-8090-36B0EEAEEC7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33797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8" name="Freeform 15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09" name="Freeform 16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0" name="Freeform 17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1" name="Freeform 18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2" name="Freeform 19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813" name="Text Box 20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33815" name="Text Box 22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sp>
        <p:nvSpPr>
          <p:cNvPr id="33816" name="Text Box 23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33817" name="Text Box 24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33818" name="Text Box 25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</p:txBody>
      </p:sp>
      <p:sp>
        <p:nvSpPr>
          <p:cNvPr id="33819" name="Text Box 26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3820" name="Text Box 27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3821" name="Text Box 28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3822" name="Text Box 29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–1</a:t>
            </a:r>
          </a:p>
        </p:txBody>
      </p:sp>
      <p:sp>
        <p:nvSpPr>
          <p:cNvPr id="33823" name="Text Box 30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33824" name="Text Box 31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3825" name="Text Box 32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3826" name="Text Box 33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3827" name="Text Box 34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3828" name="Text Box 35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3240C3-EFAB-4FCE-97C9-0421A3A406C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34821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2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3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4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5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6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7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8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29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0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1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2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3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4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5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6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837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34838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34839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sp>
        <p:nvSpPr>
          <p:cNvPr id="34840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34841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34842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</p:txBody>
      </p:sp>
      <p:sp>
        <p:nvSpPr>
          <p:cNvPr id="34843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4844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4845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4846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–1</a:t>
            </a:r>
          </a:p>
        </p:txBody>
      </p:sp>
      <p:sp>
        <p:nvSpPr>
          <p:cNvPr id="34847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34848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4849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4850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4851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4852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B3727-6ECC-45AD-BDEC-ECAC27A3DA6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35845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6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7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8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49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0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1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3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4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6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7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8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59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0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861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35863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35865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35866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5868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5869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–1</a:t>
            </a:r>
          </a:p>
        </p:txBody>
      </p:sp>
      <p:sp>
        <p:nvSpPr>
          <p:cNvPr id="35871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35872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5874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5875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5876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51DCBD-2085-4E0D-9E8D-A7834925E87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36869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0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1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2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3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4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0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1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2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3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4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885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36886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36887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sp>
        <p:nvSpPr>
          <p:cNvPr id="36888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36889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</p:txBody>
      </p:sp>
      <p:sp>
        <p:nvSpPr>
          <p:cNvPr id="36891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6893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–1</a:t>
            </a:r>
          </a:p>
        </p:txBody>
      </p:sp>
      <p:sp>
        <p:nvSpPr>
          <p:cNvPr id="36895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6897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6899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6900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D72B4A-03B0-4F75-8C13-ED712DCDB77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37893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894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895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896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897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898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4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904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905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906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907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908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909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37910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37911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sp>
        <p:nvSpPr>
          <p:cNvPr id="37912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37913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37914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</p:txBody>
      </p:sp>
      <p:sp>
        <p:nvSpPr>
          <p:cNvPr id="37915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7916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7917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7918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–1</a:t>
            </a:r>
          </a:p>
        </p:txBody>
      </p:sp>
      <p:sp>
        <p:nvSpPr>
          <p:cNvPr id="37919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37920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7921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7922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7923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7924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961E14-D6E6-487D-A88D-6D0DBAB077DB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Example</a:t>
            </a:r>
            <a:endParaRPr lang="en-US"/>
          </a:p>
        </p:txBody>
      </p:sp>
      <p:sp>
        <p:nvSpPr>
          <p:cNvPr id="38917" name="Oval 3"/>
          <p:cNvSpPr>
            <a:spLocks noChangeArrowheads="1"/>
          </p:cNvSpPr>
          <p:nvPr/>
        </p:nvSpPr>
        <p:spPr bwMode="auto">
          <a:xfrm>
            <a:off x="112553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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18" name="Oval 4"/>
          <p:cNvSpPr>
            <a:spLocks noChangeArrowheads="1"/>
          </p:cNvSpPr>
          <p:nvPr/>
        </p:nvSpPr>
        <p:spPr bwMode="auto">
          <a:xfrm>
            <a:off x="231616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0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3554413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2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20" name="Oval 6"/>
          <p:cNvSpPr>
            <a:spLocks noChangeArrowheads="1"/>
          </p:cNvSpPr>
          <p:nvPr/>
        </p:nvSpPr>
        <p:spPr bwMode="auto">
          <a:xfrm>
            <a:off x="47894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21" name="Oval 7"/>
          <p:cNvSpPr>
            <a:spLocks noChangeArrowheads="1"/>
          </p:cNvSpPr>
          <p:nvPr/>
        </p:nvSpPr>
        <p:spPr bwMode="auto">
          <a:xfrm>
            <a:off x="6034088" y="2822575"/>
            <a:ext cx="663575" cy="592138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5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22" name="Oval 8"/>
          <p:cNvSpPr>
            <a:spLocks noChangeArrowheads="1"/>
          </p:cNvSpPr>
          <p:nvPr/>
        </p:nvSpPr>
        <p:spPr bwMode="auto">
          <a:xfrm>
            <a:off x="7259638" y="2822575"/>
            <a:ext cx="663575" cy="592138"/>
          </a:xfrm>
          <a:prstGeom prst="ellipse">
            <a:avLst/>
          </a:prstGeom>
          <a:solidFill>
            <a:srgbClr val="CCE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1774825" y="3117850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6704013" y="3111500"/>
            <a:ext cx="563562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5470525" y="3119438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26" name="Line 12"/>
          <p:cNvSpPr>
            <a:spLocks noChangeShapeType="1"/>
          </p:cNvSpPr>
          <p:nvPr/>
        </p:nvSpPr>
        <p:spPr bwMode="auto">
          <a:xfrm>
            <a:off x="4222750" y="3127375"/>
            <a:ext cx="5635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2990850" y="3121025"/>
            <a:ext cx="563563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28" name="Freeform 14"/>
          <p:cNvSpPr>
            <a:spLocks/>
          </p:cNvSpPr>
          <p:nvPr/>
        </p:nvSpPr>
        <p:spPr bwMode="auto">
          <a:xfrm>
            <a:off x="2655888" y="2306638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29" name="Freeform 15"/>
          <p:cNvSpPr>
            <a:spLocks/>
          </p:cNvSpPr>
          <p:nvPr/>
        </p:nvSpPr>
        <p:spPr bwMode="auto">
          <a:xfrm>
            <a:off x="5146675" y="2286000"/>
            <a:ext cx="2424113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30" name="Freeform 16"/>
          <p:cNvSpPr>
            <a:spLocks/>
          </p:cNvSpPr>
          <p:nvPr/>
        </p:nvSpPr>
        <p:spPr bwMode="auto">
          <a:xfrm flipV="1">
            <a:off x="1474788" y="3421063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31" name="Freeform 17"/>
          <p:cNvSpPr>
            <a:spLocks/>
          </p:cNvSpPr>
          <p:nvPr/>
        </p:nvSpPr>
        <p:spPr bwMode="auto">
          <a:xfrm flipV="1">
            <a:off x="3992563" y="3400425"/>
            <a:ext cx="2424112" cy="536575"/>
          </a:xfrm>
          <a:custGeom>
            <a:avLst/>
            <a:gdLst>
              <a:gd name="T0" fmla="*/ 0 w 1527"/>
              <a:gd name="T1" fmla="*/ 2147483647 h 338"/>
              <a:gd name="T2" fmla="*/ 2147483647 w 1527"/>
              <a:gd name="T3" fmla="*/ 2147483647 h 338"/>
              <a:gd name="T4" fmla="*/ 2147483647 w 1527"/>
              <a:gd name="T5" fmla="*/ 2147483647 h 338"/>
              <a:gd name="T6" fmla="*/ 2147483647 w 1527"/>
              <a:gd name="T7" fmla="*/ 2147483647 h 338"/>
              <a:gd name="T8" fmla="*/ 2147483647 w 1527"/>
              <a:gd name="T9" fmla="*/ 2147483647 h 338"/>
              <a:gd name="T10" fmla="*/ 2147483647 w 1527"/>
              <a:gd name="T11" fmla="*/ 2147483647 h 3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27"/>
              <a:gd name="T19" fmla="*/ 0 h 338"/>
              <a:gd name="T20" fmla="*/ 1527 w 1527"/>
              <a:gd name="T21" fmla="*/ 338 h 3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527" h="338">
                <a:moveTo>
                  <a:pt x="0" y="329"/>
                </a:moveTo>
                <a:cubicBezTo>
                  <a:pt x="89" y="251"/>
                  <a:pt x="179" y="173"/>
                  <a:pt x="300" y="120"/>
                </a:cubicBezTo>
                <a:cubicBezTo>
                  <a:pt x="421" y="67"/>
                  <a:pt x="588" y="22"/>
                  <a:pt x="727" y="11"/>
                </a:cubicBezTo>
                <a:cubicBezTo>
                  <a:pt x="866" y="0"/>
                  <a:pt x="1027" y="27"/>
                  <a:pt x="1136" y="56"/>
                </a:cubicBezTo>
                <a:cubicBezTo>
                  <a:pt x="1245" y="85"/>
                  <a:pt x="1316" y="136"/>
                  <a:pt x="1381" y="183"/>
                </a:cubicBezTo>
                <a:cubicBezTo>
                  <a:pt x="1446" y="230"/>
                  <a:pt x="1486" y="284"/>
                  <a:pt x="1527" y="3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32" name="Freeform 18"/>
          <p:cNvSpPr>
            <a:spLocks/>
          </p:cNvSpPr>
          <p:nvPr/>
        </p:nvSpPr>
        <p:spPr bwMode="auto">
          <a:xfrm>
            <a:off x="3954463" y="3421063"/>
            <a:ext cx="3535362" cy="800100"/>
          </a:xfrm>
          <a:custGeom>
            <a:avLst/>
            <a:gdLst>
              <a:gd name="T0" fmla="*/ 0 w 2227"/>
              <a:gd name="T1" fmla="*/ 0 h 504"/>
              <a:gd name="T2" fmla="*/ 2147483647 w 2227"/>
              <a:gd name="T3" fmla="*/ 2147483647 h 504"/>
              <a:gd name="T4" fmla="*/ 2147483647 w 2227"/>
              <a:gd name="T5" fmla="*/ 2147483647 h 504"/>
              <a:gd name="T6" fmla="*/ 2147483647 w 2227"/>
              <a:gd name="T7" fmla="*/ 2147483647 h 504"/>
              <a:gd name="T8" fmla="*/ 2147483647 w 2227"/>
              <a:gd name="T9" fmla="*/ 2147483647 h 504"/>
              <a:gd name="T10" fmla="*/ 2147483647 w 2227"/>
              <a:gd name="T11" fmla="*/ 2147483647 h 504"/>
              <a:gd name="T12" fmla="*/ 2147483647 w 2227"/>
              <a:gd name="T13" fmla="*/ 2147483647 h 504"/>
              <a:gd name="T14" fmla="*/ 2147483647 w 2227"/>
              <a:gd name="T15" fmla="*/ 2147483647 h 504"/>
              <a:gd name="T16" fmla="*/ 2147483647 w 2227"/>
              <a:gd name="T17" fmla="*/ 0 h 50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227"/>
              <a:gd name="T28" fmla="*/ 0 h 504"/>
              <a:gd name="T29" fmla="*/ 2227 w 2227"/>
              <a:gd name="T30" fmla="*/ 504 h 50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227" h="504">
                <a:moveTo>
                  <a:pt x="0" y="0"/>
                </a:moveTo>
                <a:cubicBezTo>
                  <a:pt x="50" y="68"/>
                  <a:pt x="101" y="137"/>
                  <a:pt x="163" y="191"/>
                </a:cubicBezTo>
                <a:cubicBezTo>
                  <a:pt x="225" y="245"/>
                  <a:pt x="281" y="285"/>
                  <a:pt x="372" y="327"/>
                </a:cubicBezTo>
                <a:cubicBezTo>
                  <a:pt x="463" y="369"/>
                  <a:pt x="574" y="416"/>
                  <a:pt x="709" y="445"/>
                </a:cubicBezTo>
                <a:cubicBezTo>
                  <a:pt x="844" y="474"/>
                  <a:pt x="1040" y="504"/>
                  <a:pt x="1181" y="500"/>
                </a:cubicBezTo>
                <a:cubicBezTo>
                  <a:pt x="1322" y="496"/>
                  <a:pt x="1443" y="453"/>
                  <a:pt x="1554" y="418"/>
                </a:cubicBezTo>
                <a:cubicBezTo>
                  <a:pt x="1665" y="383"/>
                  <a:pt x="1747" y="347"/>
                  <a:pt x="1845" y="291"/>
                </a:cubicBezTo>
                <a:cubicBezTo>
                  <a:pt x="1943" y="235"/>
                  <a:pt x="2081" y="131"/>
                  <a:pt x="2145" y="82"/>
                </a:cubicBezTo>
                <a:cubicBezTo>
                  <a:pt x="2209" y="33"/>
                  <a:pt x="2218" y="16"/>
                  <a:pt x="2227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933" name="Text Box 19"/>
          <p:cNvSpPr txBox="1">
            <a:spLocks noChangeArrowheads="1"/>
          </p:cNvSpPr>
          <p:nvPr/>
        </p:nvSpPr>
        <p:spPr bwMode="auto">
          <a:xfrm>
            <a:off x="1320800" y="2446338"/>
            <a:ext cx="2857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38934" name="Text Box 20"/>
          <p:cNvSpPr txBox="1">
            <a:spLocks noChangeArrowheads="1"/>
          </p:cNvSpPr>
          <p:nvPr/>
        </p:nvSpPr>
        <p:spPr bwMode="auto">
          <a:xfrm>
            <a:off x="2432050" y="2459038"/>
            <a:ext cx="3032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</a:p>
        </p:txBody>
      </p:sp>
      <p:sp>
        <p:nvSpPr>
          <p:cNvPr id="38935" name="Text Box 21"/>
          <p:cNvSpPr txBox="1">
            <a:spLocks noChangeArrowheads="1"/>
          </p:cNvSpPr>
          <p:nvPr/>
        </p:nvSpPr>
        <p:spPr bwMode="auto">
          <a:xfrm>
            <a:off x="3759200" y="2446338"/>
            <a:ext cx="2682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sp>
        <p:nvSpPr>
          <p:cNvPr id="38936" name="Text Box 22"/>
          <p:cNvSpPr txBox="1">
            <a:spLocks noChangeArrowheads="1"/>
          </p:cNvSpPr>
          <p:nvPr/>
        </p:nvSpPr>
        <p:spPr bwMode="auto">
          <a:xfrm>
            <a:off x="4957763" y="23431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</a:t>
            </a:r>
          </a:p>
        </p:txBody>
      </p:sp>
      <p:sp>
        <p:nvSpPr>
          <p:cNvPr id="38937" name="Text Box 23"/>
          <p:cNvSpPr txBox="1">
            <a:spLocks noChangeArrowheads="1"/>
          </p:cNvSpPr>
          <p:nvPr/>
        </p:nvSpPr>
        <p:spPr bwMode="auto">
          <a:xfrm>
            <a:off x="6199188" y="245903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</a:p>
        </p:txBody>
      </p:sp>
      <p:sp>
        <p:nvSpPr>
          <p:cNvPr id="38938" name="Text Box 24"/>
          <p:cNvSpPr txBox="1">
            <a:spLocks noChangeArrowheads="1"/>
          </p:cNvSpPr>
          <p:nvPr/>
        </p:nvSpPr>
        <p:spPr bwMode="auto">
          <a:xfrm>
            <a:off x="7527925" y="2473325"/>
            <a:ext cx="4048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</a:t>
            </a:r>
          </a:p>
        </p:txBody>
      </p:sp>
      <p:sp>
        <p:nvSpPr>
          <p:cNvPr id="38939" name="Text Box 25"/>
          <p:cNvSpPr txBox="1">
            <a:spLocks noChangeArrowheads="1"/>
          </p:cNvSpPr>
          <p:nvPr/>
        </p:nvSpPr>
        <p:spPr bwMode="auto">
          <a:xfrm>
            <a:off x="1870075" y="272097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8940" name="Text Box 26"/>
          <p:cNvSpPr txBox="1">
            <a:spLocks noChangeArrowheads="1"/>
          </p:cNvSpPr>
          <p:nvPr/>
        </p:nvSpPr>
        <p:spPr bwMode="auto">
          <a:xfrm>
            <a:off x="3068638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8941" name="Text Box 27"/>
          <p:cNvSpPr txBox="1">
            <a:spLocks noChangeArrowheads="1"/>
          </p:cNvSpPr>
          <p:nvPr/>
        </p:nvSpPr>
        <p:spPr bwMode="auto">
          <a:xfrm>
            <a:off x="4265613" y="27193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92750" y="2733675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–1</a:t>
            </a:r>
          </a:p>
        </p:txBody>
      </p:sp>
      <p:sp>
        <p:nvSpPr>
          <p:cNvPr id="38943" name="Text Box 29"/>
          <p:cNvSpPr txBox="1">
            <a:spLocks noChangeArrowheads="1"/>
          </p:cNvSpPr>
          <p:nvPr/>
        </p:nvSpPr>
        <p:spPr bwMode="auto">
          <a:xfrm>
            <a:off x="6705600" y="2719388"/>
            <a:ext cx="4889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–2</a:t>
            </a:r>
          </a:p>
        </p:txBody>
      </p:sp>
      <p:sp>
        <p:nvSpPr>
          <p:cNvPr id="38944" name="Text Box 30"/>
          <p:cNvSpPr txBox="1">
            <a:spLocks noChangeArrowheads="1"/>
          </p:cNvSpPr>
          <p:nvPr/>
        </p:nvSpPr>
        <p:spPr bwMode="auto">
          <a:xfrm>
            <a:off x="3689350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8945" name="Text Box 31"/>
          <p:cNvSpPr txBox="1">
            <a:spLocks noChangeArrowheads="1"/>
          </p:cNvSpPr>
          <p:nvPr/>
        </p:nvSpPr>
        <p:spPr bwMode="auto">
          <a:xfrm>
            <a:off x="6284913" y="1911350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8946" name="Text Box 32"/>
          <p:cNvSpPr txBox="1">
            <a:spLocks noChangeArrowheads="1"/>
          </p:cNvSpPr>
          <p:nvPr/>
        </p:nvSpPr>
        <p:spPr bwMode="auto">
          <a:xfrm>
            <a:off x="2533650" y="3875088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8947" name="Text Box 33"/>
          <p:cNvSpPr txBox="1">
            <a:spLocks noChangeArrowheads="1"/>
          </p:cNvSpPr>
          <p:nvPr/>
        </p:nvSpPr>
        <p:spPr bwMode="auto">
          <a:xfrm>
            <a:off x="5607050" y="41497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8948" name="Text Box 34"/>
          <p:cNvSpPr txBox="1">
            <a:spLocks noChangeArrowheads="1"/>
          </p:cNvSpPr>
          <p:nvPr/>
        </p:nvSpPr>
        <p:spPr bwMode="auto">
          <a:xfrm>
            <a:off x="5059363" y="3527425"/>
            <a:ext cx="3365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75F199-ADA7-4058-B1B7-75C4CE1A048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11/26/2023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252</Words>
  <Application>Microsoft Office PowerPoint</Application>
  <PresentationFormat>On-screen Show (4:3)</PresentationFormat>
  <Paragraphs>205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Single Source Shortest Path</vt:lpstr>
      <vt:lpstr>Directed Acyclic Graphs</vt:lpstr>
      <vt:lpstr>Pseudo-code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Source Shortest path</dc:title>
  <cp:lastModifiedBy>Shahriar Rahman</cp:lastModifiedBy>
  <cp:revision>53</cp:revision>
  <dcterms:created xsi:type="dcterms:W3CDTF">2006-08-16T00:00:00Z</dcterms:created>
  <dcterms:modified xsi:type="dcterms:W3CDTF">2023-11-26T09:52:32Z</dcterms:modified>
</cp:coreProperties>
</file>