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3.xml" ContentType="application/inkml+xml"/>
  <Override PartName="/ppt/notesSlides/notesSlide7.xml" ContentType="application/vnd.openxmlformats-officedocument.presentationml.notesSlide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7" r:id="rId2"/>
    <p:sldId id="1055" r:id="rId3"/>
    <p:sldId id="424" r:id="rId4"/>
    <p:sldId id="390" r:id="rId5"/>
    <p:sldId id="425" r:id="rId6"/>
    <p:sldId id="426" r:id="rId7"/>
    <p:sldId id="427" r:id="rId8"/>
    <p:sldId id="1056" r:id="rId9"/>
    <p:sldId id="1057" r:id="rId10"/>
    <p:sldId id="1058" r:id="rId11"/>
    <p:sldId id="1059" r:id="rId12"/>
    <p:sldId id="1060" r:id="rId13"/>
    <p:sldId id="1061" r:id="rId14"/>
    <p:sldId id="1062" r:id="rId15"/>
    <p:sldId id="1063" r:id="rId16"/>
    <p:sldId id="1064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538" autoAdjust="0"/>
  </p:normalViewPr>
  <p:slideViewPr>
    <p:cSldViewPr>
      <p:cViewPr varScale="1">
        <p:scale>
          <a:sx n="106" d="100"/>
          <a:sy n="106" d="100"/>
        </p:scale>
        <p:origin x="-176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12T03:40:02.37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73 1 2760 0 0,'0'0'125'0'0,"-8"3"22"0"0,-10 2 737 0 0,-11 2 10340 0 0,21-5-8391 0 0,1 1 886 0 0,5 2-5085 0 0,2-4-5984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12T03:40:02.83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26 1 21967 0 0,'-2'1'498'0'0,"-2"2"-188"0"0,2-1-105 0 0,0-1-1 0 0,0 1 1 0 0,0 0 0 0 0,0 0 0 0 0,0 0-1 0 0,0 0 1 0 0,-3 4 0 0 0,5-6-56 0 0,0 0 40 0 0,0 0 3 0 0,0 0 16 0 0,0 0 70 0 0,0 0 36 0 0,0 0 6 0 0,0 0-69 0 0,0 0-272 0 0,1 0-38 0 0,4-3 63 0 0,-3 2 65 0 0,-2 1-1 0 0,0 0-29 0 0,0 0-98 0 0,0 0-9 0 0,0 0-9 0 0,0 0-56 0 0,0 0-25 0 0,0 0-2 0 0,0 0-221 0 0,0 0-931 0 0,0 0-403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19T02:39:15.3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5 15664 0 0,'0'0'1391'0'0,"0"0"-1111"0"0,-4-5-280 0 0,4 5 0 0 0,0 0 224 0 0,0 0 0 0 0,0 0-8 0 0,0 0 0 0 0,0 0-120 0 0,0 0-16 0 0,0 0-8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19T02:42:52.8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4720 0 0,'0'0'208'0'0,"0"0"48"0"0,0 0-256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088220-7373-44A2-B2F0-70F7AA62C151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704822-FDF2-409A-80FF-EF581C962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813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5D2A45D-B270-4812-A9D4-3CAE2DACCB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28792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118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95E8DC-504D-47DB-BA3C-ACC1AE9C2678}" type="slidenum">
              <a:rPr lang="en-US"/>
              <a:pPr/>
              <a:t>10</a:t>
            </a:fld>
            <a:endParaRPr lang="en-US"/>
          </a:p>
        </p:txBody>
      </p:sp>
      <p:sp>
        <p:nvSpPr>
          <p:cNvPr id="395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5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5061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AC22BC-3D2E-466C-80F3-C0BA0D3D3760}" type="slidenum">
              <a:rPr lang="en-US"/>
              <a:pPr/>
              <a:t>11</a:t>
            </a:fld>
            <a:endParaRPr lang="en-US"/>
          </a:p>
        </p:txBody>
      </p:sp>
      <p:sp>
        <p:nvSpPr>
          <p:cNvPr id="396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6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8360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1719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9069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610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B3AB8-D708-4484-8FE8-37D115765F19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B3671-525E-41AC-8BB1-6FE1F9753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349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B3AB8-D708-4484-8FE8-37D115765F19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B3671-525E-41AC-8BB1-6FE1F9753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130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B3AB8-D708-4484-8FE8-37D115765F19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B3671-525E-41AC-8BB1-6FE1F9753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339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B3AB8-D708-4484-8FE8-37D115765F19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B3671-525E-41AC-8BB1-6FE1F9753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510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B3AB8-D708-4484-8FE8-37D115765F19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B3671-525E-41AC-8BB1-6FE1F9753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422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B3AB8-D708-4484-8FE8-37D115765F19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B3671-525E-41AC-8BB1-6FE1F9753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944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B3AB8-D708-4484-8FE8-37D115765F19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B3671-525E-41AC-8BB1-6FE1F9753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087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B3AB8-D708-4484-8FE8-37D115765F19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B3671-525E-41AC-8BB1-6FE1F9753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705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B3AB8-D708-4484-8FE8-37D115765F19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B3671-525E-41AC-8BB1-6FE1F9753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123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B3AB8-D708-4484-8FE8-37D115765F19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B3671-525E-41AC-8BB1-6FE1F9753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951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B3AB8-D708-4484-8FE8-37D115765F19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B3671-525E-41AC-8BB1-6FE1F9753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658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5B3AB8-D708-4484-8FE8-37D115765F19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AB3671-525E-41AC-8BB1-6FE1F9753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305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6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158" Type="http://schemas.openxmlformats.org/officeDocument/2006/relationships/image" Target="../media/image13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79" Type="http://schemas.openxmlformats.org/officeDocument/2006/relationships/image" Target="../media/image572.png"/><Relationship Id="rId78" Type="http://schemas.openxmlformats.org/officeDocument/2006/relationships/customXml" Target="../ink/ink2.xml"/><Relationship Id="rId77" Type="http://schemas.openxmlformats.org/officeDocument/2006/relationships/image" Target="../media/image57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CSE 2217/CSI 227: Data Structure and Algorithms-II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4013A5D6-A5CC-4D51-9E57-F32E8C567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DF1B8-04F0-4716-B713-BDC10E89644E}" type="datetime1">
              <a:rPr lang="en-US" smtClean="0"/>
              <a:t>10/3/2023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0254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/>
              <a:t>Divide-and-Conquer Technique (cont.)</a:t>
            </a:r>
          </a:p>
        </p:txBody>
      </p:sp>
      <p:sp>
        <p:nvSpPr>
          <p:cNvPr id="281606" name="Oval 6"/>
          <p:cNvSpPr>
            <a:spLocks noChangeArrowheads="1"/>
          </p:cNvSpPr>
          <p:nvPr/>
        </p:nvSpPr>
        <p:spPr bwMode="auto">
          <a:xfrm>
            <a:off x="5562600" y="2362200"/>
            <a:ext cx="2286000" cy="838200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sz="1800" b="1">
                <a:solidFill>
                  <a:schemeClr val="bg2"/>
                </a:solidFill>
              </a:rPr>
              <a:t>subproblem 2 </a:t>
            </a:r>
          </a:p>
          <a:p>
            <a:r>
              <a:rPr lang="en-US" sz="1800" b="1">
                <a:solidFill>
                  <a:schemeClr val="bg2"/>
                </a:solidFill>
              </a:rPr>
              <a:t>of size </a:t>
            </a:r>
            <a:r>
              <a:rPr lang="en-US" sz="1800" b="1" i="1">
                <a:solidFill>
                  <a:schemeClr val="bg2"/>
                </a:solidFill>
              </a:rPr>
              <a:t>n</a:t>
            </a:r>
            <a:r>
              <a:rPr lang="en-US" sz="1800" b="1">
                <a:solidFill>
                  <a:schemeClr val="bg2"/>
                </a:solidFill>
              </a:rPr>
              <a:t>/2</a:t>
            </a:r>
          </a:p>
        </p:txBody>
      </p:sp>
      <p:sp>
        <p:nvSpPr>
          <p:cNvPr id="281607" name="Oval 7"/>
          <p:cNvSpPr>
            <a:spLocks noChangeArrowheads="1"/>
          </p:cNvSpPr>
          <p:nvPr/>
        </p:nvSpPr>
        <p:spPr bwMode="auto">
          <a:xfrm>
            <a:off x="1219200" y="2362200"/>
            <a:ext cx="2286000" cy="838200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sz="1800" b="1">
                <a:solidFill>
                  <a:schemeClr val="bg2"/>
                </a:solidFill>
              </a:rPr>
              <a:t>subproblem 1 </a:t>
            </a:r>
          </a:p>
          <a:p>
            <a:r>
              <a:rPr lang="en-US" sz="1800" b="1">
                <a:solidFill>
                  <a:schemeClr val="bg2"/>
                </a:solidFill>
              </a:rPr>
              <a:t>of size </a:t>
            </a:r>
            <a:r>
              <a:rPr lang="en-US" sz="1800" b="1" i="1">
                <a:solidFill>
                  <a:schemeClr val="bg2"/>
                </a:solidFill>
              </a:rPr>
              <a:t>n</a:t>
            </a:r>
            <a:r>
              <a:rPr lang="en-US" sz="1800" b="1">
                <a:solidFill>
                  <a:schemeClr val="bg2"/>
                </a:solidFill>
              </a:rPr>
              <a:t>/2</a:t>
            </a:r>
          </a:p>
        </p:txBody>
      </p:sp>
      <p:sp>
        <p:nvSpPr>
          <p:cNvPr id="281608" name="Rectangle 8"/>
          <p:cNvSpPr>
            <a:spLocks noChangeArrowheads="1"/>
          </p:cNvSpPr>
          <p:nvPr/>
        </p:nvSpPr>
        <p:spPr bwMode="auto">
          <a:xfrm>
            <a:off x="1219200" y="3657600"/>
            <a:ext cx="2286000" cy="68580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bg2"/>
                </a:solidFill>
              </a:rPr>
              <a:t>a solution to </a:t>
            </a:r>
          </a:p>
          <a:p>
            <a:r>
              <a:rPr lang="en-US" sz="1600" b="1">
                <a:solidFill>
                  <a:schemeClr val="bg2"/>
                </a:solidFill>
              </a:rPr>
              <a:t>subproblem 1</a:t>
            </a:r>
            <a:endParaRPr lang="en-US"/>
          </a:p>
        </p:txBody>
      </p:sp>
      <p:sp>
        <p:nvSpPr>
          <p:cNvPr id="281609" name="Rectangle 9"/>
          <p:cNvSpPr>
            <a:spLocks noChangeArrowheads="1"/>
          </p:cNvSpPr>
          <p:nvPr/>
        </p:nvSpPr>
        <p:spPr bwMode="auto">
          <a:xfrm>
            <a:off x="3429000" y="5410200"/>
            <a:ext cx="2286000" cy="68580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bg2"/>
                </a:solidFill>
              </a:rPr>
              <a:t>a solution to</a:t>
            </a:r>
          </a:p>
          <a:p>
            <a:r>
              <a:rPr lang="en-US" sz="1600" b="1">
                <a:solidFill>
                  <a:schemeClr val="bg2"/>
                </a:solidFill>
              </a:rPr>
              <a:t>the original problem</a:t>
            </a:r>
            <a:endParaRPr lang="en-US"/>
          </a:p>
        </p:txBody>
      </p:sp>
      <p:sp>
        <p:nvSpPr>
          <p:cNvPr id="281610" name="Rectangle 10"/>
          <p:cNvSpPr>
            <a:spLocks noChangeArrowheads="1"/>
          </p:cNvSpPr>
          <p:nvPr/>
        </p:nvSpPr>
        <p:spPr bwMode="auto">
          <a:xfrm>
            <a:off x="5562600" y="3657600"/>
            <a:ext cx="2286000" cy="68580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bg2"/>
                </a:solidFill>
              </a:rPr>
              <a:t>a solution to </a:t>
            </a:r>
          </a:p>
          <a:p>
            <a:r>
              <a:rPr lang="en-US" sz="1600" b="1">
                <a:solidFill>
                  <a:schemeClr val="bg2"/>
                </a:solidFill>
              </a:rPr>
              <a:t>subproblem 2</a:t>
            </a:r>
            <a:endParaRPr lang="en-US"/>
          </a:p>
        </p:txBody>
      </p:sp>
      <p:sp>
        <p:nvSpPr>
          <p:cNvPr id="281611" name="Line 11"/>
          <p:cNvSpPr>
            <a:spLocks noChangeShapeType="1"/>
          </p:cNvSpPr>
          <p:nvPr/>
        </p:nvSpPr>
        <p:spPr bwMode="auto">
          <a:xfrm flipH="1">
            <a:off x="2667000" y="2057400"/>
            <a:ext cx="1447800" cy="3048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triangl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1612" name="Line 12"/>
          <p:cNvSpPr>
            <a:spLocks noChangeShapeType="1"/>
          </p:cNvSpPr>
          <p:nvPr/>
        </p:nvSpPr>
        <p:spPr bwMode="auto">
          <a:xfrm>
            <a:off x="4953000" y="2057400"/>
            <a:ext cx="1524000" cy="3048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triangl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1604" name="Oval 4"/>
          <p:cNvSpPr>
            <a:spLocks noChangeArrowheads="1"/>
          </p:cNvSpPr>
          <p:nvPr/>
        </p:nvSpPr>
        <p:spPr bwMode="auto">
          <a:xfrm>
            <a:off x="3429000" y="1295400"/>
            <a:ext cx="2286000" cy="838200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sz="1800" b="1" dirty="0">
                <a:solidFill>
                  <a:schemeClr val="bg2"/>
                </a:solidFill>
              </a:rPr>
              <a:t>a problem of size </a:t>
            </a:r>
            <a:r>
              <a:rPr lang="en-US" sz="1800" b="1" i="1" dirty="0">
                <a:solidFill>
                  <a:schemeClr val="bg2"/>
                </a:solidFill>
              </a:rPr>
              <a:t>n</a:t>
            </a:r>
            <a:endParaRPr lang="en-US" sz="1800" b="1" dirty="0">
              <a:solidFill>
                <a:schemeClr val="bg2"/>
              </a:solidFill>
            </a:endParaRPr>
          </a:p>
        </p:txBody>
      </p:sp>
      <p:sp>
        <p:nvSpPr>
          <p:cNvPr id="281613" name="Line 13"/>
          <p:cNvSpPr>
            <a:spLocks noChangeShapeType="1"/>
          </p:cNvSpPr>
          <p:nvPr/>
        </p:nvSpPr>
        <p:spPr bwMode="auto">
          <a:xfrm>
            <a:off x="2286000" y="3200400"/>
            <a:ext cx="0" cy="4572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triangl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1614" name="Line 14"/>
          <p:cNvSpPr>
            <a:spLocks noChangeShapeType="1"/>
          </p:cNvSpPr>
          <p:nvPr/>
        </p:nvSpPr>
        <p:spPr bwMode="auto">
          <a:xfrm>
            <a:off x="6705600" y="3200400"/>
            <a:ext cx="0" cy="4572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triangl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1615" name="Line 15"/>
          <p:cNvSpPr>
            <a:spLocks noChangeShapeType="1"/>
          </p:cNvSpPr>
          <p:nvPr/>
        </p:nvSpPr>
        <p:spPr bwMode="auto">
          <a:xfrm>
            <a:off x="2286000" y="4343400"/>
            <a:ext cx="0" cy="5334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1616" name="Line 16"/>
          <p:cNvSpPr>
            <a:spLocks noChangeShapeType="1"/>
          </p:cNvSpPr>
          <p:nvPr/>
        </p:nvSpPr>
        <p:spPr bwMode="auto">
          <a:xfrm>
            <a:off x="6705600" y="4343400"/>
            <a:ext cx="0" cy="5334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1617" name="Line 17"/>
          <p:cNvSpPr>
            <a:spLocks noChangeShapeType="1"/>
          </p:cNvSpPr>
          <p:nvPr/>
        </p:nvSpPr>
        <p:spPr bwMode="auto">
          <a:xfrm>
            <a:off x="2286000" y="4876800"/>
            <a:ext cx="441960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1618" name="Line 18"/>
          <p:cNvSpPr>
            <a:spLocks noChangeShapeType="1"/>
          </p:cNvSpPr>
          <p:nvPr/>
        </p:nvSpPr>
        <p:spPr bwMode="auto">
          <a:xfrm>
            <a:off x="4572000" y="4876800"/>
            <a:ext cx="0" cy="5334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triangl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1619" name="Text Box 19"/>
          <p:cNvSpPr txBox="1">
            <a:spLocks noChangeArrowheads="1"/>
          </p:cNvSpPr>
          <p:nvPr/>
        </p:nvSpPr>
        <p:spPr bwMode="auto">
          <a:xfrm>
            <a:off x="3962400" y="1752600"/>
            <a:ext cx="144780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 dirty="0">
                <a:solidFill>
                  <a:srgbClr val="FFFF00"/>
                </a:solidFill>
              </a:rPr>
              <a:t>(instance)</a:t>
            </a:r>
          </a:p>
        </p:txBody>
      </p:sp>
      <p:sp>
        <p:nvSpPr>
          <p:cNvPr id="281620" name="Text Box 20"/>
          <p:cNvSpPr txBox="1">
            <a:spLocks noChangeArrowheads="1"/>
          </p:cNvSpPr>
          <p:nvPr/>
        </p:nvSpPr>
        <p:spPr bwMode="auto">
          <a:xfrm>
            <a:off x="6324600" y="5426075"/>
            <a:ext cx="2743200" cy="64633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It general leads to a recursive algorithm!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86BA5-45EF-425C-8007-3E5C51244AD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570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816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816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162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Divide-and-Conquer Examples</a:t>
            </a:r>
          </a:p>
        </p:txBody>
      </p:sp>
      <p:sp>
        <p:nvSpPr>
          <p:cNvPr id="268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763000" cy="4905375"/>
          </a:xfrm>
        </p:spPr>
        <p:txBody>
          <a:bodyPr>
            <a:normAutofit fontScale="92500" lnSpcReduction="10000"/>
          </a:bodyPr>
          <a:lstStyle/>
          <a:p>
            <a:pPr marL="457200" indent="-457200"/>
            <a:r>
              <a:rPr lang="en-US" dirty="0"/>
              <a:t>Sorting: </a:t>
            </a:r>
            <a:r>
              <a:rPr lang="en-US" dirty="0" err="1"/>
              <a:t>mergesort</a:t>
            </a:r>
            <a:r>
              <a:rPr lang="en-US" dirty="0"/>
              <a:t> and </a:t>
            </a:r>
            <a:r>
              <a:rPr lang="en-US" dirty="0" err="1"/>
              <a:t>quicksort</a:t>
            </a:r>
            <a:endParaRPr lang="en-US" dirty="0"/>
          </a:p>
          <a:p>
            <a:pPr marL="457200" indent="-457200"/>
            <a:endParaRPr lang="en-US" dirty="0"/>
          </a:p>
          <a:p>
            <a:pPr marL="457200" indent="-457200"/>
            <a:r>
              <a:rPr lang="en-US" dirty="0"/>
              <a:t>Binary tree traversals</a:t>
            </a:r>
          </a:p>
          <a:p>
            <a:pPr marL="457200" indent="-457200"/>
            <a:endParaRPr lang="en-US" dirty="0"/>
          </a:p>
          <a:p>
            <a:pPr marL="457200" indent="-457200"/>
            <a:r>
              <a:rPr lang="en-US" dirty="0"/>
              <a:t>Multiplication of large integers</a:t>
            </a:r>
          </a:p>
          <a:p>
            <a:pPr marL="457200" indent="-457200"/>
            <a:endParaRPr lang="en-US" dirty="0"/>
          </a:p>
          <a:p>
            <a:pPr marL="457200" indent="-457200"/>
            <a:r>
              <a:rPr lang="en-US" dirty="0"/>
              <a:t>Matrix multiplication: </a:t>
            </a:r>
            <a:r>
              <a:rPr lang="en-US" dirty="0" err="1"/>
              <a:t>Strassen’s</a:t>
            </a:r>
            <a:r>
              <a:rPr lang="en-US" dirty="0"/>
              <a:t> algorithm</a:t>
            </a:r>
          </a:p>
          <a:p>
            <a:pPr marL="457200" indent="-457200"/>
            <a:endParaRPr lang="en-US" dirty="0"/>
          </a:p>
          <a:p>
            <a:pPr marL="457200" indent="-457200"/>
            <a:r>
              <a:rPr lang="en-US" dirty="0"/>
              <a:t>Closest-pair and convex-hull algorithms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86BA5-45EF-425C-8007-3E5C51244AD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808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 Example:  Merge Sort</a:t>
            </a:r>
          </a:p>
        </p:txBody>
      </p:sp>
      <p:sp>
        <p:nvSpPr>
          <p:cNvPr id="5124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730250" y="1209675"/>
            <a:ext cx="7772400" cy="4981575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CC33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None/>
            </a:pPr>
            <a:r>
              <a:rPr lang="en-US" sz="2800" b="1" i="1" u="sng" dirty="0">
                <a:solidFill>
                  <a:srgbClr val="CC3300"/>
                </a:solidFill>
              </a:rPr>
              <a:t>Sorting Problem</a:t>
            </a:r>
            <a:r>
              <a:rPr lang="en-US" sz="2800" b="1" u="sng" dirty="0">
                <a:solidFill>
                  <a:srgbClr val="CC3300"/>
                </a:solidFill>
              </a:rPr>
              <a:t>:</a:t>
            </a:r>
            <a:r>
              <a:rPr lang="en-US" sz="2800" dirty="0">
                <a:solidFill>
                  <a:srgbClr val="CC99FF"/>
                </a:solidFill>
              </a:rPr>
              <a:t> </a:t>
            </a:r>
            <a:r>
              <a:rPr lang="en-US" sz="2800" dirty="0">
                <a:solidFill>
                  <a:schemeClr val="tx1"/>
                </a:solidFill>
              </a:rPr>
              <a:t>Sort a sequence of </a:t>
            </a:r>
            <a:r>
              <a:rPr lang="en-US" sz="2800" i="1" dirty="0">
                <a:solidFill>
                  <a:schemeClr val="tx1"/>
                </a:solidFill>
              </a:rPr>
              <a:t>n</a:t>
            </a:r>
            <a:r>
              <a:rPr lang="en-US" sz="2800" dirty="0">
                <a:solidFill>
                  <a:schemeClr val="tx1"/>
                </a:solidFill>
              </a:rPr>
              <a:t> elements into non-decreasing order.</a:t>
            </a:r>
          </a:p>
          <a:p>
            <a:pPr>
              <a:buFont typeface="Wingdings" pitchFamily="2" charset="2"/>
              <a:buNone/>
            </a:pPr>
            <a:endParaRPr lang="en-US" sz="2800" i="1" dirty="0">
              <a:solidFill>
                <a:schemeClr val="tx1"/>
              </a:solidFill>
            </a:endParaRPr>
          </a:p>
          <a:p>
            <a:r>
              <a:rPr lang="en-US" sz="2800" b="1" i="1" dirty="0">
                <a:solidFill>
                  <a:srgbClr val="CC3300"/>
                </a:solidFill>
              </a:rPr>
              <a:t>Divide</a:t>
            </a:r>
            <a:r>
              <a:rPr lang="en-US" sz="2800" b="1" dirty="0">
                <a:solidFill>
                  <a:srgbClr val="CC3300"/>
                </a:solidFill>
              </a:rPr>
              <a:t>:</a:t>
            </a:r>
            <a:r>
              <a:rPr lang="en-US" sz="2800" dirty="0"/>
              <a:t>  Divide the </a:t>
            </a:r>
            <a:r>
              <a:rPr lang="en-US" sz="2800" i="1" dirty="0"/>
              <a:t>n</a:t>
            </a:r>
            <a:r>
              <a:rPr lang="en-US" sz="2800" dirty="0"/>
              <a:t>-element sequence to be sorted into two subsequences of </a:t>
            </a:r>
            <a:r>
              <a:rPr lang="en-US" sz="2800" i="1" dirty="0"/>
              <a:t>n/2</a:t>
            </a:r>
            <a:r>
              <a:rPr lang="en-US" sz="2800" dirty="0"/>
              <a:t> elements each</a:t>
            </a:r>
          </a:p>
          <a:p>
            <a:pPr>
              <a:buFont typeface="Wingdings" pitchFamily="2" charset="2"/>
              <a:buNone/>
            </a:pPr>
            <a:endParaRPr lang="en-US" sz="1000" dirty="0"/>
          </a:p>
          <a:p>
            <a:r>
              <a:rPr lang="en-US" sz="2800" b="1" i="1" dirty="0">
                <a:solidFill>
                  <a:srgbClr val="CC3300"/>
                </a:solidFill>
              </a:rPr>
              <a:t>Conquer:</a:t>
            </a:r>
            <a:r>
              <a:rPr lang="en-US" sz="2800" dirty="0"/>
              <a:t>  Sort the two subsequences recursively using merge sort.</a:t>
            </a:r>
          </a:p>
          <a:p>
            <a:pPr>
              <a:buFont typeface="Wingdings" pitchFamily="2" charset="2"/>
              <a:buNone/>
            </a:pPr>
            <a:endParaRPr lang="en-US" sz="1000" dirty="0"/>
          </a:p>
          <a:p>
            <a:r>
              <a:rPr lang="en-US" sz="2800" b="1" i="1" dirty="0">
                <a:solidFill>
                  <a:srgbClr val="CC3300"/>
                </a:solidFill>
              </a:rPr>
              <a:t>Combine</a:t>
            </a:r>
            <a:r>
              <a:rPr lang="en-US" sz="2800" b="1" dirty="0">
                <a:solidFill>
                  <a:srgbClr val="CC3300"/>
                </a:solidFill>
              </a:rPr>
              <a:t>:</a:t>
            </a:r>
            <a:r>
              <a:rPr lang="en-US" sz="2800" dirty="0">
                <a:solidFill>
                  <a:srgbClr val="CC99FF"/>
                </a:solidFill>
              </a:rPr>
              <a:t> </a:t>
            </a:r>
            <a:r>
              <a:rPr lang="en-US" sz="2800" dirty="0"/>
              <a:t> Merge the two sorted subsequences to produce the sorted answer.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86BA5-45EF-425C-8007-3E5C51244ADA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2088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dirty="0"/>
              <a:t>Merge-Sort (A, p, r)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800" y="1008063"/>
            <a:ext cx="8343900" cy="103822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800" b="1">
                <a:solidFill>
                  <a:srgbClr val="CC3300"/>
                </a:solidFill>
              </a:rPr>
              <a:t>INPUT: </a:t>
            </a:r>
            <a:r>
              <a:rPr lang="en-US" sz="2800" b="1">
                <a:solidFill>
                  <a:schemeClr val="hlink"/>
                </a:solidFill>
              </a:rPr>
              <a:t>a sequence of </a:t>
            </a:r>
            <a:r>
              <a:rPr lang="en-US" sz="2800" i="1">
                <a:solidFill>
                  <a:schemeClr val="hlink"/>
                </a:solidFill>
              </a:rPr>
              <a:t>n</a:t>
            </a:r>
            <a:r>
              <a:rPr lang="en-US" sz="2800" b="1">
                <a:solidFill>
                  <a:schemeClr val="hlink"/>
                </a:solidFill>
              </a:rPr>
              <a:t> numbers stored in array A</a:t>
            </a:r>
          </a:p>
          <a:p>
            <a:pPr>
              <a:buFont typeface="Wingdings" pitchFamily="2" charset="2"/>
              <a:buNone/>
            </a:pPr>
            <a:r>
              <a:rPr lang="en-US" sz="2800" b="1">
                <a:solidFill>
                  <a:srgbClr val="CC3300"/>
                </a:solidFill>
              </a:rPr>
              <a:t>OUTPUT: </a:t>
            </a:r>
            <a:r>
              <a:rPr lang="en-US" sz="2800" b="1">
                <a:solidFill>
                  <a:schemeClr val="hlink"/>
                </a:solidFill>
              </a:rPr>
              <a:t>an ordered sequence of </a:t>
            </a:r>
            <a:r>
              <a:rPr lang="en-US" sz="2800" i="1">
                <a:solidFill>
                  <a:schemeClr val="hlink"/>
                </a:solidFill>
              </a:rPr>
              <a:t>n</a:t>
            </a:r>
            <a:r>
              <a:rPr lang="en-US" sz="2800" b="1">
                <a:solidFill>
                  <a:schemeClr val="hlink"/>
                </a:solidFill>
              </a:rPr>
              <a:t> numbers</a:t>
            </a:r>
            <a:endParaRPr lang="en-US" sz="2800">
              <a:solidFill>
                <a:schemeClr val="hlink"/>
              </a:solidFill>
            </a:endParaRPr>
          </a:p>
          <a:p>
            <a:pPr>
              <a:buFont typeface="Wingdings" pitchFamily="2" charset="2"/>
              <a:buNone/>
            </a:pPr>
            <a:endParaRPr lang="en-US" sz="2000">
              <a:solidFill>
                <a:schemeClr val="hlink"/>
              </a:solidFill>
            </a:endParaRPr>
          </a:p>
        </p:txBody>
      </p:sp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550863" y="2217738"/>
            <a:ext cx="7858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8198" name="Text Box 6"/>
          <p:cNvSpPr txBox="1">
            <a:spLocks noChangeArrowheads="1"/>
          </p:cNvSpPr>
          <p:nvPr/>
        </p:nvSpPr>
        <p:spPr bwMode="auto">
          <a:xfrm>
            <a:off x="576263" y="2441575"/>
            <a:ext cx="7335837" cy="2295525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MergeSort </a:t>
            </a: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(</a:t>
            </a:r>
            <a:r>
              <a:rPr kumimoji="0" lang="en-US" sz="240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A</a:t>
            </a: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, </a:t>
            </a:r>
            <a:r>
              <a:rPr kumimoji="0" lang="en-US" sz="240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p</a:t>
            </a: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, </a:t>
            </a:r>
            <a:r>
              <a:rPr kumimoji="0" lang="en-US" sz="240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r</a:t>
            </a: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)   // 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sort </a:t>
            </a:r>
            <a:r>
              <a:rPr kumimoji="0" lang="en-US" sz="20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A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[</a:t>
            </a:r>
            <a:r>
              <a:rPr kumimoji="0" lang="en-US" sz="20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p..r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] by divide &amp; conquer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lain"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if</a:t>
            </a:r>
            <a:r>
              <a:rPr kumimoji="0" lang="en-US" sz="240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</a:t>
            </a: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p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&lt; </a:t>
            </a: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r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lain"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   then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</a:t>
            </a: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q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  <a:sym typeface="Symbol" pitchFamily="18" charset="2"/>
              </a:rPr>
              <a:t> (</a:t>
            </a: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  <a:sym typeface="Symbol" pitchFamily="18" charset="2"/>
              </a:rPr>
              <a:t>p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  <a:sym typeface="Symbol" pitchFamily="18" charset="2"/>
              </a:rPr>
              <a:t>+</a:t>
            </a: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  <a:sym typeface="Symbol" pitchFamily="18" charset="2"/>
              </a:rPr>
              <a:t>r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  <a:sym typeface="Symbol" pitchFamily="18" charset="2"/>
              </a:rPr>
              <a:t>)/2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lain"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  <a:sym typeface="Symbol" pitchFamily="18" charset="2"/>
              </a:rPr>
              <a:t>         </a:t>
            </a: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  <a:sym typeface="Symbol" pitchFamily="18" charset="2"/>
              </a:rPr>
              <a:t>MergeSort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  <a:sym typeface="Symbol" pitchFamily="18" charset="2"/>
              </a:rPr>
              <a:t> (</a:t>
            </a: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  <a:sym typeface="Symbol" pitchFamily="18" charset="2"/>
              </a:rPr>
              <a:t>A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  <a:sym typeface="Symbol" pitchFamily="18" charset="2"/>
              </a:rPr>
              <a:t>, </a:t>
            </a: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  <a:sym typeface="Symbol" pitchFamily="18" charset="2"/>
              </a:rPr>
              <a:t>p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  <a:sym typeface="Symbol" pitchFamily="18" charset="2"/>
              </a:rPr>
              <a:t>, </a:t>
            </a: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  <a:sym typeface="Symbol" pitchFamily="18" charset="2"/>
              </a:rPr>
              <a:t>q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  <a:sym typeface="Symbol" pitchFamily="18" charset="2"/>
              </a:rPr>
              <a:t>)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lain"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  <a:sym typeface="Symbol" pitchFamily="18" charset="2"/>
              </a:rPr>
              <a:t>         </a:t>
            </a: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  <a:sym typeface="Symbol" pitchFamily="18" charset="2"/>
              </a:rPr>
              <a:t>MergeSort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  <a:sym typeface="Symbol" pitchFamily="18" charset="2"/>
              </a:rPr>
              <a:t> (</a:t>
            </a: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  <a:sym typeface="Symbol" pitchFamily="18" charset="2"/>
              </a:rPr>
              <a:t>A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  <a:sym typeface="Symbol" pitchFamily="18" charset="2"/>
              </a:rPr>
              <a:t>, </a:t>
            </a: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  <a:sym typeface="Symbol" pitchFamily="18" charset="2"/>
              </a:rPr>
              <a:t>q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  <a:sym typeface="Symbol" pitchFamily="18" charset="2"/>
              </a:rPr>
              <a:t>+1, </a:t>
            </a: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  <a:sym typeface="Symbol" pitchFamily="18" charset="2"/>
              </a:rPr>
              <a:t>r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  <a:sym typeface="Symbol" pitchFamily="18" charset="2"/>
              </a:rPr>
              <a:t>)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lain"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  <a:sym typeface="Symbol" pitchFamily="18" charset="2"/>
              </a:rPr>
              <a:t>         </a:t>
            </a: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  <a:sym typeface="Symbol" pitchFamily="18" charset="2"/>
              </a:rPr>
              <a:t>Merge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  <a:sym typeface="Symbol" pitchFamily="18" charset="2"/>
              </a:rPr>
              <a:t> (</a:t>
            </a: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  <a:sym typeface="Symbol" pitchFamily="18" charset="2"/>
              </a:rPr>
              <a:t>A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  <a:sym typeface="Symbol" pitchFamily="18" charset="2"/>
              </a:rPr>
              <a:t>, </a:t>
            </a: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  <a:sym typeface="Symbol" pitchFamily="18" charset="2"/>
              </a:rPr>
              <a:t>p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  <a:sym typeface="Symbol" pitchFamily="18" charset="2"/>
              </a:rPr>
              <a:t>, </a:t>
            </a: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  <a:sym typeface="Symbol" pitchFamily="18" charset="2"/>
              </a:rPr>
              <a:t>q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  <a:sym typeface="Symbol" pitchFamily="18" charset="2"/>
              </a:rPr>
              <a:t>, </a:t>
            </a: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  <a:sym typeface="Symbol" pitchFamily="18" charset="2"/>
              </a:rPr>
              <a:t>r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  <a:sym typeface="Symbol" pitchFamily="18" charset="2"/>
              </a:rPr>
              <a:t>) // 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  <a:sym typeface="Symbol" pitchFamily="18" charset="2"/>
              </a:rPr>
              <a:t>merges </a:t>
            </a:r>
            <a:r>
              <a:rPr kumimoji="0" lang="en-US" sz="20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A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[</a:t>
            </a:r>
            <a:r>
              <a:rPr kumimoji="0" lang="en-US" sz="20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p..q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] with </a:t>
            </a:r>
            <a:r>
              <a:rPr kumimoji="0" lang="en-US" sz="20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A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[</a:t>
            </a:r>
            <a:r>
              <a:rPr kumimoji="0" lang="en-US" sz="20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q+1..r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] </a:t>
            </a:r>
          </a:p>
        </p:txBody>
      </p:sp>
      <p:sp>
        <p:nvSpPr>
          <p:cNvPr id="8199" name="Text Box 7"/>
          <p:cNvSpPr txBox="1">
            <a:spLocks noChangeArrowheads="1"/>
          </p:cNvSpPr>
          <p:nvPr/>
        </p:nvSpPr>
        <p:spPr bwMode="auto">
          <a:xfrm>
            <a:off x="614363" y="5160963"/>
            <a:ext cx="39544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Initial Call: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MergeSort(</a:t>
            </a: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A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, 1, </a:t>
            </a: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n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286BA5-45EF-425C-8007-3E5C51244AD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975390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179388"/>
            <a:ext cx="9142413" cy="914401"/>
          </a:xfrm>
        </p:spPr>
        <p:txBody>
          <a:bodyPr/>
          <a:lstStyle/>
          <a:p>
            <a:r>
              <a:rPr lang="en-US"/>
              <a:t>Procedure Merge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8925" y="663575"/>
            <a:ext cx="3854450" cy="5732463"/>
          </a:xfrm>
          <a:solidFill>
            <a:srgbClr val="CCEC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normAutofit fontScale="92500" lnSpcReduction="20000"/>
          </a:bodyPr>
          <a:lstStyle/>
          <a:p>
            <a:pPr marL="609600" indent="-609600"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>
                <a:solidFill>
                  <a:srgbClr val="FF3300"/>
                </a:solidFill>
              </a:rPr>
              <a:t>Merge(</a:t>
            </a:r>
            <a:r>
              <a:rPr lang="en-US" sz="2000" b="1" i="1">
                <a:solidFill>
                  <a:srgbClr val="FF3300"/>
                </a:solidFill>
              </a:rPr>
              <a:t>A</a:t>
            </a:r>
            <a:r>
              <a:rPr lang="en-US" sz="2000" b="1">
                <a:solidFill>
                  <a:srgbClr val="FF3300"/>
                </a:solidFill>
              </a:rPr>
              <a:t>, </a:t>
            </a:r>
            <a:r>
              <a:rPr lang="en-US" sz="2000" b="1" i="1">
                <a:solidFill>
                  <a:srgbClr val="FF3300"/>
                </a:solidFill>
              </a:rPr>
              <a:t>p</a:t>
            </a:r>
            <a:r>
              <a:rPr lang="en-US" sz="2000" b="1">
                <a:solidFill>
                  <a:srgbClr val="FF3300"/>
                </a:solidFill>
              </a:rPr>
              <a:t>, </a:t>
            </a:r>
            <a:r>
              <a:rPr lang="en-US" sz="2000" b="1" i="1">
                <a:solidFill>
                  <a:srgbClr val="FF3300"/>
                </a:solidFill>
              </a:rPr>
              <a:t>q</a:t>
            </a:r>
            <a:r>
              <a:rPr lang="en-US" sz="2000" b="1">
                <a:solidFill>
                  <a:srgbClr val="FF3300"/>
                </a:solidFill>
              </a:rPr>
              <a:t>, </a:t>
            </a:r>
            <a:r>
              <a:rPr lang="en-US" sz="2000" b="1" i="1">
                <a:solidFill>
                  <a:srgbClr val="FF3300"/>
                </a:solidFill>
              </a:rPr>
              <a:t>r</a:t>
            </a:r>
            <a:r>
              <a:rPr lang="en-US" sz="2000" b="1">
                <a:solidFill>
                  <a:srgbClr val="FF3300"/>
                </a:solidFill>
              </a:rPr>
              <a:t>)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None/>
            </a:pPr>
            <a:r>
              <a:rPr lang="en-US" sz="2000"/>
              <a:t>1  </a:t>
            </a:r>
            <a:r>
              <a:rPr lang="en-US" sz="2000" i="1"/>
              <a:t>n</a:t>
            </a:r>
            <a:r>
              <a:rPr lang="en-US" sz="2000" baseline="-25000"/>
              <a:t>1</a:t>
            </a:r>
            <a:r>
              <a:rPr lang="en-US" sz="2000"/>
              <a:t> </a:t>
            </a:r>
            <a:r>
              <a:rPr lang="en-US" sz="2000">
                <a:solidFill>
                  <a:schemeClr val="tx1"/>
                </a:solidFill>
                <a:sym typeface="Symbol" pitchFamily="18" charset="2"/>
              </a:rPr>
              <a:t> </a:t>
            </a:r>
            <a:r>
              <a:rPr lang="en-US" sz="2000" i="1">
                <a:solidFill>
                  <a:schemeClr val="tx1"/>
                </a:solidFill>
                <a:sym typeface="Symbol" pitchFamily="18" charset="2"/>
              </a:rPr>
              <a:t>q </a:t>
            </a:r>
            <a:r>
              <a:rPr lang="en-US" sz="2000">
                <a:solidFill>
                  <a:schemeClr val="tx1"/>
                </a:solidFill>
                <a:cs typeface="Times New Roman" pitchFamily="18" charset="0"/>
                <a:sym typeface="Symbol" pitchFamily="18" charset="2"/>
              </a:rPr>
              <a:t>– </a:t>
            </a:r>
            <a:r>
              <a:rPr lang="en-US" sz="2000" i="1">
                <a:solidFill>
                  <a:schemeClr val="tx1"/>
                </a:solidFill>
                <a:sym typeface="Symbol" pitchFamily="18" charset="2"/>
              </a:rPr>
              <a:t>p </a:t>
            </a:r>
            <a:r>
              <a:rPr lang="en-US" sz="2000">
                <a:solidFill>
                  <a:schemeClr val="tx1"/>
                </a:solidFill>
                <a:sym typeface="Symbol" pitchFamily="18" charset="2"/>
              </a:rPr>
              <a:t>+ 1</a:t>
            </a:r>
            <a:endParaRPr lang="en-US" sz="2000"/>
          </a:p>
          <a:p>
            <a:pPr marL="609600" indent="-609600">
              <a:lnSpc>
                <a:spcPct val="90000"/>
              </a:lnSpc>
              <a:buFont typeface="Wingdings" pitchFamily="2" charset="2"/>
              <a:buNone/>
            </a:pPr>
            <a:r>
              <a:rPr lang="en-US" sz="2000"/>
              <a:t>2  </a:t>
            </a:r>
            <a:r>
              <a:rPr lang="en-US" sz="2000" i="1"/>
              <a:t>n</a:t>
            </a:r>
            <a:r>
              <a:rPr lang="en-US" sz="2000" baseline="-25000"/>
              <a:t>2</a:t>
            </a:r>
            <a:r>
              <a:rPr lang="en-US" sz="2000"/>
              <a:t> </a:t>
            </a:r>
            <a:r>
              <a:rPr lang="en-US" sz="2000">
                <a:solidFill>
                  <a:schemeClr val="tx1"/>
                </a:solidFill>
                <a:sym typeface="Symbol" pitchFamily="18" charset="2"/>
              </a:rPr>
              <a:t> </a:t>
            </a:r>
            <a:r>
              <a:rPr lang="en-US" sz="2000" i="1">
                <a:solidFill>
                  <a:schemeClr val="tx1"/>
                </a:solidFill>
                <a:sym typeface="Symbol" pitchFamily="18" charset="2"/>
              </a:rPr>
              <a:t>r </a:t>
            </a:r>
            <a:r>
              <a:rPr lang="en-US" sz="2000">
                <a:solidFill>
                  <a:schemeClr val="tx1"/>
                </a:solidFill>
                <a:cs typeface="Times New Roman" pitchFamily="18" charset="0"/>
                <a:sym typeface="Symbol" pitchFamily="18" charset="2"/>
              </a:rPr>
              <a:t>–</a:t>
            </a:r>
            <a:r>
              <a:rPr lang="en-US" sz="2000">
                <a:solidFill>
                  <a:schemeClr val="tx1"/>
                </a:solidFill>
                <a:sym typeface="Symbol" pitchFamily="18" charset="2"/>
              </a:rPr>
              <a:t> </a:t>
            </a:r>
            <a:r>
              <a:rPr lang="en-US" sz="2000" i="1">
                <a:solidFill>
                  <a:schemeClr val="tx1"/>
                </a:solidFill>
                <a:sym typeface="Symbol" pitchFamily="18" charset="2"/>
              </a:rPr>
              <a:t>q</a:t>
            </a:r>
            <a:endParaRPr lang="en-US" sz="2000" b="1" i="1">
              <a:solidFill>
                <a:schemeClr val="tx1"/>
              </a:solidFill>
              <a:sym typeface="Symbol" pitchFamily="18" charset="2"/>
            </a:endParaRPr>
          </a:p>
          <a:p>
            <a:pPr marL="609600" indent="-609600">
              <a:lnSpc>
                <a:spcPct val="90000"/>
              </a:lnSpc>
              <a:buFont typeface="Wingdings" pitchFamily="2" charset="2"/>
              <a:buAutoNum type="arabicPlain" startAt="3"/>
            </a:pPr>
            <a:r>
              <a:rPr lang="en-US" sz="2000" b="1">
                <a:solidFill>
                  <a:schemeClr val="hlink"/>
                </a:solidFill>
              </a:rPr>
              <a:t>for</a:t>
            </a:r>
            <a:r>
              <a:rPr lang="en-US" sz="2000"/>
              <a:t> </a:t>
            </a:r>
            <a:r>
              <a:rPr lang="en-US" sz="2000" i="1"/>
              <a:t>i </a:t>
            </a:r>
            <a:r>
              <a:rPr lang="en-US" sz="2000">
                <a:solidFill>
                  <a:schemeClr val="tx1"/>
                </a:solidFill>
                <a:sym typeface="Symbol" pitchFamily="18" charset="2"/>
              </a:rPr>
              <a:t></a:t>
            </a:r>
            <a:r>
              <a:rPr lang="en-US" sz="2000"/>
              <a:t> 1 </a:t>
            </a:r>
            <a:r>
              <a:rPr lang="en-US" sz="2000" b="1">
                <a:solidFill>
                  <a:schemeClr val="hlink"/>
                </a:solidFill>
              </a:rPr>
              <a:t>to</a:t>
            </a:r>
            <a:r>
              <a:rPr lang="en-US" sz="2000"/>
              <a:t> </a:t>
            </a:r>
            <a:r>
              <a:rPr lang="en-US" sz="2000" i="1"/>
              <a:t>n</a:t>
            </a:r>
            <a:r>
              <a:rPr lang="en-US" sz="2000" baseline="-25000"/>
              <a:t>1</a:t>
            </a:r>
            <a:r>
              <a:rPr lang="en-US" sz="2000"/>
              <a:t> 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AutoNum type="arabicPlain" startAt="3"/>
            </a:pPr>
            <a:r>
              <a:rPr lang="en-US" sz="2000"/>
              <a:t>    </a:t>
            </a:r>
            <a:r>
              <a:rPr lang="en-US" sz="2000" b="1">
                <a:solidFill>
                  <a:schemeClr val="hlink"/>
                </a:solidFill>
              </a:rPr>
              <a:t>do</a:t>
            </a:r>
            <a:r>
              <a:rPr lang="en-US" sz="2000"/>
              <a:t> </a:t>
            </a:r>
            <a:r>
              <a:rPr lang="en-US" sz="2000" i="1"/>
              <a:t>L</a:t>
            </a:r>
            <a:r>
              <a:rPr lang="en-US" sz="2000"/>
              <a:t>[</a:t>
            </a:r>
            <a:r>
              <a:rPr lang="en-US" sz="2000" i="1"/>
              <a:t>i</a:t>
            </a:r>
            <a:r>
              <a:rPr lang="en-US" sz="2000"/>
              <a:t>] </a:t>
            </a:r>
            <a:r>
              <a:rPr lang="en-US" sz="2000">
                <a:solidFill>
                  <a:schemeClr val="tx1"/>
                </a:solidFill>
                <a:sym typeface="Symbol" pitchFamily="18" charset="2"/>
              </a:rPr>
              <a:t> </a:t>
            </a:r>
            <a:r>
              <a:rPr lang="en-US" sz="2000" i="1">
                <a:solidFill>
                  <a:schemeClr val="tx1"/>
                </a:solidFill>
                <a:sym typeface="Symbol" pitchFamily="18" charset="2"/>
              </a:rPr>
              <a:t>A</a:t>
            </a:r>
            <a:r>
              <a:rPr lang="en-US" sz="2000">
                <a:solidFill>
                  <a:schemeClr val="tx1"/>
                </a:solidFill>
                <a:sym typeface="Symbol" pitchFamily="18" charset="2"/>
              </a:rPr>
              <a:t>[</a:t>
            </a:r>
            <a:r>
              <a:rPr lang="en-US" sz="2000" i="1">
                <a:solidFill>
                  <a:schemeClr val="tx1"/>
                </a:solidFill>
                <a:sym typeface="Symbol" pitchFamily="18" charset="2"/>
              </a:rPr>
              <a:t>p </a:t>
            </a:r>
            <a:r>
              <a:rPr lang="en-US" sz="2000">
                <a:solidFill>
                  <a:schemeClr val="tx1"/>
                </a:solidFill>
                <a:sym typeface="Symbol" pitchFamily="18" charset="2"/>
              </a:rPr>
              <a:t>+ </a:t>
            </a:r>
            <a:r>
              <a:rPr lang="en-US" sz="2000" i="1">
                <a:solidFill>
                  <a:schemeClr val="tx1"/>
                </a:solidFill>
                <a:sym typeface="Symbol" pitchFamily="18" charset="2"/>
              </a:rPr>
              <a:t>i </a:t>
            </a:r>
            <a:r>
              <a:rPr lang="en-US" sz="2000">
                <a:solidFill>
                  <a:schemeClr val="tx1"/>
                </a:solidFill>
                <a:cs typeface="Times New Roman" pitchFamily="18" charset="0"/>
                <a:sym typeface="Symbol" pitchFamily="18" charset="2"/>
              </a:rPr>
              <a:t>–</a:t>
            </a:r>
            <a:r>
              <a:rPr lang="en-US" sz="2000">
                <a:solidFill>
                  <a:schemeClr val="tx1"/>
                </a:solidFill>
                <a:sym typeface="Symbol" pitchFamily="18" charset="2"/>
              </a:rPr>
              <a:t> 1]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AutoNum type="arabicPlain" startAt="3"/>
            </a:pPr>
            <a:r>
              <a:rPr lang="en-US" sz="2000" b="1">
                <a:solidFill>
                  <a:schemeClr val="hlink"/>
                </a:solidFill>
              </a:rPr>
              <a:t>for</a:t>
            </a:r>
            <a:r>
              <a:rPr lang="en-US" sz="2000"/>
              <a:t> </a:t>
            </a:r>
            <a:r>
              <a:rPr lang="en-US" sz="2000" i="1"/>
              <a:t>j </a:t>
            </a:r>
            <a:r>
              <a:rPr lang="en-US" sz="2000">
                <a:solidFill>
                  <a:schemeClr val="tx1"/>
                </a:solidFill>
                <a:sym typeface="Symbol" pitchFamily="18" charset="2"/>
              </a:rPr>
              <a:t></a:t>
            </a:r>
            <a:r>
              <a:rPr lang="en-US" sz="2000"/>
              <a:t> 1 </a:t>
            </a:r>
            <a:r>
              <a:rPr lang="en-US" sz="2000" b="1">
                <a:solidFill>
                  <a:schemeClr val="hlink"/>
                </a:solidFill>
              </a:rPr>
              <a:t>to</a:t>
            </a:r>
            <a:r>
              <a:rPr lang="en-US" sz="2000"/>
              <a:t> </a:t>
            </a:r>
            <a:r>
              <a:rPr lang="en-US" sz="2000" i="1"/>
              <a:t>n</a:t>
            </a:r>
            <a:r>
              <a:rPr lang="en-US" sz="2000" baseline="-25000"/>
              <a:t>2</a:t>
            </a:r>
            <a:r>
              <a:rPr lang="en-US" sz="2000"/>
              <a:t> 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AutoNum type="arabicPlain" startAt="3"/>
            </a:pPr>
            <a:r>
              <a:rPr lang="en-US" sz="2000"/>
              <a:t>    </a:t>
            </a:r>
            <a:r>
              <a:rPr lang="en-US" sz="2000" b="1">
                <a:solidFill>
                  <a:schemeClr val="hlink"/>
                </a:solidFill>
              </a:rPr>
              <a:t>do</a:t>
            </a:r>
            <a:r>
              <a:rPr lang="en-US" sz="2000"/>
              <a:t> </a:t>
            </a:r>
            <a:r>
              <a:rPr lang="en-US" sz="2000" i="1"/>
              <a:t>R</a:t>
            </a:r>
            <a:r>
              <a:rPr lang="en-US" sz="2000"/>
              <a:t>[</a:t>
            </a:r>
            <a:r>
              <a:rPr lang="en-US" sz="2000" i="1"/>
              <a:t>j</a:t>
            </a:r>
            <a:r>
              <a:rPr lang="en-US" sz="2000"/>
              <a:t>] </a:t>
            </a:r>
            <a:r>
              <a:rPr lang="en-US" sz="2000">
                <a:solidFill>
                  <a:schemeClr val="tx1"/>
                </a:solidFill>
                <a:sym typeface="Symbol" pitchFamily="18" charset="2"/>
              </a:rPr>
              <a:t> </a:t>
            </a:r>
            <a:r>
              <a:rPr lang="en-US" sz="2000" i="1">
                <a:solidFill>
                  <a:schemeClr val="tx1"/>
                </a:solidFill>
                <a:sym typeface="Symbol" pitchFamily="18" charset="2"/>
              </a:rPr>
              <a:t>A</a:t>
            </a:r>
            <a:r>
              <a:rPr lang="en-US" sz="2000">
                <a:solidFill>
                  <a:schemeClr val="tx1"/>
                </a:solidFill>
                <a:sym typeface="Symbol" pitchFamily="18" charset="2"/>
              </a:rPr>
              <a:t>[</a:t>
            </a:r>
            <a:r>
              <a:rPr lang="en-US" sz="2000" i="1">
                <a:solidFill>
                  <a:schemeClr val="tx1"/>
                </a:solidFill>
                <a:sym typeface="Symbol" pitchFamily="18" charset="2"/>
              </a:rPr>
              <a:t>q </a:t>
            </a:r>
            <a:r>
              <a:rPr lang="en-US" sz="2000">
                <a:solidFill>
                  <a:schemeClr val="tx1"/>
                </a:solidFill>
                <a:sym typeface="Symbol" pitchFamily="18" charset="2"/>
              </a:rPr>
              <a:t>+ </a:t>
            </a:r>
            <a:r>
              <a:rPr lang="en-US" sz="2000" i="1">
                <a:solidFill>
                  <a:schemeClr val="tx1"/>
                </a:solidFill>
                <a:sym typeface="Symbol" pitchFamily="18" charset="2"/>
              </a:rPr>
              <a:t>j</a:t>
            </a:r>
            <a:r>
              <a:rPr lang="en-US" sz="2000">
                <a:solidFill>
                  <a:schemeClr val="tx1"/>
                </a:solidFill>
                <a:sym typeface="Symbol" pitchFamily="18" charset="2"/>
              </a:rPr>
              <a:t>]</a:t>
            </a:r>
            <a:endParaRPr lang="en-US" sz="2000" i="1">
              <a:solidFill>
                <a:schemeClr val="tx1"/>
              </a:solidFill>
              <a:sym typeface="Symbol" pitchFamily="18" charset="2"/>
            </a:endParaRPr>
          </a:p>
          <a:p>
            <a:pPr marL="609600" indent="-609600">
              <a:lnSpc>
                <a:spcPct val="90000"/>
              </a:lnSpc>
              <a:buFont typeface="Wingdings" pitchFamily="2" charset="2"/>
              <a:buAutoNum type="arabicPlain" startAt="3"/>
            </a:pPr>
            <a:r>
              <a:rPr lang="en-US" sz="2000" i="1">
                <a:solidFill>
                  <a:schemeClr val="tx1"/>
                </a:solidFill>
                <a:sym typeface="Symbol" pitchFamily="18" charset="2"/>
              </a:rPr>
              <a:t>L</a:t>
            </a:r>
            <a:r>
              <a:rPr lang="en-US" sz="2000">
                <a:solidFill>
                  <a:schemeClr val="tx1"/>
                </a:solidFill>
                <a:sym typeface="Symbol" pitchFamily="18" charset="2"/>
              </a:rPr>
              <a:t>[</a:t>
            </a:r>
            <a:r>
              <a:rPr lang="en-US" sz="2000" i="1"/>
              <a:t>n</a:t>
            </a:r>
            <a:r>
              <a:rPr lang="en-US" sz="2000" i="1" baseline="-25000"/>
              <a:t>1</a:t>
            </a:r>
            <a:r>
              <a:rPr lang="en-US" sz="2000"/>
              <a:t>+1] </a:t>
            </a:r>
            <a:r>
              <a:rPr lang="en-US" sz="2000">
                <a:solidFill>
                  <a:schemeClr val="tx1"/>
                </a:solidFill>
                <a:sym typeface="Symbol" pitchFamily="18" charset="2"/>
              </a:rPr>
              <a:t> 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AutoNum type="arabicPlain" startAt="3"/>
            </a:pPr>
            <a:r>
              <a:rPr lang="en-US" sz="2000" i="1">
                <a:solidFill>
                  <a:schemeClr val="tx1"/>
                </a:solidFill>
                <a:sym typeface="Symbol" pitchFamily="18" charset="2"/>
              </a:rPr>
              <a:t>R</a:t>
            </a:r>
            <a:r>
              <a:rPr lang="en-US" sz="2000">
                <a:solidFill>
                  <a:schemeClr val="tx1"/>
                </a:solidFill>
                <a:sym typeface="Symbol" pitchFamily="18" charset="2"/>
              </a:rPr>
              <a:t>[</a:t>
            </a:r>
            <a:r>
              <a:rPr lang="en-US" sz="2000" i="1"/>
              <a:t>n</a:t>
            </a:r>
            <a:r>
              <a:rPr lang="en-US" sz="2000" i="1" baseline="-25000"/>
              <a:t>2</a:t>
            </a:r>
            <a:r>
              <a:rPr lang="en-US" sz="2000"/>
              <a:t>+1] </a:t>
            </a:r>
            <a:r>
              <a:rPr lang="en-US" sz="2000">
                <a:solidFill>
                  <a:schemeClr val="tx1"/>
                </a:solidFill>
                <a:sym typeface="Symbol" pitchFamily="18" charset="2"/>
              </a:rPr>
              <a:t> 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AutoNum type="arabicPlain" startAt="3"/>
            </a:pPr>
            <a:r>
              <a:rPr lang="en-US" sz="2000" i="1">
                <a:solidFill>
                  <a:schemeClr val="tx1"/>
                </a:solidFill>
                <a:sym typeface="Symbol" pitchFamily="18" charset="2"/>
              </a:rPr>
              <a:t>i</a:t>
            </a:r>
            <a:r>
              <a:rPr lang="en-US" sz="2000">
                <a:solidFill>
                  <a:schemeClr val="tx1"/>
                </a:solidFill>
                <a:sym typeface="Symbol" pitchFamily="18" charset="2"/>
              </a:rPr>
              <a:t>  1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AutoNum type="arabicPlain" startAt="3"/>
            </a:pPr>
            <a:r>
              <a:rPr lang="en-US" sz="2000" i="1">
                <a:solidFill>
                  <a:schemeClr val="tx1"/>
                </a:solidFill>
                <a:sym typeface="Symbol" pitchFamily="18" charset="2"/>
              </a:rPr>
              <a:t>j</a:t>
            </a:r>
            <a:r>
              <a:rPr lang="en-US" sz="2000">
                <a:solidFill>
                  <a:schemeClr val="tx1"/>
                </a:solidFill>
                <a:sym typeface="Symbol" pitchFamily="18" charset="2"/>
              </a:rPr>
              <a:t>  1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AutoNum type="arabicPlain" startAt="3"/>
            </a:pPr>
            <a:r>
              <a:rPr lang="en-US" sz="2000" b="1">
                <a:solidFill>
                  <a:schemeClr val="hlink"/>
                </a:solidFill>
                <a:sym typeface="Symbol" pitchFamily="18" charset="2"/>
              </a:rPr>
              <a:t>for</a:t>
            </a:r>
            <a:r>
              <a:rPr lang="en-US" sz="2000" b="1">
                <a:solidFill>
                  <a:schemeClr val="tx1"/>
                </a:solidFill>
                <a:sym typeface="Symbol" pitchFamily="18" charset="2"/>
              </a:rPr>
              <a:t> </a:t>
            </a:r>
            <a:r>
              <a:rPr lang="en-US" sz="2000" i="1">
                <a:solidFill>
                  <a:schemeClr val="tx1"/>
                </a:solidFill>
                <a:sym typeface="Symbol" pitchFamily="18" charset="2"/>
              </a:rPr>
              <a:t>k </a:t>
            </a:r>
            <a:r>
              <a:rPr lang="en-US" sz="2000">
                <a:solidFill>
                  <a:schemeClr val="tx1"/>
                </a:solidFill>
                <a:sym typeface="Symbol" pitchFamily="18" charset="2"/>
              </a:rPr>
              <a:t></a:t>
            </a:r>
            <a:r>
              <a:rPr lang="en-US" sz="2000" i="1">
                <a:solidFill>
                  <a:schemeClr val="tx1"/>
                </a:solidFill>
                <a:sym typeface="Symbol" pitchFamily="18" charset="2"/>
              </a:rPr>
              <a:t>p </a:t>
            </a:r>
            <a:r>
              <a:rPr lang="en-US" sz="2000" b="1">
                <a:solidFill>
                  <a:schemeClr val="hlink"/>
                </a:solidFill>
                <a:sym typeface="Symbol" pitchFamily="18" charset="2"/>
              </a:rPr>
              <a:t>to</a:t>
            </a:r>
            <a:r>
              <a:rPr lang="en-US" sz="2000" b="1">
                <a:solidFill>
                  <a:schemeClr val="tx1"/>
                </a:solidFill>
                <a:sym typeface="Symbol" pitchFamily="18" charset="2"/>
              </a:rPr>
              <a:t> </a:t>
            </a:r>
            <a:r>
              <a:rPr lang="en-US" sz="2000" i="1">
                <a:solidFill>
                  <a:schemeClr val="tx1"/>
                </a:solidFill>
                <a:sym typeface="Symbol" pitchFamily="18" charset="2"/>
              </a:rPr>
              <a:t>r</a:t>
            </a:r>
            <a:endParaRPr lang="en-US" sz="2000">
              <a:solidFill>
                <a:schemeClr val="tx1"/>
              </a:solidFill>
              <a:sym typeface="Symbol" pitchFamily="18" charset="2"/>
            </a:endParaRPr>
          </a:p>
          <a:p>
            <a:pPr marL="609600" indent="-609600">
              <a:lnSpc>
                <a:spcPct val="90000"/>
              </a:lnSpc>
              <a:buFont typeface="Wingdings" pitchFamily="2" charset="2"/>
              <a:buAutoNum type="arabicPlain" startAt="3"/>
            </a:pPr>
            <a:r>
              <a:rPr lang="en-US" sz="2000">
                <a:solidFill>
                  <a:schemeClr val="tx1"/>
                </a:solidFill>
                <a:sym typeface="Symbol" pitchFamily="18" charset="2"/>
              </a:rPr>
              <a:t>    </a:t>
            </a:r>
            <a:r>
              <a:rPr lang="en-US" sz="2000" b="1">
                <a:solidFill>
                  <a:schemeClr val="hlink"/>
                </a:solidFill>
                <a:sym typeface="Symbol" pitchFamily="18" charset="2"/>
              </a:rPr>
              <a:t>do</a:t>
            </a:r>
            <a:r>
              <a:rPr lang="en-US" sz="2000" b="1">
                <a:solidFill>
                  <a:schemeClr val="tx1"/>
                </a:solidFill>
                <a:sym typeface="Symbol" pitchFamily="18" charset="2"/>
              </a:rPr>
              <a:t> </a:t>
            </a:r>
            <a:r>
              <a:rPr lang="en-US" sz="2000" b="1">
                <a:solidFill>
                  <a:schemeClr val="hlink"/>
                </a:solidFill>
                <a:sym typeface="Symbol" pitchFamily="18" charset="2"/>
              </a:rPr>
              <a:t>if</a:t>
            </a:r>
            <a:r>
              <a:rPr lang="en-US" sz="2000" b="1">
                <a:solidFill>
                  <a:schemeClr val="tx1"/>
                </a:solidFill>
                <a:sym typeface="Symbol" pitchFamily="18" charset="2"/>
              </a:rPr>
              <a:t> </a:t>
            </a:r>
            <a:r>
              <a:rPr lang="en-US" sz="2000" i="1">
                <a:solidFill>
                  <a:schemeClr val="tx1"/>
                </a:solidFill>
                <a:sym typeface="Symbol" pitchFamily="18" charset="2"/>
              </a:rPr>
              <a:t>L</a:t>
            </a:r>
            <a:r>
              <a:rPr lang="en-US" sz="2000">
                <a:solidFill>
                  <a:schemeClr val="tx1"/>
                </a:solidFill>
                <a:sym typeface="Symbol" pitchFamily="18" charset="2"/>
              </a:rPr>
              <a:t>[</a:t>
            </a:r>
            <a:r>
              <a:rPr lang="en-US" sz="2000" i="1">
                <a:solidFill>
                  <a:schemeClr val="tx1"/>
                </a:solidFill>
                <a:sym typeface="Symbol" pitchFamily="18" charset="2"/>
              </a:rPr>
              <a:t>i</a:t>
            </a:r>
            <a:r>
              <a:rPr lang="en-US" sz="2000">
                <a:solidFill>
                  <a:schemeClr val="tx1"/>
                </a:solidFill>
                <a:sym typeface="Symbol" pitchFamily="18" charset="2"/>
              </a:rPr>
              <a:t>]  </a:t>
            </a:r>
            <a:r>
              <a:rPr lang="en-US" sz="2000" i="1">
                <a:solidFill>
                  <a:schemeClr val="tx1"/>
                </a:solidFill>
                <a:sym typeface="Symbol" pitchFamily="18" charset="2"/>
              </a:rPr>
              <a:t>R</a:t>
            </a:r>
            <a:r>
              <a:rPr lang="en-US" sz="2000">
                <a:solidFill>
                  <a:schemeClr val="tx1"/>
                </a:solidFill>
                <a:sym typeface="Symbol" pitchFamily="18" charset="2"/>
              </a:rPr>
              <a:t>[</a:t>
            </a:r>
            <a:r>
              <a:rPr lang="en-US" sz="2000" i="1">
                <a:solidFill>
                  <a:schemeClr val="tx1"/>
                </a:solidFill>
                <a:sym typeface="Symbol" pitchFamily="18" charset="2"/>
              </a:rPr>
              <a:t>j</a:t>
            </a:r>
            <a:r>
              <a:rPr lang="en-US" sz="2000">
                <a:solidFill>
                  <a:schemeClr val="tx1"/>
                </a:solidFill>
                <a:sym typeface="Symbol" pitchFamily="18" charset="2"/>
              </a:rPr>
              <a:t>]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AutoNum type="arabicPlain" startAt="3"/>
            </a:pPr>
            <a:r>
              <a:rPr lang="en-US" sz="2000">
                <a:solidFill>
                  <a:schemeClr val="tx1"/>
                </a:solidFill>
                <a:sym typeface="Symbol" pitchFamily="18" charset="2"/>
              </a:rPr>
              <a:t>        </a:t>
            </a:r>
            <a:r>
              <a:rPr lang="en-US" sz="2000" b="1">
                <a:solidFill>
                  <a:schemeClr val="hlink"/>
                </a:solidFill>
                <a:sym typeface="Symbol" pitchFamily="18" charset="2"/>
              </a:rPr>
              <a:t>then</a:t>
            </a:r>
            <a:r>
              <a:rPr lang="en-US" sz="2000">
                <a:solidFill>
                  <a:schemeClr val="tx1"/>
                </a:solidFill>
                <a:sym typeface="Symbol" pitchFamily="18" charset="2"/>
              </a:rPr>
              <a:t> </a:t>
            </a:r>
            <a:r>
              <a:rPr lang="en-US" sz="2000" i="1">
                <a:solidFill>
                  <a:schemeClr val="tx1"/>
                </a:solidFill>
                <a:sym typeface="Symbol" pitchFamily="18" charset="2"/>
              </a:rPr>
              <a:t>A</a:t>
            </a:r>
            <a:r>
              <a:rPr lang="en-US" sz="2000">
                <a:solidFill>
                  <a:schemeClr val="tx1"/>
                </a:solidFill>
                <a:sym typeface="Symbol" pitchFamily="18" charset="2"/>
              </a:rPr>
              <a:t>[</a:t>
            </a:r>
            <a:r>
              <a:rPr lang="en-US" sz="2000" i="1">
                <a:solidFill>
                  <a:schemeClr val="tx1"/>
                </a:solidFill>
                <a:sym typeface="Symbol" pitchFamily="18" charset="2"/>
              </a:rPr>
              <a:t>k</a:t>
            </a:r>
            <a:r>
              <a:rPr lang="en-US" sz="2000">
                <a:solidFill>
                  <a:schemeClr val="tx1"/>
                </a:solidFill>
                <a:sym typeface="Symbol" pitchFamily="18" charset="2"/>
              </a:rPr>
              <a:t>]  </a:t>
            </a:r>
            <a:r>
              <a:rPr lang="en-US" sz="2000" i="1">
                <a:solidFill>
                  <a:schemeClr val="tx1"/>
                </a:solidFill>
                <a:sym typeface="Symbol" pitchFamily="18" charset="2"/>
              </a:rPr>
              <a:t>L</a:t>
            </a:r>
            <a:r>
              <a:rPr lang="en-US" sz="2000">
                <a:solidFill>
                  <a:schemeClr val="tx1"/>
                </a:solidFill>
                <a:sym typeface="Symbol" pitchFamily="18" charset="2"/>
              </a:rPr>
              <a:t>[</a:t>
            </a:r>
            <a:r>
              <a:rPr lang="en-US" sz="2000" i="1">
                <a:solidFill>
                  <a:schemeClr val="tx1"/>
                </a:solidFill>
                <a:sym typeface="Symbol" pitchFamily="18" charset="2"/>
              </a:rPr>
              <a:t>i</a:t>
            </a:r>
            <a:r>
              <a:rPr lang="en-US" sz="2000">
                <a:solidFill>
                  <a:schemeClr val="tx1"/>
                </a:solidFill>
                <a:sym typeface="Symbol" pitchFamily="18" charset="2"/>
              </a:rPr>
              <a:t>]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AutoNum type="arabicPlain" startAt="3"/>
            </a:pPr>
            <a:r>
              <a:rPr lang="en-US" sz="2000">
                <a:solidFill>
                  <a:schemeClr val="tx1"/>
                </a:solidFill>
                <a:sym typeface="Symbol" pitchFamily="18" charset="2"/>
              </a:rPr>
              <a:t>                 </a:t>
            </a:r>
            <a:r>
              <a:rPr lang="en-US" sz="2000" i="1">
                <a:solidFill>
                  <a:schemeClr val="tx1"/>
                </a:solidFill>
                <a:sym typeface="Symbol" pitchFamily="18" charset="2"/>
              </a:rPr>
              <a:t>i </a:t>
            </a:r>
            <a:r>
              <a:rPr lang="en-US" sz="2000">
                <a:solidFill>
                  <a:schemeClr val="tx1"/>
                </a:solidFill>
                <a:sym typeface="Symbol" pitchFamily="18" charset="2"/>
              </a:rPr>
              <a:t> </a:t>
            </a:r>
            <a:r>
              <a:rPr lang="en-US" sz="2000" i="1">
                <a:solidFill>
                  <a:schemeClr val="tx1"/>
                </a:solidFill>
                <a:sym typeface="Symbol" pitchFamily="18" charset="2"/>
              </a:rPr>
              <a:t>i</a:t>
            </a:r>
            <a:r>
              <a:rPr lang="en-US" sz="2000">
                <a:solidFill>
                  <a:schemeClr val="tx1"/>
                </a:solidFill>
                <a:sym typeface="Symbol" pitchFamily="18" charset="2"/>
              </a:rPr>
              <a:t> + 1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AutoNum type="arabicPlain" startAt="3"/>
            </a:pPr>
            <a:r>
              <a:rPr lang="en-US" sz="2000">
                <a:solidFill>
                  <a:schemeClr val="tx1"/>
                </a:solidFill>
                <a:sym typeface="Symbol" pitchFamily="18" charset="2"/>
              </a:rPr>
              <a:t>        </a:t>
            </a:r>
            <a:r>
              <a:rPr lang="en-US" sz="2000" b="1">
                <a:solidFill>
                  <a:schemeClr val="hlink"/>
                </a:solidFill>
                <a:sym typeface="Symbol" pitchFamily="18" charset="2"/>
              </a:rPr>
              <a:t>else</a:t>
            </a:r>
            <a:r>
              <a:rPr lang="en-US" sz="2000">
                <a:solidFill>
                  <a:schemeClr val="tx1"/>
                </a:solidFill>
                <a:sym typeface="Symbol" pitchFamily="18" charset="2"/>
              </a:rPr>
              <a:t> </a:t>
            </a:r>
            <a:r>
              <a:rPr lang="en-US" sz="2000" i="1">
                <a:solidFill>
                  <a:schemeClr val="tx1"/>
                </a:solidFill>
                <a:sym typeface="Symbol" pitchFamily="18" charset="2"/>
              </a:rPr>
              <a:t>A</a:t>
            </a:r>
            <a:r>
              <a:rPr lang="en-US" sz="1800">
                <a:solidFill>
                  <a:schemeClr val="tx1"/>
                </a:solidFill>
                <a:sym typeface="Symbol" pitchFamily="18" charset="2"/>
              </a:rPr>
              <a:t>[</a:t>
            </a:r>
            <a:r>
              <a:rPr lang="en-US" sz="1800" i="1">
                <a:solidFill>
                  <a:schemeClr val="tx1"/>
                </a:solidFill>
                <a:sym typeface="Symbol" pitchFamily="18" charset="2"/>
              </a:rPr>
              <a:t>k</a:t>
            </a:r>
            <a:r>
              <a:rPr lang="en-US" sz="1800">
                <a:solidFill>
                  <a:schemeClr val="tx1"/>
                </a:solidFill>
                <a:sym typeface="Symbol" pitchFamily="18" charset="2"/>
              </a:rPr>
              <a:t>] </a:t>
            </a:r>
            <a:r>
              <a:rPr lang="en-US" sz="2000">
                <a:solidFill>
                  <a:schemeClr val="tx1"/>
                </a:solidFill>
                <a:sym typeface="Symbol" pitchFamily="18" charset="2"/>
              </a:rPr>
              <a:t> </a:t>
            </a:r>
            <a:r>
              <a:rPr lang="en-US" sz="2000" i="1">
                <a:solidFill>
                  <a:schemeClr val="tx1"/>
                </a:solidFill>
                <a:sym typeface="Symbol" pitchFamily="18" charset="2"/>
              </a:rPr>
              <a:t>R</a:t>
            </a:r>
            <a:r>
              <a:rPr lang="en-US" sz="2000">
                <a:solidFill>
                  <a:schemeClr val="tx1"/>
                </a:solidFill>
                <a:sym typeface="Symbol" pitchFamily="18" charset="2"/>
              </a:rPr>
              <a:t>[</a:t>
            </a:r>
            <a:r>
              <a:rPr lang="en-US" sz="2000" i="1">
                <a:solidFill>
                  <a:schemeClr val="tx1"/>
                </a:solidFill>
                <a:sym typeface="Symbol" pitchFamily="18" charset="2"/>
              </a:rPr>
              <a:t>j</a:t>
            </a:r>
            <a:r>
              <a:rPr lang="en-US" sz="2000">
                <a:solidFill>
                  <a:schemeClr val="tx1"/>
                </a:solidFill>
                <a:sym typeface="Symbol" pitchFamily="18" charset="2"/>
              </a:rPr>
              <a:t>]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AutoNum type="arabicPlain" startAt="3"/>
            </a:pPr>
            <a:r>
              <a:rPr lang="en-US" sz="2000">
                <a:solidFill>
                  <a:schemeClr val="tx1"/>
                </a:solidFill>
                <a:sym typeface="Symbol" pitchFamily="18" charset="2"/>
              </a:rPr>
              <a:t>                 </a:t>
            </a:r>
            <a:r>
              <a:rPr lang="en-US" sz="2000" i="1">
                <a:solidFill>
                  <a:schemeClr val="tx1"/>
                </a:solidFill>
                <a:sym typeface="Symbol" pitchFamily="18" charset="2"/>
              </a:rPr>
              <a:t>j </a:t>
            </a:r>
            <a:r>
              <a:rPr lang="en-US" sz="2000">
                <a:solidFill>
                  <a:schemeClr val="tx1"/>
                </a:solidFill>
                <a:sym typeface="Symbol" pitchFamily="18" charset="2"/>
              </a:rPr>
              <a:t> </a:t>
            </a:r>
            <a:r>
              <a:rPr lang="en-US" sz="2000" i="1">
                <a:solidFill>
                  <a:schemeClr val="tx1"/>
                </a:solidFill>
                <a:sym typeface="Symbol" pitchFamily="18" charset="2"/>
              </a:rPr>
              <a:t>j</a:t>
            </a:r>
            <a:r>
              <a:rPr lang="en-US" sz="2000">
                <a:solidFill>
                  <a:schemeClr val="tx1"/>
                </a:solidFill>
                <a:sym typeface="Symbol" pitchFamily="18" charset="2"/>
              </a:rPr>
              <a:t> + 1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AutoNum type="arabicPlain" startAt="3"/>
            </a:pPr>
            <a:endParaRPr lang="en-US" sz="2000">
              <a:solidFill>
                <a:schemeClr val="tx1"/>
              </a:solidFill>
              <a:sym typeface="Symbol" pitchFamily="18" charset="2"/>
            </a:endParaRPr>
          </a:p>
          <a:p>
            <a:pPr marL="609600" indent="-609600">
              <a:lnSpc>
                <a:spcPct val="90000"/>
              </a:lnSpc>
              <a:buFont typeface="Wingdings" pitchFamily="2" charset="2"/>
              <a:buAutoNum type="arabicPlain" startAt="3"/>
            </a:pPr>
            <a:endParaRPr lang="en-US" sz="2000" i="1">
              <a:solidFill>
                <a:schemeClr val="tx1"/>
              </a:solidFill>
              <a:sym typeface="Symbol" pitchFamily="18" charset="2"/>
            </a:endParaRPr>
          </a:p>
          <a:p>
            <a:pPr marL="609600" indent="-609600">
              <a:lnSpc>
                <a:spcPct val="90000"/>
              </a:lnSpc>
              <a:buFont typeface="Wingdings" pitchFamily="2" charset="2"/>
              <a:buAutoNum type="arabicPlain" startAt="3"/>
            </a:pPr>
            <a:endParaRPr lang="en-US" sz="2000" b="1" i="1"/>
          </a:p>
          <a:p>
            <a:pPr marL="609600" indent="-609600">
              <a:lnSpc>
                <a:spcPct val="90000"/>
              </a:lnSpc>
              <a:buFont typeface="Wingdings" pitchFamily="2" charset="2"/>
              <a:buNone/>
            </a:pPr>
            <a:r>
              <a:rPr lang="en-US" sz="2000"/>
              <a:t>  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2384425" y="2667002"/>
            <a:ext cx="6538913" cy="2419351"/>
            <a:chOff x="1502" y="1680"/>
            <a:chExt cx="4119" cy="1524"/>
          </a:xfrm>
        </p:grpSpPr>
        <p:sp>
          <p:nvSpPr>
            <p:cNvPr id="9223" name="Text Box 4"/>
            <p:cNvSpPr txBox="1">
              <a:spLocks noChangeArrowheads="1"/>
            </p:cNvSpPr>
            <p:nvPr/>
          </p:nvSpPr>
          <p:spPr bwMode="auto">
            <a:xfrm>
              <a:off x="3275" y="2448"/>
              <a:ext cx="2346" cy="75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CC33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Sentinels</a:t>
              </a:r>
              <a:r>
                <a: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, to avoid having to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check if either subarray is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fully copied at </a:t>
              </a:r>
              <a:r>
                <a: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CC33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each step</a:t>
              </a:r>
              <a:r>
                <a: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.</a:t>
              </a:r>
              <a:endParaRPr kumimoji="0" 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9224" name="Freeform 6"/>
            <p:cNvSpPr>
              <a:spLocks/>
            </p:cNvSpPr>
            <p:nvPr/>
          </p:nvSpPr>
          <p:spPr bwMode="auto">
            <a:xfrm>
              <a:off x="1502" y="1680"/>
              <a:ext cx="1762" cy="840"/>
            </a:xfrm>
            <a:custGeom>
              <a:avLst/>
              <a:gdLst>
                <a:gd name="T0" fmla="*/ 1762 w 1762"/>
                <a:gd name="T1" fmla="*/ 840 h 840"/>
                <a:gd name="T2" fmla="*/ 0 w 1762"/>
                <a:gd name="T3" fmla="*/ 0 h 84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762" h="840">
                  <a:moveTo>
                    <a:pt x="1762" y="84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225" name="Freeform 7"/>
            <p:cNvSpPr>
              <a:spLocks/>
            </p:cNvSpPr>
            <p:nvPr/>
          </p:nvSpPr>
          <p:spPr bwMode="auto">
            <a:xfrm>
              <a:off x="1521" y="1872"/>
              <a:ext cx="1752" cy="669"/>
            </a:xfrm>
            <a:custGeom>
              <a:avLst/>
              <a:gdLst>
                <a:gd name="T0" fmla="*/ 1752 w 1752"/>
                <a:gd name="T1" fmla="*/ 669 h 669"/>
                <a:gd name="T2" fmla="*/ 0 w 1752"/>
                <a:gd name="T3" fmla="*/ 0 h 669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752" h="669">
                  <a:moveTo>
                    <a:pt x="1752" y="669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9222" name="Text Box 10"/>
          <p:cNvSpPr txBox="1">
            <a:spLocks noChangeArrowheads="1"/>
          </p:cNvSpPr>
          <p:nvPr/>
        </p:nvSpPr>
        <p:spPr bwMode="auto">
          <a:xfrm>
            <a:off x="5065713" y="1131888"/>
            <a:ext cx="3395662" cy="210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Input: 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  <a:sym typeface="Symbol" pitchFamily="18" charset="2"/>
              </a:rPr>
              <a:t>Array containing sorted subarrays </a:t>
            </a: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A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[</a:t>
            </a: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p..q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] and </a:t>
            </a: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A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[</a:t>
            </a: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q+1..r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].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Output: Merged sorted subarray in </a:t>
            </a: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A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[</a:t>
            </a: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p..r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].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286BA5-45EF-425C-8007-3E5C51244AD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xmlns="" id="{EA806D6E-FD99-42FB-B984-B6AAFD62C492}"/>
                  </a:ext>
                </a:extLst>
              </p14:cNvPr>
              <p14:cNvContentPartPr/>
              <p14:nvPr/>
            </p14:nvContentPartPr>
            <p14:xfrm>
              <a:off x="9755793" y="2732477"/>
              <a:ext cx="1800" cy="18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A806D6E-FD99-42FB-B984-B6AAFD62C49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746793" y="2723477"/>
                <a:ext cx="19440" cy="19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86594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80"/>
          <p:cNvSpPr txBox="1">
            <a:spLocks noChangeArrowheads="1"/>
          </p:cNvSpPr>
          <p:nvPr/>
        </p:nvSpPr>
        <p:spPr bwMode="auto">
          <a:xfrm>
            <a:off x="4876800" y="3827463"/>
            <a:ext cx="2747963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1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 j </a:t>
            </a:r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Merge – Example </a:t>
            </a:r>
          </a:p>
        </p:txBody>
      </p:sp>
      <p:sp>
        <p:nvSpPr>
          <p:cNvPr id="10245" name="Text Box 4"/>
          <p:cNvSpPr txBox="1">
            <a:spLocks noChangeArrowheads="1"/>
          </p:cNvSpPr>
          <p:nvPr/>
        </p:nvSpPr>
        <p:spPr bwMode="auto">
          <a:xfrm>
            <a:off x="2486025" y="1343025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6 </a:t>
            </a:r>
          </a:p>
        </p:txBody>
      </p:sp>
      <p:sp>
        <p:nvSpPr>
          <p:cNvPr id="10246" name="Text Box 5"/>
          <p:cNvSpPr txBox="1">
            <a:spLocks noChangeArrowheads="1"/>
          </p:cNvSpPr>
          <p:nvPr/>
        </p:nvSpPr>
        <p:spPr bwMode="auto">
          <a:xfrm>
            <a:off x="2994025" y="1343025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8 </a:t>
            </a:r>
          </a:p>
        </p:txBody>
      </p:sp>
      <p:sp>
        <p:nvSpPr>
          <p:cNvPr id="10247" name="Text Box 6"/>
          <p:cNvSpPr txBox="1">
            <a:spLocks noChangeArrowheads="1"/>
          </p:cNvSpPr>
          <p:nvPr/>
        </p:nvSpPr>
        <p:spPr bwMode="auto">
          <a:xfrm>
            <a:off x="3506788" y="1343025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26</a:t>
            </a:r>
          </a:p>
        </p:txBody>
      </p:sp>
      <p:sp>
        <p:nvSpPr>
          <p:cNvPr id="10248" name="Text Box 7"/>
          <p:cNvSpPr txBox="1">
            <a:spLocks noChangeArrowheads="1"/>
          </p:cNvSpPr>
          <p:nvPr/>
        </p:nvSpPr>
        <p:spPr bwMode="auto">
          <a:xfrm>
            <a:off x="4024313" y="1343025"/>
            <a:ext cx="582612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32</a:t>
            </a:r>
          </a:p>
        </p:txBody>
      </p:sp>
      <p:sp>
        <p:nvSpPr>
          <p:cNvPr id="10249" name="Text Box 8"/>
          <p:cNvSpPr txBox="1">
            <a:spLocks noChangeArrowheads="1"/>
          </p:cNvSpPr>
          <p:nvPr/>
        </p:nvSpPr>
        <p:spPr bwMode="auto">
          <a:xfrm>
            <a:off x="4605338" y="1343025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1 </a:t>
            </a:r>
          </a:p>
        </p:txBody>
      </p:sp>
      <p:sp>
        <p:nvSpPr>
          <p:cNvPr id="10250" name="Text Box 9"/>
          <p:cNvSpPr txBox="1">
            <a:spLocks noChangeArrowheads="1"/>
          </p:cNvSpPr>
          <p:nvPr/>
        </p:nvSpPr>
        <p:spPr bwMode="auto">
          <a:xfrm>
            <a:off x="5105400" y="1343025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9 </a:t>
            </a:r>
          </a:p>
        </p:txBody>
      </p:sp>
      <p:sp>
        <p:nvSpPr>
          <p:cNvPr id="10251" name="Text Box 10"/>
          <p:cNvSpPr txBox="1">
            <a:spLocks noChangeArrowheads="1"/>
          </p:cNvSpPr>
          <p:nvPr/>
        </p:nvSpPr>
        <p:spPr bwMode="auto">
          <a:xfrm>
            <a:off x="5613400" y="1343025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42</a:t>
            </a:r>
          </a:p>
        </p:txBody>
      </p:sp>
      <p:sp>
        <p:nvSpPr>
          <p:cNvPr id="10252" name="Text Box 11"/>
          <p:cNvSpPr txBox="1">
            <a:spLocks noChangeArrowheads="1"/>
          </p:cNvSpPr>
          <p:nvPr/>
        </p:nvSpPr>
        <p:spPr bwMode="auto">
          <a:xfrm>
            <a:off x="6097588" y="1343025"/>
            <a:ext cx="582612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43</a:t>
            </a:r>
          </a:p>
        </p:txBody>
      </p:sp>
      <p:sp>
        <p:nvSpPr>
          <p:cNvPr id="10253" name="Text Box 12"/>
          <p:cNvSpPr txBox="1">
            <a:spLocks noChangeArrowheads="1"/>
          </p:cNvSpPr>
          <p:nvPr/>
        </p:nvSpPr>
        <p:spPr bwMode="auto">
          <a:xfrm>
            <a:off x="2292350" y="1398588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0254" name="Text Box 13"/>
          <p:cNvSpPr txBox="1">
            <a:spLocks noChangeArrowheads="1"/>
          </p:cNvSpPr>
          <p:nvPr/>
        </p:nvSpPr>
        <p:spPr bwMode="auto">
          <a:xfrm>
            <a:off x="1393825" y="1343025"/>
            <a:ext cx="1100138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  …</a:t>
            </a:r>
          </a:p>
        </p:txBody>
      </p:sp>
      <p:sp>
        <p:nvSpPr>
          <p:cNvPr id="10255" name="Text Box 14"/>
          <p:cNvSpPr txBox="1">
            <a:spLocks noChangeArrowheads="1"/>
          </p:cNvSpPr>
          <p:nvPr/>
        </p:nvSpPr>
        <p:spPr bwMode="auto">
          <a:xfrm>
            <a:off x="6688138" y="1344613"/>
            <a:ext cx="1100137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  …</a:t>
            </a:r>
          </a:p>
        </p:txBody>
      </p:sp>
      <p:sp>
        <p:nvSpPr>
          <p:cNvPr id="10256" name="Text Box 15"/>
          <p:cNvSpPr txBox="1">
            <a:spLocks noChangeArrowheads="1"/>
          </p:cNvSpPr>
          <p:nvPr/>
        </p:nvSpPr>
        <p:spPr bwMode="auto">
          <a:xfrm>
            <a:off x="461963" y="1285875"/>
            <a:ext cx="4778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A</a:t>
            </a:r>
          </a:p>
        </p:txBody>
      </p:sp>
      <p:sp>
        <p:nvSpPr>
          <p:cNvPr id="10257" name="Text Box 16"/>
          <p:cNvSpPr txBox="1">
            <a:spLocks noChangeArrowheads="1"/>
          </p:cNvSpPr>
          <p:nvPr/>
        </p:nvSpPr>
        <p:spPr bwMode="auto">
          <a:xfrm>
            <a:off x="2516188" y="1952625"/>
            <a:ext cx="422275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1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k                                                   </a:t>
            </a:r>
          </a:p>
        </p:txBody>
      </p:sp>
      <p:sp>
        <p:nvSpPr>
          <p:cNvPr id="10258" name="Text Box 17"/>
          <p:cNvSpPr txBox="1">
            <a:spLocks noChangeArrowheads="1"/>
          </p:cNvSpPr>
          <p:nvPr/>
        </p:nvSpPr>
        <p:spPr bwMode="auto">
          <a:xfrm>
            <a:off x="1498600" y="3265488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6 </a:t>
            </a:r>
          </a:p>
        </p:txBody>
      </p:sp>
      <p:sp>
        <p:nvSpPr>
          <p:cNvPr id="10259" name="Text Box 18"/>
          <p:cNvSpPr txBox="1">
            <a:spLocks noChangeArrowheads="1"/>
          </p:cNvSpPr>
          <p:nvPr/>
        </p:nvSpPr>
        <p:spPr bwMode="auto">
          <a:xfrm>
            <a:off x="2006600" y="3265488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8 </a:t>
            </a:r>
          </a:p>
        </p:txBody>
      </p:sp>
      <p:sp>
        <p:nvSpPr>
          <p:cNvPr id="10260" name="Text Box 19"/>
          <p:cNvSpPr txBox="1">
            <a:spLocks noChangeArrowheads="1"/>
          </p:cNvSpPr>
          <p:nvPr/>
        </p:nvSpPr>
        <p:spPr bwMode="auto">
          <a:xfrm>
            <a:off x="2519363" y="3265488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26</a:t>
            </a:r>
          </a:p>
        </p:txBody>
      </p:sp>
      <p:sp>
        <p:nvSpPr>
          <p:cNvPr id="10261" name="Text Box 20"/>
          <p:cNvSpPr txBox="1">
            <a:spLocks noChangeArrowheads="1"/>
          </p:cNvSpPr>
          <p:nvPr/>
        </p:nvSpPr>
        <p:spPr bwMode="auto">
          <a:xfrm>
            <a:off x="3036888" y="3265488"/>
            <a:ext cx="582612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32</a:t>
            </a:r>
          </a:p>
        </p:txBody>
      </p:sp>
      <p:sp>
        <p:nvSpPr>
          <p:cNvPr id="10262" name="Text Box 21"/>
          <p:cNvSpPr txBox="1">
            <a:spLocks noChangeArrowheads="1"/>
          </p:cNvSpPr>
          <p:nvPr/>
        </p:nvSpPr>
        <p:spPr bwMode="auto">
          <a:xfrm>
            <a:off x="4878388" y="3278188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1 </a:t>
            </a:r>
          </a:p>
        </p:txBody>
      </p:sp>
      <p:sp>
        <p:nvSpPr>
          <p:cNvPr id="10263" name="Text Box 22"/>
          <p:cNvSpPr txBox="1">
            <a:spLocks noChangeArrowheads="1"/>
          </p:cNvSpPr>
          <p:nvPr/>
        </p:nvSpPr>
        <p:spPr bwMode="auto">
          <a:xfrm>
            <a:off x="5378450" y="3278188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9 </a:t>
            </a:r>
          </a:p>
        </p:txBody>
      </p:sp>
      <p:sp>
        <p:nvSpPr>
          <p:cNvPr id="10264" name="Text Box 23"/>
          <p:cNvSpPr txBox="1">
            <a:spLocks noChangeArrowheads="1"/>
          </p:cNvSpPr>
          <p:nvPr/>
        </p:nvSpPr>
        <p:spPr bwMode="auto">
          <a:xfrm>
            <a:off x="5886450" y="3278188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42</a:t>
            </a:r>
          </a:p>
        </p:txBody>
      </p:sp>
      <p:sp>
        <p:nvSpPr>
          <p:cNvPr id="10265" name="Text Box 24"/>
          <p:cNvSpPr txBox="1">
            <a:spLocks noChangeArrowheads="1"/>
          </p:cNvSpPr>
          <p:nvPr/>
        </p:nvSpPr>
        <p:spPr bwMode="auto">
          <a:xfrm>
            <a:off x="6370638" y="3278188"/>
            <a:ext cx="582612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43</a:t>
            </a:r>
          </a:p>
        </p:txBody>
      </p:sp>
      <p:sp>
        <p:nvSpPr>
          <p:cNvPr id="431132" name="Text Box 28"/>
          <p:cNvSpPr txBox="1">
            <a:spLocks noChangeArrowheads="1"/>
          </p:cNvSpPr>
          <p:nvPr/>
        </p:nvSpPr>
        <p:spPr bwMode="auto">
          <a:xfrm>
            <a:off x="2593975" y="1952625"/>
            <a:ext cx="422275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1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      k                                            </a:t>
            </a:r>
          </a:p>
        </p:txBody>
      </p:sp>
      <p:sp>
        <p:nvSpPr>
          <p:cNvPr id="431133" name="Text Box 29"/>
          <p:cNvSpPr txBox="1">
            <a:spLocks noChangeArrowheads="1"/>
          </p:cNvSpPr>
          <p:nvPr/>
        </p:nvSpPr>
        <p:spPr bwMode="auto">
          <a:xfrm>
            <a:off x="2416175" y="1952625"/>
            <a:ext cx="429895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1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              k                                     </a:t>
            </a:r>
          </a:p>
        </p:txBody>
      </p:sp>
      <p:sp>
        <p:nvSpPr>
          <p:cNvPr id="431134" name="Text Box 30"/>
          <p:cNvSpPr txBox="1">
            <a:spLocks noChangeArrowheads="1"/>
          </p:cNvSpPr>
          <p:nvPr/>
        </p:nvSpPr>
        <p:spPr bwMode="auto">
          <a:xfrm>
            <a:off x="2568575" y="1952625"/>
            <a:ext cx="407035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1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                    k                            </a:t>
            </a:r>
          </a:p>
        </p:txBody>
      </p:sp>
      <p:sp>
        <p:nvSpPr>
          <p:cNvPr id="431135" name="Text Box 31"/>
          <p:cNvSpPr txBox="1">
            <a:spLocks noChangeArrowheads="1"/>
          </p:cNvSpPr>
          <p:nvPr/>
        </p:nvSpPr>
        <p:spPr bwMode="auto">
          <a:xfrm>
            <a:off x="2416175" y="1952625"/>
            <a:ext cx="475615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1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                             k                            </a:t>
            </a:r>
          </a:p>
        </p:txBody>
      </p:sp>
      <p:sp>
        <p:nvSpPr>
          <p:cNvPr id="431136" name="Text Box 32"/>
          <p:cNvSpPr txBox="1">
            <a:spLocks noChangeArrowheads="1"/>
          </p:cNvSpPr>
          <p:nvPr/>
        </p:nvSpPr>
        <p:spPr bwMode="auto">
          <a:xfrm>
            <a:off x="2416175" y="1952625"/>
            <a:ext cx="475615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1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                                   k                      </a:t>
            </a:r>
          </a:p>
        </p:txBody>
      </p:sp>
      <p:sp>
        <p:nvSpPr>
          <p:cNvPr id="431137" name="Text Box 33"/>
          <p:cNvSpPr txBox="1">
            <a:spLocks noChangeArrowheads="1"/>
          </p:cNvSpPr>
          <p:nvPr/>
        </p:nvSpPr>
        <p:spPr bwMode="auto">
          <a:xfrm>
            <a:off x="2416175" y="1952625"/>
            <a:ext cx="490855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1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                                          k                 </a:t>
            </a:r>
          </a:p>
        </p:txBody>
      </p:sp>
      <p:sp>
        <p:nvSpPr>
          <p:cNvPr id="431138" name="Text Box 34"/>
          <p:cNvSpPr txBox="1">
            <a:spLocks noChangeArrowheads="1"/>
          </p:cNvSpPr>
          <p:nvPr/>
        </p:nvSpPr>
        <p:spPr bwMode="auto">
          <a:xfrm>
            <a:off x="2416175" y="1952625"/>
            <a:ext cx="513715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1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                                                 k             </a:t>
            </a:r>
          </a:p>
        </p:txBody>
      </p:sp>
      <p:sp>
        <p:nvSpPr>
          <p:cNvPr id="10273" name="Text Box 35"/>
          <p:cNvSpPr txBox="1">
            <a:spLocks noChangeArrowheads="1"/>
          </p:cNvSpPr>
          <p:nvPr/>
        </p:nvSpPr>
        <p:spPr bwMode="auto">
          <a:xfrm>
            <a:off x="1497013" y="3827463"/>
            <a:ext cx="2249487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1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                          </a:t>
            </a:r>
          </a:p>
        </p:txBody>
      </p:sp>
      <p:sp>
        <p:nvSpPr>
          <p:cNvPr id="431140" name="Text Box 36"/>
          <p:cNvSpPr txBox="1">
            <a:spLocks noChangeArrowheads="1"/>
          </p:cNvSpPr>
          <p:nvPr/>
        </p:nvSpPr>
        <p:spPr bwMode="auto">
          <a:xfrm>
            <a:off x="1497013" y="3827463"/>
            <a:ext cx="2859087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1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       i                          </a:t>
            </a:r>
          </a:p>
        </p:txBody>
      </p:sp>
      <p:sp>
        <p:nvSpPr>
          <p:cNvPr id="431141" name="Text Box 37"/>
          <p:cNvSpPr txBox="1">
            <a:spLocks noChangeArrowheads="1"/>
          </p:cNvSpPr>
          <p:nvPr/>
        </p:nvSpPr>
        <p:spPr bwMode="auto">
          <a:xfrm>
            <a:off x="1497013" y="3827463"/>
            <a:ext cx="2249487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1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              i           </a:t>
            </a:r>
          </a:p>
        </p:txBody>
      </p:sp>
      <p:sp>
        <p:nvSpPr>
          <p:cNvPr id="431142" name="Text Box 38"/>
          <p:cNvSpPr txBox="1">
            <a:spLocks noChangeArrowheads="1"/>
          </p:cNvSpPr>
          <p:nvPr/>
        </p:nvSpPr>
        <p:spPr bwMode="auto">
          <a:xfrm>
            <a:off x="1497013" y="3827463"/>
            <a:ext cx="2173287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1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                     i   </a:t>
            </a:r>
          </a:p>
        </p:txBody>
      </p:sp>
      <p:sp>
        <p:nvSpPr>
          <p:cNvPr id="10277" name="Text Box 46"/>
          <p:cNvSpPr txBox="1">
            <a:spLocks noChangeArrowheads="1"/>
          </p:cNvSpPr>
          <p:nvPr/>
        </p:nvSpPr>
        <p:spPr bwMode="auto">
          <a:xfrm>
            <a:off x="3614738" y="3265488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</a:t>
            </a: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  <a:sym typeface="Symbol" pitchFamily="18" charset="2"/>
              </a:rPr>
              <a:t></a:t>
            </a: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</a:t>
            </a:r>
          </a:p>
        </p:txBody>
      </p:sp>
      <p:sp>
        <p:nvSpPr>
          <p:cNvPr id="10278" name="Text Box 47"/>
          <p:cNvSpPr txBox="1">
            <a:spLocks noChangeArrowheads="1"/>
          </p:cNvSpPr>
          <p:nvPr/>
        </p:nvSpPr>
        <p:spPr bwMode="auto">
          <a:xfrm>
            <a:off x="6977063" y="3278188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</a:t>
            </a: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  <a:sym typeface="Symbol" pitchFamily="18" charset="2"/>
              </a:rPr>
              <a:t></a:t>
            </a: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</a:t>
            </a:r>
          </a:p>
        </p:txBody>
      </p:sp>
      <p:sp>
        <p:nvSpPr>
          <p:cNvPr id="431152" name="Text Box 48"/>
          <p:cNvSpPr txBox="1">
            <a:spLocks noChangeArrowheads="1"/>
          </p:cNvSpPr>
          <p:nvPr/>
        </p:nvSpPr>
        <p:spPr bwMode="auto">
          <a:xfrm>
            <a:off x="1649413" y="3827463"/>
            <a:ext cx="2554287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1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                          i   </a:t>
            </a:r>
          </a:p>
        </p:txBody>
      </p:sp>
      <p:sp>
        <p:nvSpPr>
          <p:cNvPr id="431147" name="Text Box 43"/>
          <p:cNvSpPr txBox="1">
            <a:spLocks noChangeArrowheads="1"/>
          </p:cNvSpPr>
          <p:nvPr/>
        </p:nvSpPr>
        <p:spPr bwMode="auto">
          <a:xfrm>
            <a:off x="4841875" y="3827463"/>
            <a:ext cx="2554288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1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       j                      </a:t>
            </a:r>
          </a:p>
        </p:txBody>
      </p:sp>
      <p:sp>
        <p:nvSpPr>
          <p:cNvPr id="431148" name="Text Box 44"/>
          <p:cNvSpPr txBox="1">
            <a:spLocks noChangeArrowheads="1"/>
          </p:cNvSpPr>
          <p:nvPr/>
        </p:nvSpPr>
        <p:spPr bwMode="auto">
          <a:xfrm>
            <a:off x="4841875" y="3827463"/>
            <a:ext cx="2249488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1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              j           </a:t>
            </a:r>
          </a:p>
        </p:txBody>
      </p:sp>
      <p:sp>
        <p:nvSpPr>
          <p:cNvPr id="431149" name="Text Box 45"/>
          <p:cNvSpPr txBox="1">
            <a:spLocks noChangeArrowheads="1"/>
          </p:cNvSpPr>
          <p:nvPr/>
        </p:nvSpPr>
        <p:spPr bwMode="auto">
          <a:xfrm>
            <a:off x="4841875" y="3827463"/>
            <a:ext cx="2173288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1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                     j   </a:t>
            </a:r>
          </a:p>
        </p:txBody>
      </p:sp>
      <p:sp>
        <p:nvSpPr>
          <p:cNvPr id="431153" name="Text Box 49"/>
          <p:cNvSpPr txBox="1">
            <a:spLocks noChangeArrowheads="1"/>
          </p:cNvSpPr>
          <p:nvPr/>
        </p:nvSpPr>
        <p:spPr bwMode="auto">
          <a:xfrm>
            <a:off x="4724400" y="3827463"/>
            <a:ext cx="2747963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1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                             j </a:t>
            </a:r>
          </a:p>
        </p:txBody>
      </p:sp>
      <p:sp>
        <p:nvSpPr>
          <p:cNvPr id="431157" name="Text Box 53"/>
          <p:cNvSpPr txBox="1">
            <a:spLocks noChangeArrowheads="1"/>
          </p:cNvSpPr>
          <p:nvPr/>
        </p:nvSpPr>
        <p:spPr bwMode="auto">
          <a:xfrm>
            <a:off x="1500188" y="3267075"/>
            <a:ext cx="508000" cy="476250"/>
          </a:xfrm>
          <a:prstGeom prst="rect">
            <a:avLst/>
          </a:prstGeom>
          <a:solidFill>
            <a:srgbClr val="66C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6 </a:t>
            </a:r>
          </a:p>
        </p:txBody>
      </p:sp>
      <p:sp>
        <p:nvSpPr>
          <p:cNvPr id="431158" name="Text Box 54"/>
          <p:cNvSpPr txBox="1">
            <a:spLocks noChangeArrowheads="1"/>
          </p:cNvSpPr>
          <p:nvPr/>
        </p:nvSpPr>
        <p:spPr bwMode="auto">
          <a:xfrm>
            <a:off x="2008188" y="3267075"/>
            <a:ext cx="508000" cy="476250"/>
          </a:xfrm>
          <a:prstGeom prst="rect">
            <a:avLst/>
          </a:prstGeom>
          <a:solidFill>
            <a:srgbClr val="66C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8 </a:t>
            </a:r>
          </a:p>
        </p:txBody>
      </p:sp>
      <p:sp>
        <p:nvSpPr>
          <p:cNvPr id="431159" name="Text Box 55"/>
          <p:cNvSpPr txBox="1">
            <a:spLocks noChangeArrowheads="1"/>
          </p:cNvSpPr>
          <p:nvPr/>
        </p:nvSpPr>
        <p:spPr bwMode="auto">
          <a:xfrm>
            <a:off x="2520950" y="3267075"/>
            <a:ext cx="508000" cy="476250"/>
          </a:xfrm>
          <a:prstGeom prst="rect">
            <a:avLst/>
          </a:prstGeom>
          <a:solidFill>
            <a:srgbClr val="66C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26</a:t>
            </a:r>
          </a:p>
        </p:txBody>
      </p:sp>
      <p:sp>
        <p:nvSpPr>
          <p:cNvPr id="431160" name="Text Box 56"/>
          <p:cNvSpPr txBox="1">
            <a:spLocks noChangeArrowheads="1"/>
          </p:cNvSpPr>
          <p:nvPr/>
        </p:nvSpPr>
        <p:spPr bwMode="auto">
          <a:xfrm>
            <a:off x="3038475" y="3267075"/>
            <a:ext cx="582613" cy="476250"/>
          </a:xfrm>
          <a:prstGeom prst="rect">
            <a:avLst/>
          </a:prstGeom>
          <a:solidFill>
            <a:srgbClr val="66C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32</a:t>
            </a:r>
          </a:p>
        </p:txBody>
      </p:sp>
      <p:sp>
        <p:nvSpPr>
          <p:cNvPr id="431164" name="Text Box 60"/>
          <p:cNvSpPr txBox="1">
            <a:spLocks noChangeArrowheads="1"/>
          </p:cNvSpPr>
          <p:nvPr/>
        </p:nvSpPr>
        <p:spPr bwMode="auto">
          <a:xfrm>
            <a:off x="4865688" y="3281363"/>
            <a:ext cx="508000" cy="476250"/>
          </a:xfrm>
          <a:prstGeom prst="rect">
            <a:avLst/>
          </a:prstGeom>
          <a:solidFill>
            <a:srgbClr val="66C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1 </a:t>
            </a:r>
          </a:p>
        </p:txBody>
      </p:sp>
      <p:sp>
        <p:nvSpPr>
          <p:cNvPr id="431165" name="Text Box 61"/>
          <p:cNvSpPr txBox="1">
            <a:spLocks noChangeArrowheads="1"/>
          </p:cNvSpPr>
          <p:nvPr/>
        </p:nvSpPr>
        <p:spPr bwMode="auto">
          <a:xfrm>
            <a:off x="5365750" y="3281363"/>
            <a:ext cx="508000" cy="476250"/>
          </a:xfrm>
          <a:prstGeom prst="rect">
            <a:avLst/>
          </a:prstGeom>
          <a:solidFill>
            <a:srgbClr val="66C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9 </a:t>
            </a:r>
          </a:p>
        </p:txBody>
      </p:sp>
      <p:sp>
        <p:nvSpPr>
          <p:cNvPr id="431166" name="Text Box 62"/>
          <p:cNvSpPr txBox="1">
            <a:spLocks noChangeArrowheads="1"/>
          </p:cNvSpPr>
          <p:nvPr/>
        </p:nvSpPr>
        <p:spPr bwMode="auto">
          <a:xfrm>
            <a:off x="5873750" y="3281363"/>
            <a:ext cx="508000" cy="476250"/>
          </a:xfrm>
          <a:prstGeom prst="rect">
            <a:avLst/>
          </a:prstGeom>
          <a:solidFill>
            <a:srgbClr val="66C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42</a:t>
            </a:r>
          </a:p>
        </p:txBody>
      </p:sp>
      <p:sp>
        <p:nvSpPr>
          <p:cNvPr id="431167" name="Text Box 63"/>
          <p:cNvSpPr txBox="1">
            <a:spLocks noChangeArrowheads="1"/>
          </p:cNvSpPr>
          <p:nvPr/>
        </p:nvSpPr>
        <p:spPr bwMode="auto">
          <a:xfrm>
            <a:off x="6357938" y="3281363"/>
            <a:ext cx="582612" cy="476250"/>
          </a:xfrm>
          <a:prstGeom prst="rect">
            <a:avLst/>
          </a:prstGeom>
          <a:solidFill>
            <a:srgbClr val="66C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43</a:t>
            </a:r>
          </a:p>
        </p:txBody>
      </p:sp>
      <p:sp>
        <p:nvSpPr>
          <p:cNvPr id="431170" name="Text Box 66"/>
          <p:cNvSpPr txBox="1">
            <a:spLocks noChangeArrowheads="1"/>
          </p:cNvSpPr>
          <p:nvPr/>
        </p:nvSpPr>
        <p:spPr bwMode="auto">
          <a:xfrm>
            <a:off x="2489200" y="1346200"/>
            <a:ext cx="508000" cy="47625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1 </a:t>
            </a:r>
          </a:p>
        </p:txBody>
      </p:sp>
      <p:sp>
        <p:nvSpPr>
          <p:cNvPr id="431171" name="Text Box 67"/>
          <p:cNvSpPr txBox="1">
            <a:spLocks noChangeArrowheads="1"/>
          </p:cNvSpPr>
          <p:nvPr/>
        </p:nvSpPr>
        <p:spPr bwMode="auto">
          <a:xfrm>
            <a:off x="2997200" y="1346200"/>
            <a:ext cx="508000" cy="47625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6 </a:t>
            </a:r>
          </a:p>
        </p:txBody>
      </p:sp>
      <p:sp>
        <p:nvSpPr>
          <p:cNvPr id="431172" name="Text Box 68"/>
          <p:cNvSpPr txBox="1">
            <a:spLocks noChangeArrowheads="1"/>
          </p:cNvSpPr>
          <p:nvPr/>
        </p:nvSpPr>
        <p:spPr bwMode="auto">
          <a:xfrm>
            <a:off x="3509963" y="1346200"/>
            <a:ext cx="508000" cy="47625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8 </a:t>
            </a:r>
          </a:p>
        </p:txBody>
      </p:sp>
      <p:sp>
        <p:nvSpPr>
          <p:cNvPr id="431173" name="Text Box 69"/>
          <p:cNvSpPr txBox="1">
            <a:spLocks noChangeArrowheads="1"/>
          </p:cNvSpPr>
          <p:nvPr/>
        </p:nvSpPr>
        <p:spPr bwMode="auto">
          <a:xfrm>
            <a:off x="4027488" y="1346200"/>
            <a:ext cx="582612" cy="47625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9 </a:t>
            </a:r>
          </a:p>
        </p:txBody>
      </p:sp>
      <p:sp>
        <p:nvSpPr>
          <p:cNvPr id="431174" name="Text Box 70"/>
          <p:cNvSpPr txBox="1">
            <a:spLocks noChangeArrowheads="1"/>
          </p:cNvSpPr>
          <p:nvPr/>
        </p:nvSpPr>
        <p:spPr bwMode="auto">
          <a:xfrm>
            <a:off x="4608513" y="1346200"/>
            <a:ext cx="508000" cy="47625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26</a:t>
            </a:r>
          </a:p>
        </p:txBody>
      </p:sp>
      <p:sp>
        <p:nvSpPr>
          <p:cNvPr id="431175" name="Text Box 71"/>
          <p:cNvSpPr txBox="1">
            <a:spLocks noChangeArrowheads="1"/>
          </p:cNvSpPr>
          <p:nvPr/>
        </p:nvSpPr>
        <p:spPr bwMode="auto">
          <a:xfrm>
            <a:off x="5108575" y="1346200"/>
            <a:ext cx="508000" cy="47625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32</a:t>
            </a:r>
          </a:p>
        </p:txBody>
      </p:sp>
      <p:sp>
        <p:nvSpPr>
          <p:cNvPr id="431176" name="Text Box 72"/>
          <p:cNvSpPr txBox="1">
            <a:spLocks noChangeArrowheads="1"/>
          </p:cNvSpPr>
          <p:nvPr/>
        </p:nvSpPr>
        <p:spPr bwMode="auto">
          <a:xfrm>
            <a:off x="5616575" y="1346200"/>
            <a:ext cx="508000" cy="47625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42</a:t>
            </a:r>
          </a:p>
        </p:txBody>
      </p:sp>
      <p:sp>
        <p:nvSpPr>
          <p:cNvPr id="431177" name="Text Box 73"/>
          <p:cNvSpPr txBox="1">
            <a:spLocks noChangeArrowheads="1"/>
          </p:cNvSpPr>
          <p:nvPr/>
        </p:nvSpPr>
        <p:spPr bwMode="auto">
          <a:xfrm>
            <a:off x="6100763" y="1346200"/>
            <a:ext cx="582612" cy="47625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43</a:t>
            </a:r>
          </a:p>
        </p:txBody>
      </p:sp>
      <p:sp>
        <p:nvSpPr>
          <p:cNvPr id="431180" name="Text Box 76"/>
          <p:cNvSpPr txBox="1">
            <a:spLocks noChangeArrowheads="1"/>
          </p:cNvSpPr>
          <p:nvPr/>
        </p:nvSpPr>
        <p:spPr bwMode="auto">
          <a:xfrm>
            <a:off x="2344738" y="1952625"/>
            <a:ext cx="5360987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1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                                                        k             </a:t>
            </a:r>
          </a:p>
        </p:txBody>
      </p:sp>
      <p:sp>
        <p:nvSpPr>
          <p:cNvPr id="10301" name="Text Box 78"/>
          <p:cNvSpPr txBox="1">
            <a:spLocks noChangeArrowheads="1"/>
          </p:cNvSpPr>
          <p:nvPr/>
        </p:nvSpPr>
        <p:spPr bwMode="auto">
          <a:xfrm>
            <a:off x="1062038" y="3190875"/>
            <a:ext cx="4095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L</a:t>
            </a:r>
          </a:p>
        </p:txBody>
      </p:sp>
      <p:sp>
        <p:nvSpPr>
          <p:cNvPr id="10302" name="Text Box 79"/>
          <p:cNvSpPr txBox="1">
            <a:spLocks noChangeArrowheads="1"/>
          </p:cNvSpPr>
          <p:nvPr/>
        </p:nvSpPr>
        <p:spPr bwMode="auto">
          <a:xfrm>
            <a:off x="4454525" y="3238500"/>
            <a:ext cx="431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286BA5-45EF-425C-8007-3E5C51244AD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54618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1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1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1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1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1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1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1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1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1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1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1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1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1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1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1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1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1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1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1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1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1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1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1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1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1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1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1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1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1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1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1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0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1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1132" grpId="0" animBg="1" autoUpdateAnimBg="0"/>
      <p:bldP spid="431133" grpId="0" animBg="1" autoUpdateAnimBg="0"/>
      <p:bldP spid="431134" grpId="0" animBg="1" autoUpdateAnimBg="0"/>
      <p:bldP spid="431135" grpId="0" animBg="1" autoUpdateAnimBg="0"/>
      <p:bldP spid="431136" grpId="0" animBg="1" autoUpdateAnimBg="0"/>
      <p:bldP spid="431137" grpId="0" animBg="1" autoUpdateAnimBg="0"/>
      <p:bldP spid="431138" grpId="0" animBg="1" autoUpdateAnimBg="0"/>
      <p:bldP spid="431140" grpId="0" animBg="1" autoUpdateAnimBg="0"/>
      <p:bldP spid="431141" grpId="0" animBg="1" autoUpdateAnimBg="0"/>
      <p:bldP spid="431142" grpId="0" animBg="1" autoUpdateAnimBg="0"/>
      <p:bldP spid="431152" grpId="0" animBg="1" autoUpdateAnimBg="0"/>
      <p:bldP spid="431147" grpId="0" animBg="1" autoUpdateAnimBg="0"/>
      <p:bldP spid="431148" grpId="0" animBg="1" autoUpdateAnimBg="0"/>
      <p:bldP spid="431149" grpId="0" animBg="1" autoUpdateAnimBg="0"/>
      <p:bldP spid="431153" grpId="0" animBg="1" autoUpdateAnimBg="0"/>
      <p:bldP spid="431157" grpId="0" animBg="1" autoUpdateAnimBg="0"/>
      <p:bldP spid="431158" grpId="0" animBg="1" autoUpdateAnimBg="0"/>
      <p:bldP spid="431159" grpId="0" animBg="1" autoUpdateAnimBg="0"/>
      <p:bldP spid="431160" grpId="0" animBg="1" autoUpdateAnimBg="0"/>
      <p:bldP spid="431164" grpId="0" animBg="1" autoUpdateAnimBg="0"/>
      <p:bldP spid="431165" grpId="0" animBg="1" autoUpdateAnimBg="0"/>
      <p:bldP spid="431166" grpId="0" animBg="1" autoUpdateAnimBg="0"/>
      <p:bldP spid="431167" grpId="0" animBg="1" autoUpdateAnimBg="0"/>
      <p:bldP spid="431170" grpId="0" animBg="1" autoUpdateAnimBg="0"/>
      <p:bldP spid="431171" grpId="0" animBg="1" autoUpdateAnimBg="0"/>
      <p:bldP spid="431172" grpId="0" animBg="1" autoUpdateAnimBg="0"/>
      <p:bldP spid="431173" grpId="0" animBg="1" autoUpdateAnimBg="0"/>
      <p:bldP spid="431174" grpId="0" animBg="1" autoUpdateAnimBg="0"/>
      <p:bldP spid="431175" grpId="0" animBg="1" autoUpdateAnimBg="0"/>
      <p:bldP spid="431176" grpId="0" animBg="1" autoUpdateAnimBg="0"/>
      <p:bldP spid="431177" grpId="0" animBg="1" autoUpdateAnimBg="0"/>
      <p:bldP spid="431180" grpId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-136424"/>
            <a:ext cx="8229600" cy="1143000"/>
          </a:xfrm>
        </p:spPr>
        <p:txBody>
          <a:bodyPr/>
          <a:lstStyle/>
          <a:p>
            <a:r>
              <a:rPr lang="en-US" dirty="0"/>
              <a:t>Analysis of Merge Sort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401951"/>
            <a:ext cx="83439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CC3300"/>
                </a:solidFill>
              </a:rPr>
              <a:t>Running time </a:t>
            </a:r>
            <a:r>
              <a:rPr lang="en-US" sz="2800" b="1" i="1" dirty="0">
                <a:solidFill>
                  <a:schemeClr val="hlink"/>
                </a:solidFill>
              </a:rPr>
              <a:t>T</a:t>
            </a:r>
            <a:r>
              <a:rPr lang="en-US" sz="2800" b="1" dirty="0">
                <a:solidFill>
                  <a:schemeClr val="hlink"/>
                </a:solidFill>
              </a:rPr>
              <a:t>(</a:t>
            </a:r>
            <a:r>
              <a:rPr lang="en-US" sz="2800" b="1" i="1" dirty="0">
                <a:solidFill>
                  <a:schemeClr val="hlink"/>
                </a:solidFill>
              </a:rPr>
              <a:t>n</a:t>
            </a:r>
            <a:r>
              <a:rPr lang="en-US" sz="2800" b="1" dirty="0">
                <a:solidFill>
                  <a:schemeClr val="hlink"/>
                </a:solidFill>
              </a:rPr>
              <a:t>)</a:t>
            </a:r>
            <a:r>
              <a:rPr lang="en-US" sz="2800" dirty="0">
                <a:solidFill>
                  <a:srgbClr val="CC3300"/>
                </a:solidFill>
              </a:rPr>
              <a:t> of Merge Sort: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Divide: computing the middle takes </a:t>
            </a:r>
            <a:r>
              <a:rPr lang="en-US" sz="2800" dirty="0">
                <a:solidFill>
                  <a:srgbClr val="CC3300"/>
                </a:solidFill>
                <a:sym typeface="Symbol" pitchFamily="18" charset="2"/>
              </a:rPr>
              <a:t></a:t>
            </a:r>
            <a:r>
              <a:rPr lang="en-US" sz="2800" dirty="0">
                <a:solidFill>
                  <a:srgbClr val="CC3300"/>
                </a:solidFill>
              </a:rPr>
              <a:t>(1)</a:t>
            </a:r>
            <a:r>
              <a:rPr lang="en-US" sz="2800" i="1" dirty="0">
                <a:solidFill>
                  <a:srgbClr val="3DDE2C"/>
                </a:solidFill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Conquer: solving 2 subproblems takes </a:t>
            </a:r>
            <a:r>
              <a:rPr lang="en-US" sz="2800" dirty="0">
                <a:solidFill>
                  <a:srgbClr val="CC3300"/>
                </a:solidFill>
              </a:rPr>
              <a:t>2</a:t>
            </a:r>
            <a:r>
              <a:rPr lang="en-US" sz="2800" i="1" dirty="0">
                <a:solidFill>
                  <a:srgbClr val="CC3300"/>
                </a:solidFill>
              </a:rPr>
              <a:t>T</a:t>
            </a:r>
            <a:r>
              <a:rPr lang="en-US" sz="2800" dirty="0">
                <a:solidFill>
                  <a:srgbClr val="CC3300"/>
                </a:solidFill>
              </a:rPr>
              <a:t>(</a:t>
            </a:r>
            <a:r>
              <a:rPr lang="en-US" sz="2800" i="1" dirty="0">
                <a:solidFill>
                  <a:srgbClr val="CC3300"/>
                </a:solidFill>
              </a:rPr>
              <a:t>n</a:t>
            </a:r>
            <a:r>
              <a:rPr lang="en-US" sz="2800" dirty="0">
                <a:solidFill>
                  <a:srgbClr val="CC3300"/>
                </a:solidFill>
              </a:rPr>
              <a:t>/2)</a:t>
            </a:r>
            <a:r>
              <a:rPr lang="en-US" sz="2800" i="1" dirty="0">
                <a:solidFill>
                  <a:srgbClr val="3DDE2C"/>
                </a:solidFill>
              </a:rPr>
              <a:t> </a:t>
            </a:r>
            <a:endParaRPr lang="en-US" sz="2800" dirty="0"/>
          </a:p>
          <a:p>
            <a:pPr>
              <a:lnSpc>
                <a:spcPct val="90000"/>
              </a:lnSpc>
            </a:pPr>
            <a:r>
              <a:rPr lang="en-US" sz="2800" dirty="0"/>
              <a:t>Combine: merging </a:t>
            </a:r>
            <a:r>
              <a:rPr lang="en-US" sz="2800" i="1" dirty="0"/>
              <a:t>n</a:t>
            </a:r>
            <a:r>
              <a:rPr lang="en-US" sz="2800" dirty="0"/>
              <a:t> elements takes </a:t>
            </a:r>
            <a:r>
              <a:rPr lang="en-US" sz="2800" dirty="0">
                <a:solidFill>
                  <a:srgbClr val="CC3300"/>
                </a:solidFill>
                <a:sym typeface="Symbol" pitchFamily="18" charset="2"/>
              </a:rPr>
              <a:t></a:t>
            </a:r>
            <a:r>
              <a:rPr lang="en-US" sz="2800" dirty="0">
                <a:solidFill>
                  <a:srgbClr val="CC3300"/>
                </a:solidFill>
              </a:rPr>
              <a:t>(</a:t>
            </a:r>
            <a:r>
              <a:rPr lang="en-US" sz="2800" i="1" dirty="0">
                <a:solidFill>
                  <a:srgbClr val="CC3300"/>
                </a:solidFill>
              </a:rPr>
              <a:t>n</a:t>
            </a:r>
            <a:r>
              <a:rPr lang="en-US" sz="2800" dirty="0">
                <a:solidFill>
                  <a:srgbClr val="CC3300"/>
                </a:solidFill>
              </a:rPr>
              <a:t>)</a:t>
            </a:r>
            <a:r>
              <a:rPr lang="en-US" sz="2800" i="1" dirty="0">
                <a:solidFill>
                  <a:srgbClr val="3DDE2C"/>
                </a:solidFill>
              </a:rPr>
              <a:t> 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sz="2800" dirty="0"/>
              <a:t>Total</a:t>
            </a:r>
            <a:r>
              <a:rPr lang="en-US" dirty="0"/>
              <a:t>:</a:t>
            </a:r>
          </a:p>
          <a:p>
            <a:pPr lvl="2" algn="ctr">
              <a:lnSpc>
                <a:spcPct val="90000"/>
              </a:lnSpc>
              <a:buFontTx/>
              <a:buNone/>
            </a:pPr>
            <a:r>
              <a:rPr lang="en-US" sz="2800" i="1" dirty="0">
                <a:solidFill>
                  <a:srgbClr val="CC3300"/>
                </a:solidFill>
              </a:rPr>
              <a:t>T</a:t>
            </a:r>
            <a:r>
              <a:rPr lang="en-US" sz="2800" dirty="0">
                <a:solidFill>
                  <a:srgbClr val="CC3300"/>
                </a:solidFill>
              </a:rPr>
              <a:t>(</a:t>
            </a:r>
            <a:r>
              <a:rPr lang="en-US" sz="2800" i="1" dirty="0">
                <a:solidFill>
                  <a:srgbClr val="CC3300"/>
                </a:solidFill>
              </a:rPr>
              <a:t>n</a:t>
            </a:r>
            <a:r>
              <a:rPr lang="en-US" sz="2800" dirty="0">
                <a:solidFill>
                  <a:srgbClr val="CC3300"/>
                </a:solidFill>
              </a:rPr>
              <a:t>)</a:t>
            </a:r>
            <a:r>
              <a:rPr lang="en-US" sz="2800" i="1" dirty="0">
                <a:solidFill>
                  <a:srgbClr val="CC3300"/>
                </a:solidFill>
              </a:rPr>
              <a:t> = </a:t>
            </a:r>
            <a:r>
              <a:rPr lang="en-US" sz="2800" dirty="0">
                <a:solidFill>
                  <a:srgbClr val="CC3300"/>
                </a:solidFill>
                <a:sym typeface="Symbol" pitchFamily="18" charset="2"/>
              </a:rPr>
              <a:t></a:t>
            </a:r>
            <a:r>
              <a:rPr lang="en-US" sz="2800" dirty="0">
                <a:solidFill>
                  <a:srgbClr val="CC3300"/>
                </a:solidFill>
              </a:rPr>
              <a:t>(1)</a:t>
            </a:r>
            <a:r>
              <a:rPr lang="en-US" sz="2800" i="1" dirty="0">
                <a:solidFill>
                  <a:srgbClr val="CC3300"/>
                </a:solidFill>
              </a:rPr>
              <a:t> 			</a:t>
            </a:r>
            <a:r>
              <a:rPr lang="en-US" sz="2800" dirty="0">
                <a:solidFill>
                  <a:srgbClr val="CC3300"/>
                </a:solidFill>
              </a:rPr>
              <a:t>if</a:t>
            </a:r>
            <a:r>
              <a:rPr lang="en-US" sz="2800" i="1" dirty="0">
                <a:solidFill>
                  <a:srgbClr val="CC3300"/>
                </a:solidFill>
              </a:rPr>
              <a:t> n = </a:t>
            </a:r>
            <a:r>
              <a:rPr lang="en-US" sz="2800" dirty="0">
                <a:solidFill>
                  <a:srgbClr val="CC3300"/>
                </a:solidFill>
              </a:rPr>
              <a:t>1</a:t>
            </a:r>
            <a:endParaRPr lang="en-US" sz="2800" i="1" dirty="0">
              <a:solidFill>
                <a:srgbClr val="CC3300"/>
              </a:solidFill>
            </a:endParaRPr>
          </a:p>
          <a:p>
            <a:pPr lvl="2" algn="ctr">
              <a:lnSpc>
                <a:spcPct val="90000"/>
              </a:lnSpc>
              <a:buFontTx/>
              <a:buNone/>
            </a:pPr>
            <a:r>
              <a:rPr lang="en-US" sz="2800" i="1" dirty="0">
                <a:solidFill>
                  <a:srgbClr val="CC3300"/>
                </a:solidFill>
              </a:rPr>
              <a:t>T</a:t>
            </a:r>
            <a:r>
              <a:rPr lang="en-US" sz="2800" dirty="0">
                <a:solidFill>
                  <a:srgbClr val="CC3300"/>
                </a:solidFill>
              </a:rPr>
              <a:t>(</a:t>
            </a:r>
            <a:r>
              <a:rPr lang="en-US" sz="2800" i="1" dirty="0">
                <a:solidFill>
                  <a:srgbClr val="CC3300"/>
                </a:solidFill>
              </a:rPr>
              <a:t>n</a:t>
            </a:r>
            <a:r>
              <a:rPr lang="en-US" sz="2800" dirty="0">
                <a:solidFill>
                  <a:srgbClr val="CC3300"/>
                </a:solidFill>
              </a:rPr>
              <a:t>)</a:t>
            </a:r>
            <a:r>
              <a:rPr lang="en-US" sz="2800" i="1" dirty="0">
                <a:solidFill>
                  <a:srgbClr val="CC3300"/>
                </a:solidFill>
              </a:rPr>
              <a:t> = </a:t>
            </a:r>
            <a:r>
              <a:rPr lang="en-US" sz="2800" dirty="0">
                <a:solidFill>
                  <a:srgbClr val="CC3300"/>
                </a:solidFill>
              </a:rPr>
              <a:t>2</a:t>
            </a:r>
            <a:r>
              <a:rPr lang="en-US" sz="2800" i="1" dirty="0">
                <a:solidFill>
                  <a:srgbClr val="CC3300"/>
                </a:solidFill>
              </a:rPr>
              <a:t>T</a:t>
            </a:r>
            <a:r>
              <a:rPr lang="en-US" sz="2800" dirty="0">
                <a:solidFill>
                  <a:srgbClr val="CC3300"/>
                </a:solidFill>
              </a:rPr>
              <a:t>(</a:t>
            </a:r>
            <a:r>
              <a:rPr lang="en-US" sz="2800" i="1" dirty="0">
                <a:solidFill>
                  <a:srgbClr val="CC3300"/>
                </a:solidFill>
              </a:rPr>
              <a:t>n</a:t>
            </a:r>
            <a:r>
              <a:rPr lang="en-US" sz="2800" dirty="0">
                <a:solidFill>
                  <a:srgbClr val="CC3300"/>
                </a:solidFill>
              </a:rPr>
              <a:t>/2)</a:t>
            </a:r>
            <a:r>
              <a:rPr lang="en-US" sz="2800" i="1" dirty="0">
                <a:solidFill>
                  <a:srgbClr val="CC3300"/>
                </a:solidFill>
              </a:rPr>
              <a:t> + </a:t>
            </a:r>
            <a:r>
              <a:rPr lang="en-US" sz="2800" dirty="0">
                <a:solidFill>
                  <a:srgbClr val="CC3300"/>
                </a:solidFill>
                <a:sym typeface="Symbol" pitchFamily="18" charset="2"/>
              </a:rPr>
              <a:t></a:t>
            </a:r>
            <a:r>
              <a:rPr lang="en-US" sz="2800" dirty="0">
                <a:solidFill>
                  <a:srgbClr val="CC3300"/>
                </a:solidFill>
              </a:rPr>
              <a:t>(</a:t>
            </a:r>
            <a:r>
              <a:rPr lang="en-US" sz="2800" i="1" dirty="0">
                <a:solidFill>
                  <a:srgbClr val="CC3300"/>
                </a:solidFill>
              </a:rPr>
              <a:t>n</a:t>
            </a:r>
            <a:r>
              <a:rPr lang="en-US" sz="2800" dirty="0">
                <a:solidFill>
                  <a:srgbClr val="CC3300"/>
                </a:solidFill>
              </a:rPr>
              <a:t>)</a:t>
            </a:r>
            <a:r>
              <a:rPr lang="en-US" sz="2800" i="1" dirty="0">
                <a:solidFill>
                  <a:srgbClr val="CC3300"/>
                </a:solidFill>
              </a:rPr>
              <a:t> 	</a:t>
            </a:r>
            <a:r>
              <a:rPr lang="en-US" sz="2800" dirty="0">
                <a:solidFill>
                  <a:srgbClr val="CC3300"/>
                </a:solidFill>
              </a:rPr>
              <a:t>if</a:t>
            </a:r>
            <a:r>
              <a:rPr lang="en-US" sz="2800" i="1" dirty="0">
                <a:solidFill>
                  <a:srgbClr val="CC3300"/>
                </a:solidFill>
              </a:rPr>
              <a:t> n &gt; </a:t>
            </a:r>
            <a:r>
              <a:rPr lang="en-US" sz="2800" dirty="0">
                <a:solidFill>
                  <a:srgbClr val="CC3300"/>
                </a:solidFill>
              </a:rPr>
              <a:t>1</a:t>
            </a:r>
            <a:endParaRPr lang="en-US" sz="2800" i="1" dirty="0">
              <a:solidFill>
                <a:srgbClr val="CC3300"/>
              </a:solidFill>
            </a:endParaRPr>
          </a:p>
          <a:p>
            <a:pPr lvl="2" algn="ctr">
              <a:lnSpc>
                <a:spcPct val="90000"/>
              </a:lnSpc>
              <a:buFontTx/>
              <a:buNone/>
            </a:pPr>
            <a:endParaRPr lang="en-US" sz="1000" i="1" dirty="0">
              <a:solidFill>
                <a:srgbClr val="CC3300"/>
              </a:solidFill>
            </a:endParaRP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dirty="0">
                <a:solidFill>
                  <a:schemeClr val="hlink"/>
                </a:solidFill>
                <a:sym typeface="Symbol" pitchFamily="18" charset="2"/>
              </a:rPr>
              <a:t> </a:t>
            </a:r>
            <a:r>
              <a:rPr lang="en-US" i="1" dirty="0">
                <a:solidFill>
                  <a:schemeClr val="hlink"/>
                </a:solidFill>
              </a:rPr>
              <a:t>T</a:t>
            </a:r>
            <a:r>
              <a:rPr lang="en-US" dirty="0">
                <a:solidFill>
                  <a:schemeClr val="hlink"/>
                </a:solidFill>
              </a:rPr>
              <a:t>(</a:t>
            </a:r>
            <a:r>
              <a:rPr lang="en-US" i="1" dirty="0">
                <a:solidFill>
                  <a:schemeClr val="hlink"/>
                </a:solidFill>
              </a:rPr>
              <a:t>n</a:t>
            </a:r>
            <a:r>
              <a:rPr lang="en-US" dirty="0">
                <a:solidFill>
                  <a:schemeClr val="hlink"/>
                </a:solidFill>
              </a:rPr>
              <a:t>)</a:t>
            </a:r>
            <a:r>
              <a:rPr lang="en-US" i="1" dirty="0">
                <a:solidFill>
                  <a:schemeClr val="hlink"/>
                </a:solidFill>
              </a:rPr>
              <a:t> = </a:t>
            </a:r>
            <a:r>
              <a:rPr lang="en-US" dirty="0">
                <a:solidFill>
                  <a:schemeClr val="hlink"/>
                </a:solidFill>
                <a:sym typeface="Symbol" pitchFamily="18" charset="2"/>
              </a:rPr>
              <a:t></a:t>
            </a:r>
            <a:r>
              <a:rPr lang="en-US" dirty="0">
                <a:solidFill>
                  <a:schemeClr val="hlink"/>
                </a:solidFill>
              </a:rPr>
              <a:t>(</a:t>
            </a:r>
            <a:r>
              <a:rPr lang="en-US" i="1" dirty="0">
                <a:solidFill>
                  <a:schemeClr val="hlink"/>
                </a:solidFill>
              </a:rPr>
              <a:t>n </a:t>
            </a:r>
            <a:r>
              <a:rPr lang="en-US" dirty="0">
                <a:solidFill>
                  <a:schemeClr val="hlink"/>
                </a:solidFill>
              </a:rPr>
              <a:t>lg</a:t>
            </a:r>
            <a:r>
              <a:rPr lang="en-US" i="1" dirty="0">
                <a:solidFill>
                  <a:schemeClr val="hlink"/>
                </a:solidFill>
              </a:rPr>
              <a:t> n</a:t>
            </a:r>
            <a:r>
              <a:rPr lang="en-US" dirty="0">
                <a:solidFill>
                  <a:schemeClr val="hlink"/>
                </a:solidFill>
              </a:rPr>
              <a:t>) </a:t>
            </a:r>
            <a:r>
              <a:rPr lang="en-US" i="1" dirty="0">
                <a:solidFill>
                  <a:schemeClr val="hlink"/>
                </a:solidFill>
              </a:rPr>
              <a:t> </a:t>
            </a:r>
            <a:r>
              <a:rPr lang="en-US" dirty="0">
                <a:solidFill>
                  <a:schemeClr val="hlink"/>
                </a:solidFill>
              </a:rPr>
              <a:t>(CLRS, Chapter 4)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286BA5-45EF-425C-8007-3E5C51244AD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3363" name="Ink 13362">
                <a:extLst>
                  <a:ext uri="{FF2B5EF4-FFF2-40B4-BE49-F238E27FC236}">
                    <a16:creationId xmlns:a16="http://schemas.microsoft.com/office/drawing/2014/main" xmlns="" id="{5BCA59FB-2EF4-43CB-97AD-F4A1651EEAA5}"/>
                  </a:ext>
                </a:extLst>
              </p14:cNvPr>
              <p14:cNvContentPartPr/>
              <p14:nvPr/>
            </p14:nvContentPartPr>
            <p14:xfrm>
              <a:off x="6747993" y="5901043"/>
              <a:ext cx="360" cy="360"/>
            </p14:xfrm>
          </p:contentPart>
        </mc:Choice>
        <mc:Fallback xmlns="">
          <p:pic>
            <p:nvPicPr>
              <p:cNvPr id="13363" name="Ink 13362">
                <a:extLst>
                  <a:ext uri="{FF2B5EF4-FFF2-40B4-BE49-F238E27FC236}">
                    <a16:creationId xmlns:a16="http://schemas.microsoft.com/office/drawing/2014/main" id="{5BCA59FB-2EF4-43CB-97AD-F4A1651EEAA5}"/>
                  </a:ext>
                </a:extLst>
              </p:cNvPr>
              <p:cNvPicPr/>
              <p:nvPr/>
            </p:nvPicPr>
            <p:blipFill>
              <a:blip r:embed="rId158"/>
              <a:stretch>
                <a:fillRect/>
              </a:stretch>
            </p:blipFill>
            <p:spPr>
              <a:xfrm>
                <a:off x="6739353" y="5892403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15255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Analysis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Worst case</a:t>
            </a:r>
          </a:p>
          <a:p>
            <a:pPr lvl="1"/>
            <a:r>
              <a:rPr lang="en-US"/>
              <a:t>Provides an upper bound on running time</a:t>
            </a:r>
          </a:p>
          <a:p>
            <a:pPr lvl="1"/>
            <a:r>
              <a:rPr lang="en-US"/>
              <a:t>An absolute guarantee</a:t>
            </a:r>
          </a:p>
          <a:p>
            <a:r>
              <a:rPr lang="en-US"/>
              <a:t>Average case</a:t>
            </a:r>
          </a:p>
          <a:p>
            <a:pPr lvl="1"/>
            <a:r>
              <a:rPr lang="en-US"/>
              <a:t>Provides the expected running time</a:t>
            </a:r>
          </a:p>
          <a:p>
            <a:pPr lvl="1"/>
            <a:r>
              <a:rPr lang="en-US"/>
              <a:t>Very useful, but treat with care: what is “average”?</a:t>
            </a:r>
          </a:p>
          <a:p>
            <a:pPr lvl="2"/>
            <a:r>
              <a:rPr lang="en-US"/>
              <a:t>Random (equally likely) inputs</a:t>
            </a:r>
          </a:p>
          <a:p>
            <a:pPr lvl="2"/>
            <a:r>
              <a:rPr lang="en-US"/>
              <a:t>Real-life inputs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286BA5-45EF-425C-8007-3E5C51244AD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1089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Example: Insertion Sort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Tx/>
              <a:buNone/>
            </a:pPr>
            <a:r>
              <a:rPr lang="en-US" sz="2400" b="1" dirty="0" err="1">
                <a:latin typeface="Courier New" pitchFamily="49" charset="0"/>
              </a:rPr>
              <a:t>InsertionSort</a:t>
            </a:r>
            <a:r>
              <a:rPr lang="en-US" sz="2400" b="1" dirty="0">
                <a:latin typeface="Courier New" pitchFamily="49" charset="0"/>
              </a:rPr>
              <a:t>(A) {				</a:t>
            </a:r>
          </a:p>
          <a:p>
            <a:pPr>
              <a:buFontTx/>
              <a:buNone/>
            </a:pPr>
            <a:r>
              <a:rPr lang="en-US" sz="2400" b="1" dirty="0">
                <a:latin typeface="Courier New" pitchFamily="49" charset="0"/>
              </a:rPr>
              <a:t>	for j &lt;- 2 to Length[A] { 		</a:t>
            </a:r>
          </a:p>
          <a:p>
            <a:pPr>
              <a:buFontTx/>
              <a:buNone/>
            </a:pPr>
            <a:r>
              <a:rPr lang="en-US" sz="2400" b="1" dirty="0">
                <a:latin typeface="Courier New" pitchFamily="49" charset="0"/>
              </a:rPr>
              <a:t>	 	key &lt;- A[j]				</a:t>
            </a:r>
          </a:p>
          <a:p>
            <a:pPr>
              <a:buFontTx/>
              <a:buNone/>
            </a:pPr>
            <a:r>
              <a:rPr lang="en-US" sz="2400" b="1" dirty="0">
                <a:latin typeface="Courier New" pitchFamily="49" charset="0"/>
              </a:rPr>
              <a:t>		</a:t>
            </a:r>
            <a:r>
              <a:rPr lang="en-US" sz="1800" b="1" dirty="0">
                <a:latin typeface="Courier New" pitchFamily="49" charset="0"/>
              </a:rPr>
              <a:t>//insert A[j] into a sorted sequence A[1…j-1]</a:t>
            </a:r>
          </a:p>
          <a:p>
            <a:pPr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i &lt;- j - 1;				</a:t>
            </a:r>
          </a:p>
          <a:p>
            <a:pPr>
              <a:buFontTx/>
              <a:buNone/>
            </a:pPr>
            <a:r>
              <a:rPr lang="en-US" sz="2400" b="1" dirty="0">
                <a:latin typeface="Courier New" pitchFamily="49" charset="0"/>
              </a:rPr>
              <a:t>		while (i &gt; 0) and (A[i] &gt; key) {</a:t>
            </a:r>
          </a:p>
          <a:p>
            <a:pPr>
              <a:buFontTx/>
              <a:buNone/>
            </a:pPr>
            <a:r>
              <a:rPr lang="en-US" sz="2400" b="1" dirty="0">
                <a:latin typeface="Courier New" pitchFamily="49" charset="0"/>
              </a:rPr>
              <a:t>			A[i+1] &lt;- A[i]		</a:t>
            </a:r>
          </a:p>
          <a:p>
            <a:pPr>
              <a:buFontTx/>
              <a:buNone/>
            </a:pPr>
            <a:r>
              <a:rPr lang="en-US" sz="2400" b="1" dirty="0">
                <a:latin typeface="Courier New" pitchFamily="49" charset="0"/>
              </a:rPr>
              <a:t>			i &lt;- i - 1			</a:t>
            </a:r>
          </a:p>
          <a:p>
            <a:pPr>
              <a:buFontTx/>
              <a:buNone/>
            </a:pPr>
            <a:r>
              <a:rPr lang="en-US" sz="2400" b="1" dirty="0">
                <a:latin typeface="Courier New" pitchFamily="49" charset="0"/>
              </a:rPr>
              <a:t>		}						</a:t>
            </a:r>
          </a:p>
          <a:p>
            <a:pPr>
              <a:buFontTx/>
              <a:buNone/>
            </a:pPr>
            <a:r>
              <a:rPr lang="en-US" sz="2400" b="1" dirty="0">
                <a:latin typeface="Courier New" pitchFamily="49" charset="0"/>
              </a:rPr>
              <a:t>		A[i+1] &lt;- key			</a:t>
            </a:r>
          </a:p>
          <a:p>
            <a:pPr>
              <a:buFontTx/>
              <a:buNone/>
            </a:pPr>
            <a:r>
              <a:rPr lang="en-US" sz="2400" b="1" dirty="0">
                <a:latin typeface="Courier New" pitchFamily="49" charset="0"/>
              </a:rPr>
              <a:t>	}							</a:t>
            </a:r>
          </a:p>
          <a:p>
            <a:pPr>
              <a:buFontTx/>
              <a:buNone/>
            </a:pPr>
            <a:r>
              <a:rPr lang="en-US" sz="2400" b="1" dirty="0">
                <a:latin typeface="Courier New" pitchFamily="49" charset="0"/>
              </a:rPr>
              <a:t>}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286BA5-45EF-425C-8007-3E5C51244AD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xmlns="" id="{3FF5BA61-03CB-4B67-915F-2755CFD5DD35}"/>
                  </a:ext>
                </a:extLst>
              </p14:cNvPr>
              <p14:cNvContentPartPr/>
              <p14:nvPr/>
            </p14:nvContentPartPr>
            <p14:xfrm>
              <a:off x="6954035" y="4526682"/>
              <a:ext cx="26280" cy="1008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3FF5BA61-03CB-4B67-915F-2755CFD5DD35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6945395" y="4518042"/>
                <a:ext cx="43920" cy="2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xmlns="" id="{44C8426A-61A2-4B78-A835-3EB5A5A49FB1}"/>
                  </a:ext>
                </a:extLst>
              </p14:cNvPr>
              <p14:cNvContentPartPr/>
              <p14:nvPr/>
            </p14:nvContentPartPr>
            <p14:xfrm>
              <a:off x="7628675" y="4297722"/>
              <a:ext cx="9360" cy="900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44C8426A-61A2-4B78-A835-3EB5A5A49FB1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7620035" y="4289082"/>
                <a:ext cx="27000" cy="26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38471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6F1552F-60A6-4EA2-ADD2-D3A299D98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/>
              <a:t>An Example: Insertion Sort (Cont..)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D789B3E-DBDD-480C-99DC-5526EE8EE1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615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u="sng" dirty="0"/>
              <a:t>Problem:</a:t>
            </a:r>
            <a:r>
              <a:rPr lang="en-US" b="1" u="sng" dirty="0"/>
              <a:t> </a:t>
            </a:r>
            <a:r>
              <a:rPr lang="en-US" dirty="0"/>
              <a:t>Sort the sequence {3, 7, 4, 9, 5, 2, 6, 1}</a:t>
            </a:r>
          </a:p>
          <a:p>
            <a:pPr marL="0" indent="0">
              <a:buNone/>
            </a:pPr>
            <a:endParaRPr lang="en-US" u="sng" dirty="0"/>
          </a:p>
          <a:p>
            <a:pPr marL="0" indent="0">
              <a:buNone/>
            </a:pPr>
            <a:r>
              <a:rPr lang="en-US" u="sng" dirty="0"/>
              <a:t>3</a:t>
            </a:r>
            <a:r>
              <a:rPr lang="en-US" dirty="0"/>
              <a:t> 7 4 9 5 2 6 1</a:t>
            </a:r>
          </a:p>
          <a:p>
            <a:pPr marL="0" indent="0">
              <a:buNone/>
            </a:pPr>
            <a:r>
              <a:rPr lang="en-US" b="1" dirty="0"/>
              <a:t>3</a:t>
            </a:r>
            <a:r>
              <a:rPr lang="en-US" dirty="0"/>
              <a:t> </a:t>
            </a:r>
            <a:r>
              <a:rPr lang="en-US" u="sng" dirty="0"/>
              <a:t>7</a:t>
            </a:r>
            <a:r>
              <a:rPr lang="en-US" dirty="0"/>
              <a:t> 4 9 5 2 6 1</a:t>
            </a:r>
          </a:p>
          <a:p>
            <a:pPr marL="0" indent="0">
              <a:buNone/>
            </a:pPr>
            <a:r>
              <a:rPr lang="en-US" dirty="0"/>
              <a:t>3 </a:t>
            </a:r>
            <a:r>
              <a:rPr lang="en-US" b="1" dirty="0"/>
              <a:t>7</a:t>
            </a:r>
            <a:r>
              <a:rPr lang="en-US" dirty="0"/>
              <a:t> </a:t>
            </a:r>
            <a:r>
              <a:rPr lang="en-US" u="sng" dirty="0"/>
              <a:t>4</a:t>
            </a:r>
            <a:r>
              <a:rPr lang="en-US" dirty="0"/>
              <a:t> 9 5 2 6 1</a:t>
            </a:r>
          </a:p>
          <a:p>
            <a:pPr marL="0" indent="0">
              <a:buNone/>
            </a:pPr>
            <a:r>
              <a:rPr lang="en-US" dirty="0"/>
              <a:t>3 </a:t>
            </a:r>
            <a:r>
              <a:rPr lang="en-US" b="1" dirty="0"/>
              <a:t>4</a:t>
            </a:r>
            <a:r>
              <a:rPr lang="en-US" dirty="0"/>
              <a:t> 7 </a:t>
            </a:r>
            <a:r>
              <a:rPr lang="en-US" u="sng" dirty="0"/>
              <a:t>9</a:t>
            </a:r>
            <a:r>
              <a:rPr lang="en-US" dirty="0"/>
              <a:t> 5 2 6 1</a:t>
            </a:r>
          </a:p>
          <a:p>
            <a:pPr marL="0" indent="0">
              <a:buNone/>
            </a:pPr>
            <a:r>
              <a:rPr lang="en-US" dirty="0"/>
              <a:t>3 4 7 </a:t>
            </a:r>
            <a:r>
              <a:rPr lang="en-US" b="1" dirty="0"/>
              <a:t>9</a:t>
            </a:r>
            <a:r>
              <a:rPr lang="en-US" dirty="0"/>
              <a:t> </a:t>
            </a:r>
            <a:r>
              <a:rPr lang="en-US" u="sng" dirty="0"/>
              <a:t>5</a:t>
            </a:r>
            <a:r>
              <a:rPr lang="en-US" dirty="0"/>
              <a:t> 2 6 1</a:t>
            </a:r>
          </a:p>
          <a:p>
            <a:pPr marL="0" indent="0">
              <a:buNone/>
            </a:pPr>
            <a:r>
              <a:rPr lang="en-US" dirty="0"/>
              <a:t>3 4 </a:t>
            </a:r>
            <a:r>
              <a:rPr lang="en-US" b="1" dirty="0"/>
              <a:t>5</a:t>
            </a:r>
            <a:r>
              <a:rPr lang="en-US" dirty="0"/>
              <a:t> 7 9 </a:t>
            </a:r>
            <a:r>
              <a:rPr lang="en-US" u="sng" dirty="0"/>
              <a:t>2</a:t>
            </a:r>
            <a:r>
              <a:rPr lang="en-US" dirty="0"/>
              <a:t> 6 1</a:t>
            </a:r>
          </a:p>
          <a:p>
            <a:pPr marL="0" indent="0">
              <a:buNone/>
            </a:pPr>
            <a:r>
              <a:rPr lang="en-US" b="1" dirty="0"/>
              <a:t>2</a:t>
            </a:r>
            <a:r>
              <a:rPr lang="en-US" dirty="0"/>
              <a:t> 3 4 5 7 9 </a:t>
            </a:r>
            <a:r>
              <a:rPr lang="en-US" u="sng" dirty="0"/>
              <a:t>6</a:t>
            </a:r>
            <a:r>
              <a:rPr lang="en-US" dirty="0"/>
              <a:t> 1</a:t>
            </a:r>
          </a:p>
          <a:p>
            <a:pPr marL="0" indent="0">
              <a:buNone/>
            </a:pPr>
            <a:r>
              <a:rPr lang="en-US" dirty="0"/>
              <a:t>2 3 4 5 </a:t>
            </a:r>
            <a:r>
              <a:rPr lang="en-US" b="1" dirty="0"/>
              <a:t>6</a:t>
            </a:r>
            <a:r>
              <a:rPr lang="en-US" dirty="0"/>
              <a:t> 7 9 </a:t>
            </a:r>
            <a:r>
              <a:rPr lang="en-US" u="sng" dirty="0"/>
              <a:t>1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1</a:t>
            </a:r>
            <a:r>
              <a:rPr lang="en-US" dirty="0"/>
              <a:t> 2 3 4 5 6 7 9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xmlns="" id="{5F25ACBE-C7D6-4FDD-94A9-22459EC7C34E}"/>
              </a:ext>
            </a:extLst>
          </p:cNvPr>
          <p:cNvSpPr txBox="1">
            <a:spLocks noChangeArrowheads="1"/>
          </p:cNvSpPr>
          <p:nvPr/>
        </p:nvSpPr>
        <p:spPr>
          <a:xfrm>
            <a:off x="3391786" y="2339975"/>
            <a:ext cx="5715000" cy="3276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InsertionSort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(A) {				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	for j &lt;- 2 to Length[A] { 		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	 	key &lt;- A[j]				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		//insert A[j] into a sorted A[1…j-1]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   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i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&lt;- j - 1;				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		while (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i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&gt; 0) and (A[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i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] &gt; key) 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			A[i+1] &lt;- A[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i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]		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			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i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&lt;- 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i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- 1			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		}						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		A[i+1] &lt;- key			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	}							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286BA5-45EF-425C-8007-3E5C51244AD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13998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Rectangle 2">
            <a:extLst>
              <a:ext uri="{FF2B5EF4-FFF2-40B4-BE49-F238E27FC236}">
                <a16:creationId xmlns:a16="http://schemas.microsoft.com/office/drawing/2014/main" xmlns="" id="{8AACAC4C-B66A-43F9-B8F6-C68FBB1282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Insertion Sort</a:t>
            </a:r>
          </a:p>
        </p:txBody>
      </p:sp>
      <p:sp>
        <p:nvSpPr>
          <p:cNvPr id="111" name="Rectangle 3">
            <a:extLst>
              <a:ext uri="{FF2B5EF4-FFF2-40B4-BE49-F238E27FC236}">
                <a16:creationId xmlns:a16="http://schemas.microsoft.com/office/drawing/2014/main" xmlns="" id="{754EE6E6-8767-450B-9A7C-EAFE17136193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InsertionSort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(A) {				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	for j &lt;- 2 to Length[A] { 		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	 	key &lt;- A[j]				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		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//insert A[j] into a sorted sequence A[1…j-1]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  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i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&lt;- j - 1;				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		while (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i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&gt; 0) and (A[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i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] &gt; key) 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			A[i+1] &lt;- A[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i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]		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			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i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&lt;-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i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- 1			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		}						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		A[i+1] &lt;- key			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	}							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}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112" name="Text Box 4">
            <a:extLst>
              <a:ext uri="{FF2B5EF4-FFF2-40B4-BE49-F238E27FC236}">
                <a16:creationId xmlns:a16="http://schemas.microsoft.com/office/drawing/2014/main" xmlns="" id="{6F4AC97E-5B1F-4E87-A806-73E43C066D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4876800"/>
            <a:ext cx="30321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How many times will </a:t>
            </a:r>
            <a:b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</a:b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this loop execute?</a:t>
            </a:r>
          </a:p>
        </p:txBody>
      </p:sp>
      <p:sp>
        <p:nvSpPr>
          <p:cNvPr id="113" name="Freeform 5">
            <a:extLst>
              <a:ext uri="{FF2B5EF4-FFF2-40B4-BE49-F238E27FC236}">
                <a16:creationId xmlns:a16="http://schemas.microsoft.com/office/drawing/2014/main" xmlns="" id="{470E0C1A-D961-474B-9799-9940C19DC4E9}"/>
              </a:ext>
            </a:extLst>
          </p:cNvPr>
          <p:cNvSpPr>
            <a:spLocks/>
          </p:cNvSpPr>
          <p:nvPr/>
        </p:nvSpPr>
        <p:spPr bwMode="auto">
          <a:xfrm>
            <a:off x="1930400" y="3733800"/>
            <a:ext cx="3190875" cy="1447800"/>
          </a:xfrm>
          <a:custGeom>
            <a:avLst/>
            <a:gdLst>
              <a:gd name="T0" fmla="*/ 3190875 w 2010"/>
              <a:gd name="T1" fmla="*/ 1763712 h 1111"/>
              <a:gd name="T2" fmla="*/ 0 w 2010"/>
              <a:gd name="T3" fmla="*/ 0 h 1111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010" h="1111">
                <a:moveTo>
                  <a:pt x="2010" y="1111"/>
                </a:move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31761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Rectangle 2">
            <a:extLst>
              <a:ext uri="{FF2B5EF4-FFF2-40B4-BE49-F238E27FC236}">
                <a16:creationId xmlns:a16="http://schemas.microsoft.com/office/drawing/2014/main" xmlns="" id="{12974894-1538-4D03-A309-55CF197CD8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43345" y="295738"/>
            <a:ext cx="8257310" cy="1100800"/>
          </a:xfrm>
        </p:spPr>
        <p:txBody>
          <a:bodyPr/>
          <a:lstStyle/>
          <a:p>
            <a:r>
              <a:rPr lang="en-US" dirty="0"/>
              <a:t>Insertion Sort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Rectangle 3">
                <a:extLst>
                  <a:ext uri="{FF2B5EF4-FFF2-40B4-BE49-F238E27FC236}">
                    <a16:creationId xmlns:a16="http://schemas.microsoft.com/office/drawing/2014/main" xmlns="" id="{3CDE90F5-8DF9-4776-BFCC-6254ABC54F7E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76200" y="1600200"/>
                <a:ext cx="8991600" cy="452596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85000" lnSpcReduction="10000"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sng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	Statement 					             Cost                  Times</a:t>
                </a:r>
              </a:p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InsertionSort</a:t>
                </a:r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(A) {				</a:t>
                </a:r>
              </a:p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	for j &lt;- 2 to Length[A] { 		       </a:t>
                </a: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c</a:t>
                </a:r>
                <a:r>
                  <a:rPr kumimoji="0" lang="en-US" sz="20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1                                       </a:t>
                </a: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n</a:t>
                </a:r>
                <a:endPara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endParaRPr>
              </a:p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	 	key &lt;- A[j]				       </a:t>
                </a: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c</a:t>
                </a:r>
                <a:r>
                  <a:rPr kumimoji="0" lang="en-US" sz="20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2                                    </a:t>
                </a: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n-1</a:t>
                </a:r>
                <a:endPara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endParaRPr>
              </a:p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		</a:t>
                </a:r>
                <a:r>
                  <a:rPr kumimoji="0" 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//insert A[j] into a sorted sequence A[1…j-1]</a:t>
                </a:r>
              </a:p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      i &lt;- j - 1;					</a:t>
                </a: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c</a:t>
                </a:r>
                <a:r>
                  <a:rPr kumimoji="0" lang="en-US" sz="20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3</a:t>
                </a: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                       n-1</a:t>
                </a:r>
                <a:endPara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endParaRPr>
              </a:p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		while (i &gt; 0) and (A[i] &gt; key) {	       </a:t>
                </a: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c</a:t>
                </a:r>
                <a:r>
                  <a:rPr kumimoji="0" lang="en-US" sz="20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4                       </a:t>
                </a: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 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kumimoji="0" lang="en-US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kumimoji="0" lang="en-US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𝑗</m:t>
                        </m:r>
                        <m:r>
                          <a:rPr kumimoji="0" lang="en-US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=2</m:t>
                        </m:r>
                      </m:sub>
                      <m:sup>
                        <m:r>
                          <a:rPr kumimoji="0" lang="en-US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𝑛</m:t>
                        </m:r>
                      </m:sup>
                      <m:e>
                        <m:r>
                          <a:rPr kumimoji="0" lang="en-US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𝑡</m:t>
                        </m:r>
                        <m:r>
                          <a:rPr kumimoji="0" lang="en-US" sz="2000" b="0" i="1" u="none" strike="noStrike" kern="1200" cap="none" spc="0" normalizeH="0" baseline="-2500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𝑗</m:t>
                        </m:r>
                      </m:e>
                    </m:nary>
                  </m:oMath>
                </a14:m>
                <a:endPara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endParaRPr>
              </a:p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			A[i+1] &lt;- A[i]			       </a:t>
                </a: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c</a:t>
                </a:r>
                <a:r>
                  <a:rPr kumimoji="0" lang="en-US" sz="20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5</a:t>
                </a: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                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kumimoji="0" lang="en-US" sz="19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kumimoji="0" lang="en-US" sz="19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𝑗</m:t>
                        </m:r>
                        <m:r>
                          <a:rPr kumimoji="0" lang="en-US" sz="19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=2</m:t>
                        </m:r>
                      </m:sub>
                      <m:sup>
                        <m:r>
                          <a:rPr kumimoji="0" lang="en-US" sz="19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𝑛</m:t>
                        </m:r>
                      </m:sup>
                      <m:e>
                        <m:r>
                          <a:rPr kumimoji="0" lang="en-US" sz="19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(</m:t>
                        </m:r>
                        <m:r>
                          <a:rPr kumimoji="0" lang="en-US" sz="19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𝑡𝑗</m:t>
                        </m:r>
                      </m:e>
                    </m:nary>
                    <m:r>
                      <a:rPr kumimoji="0" lang="en-US" sz="19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−1)</m:t>
                    </m:r>
                  </m:oMath>
                </a14:m>
                <a:endPara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endParaRPr>
              </a:p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			i &lt;- i - 1				</a:t>
                </a: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c</a:t>
                </a:r>
                <a:r>
                  <a:rPr kumimoji="0" lang="en-US" sz="20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6</a:t>
                </a: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                 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kumimoji="0" lang="en-US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kumimoji="0" lang="en-US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𝑗</m:t>
                        </m:r>
                        <m:r>
                          <a:rPr kumimoji="0" lang="en-US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=2</m:t>
                        </m:r>
                      </m:sub>
                      <m:sup>
                        <m:r>
                          <a:rPr kumimoji="0" lang="en-US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𝑛</m:t>
                        </m:r>
                      </m:sup>
                      <m:e>
                        <m:r>
                          <a:rPr kumimoji="0" lang="en-US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(</m:t>
                        </m:r>
                        <m:r>
                          <a:rPr kumimoji="0" lang="en-US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𝑡𝑗</m:t>
                        </m:r>
                      </m:e>
                    </m:nary>
                    <m:r>
                      <a:rPr kumimoji="0" lang="en-US" sz="20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−1)</m:t>
                    </m:r>
                  </m:oMath>
                </a14:m>
                <a:endPara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endParaRPr>
              </a:p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		}						</a:t>
                </a:r>
              </a:p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		A[i+1] &lt;- key				       </a:t>
                </a: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c</a:t>
                </a:r>
                <a:r>
                  <a:rPr kumimoji="0" lang="en-US" sz="20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7                                    </a:t>
                </a: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n-1</a:t>
                </a:r>
                <a:endPara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endParaRPr>
              </a:p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	}							</a:t>
                </a:r>
              </a:p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}</a:t>
                </a:r>
              </a:p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	</a:t>
                </a:r>
                <a:r>
                  <a:rPr kumimoji="0" lang="en-US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t</a:t>
                </a:r>
                <a:r>
                  <a:rPr kumimoji="0" lang="en-US" sz="1800" b="0" i="0" u="none" strike="noStrike" kern="1200" cap="none" spc="0" normalizeH="0" baseline="-2500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j</a:t>
                </a: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is number of while expression evaluations for the  </a:t>
                </a:r>
                <a:r>
                  <a:rPr kumimoji="0" lang="en-US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j</a:t>
                </a:r>
                <a:r>
                  <a:rPr kumimoji="0" lang="en-US" sz="1800" b="0" i="0" u="none" strike="noStrike" kern="1200" cap="none" spc="0" normalizeH="0" baseline="3000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th</a:t>
                </a: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for loop iteration</a:t>
                </a:r>
                <a:endPara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13" name="Rectangle 3">
                <a:extLst>
                  <a:ext uri="{FF2B5EF4-FFF2-40B4-BE49-F238E27FC236}">
                    <a16:creationId xmlns:a16="http://schemas.microsoft.com/office/drawing/2014/main" id="{3CDE90F5-8DF9-4776-BFCC-6254ABC54F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" y="1600200"/>
                <a:ext cx="8991600" cy="4525963"/>
              </a:xfrm>
              <a:prstGeom prst="rect">
                <a:avLst/>
              </a:prstGeom>
              <a:blipFill>
                <a:blip r:embed="rId3"/>
                <a:stretch>
                  <a:fillRect l="-475" t="-148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7844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Rectangle 2">
            <a:extLst>
              <a:ext uri="{FF2B5EF4-FFF2-40B4-BE49-F238E27FC236}">
                <a16:creationId xmlns:a16="http://schemas.microsoft.com/office/drawing/2014/main" xmlns="" id="{21030AF9-ED15-4D48-BBB7-19AD3C95FC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/>
              <a:t>Analyzing Insertion Sort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Rectangle 3">
                <a:extLst>
                  <a:ext uri="{FF2B5EF4-FFF2-40B4-BE49-F238E27FC236}">
                    <a16:creationId xmlns:a16="http://schemas.microsoft.com/office/drawing/2014/main" xmlns="" id="{E3E18E7C-6D86-4790-9CFC-F8237FA21A03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457200" y="1524000"/>
                <a:ext cx="8382000" cy="43434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marR="0" lvl="0" indent="-342900" algn="l" defTabSz="914400" rtl="0" eaLnBrk="1" fontAlgn="auto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Char char="•"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T(n)</a:t>
                </a:r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=</a:t>
                </a:r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</a:t>
                </a: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c</a:t>
                </a:r>
                <a:r>
                  <a:rPr kumimoji="0" lang="en-US" sz="20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1</a:t>
                </a: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n + c</a:t>
                </a:r>
                <a:r>
                  <a:rPr kumimoji="0" lang="en-US" sz="20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2</a:t>
                </a: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(n-1) + c</a:t>
                </a:r>
                <a:r>
                  <a:rPr kumimoji="0" lang="en-US" sz="20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3</a:t>
                </a: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(n-1) + c</a:t>
                </a:r>
                <a:r>
                  <a:rPr kumimoji="0" lang="en-US" sz="20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4 </a:t>
                </a: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kumimoji="0" lang="en-US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kumimoji="0" lang="en-US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𝑗</m:t>
                        </m:r>
                        <m:r>
                          <a:rPr kumimoji="0" lang="en-US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=2</m:t>
                        </m:r>
                      </m:sub>
                      <m:sup>
                        <m:r>
                          <a:rPr kumimoji="0" lang="en-US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𝑛</m:t>
                        </m:r>
                      </m:sup>
                      <m:e>
                        <m:r>
                          <a:rPr kumimoji="0" lang="en-US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𝑡</m:t>
                        </m:r>
                        <m:r>
                          <a:rPr kumimoji="0" lang="en-US" sz="2000" b="0" i="1" u="none" strike="noStrike" kern="1200" cap="none" spc="0" normalizeH="0" baseline="-2500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𝑗</m:t>
                        </m:r>
                      </m:e>
                    </m:nary>
                  </m:oMath>
                </a14:m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+ c</a:t>
                </a:r>
                <a:r>
                  <a:rPr kumimoji="0" lang="en-US" sz="20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5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kumimoji="0" lang="en-US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kumimoji="0" lang="en-US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𝑗</m:t>
                        </m:r>
                        <m:r>
                          <a:rPr kumimoji="0" lang="en-US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=2</m:t>
                        </m:r>
                      </m:sub>
                      <m:sup>
                        <m:r>
                          <a:rPr kumimoji="0" lang="en-US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𝑛</m:t>
                        </m:r>
                      </m:sup>
                      <m:e>
                        <m:r>
                          <a:rPr kumimoji="0" lang="en-US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(</m:t>
                        </m:r>
                        <m:r>
                          <a:rPr kumimoji="0" lang="en-US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𝑡𝑗</m:t>
                        </m:r>
                      </m:e>
                    </m:nary>
                    <m:r>
                      <a:rPr kumimoji="0" lang="en-US" sz="20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−1)</m:t>
                    </m:r>
                  </m:oMath>
                </a14:m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+ c</a:t>
                </a:r>
                <a:r>
                  <a:rPr kumimoji="0" lang="en-US" sz="20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6</a:t>
                </a: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kumimoji="0" lang="en-US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kumimoji="0" lang="en-US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𝑗</m:t>
                        </m:r>
                        <m:r>
                          <a:rPr kumimoji="0" lang="en-US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=2</m:t>
                        </m:r>
                      </m:sub>
                      <m:sup>
                        <m:r>
                          <a:rPr kumimoji="0" lang="en-US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𝑛</m:t>
                        </m:r>
                      </m:sup>
                      <m:e>
                        <m:r>
                          <a:rPr kumimoji="0" lang="en-US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(</m:t>
                        </m:r>
                        <m:r>
                          <a:rPr kumimoji="0" lang="en-US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𝑡𝑗</m:t>
                        </m:r>
                      </m:e>
                    </m:nary>
                    <m:r>
                      <a:rPr kumimoji="0" lang="en-US" sz="20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−1)</m:t>
                    </m:r>
                  </m:oMath>
                </a14:m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+ c</a:t>
                </a:r>
                <a:r>
                  <a:rPr kumimoji="0" lang="en-US" sz="20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7</a:t>
                </a: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(n-1) </a:t>
                </a:r>
                <a:b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</a:br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    </a:t>
                </a: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  <a:p>
                <a:pPr marL="342900" marR="0" lvl="0" indent="-342900" algn="l" defTabSz="914400" rtl="0" eaLnBrk="1" fontAlgn="auto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Char char="•"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What can T be?</a:t>
                </a:r>
                <a:endPara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  <a:p>
                <a:pPr marL="742950" marR="0" lvl="1" indent="-285750" algn="l" defTabSz="914400" rtl="0" eaLnBrk="1" fontAlgn="auto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Char char="–"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Best case -- inner loop body never executed</a:t>
                </a:r>
              </a:p>
              <a:p>
                <a:pPr marL="1143000" marR="0" lvl="2" indent="-228600" algn="l" defTabSz="914400" rtl="0" eaLnBrk="1" fontAlgn="auto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Char char="•"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t</a:t>
                </a:r>
                <a:r>
                  <a:rPr kumimoji="0" lang="en-US" sz="2400" b="0" i="0" u="none" strike="noStrike" kern="1200" cap="none" spc="0" normalizeH="0" baseline="-2500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j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= 1 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ymbol Set" pitchFamily="82" charset="0"/>
                    <a:ea typeface="+mn-ea"/>
                    <a:cs typeface="+mn-cs"/>
                    <a:sym typeface="Wingdings" pitchFamily="2" charset="2"/>
                  </a:rPr>
                  <a:t>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T(n) is a linear function</a:t>
                </a:r>
              </a:p>
              <a:p>
                <a:pPr marL="742950" marR="0" lvl="1" indent="-285750" algn="l" defTabSz="914400" rtl="0" eaLnBrk="1" fontAlgn="auto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Char char="–"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Worst case -- inner loop body executed for all previous elements</a:t>
                </a:r>
              </a:p>
              <a:p>
                <a:pPr marL="1143000" marR="0" lvl="2" indent="-228600" algn="l" defTabSz="914400" rtl="0" eaLnBrk="1" fontAlgn="auto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Char char="•"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t</a:t>
                </a:r>
                <a:r>
                  <a:rPr kumimoji="0" lang="en-US" sz="2400" b="0" i="0" u="none" strike="noStrike" kern="1200" cap="none" spc="0" normalizeH="0" baseline="-2500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j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= j 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ymbol Set" pitchFamily="82" charset="0"/>
                    <a:ea typeface="+mn-ea"/>
                    <a:cs typeface="+mn-cs"/>
                    <a:sym typeface="Wingdings" pitchFamily="2" charset="2"/>
                  </a:rPr>
                  <a:t>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T(n) is a quadratic function</a:t>
                </a:r>
              </a:p>
            </p:txBody>
          </p:sp>
        </mc:Choice>
        <mc:Fallback xmlns="">
          <p:sp>
            <p:nvSpPr>
              <p:cNvPr id="111" name="Rectangle 3">
                <a:extLst>
                  <a:ext uri="{FF2B5EF4-FFF2-40B4-BE49-F238E27FC236}">
                    <a16:creationId xmlns:a16="http://schemas.microsoft.com/office/drawing/2014/main" id="{E3E18E7C-6D86-4790-9CFC-F8237FA21A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524000"/>
                <a:ext cx="8382000" cy="4343400"/>
              </a:xfrm>
              <a:prstGeom prst="rect">
                <a:avLst/>
              </a:prstGeom>
              <a:blipFill>
                <a:blip r:embed="rId2"/>
                <a:stretch>
                  <a:fillRect l="-1309" t="-14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1306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" grpId="0" build="p" bldLvl="2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774825"/>
            <a:ext cx="7772400" cy="1654175"/>
          </a:xfrm>
          <a:solidFill>
            <a:srgbClr val="CCECFF"/>
          </a:solidFill>
          <a:ln w="12700"/>
          <a:effectLst>
            <a:outerShdw dist="107763" dir="2700000" algn="ctr" rotWithShape="0">
              <a:schemeClr val="bg2"/>
            </a:outerShdw>
          </a:effectLst>
        </p:spPr>
        <p:txBody>
          <a:bodyPr/>
          <a:lstStyle/>
          <a:p>
            <a:r>
              <a:rPr lang="en-US"/>
              <a:t>Divide and Conquer</a:t>
            </a:r>
            <a:br>
              <a:rPr lang="en-US"/>
            </a:br>
            <a:r>
              <a:rPr lang="en-US"/>
              <a:t>(Merge Sort)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86BA5-45EF-425C-8007-3E5C51244AD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2628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Divide and Conquer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7550" y="1092200"/>
            <a:ext cx="7772400" cy="4560888"/>
          </a:xfrm>
        </p:spPr>
        <p:txBody>
          <a:bodyPr/>
          <a:lstStyle/>
          <a:p>
            <a:r>
              <a:rPr lang="en-US" sz="2800"/>
              <a:t>Recursive in structure  </a:t>
            </a:r>
          </a:p>
          <a:p>
            <a:pPr lvl="1"/>
            <a:r>
              <a:rPr lang="en-US" b="1" i="1">
                <a:solidFill>
                  <a:srgbClr val="CC3300"/>
                </a:solidFill>
              </a:rPr>
              <a:t>Divide</a:t>
            </a:r>
            <a:r>
              <a:rPr lang="en-US"/>
              <a:t> the problem into sub-problems that are similar to the original but smaller in size</a:t>
            </a:r>
          </a:p>
          <a:p>
            <a:pPr lvl="1"/>
            <a:r>
              <a:rPr lang="en-US" b="1" i="1">
                <a:solidFill>
                  <a:srgbClr val="CC3300"/>
                </a:solidFill>
              </a:rPr>
              <a:t>Conquer</a:t>
            </a:r>
            <a:r>
              <a:rPr lang="en-US"/>
              <a:t> the sub-problems by solving them </a:t>
            </a:r>
            <a:r>
              <a:rPr lang="en-US">
                <a:solidFill>
                  <a:schemeClr val="hlink"/>
                </a:solidFill>
              </a:rPr>
              <a:t>recursively</a:t>
            </a:r>
            <a:r>
              <a:rPr lang="en-US"/>
              <a:t>.  If they are small enough, just solve them in a straightforward manner.</a:t>
            </a:r>
          </a:p>
          <a:p>
            <a:pPr lvl="1"/>
            <a:r>
              <a:rPr lang="en-US" b="1" i="1">
                <a:solidFill>
                  <a:srgbClr val="CC3300"/>
                </a:solidFill>
              </a:rPr>
              <a:t>Combine</a:t>
            </a:r>
            <a:r>
              <a:rPr lang="en-US"/>
              <a:t> the solutions to create a solution to the original problem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86BA5-45EF-425C-8007-3E5C51244AD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036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1942</TotalTime>
  <Words>766</Words>
  <Application>Microsoft Office PowerPoint</Application>
  <PresentationFormat>On-screen Show (4:3)</PresentationFormat>
  <Paragraphs>243</Paragraphs>
  <Slides>16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CSE 2217/CSI 227: Data Structure and Algorithms-II</vt:lpstr>
      <vt:lpstr>Analysis</vt:lpstr>
      <vt:lpstr>An Example: Insertion Sort</vt:lpstr>
      <vt:lpstr>An Example: Insertion Sort (Cont..)</vt:lpstr>
      <vt:lpstr>Insertion Sort</vt:lpstr>
      <vt:lpstr>Insertion Sort</vt:lpstr>
      <vt:lpstr>Analyzing Insertion Sort</vt:lpstr>
      <vt:lpstr>Divide and Conquer (Merge Sort)</vt:lpstr>
      <vt:lpstr>Divide and Conquer</vt:lpstr>
      <vt:lpstr>Divide-and-Conquer Technique (cont.)</vt:lpstr>
      <vt:lpstr>Divide-and-Conquer Examples</vt:lpstr>
      <vt:lpstr>An Example:  Merge Sort</vt:lpstr>
      <vt:lpstr>Merge-Sort (A, p, r)</vt:lpstr>
      <vt:lpstr>Procedure Merge</vt:lpstr>
      <vt:lpstr>Merge – Example </vt:lpstr>
      <vt:lpstr>Analysis of Merge Sort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305: Algorithms</dc:title>
  <dc:creator>shahriar</dc:creator>
  <cp:lastModifiedBy>Dr. Mohammad Shahriar Rahman</cp:lastModifiedBy>
  <cp:revision>28</cp:revision>
  <dcterms:created xsi:type="dcterms:W3CDTF">2018-06-17T04:08:16Z</dcterms:created>
  <dcterms:modified xsi:type="dcterms:W3CDTF">2023-10-03T08:07:39Z</dcterms:modified>
</cp:coreProperties>
</file>