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22" r:id="rId47"/>
    <p:sldId id="324" r:id="rId48"/>
    <p:sldId id="323" r:id="rId49"/>
    <p:sldId id="325" r:id="rId50"/>
    <p:sldId id="319" r:id="rId51"/>
    <p:sldId id="320" r:id="rId52"/>
    <p:sldId id="321" r:id="rId53"/>
    <p:sldId id="270" r:id="rId5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D3A"/>
    <a:srgbClr val="7AF88F"/>
    <a:srgbClr val="B9B9B9"/>
    <a:srgbClr val="F9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8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3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9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8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8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houmik@cse.uiu.ac.b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3630518"/>
            <a:ext cx="92233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Binary Search Tree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67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1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0164"/>
            <a:ext cx="12799061" cy="4779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ts val="2470"/>
              </a:lnSpc>
              <a:spcBef>
                <a:spcPts val="10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  <a:tab pos="7121525" algn="l"/>
              </a:tabLst>
            </a:pPr>
            <a:r>
              <a:rPr sz="2200" spc="-20" dirty="0">
                <a:latin typeface="Arial MT"/>
                <a:cs typeface="Times New Roman"/>
              </a:rPr>
              <a:t>Given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key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k</a:t>
            </a:r>
            <a:r>
              <a:rPr sz="2200" i="1" spc="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and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pointer</a:t>
            </a:r>
            <a:r>
              <a:rPr sz="2200" dirty="0">
                <a:latin typeface="Arial MT"/>
                <a:cs typeface="Times New Roman"/>
              </a:rPr>
              <a:t> </a:t>
            </a:r>
            <a:r>
              <a:rPr sz="2200" spc="5" dirty="0">
                <a:latin typeface="Arial MT"/>
                <a:cs typeface="Times New Roman"/>
              </a:rPr>
              <a:t>to</a:t>
            </a:r>
            <a:r>
              <a:rPr sz="2200" spc="2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the </a:t>
            </a:r>
            <a:r>
              <a:rPr sz="2200" spc="5" dirty="0">
                <a:latin typeface="Arial MT"/>
                <a:cs typeface="Times New Roman"/>
              </a:rPr>
              <a:t>root,</a:t>
            </a:r>
            <a:r>
              <a:rPr sz="2200" spc="-15" dirty="0">
                <a:latin typeface="Arial MT"/>
                <a:cs typeface="Times New Roman"/>
              </a:rPr>
              <a:t> Tree-Search</a:t>
            </a:r>
            <a:r>
              <a:rPr sz="2200" spc="-5" dirty="0">
                <a:latin typeface="Arial MT"/>
                <a:cs typeface="Times New Roman"/>
              </a:rPr>
              <a:t> returns</a:t>
            </a:r>
            <a:r>
              <a:rPr sz="2200" dirty="0">
                <a:latin typeface="Arial MT"/>
                <a:cs typeface="Times New Roman"/>
              </a:rPr>
              <a:t> a</a:t>
            </a:r>
            <a:r>
              <a:rPr lang="en-US" sz="220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pointer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5" dirty="0">
                <a:latin typeface="Arial MT"/>
                <a:cs typeface="Times New Roman"/>
              </a:rPr>
              <a:t>to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10" dirty="0">
                <a:latin typeface="Arial MT"/>
                <a:cs typeface="Times New Roman"/>
              </a:rPr>
              <a:t> node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with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key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k</a:t>
            </a:r>
            <a:endParaRPr sz="2200" dirty="0">
              <a:latin typeface="Arial MT"/>
              <a:cs typeface="Times New Roman"/>
            </a:endParaRPr>
          </a:p>
          <a:p>
            <a:pPr marL="182245">
              <a:lnSpc>
                <a:spcPts val="2470"/>
              </a:lnSpc>
            </a:pPr>
            <a:r>
              <a:rPr sz="2200" dirty="0">
                <a:latin typeface="Arial MT"/>
                <a:cs typeface="Times New Roman"/>
              </a:rPr>
              <a:t>or</a:t>
            </a:r>
            <a:r>
              <a:rPr sz="2200" spc="-8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NIL:</a:t>
            </a:r>
            <a:endParaRPr sz="2200" dirty="0">
              <a:latin typeface="Arial M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49885">
              <a:lnSpc>
                <a:spcPct val="100000"/>
              </a:lnSpc>
            </a:pPr>
            <a:r>
              <a:rPr sz="2200" b="1" spc="-15" dirty="0">
                <a:solidFill>
                  <a:srgbClr val="C00000"/>
                </a:solidFill>
                <a:latin typeface="Consolas" panose="020B0609020204030204" pitchFamily="49" charset="0"/>
                <a:cs typeface="Times New Roman"/>
              </a:rPr>
              <a:t>Tree-Search</a:t>
            </a:r>
            <a:r>
              <a:rPr sz="2200" spc="-15" dirty="0">
                <a:latin typeface="Consolas" panose="020B0609020204030204" pitchFamily="49" charset="0"/>
                <a:cs typeface="Times New Roman"/>
              </a:rPr>
              <a:t>(x,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k)</a:t>
            </a:r>
            <a:endParaRPr lang="en-US" sz="2200" dirty="0">
              <a:latin typeface="Consolas" panose="020B0609020204030204" pitchFamily="49" charset="0"/>
              <a:cs typeface="Times New Roman"/>
            </a:endParaRPr>
          </a:p>
          <a:p>
            <a:pPr marL="349885">
              <a:lnSpc>
                <a:spcPct val="100000"/>
              </a:lnSpc>
            </a:pPr>
            <a:r>
              <a:rPr lang="en-US" sz="2200" dirty="0">
                <a:latin typeface="Consolas" panose="020B0609020204030204" pitchFamily="49" charset="0"/>
                <a:cs typeface="Times New Roman"/>
              </a:rPr>
              <a:t>	//return if found</a:t>
            </a:r>
            <a:endParaRPr sz="2200" dirty="0">
              <a:latin typeface="Consolas" panose="020B0609020204030204" pitchFamily="49" charset="0"/>
              <a:cs typeface="Times New Roman"/>
            </a:endParaRPr>
          </a:p>
          <a:p>
            <a:pPr marL="1201420" marR="6092825" indent="-363220">
              <a:lnSpc>
                <a:spcPct val="147300"/>
              </a:lnSpc>
              <a:spcBef>
                <a:spcPts val="25"/>
              </a:spcBef>
            </a:pPr>
            <a:r>
              <a:rPr sz="2200" spc="-15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if</a:t>
            </a:r>
            <a:r>
              <a:rPr sz="220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(x</a:t>
            </a:r>
            <a:r>
              <a:rPr sz="2200" spc="-1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==</a:t>
            </a:r>
            <a:r>
              <a:rPr sz="2200" spc="-15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NIL</a:t>
            </a:r>
            <a:r>
              <a:rPr sz="2200" spc="-9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or</a:t>
            </a:r>
            <a:r>
              <a:rPr sz="2200" spc="2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k==</a:t>
            </a:r>
            <a:r>
              <a:rPr sz="2200" spc="-1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key[x])</a:t>
            </a:r>
            <a:endParaRPr lang="en-US" sz="2200" spc="-10" dirty="0">
              <a:solidFill>
                <a:srgbClr val="7030A0"/>
              </a:solidFill>
              <a:latin typeface="Consolas" panose="020B0609020204030204" pitchFamily="49" charset="0"/>
              <a:cs typeface="Times New Roman"/>
            </a:endParaRPr>
          </a:p>
          <a:p>
            <a:pPr marL="1201420" marR="6092825" indent="-363220">
              <a:lnSpc>
                <a:spcPct val="147300"/>
              </a:lnSpc>
              <a:spcBef>
                <a:spcPts val="25"/>
              </a:spcBef>
            </a:pP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	</a:t>
            </a:r>
            <a:r>
              <a:rPr sz="2200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return</a:t>
            </a:r>
            <a:r>
              <a:rPr lang="en-US" sz="2200" spc="-45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15" dirty="0">
                <a:solidFill>
                  <a:srgbClr val="7030A0"/>
                </a:solidFill>
                <a:latin typeface="Consolas" panose="020B0609020204030204" pitchFamily="49" charset="0"/>
                <a:cs typeface="Times New Roman"/>
              </a:rPr>
              <a:t>x;</a:t>
            </a:r>
            <a:endParaRPr lang="en-US" sz="2200" spc="-15" dirty="0">
              <a:solidFill>
                <a:srgbClr val="7030A0"/>
              </a:solidFill>
              <a:latin typeface="Consolas" panose="020B0609020204030204" pitchFamily="49" charset="0"/>
              <a:cs typeface="Times New Roman"/>
            </a:endParaRPr>
          </a:p>
          <a:p>
            <a:pPr marL="1201420" marR="6092825" indent="-363220">
              <a:lnSpc>
                <a:spcPct val="147300"/>
              </a:lnSpc>
              <a:spcBef>
                <a:spcPts val="25"/>
              </a:spcBef>
            </a:pPr>
            <a:r>
              <a:rPr lang="en-US" sz="2200" dirty="0">
                <a:latin typeface="Consolas" panose="020B0609020204030204" pitchFamily="49" charset="0"/>
                <a:cs typeface="Times New Roman"/>
              </a:rPr>
              <a:t>//else recursively search in subtree</a:t>
            </a:r>
            <a:endParaRPr lang="en-US" sz="2200" spc="-15" dirty="0">
              <a:latin typeface="Consolas" panose="020B0609020204030204" pitchFamily="49" charset="0"/>
              <a:cs typeface="Times New Roman"/>
            </a:endParaRPr>
          </a:p>
          <a:p>
            <a:pPr marL="1201420" marR="6092825" indent="-363220">
              <a:lnSpc>
                <a:spcPct val="147300"/>
              </a:lnSpc>
              <a:spcBef>
                <a:spcPts val="25"/>
              </a:spcBef>
            </a:pPr>
            <a:r>
              <a:rPr lang="en-US" sz="2200" spc="-15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i</a:t>
            </a:r>
            <a:r>
              <a:rPr sz="2200" spc="-15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f</a:t>
            </a:r>
            <a:r>
              <a:rPr sz="220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(k</a:t>
            </a:r>
            <a:r>
              <a:rPr sz="2200" spc="-2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&lt;</a:t>
            </a:r>
            <a:r>
              <a:rPr sz="2200" spc="2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1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key[x])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 </a:t>
            </a:r>
          </a:p>
          <a:p>
            <a:pPr marL="1201420" marR="6092825" indent="-363220">
              <a:lnSpc>
                <a:spcPct val="147300"/>
              </a:lnSpc>
              <a:spcBef>
                <a:spcPts val="25"/>
              </a:spcBef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	</a:t>
            </a:r>
            <a:r>
              <a:rPr sz="220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return</a:t>
            </a:r>
            <a:r>
              <a:rPr lang="en-US" sz="2200" spc="-70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15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Tree</a:t>
            </a:r>
            <a:r>
              <a:rPr lang="en-US" sz="2200" spc="-15" dirty="0">
                <a:solidFill>
                  <a:schemeClr val="tx2"/>
                </a:solidFill>
                <a:latin typeface="Consolas" panose="020B0609020204030204" pitchFamily="49" charset="0"/>
                <a:cs typeface="Times New Roman"/>
              </a:rPr>
              <a:t>-Search(left[x], k); </a:t>
            </a:r>
          </a:p>
          <a:p>
            <a:pPr marL="1201420" marR="6092825" indent="-363220">
              <a:lnSpc>
                <a:spcPct val="147300"/>
              </a:lnSpc>
              <a:spcBef>
                <a:spcPts val="25"/>
              </a:spcBef>
            </a:pPr>
            <a:r>
              <a:rPr lang="en-US" sz="2200" spc="-15" dirty="0">
                <a:solidFill>
                  <a:srgbClr val="3A6D3A"/>
                </a:solidFill>
                <a:latin typeface="Consolas" panose="020B0609020204030204" pitchFamily="49" charset="0"/>
                <a:cs typeface="Times New Roman"/>
              </a:rPr>
              <a:t>else</a:t>
            </a:r>
            <a:r>
              <a:rPr lang="en-US" sz="2200" dirty="0">
                <a:solidFill>
                  <a:srgbClr val="3A6D3A"/>
                </a:solidFill>
                <a:latin typeface="Consolas" panose="020B0609020204030204" pitchFamily="49" charset="0"/>
                <a:cs typeface="Times New Roman"/>
              </a:rPr>
              <a:t> return</a:t>
            </a:r>
            <a:r>
              <a:rPr lang="en-US" sz="2200" spc="-50" dirty="0">
                <a:solidFill>
                  <a:srgbClr val="3A6D3A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sz="2200" spc="-10" dirty="0">
                <a:solidFill>
                  <a:srgbClr val="3A6D3A"/>
                </a:solidFill>
                <a:latin typeface="Consolas" panose="020B0609020204030204" pitchFamily="49" charset="0"/>
                <a:cs typeface="Times New Roman"/>
              </a:rPr>
              <a:t>Tree-Search(right[x],</a:t>
            </a:r>
            <a:r>
              <a:rPr lang="en-US" sz="2200" spc="-55" dirty="0">
                <a:solidFill>
                  <a:srgbClr val="3A6D3A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sz="2200" dirty="0">
                <a:solidFill>
                  <a:srgbClr val="3A6D3A"/>
                </a:solidFill>
                <a:latin typeface="Consolas" panose="020B0609020204030204" pitchFamily="49" charset="0"/>
                <a:cs typeface="Times New Roman"/>
              </a:rPr>
              <a:t>k);</a:t>
            </a:r>
          </a:p>
        </p:txBody>
      </p:sp>
    </p:spTree>
    <p:extLst>
      <p:ext uri="{BB962C8B-B14F-4D97-AF65-F5344CB8AC3E}">
        <p14:creationId xmlns:p14="http://schemas.microsoft.com/office/powerpoint/2010/main" val="9228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67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1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22627"/>
            <a:ext cx="10132061" cy="4700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83515">
              <a:lnSpc>
                <a:spcPct val="136400"/>
              </a:lnSpc>
              <a:spcBef>
                <a:spcPts val="10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0" dirty="0">
                <a:latin typeface="Arial MT"/>
                <a:cs typeface="Times New Roman"/>
              </a:rPr>
              <a:t>Here </a:t>
            </a:r>
            <a:r>
              <a:rPr sz="2200" spc="-5" dirty="0">
                <a:latin typeface="Arial MT"/>
                <a:cs typeface="Times New Roman"/>
              </a:rPr>
              <a:t>is </a:t>
            </a:r>
            <a:r>
              <a:rPr sz="2200" spc="-10" dirty="0">
                <a:latin typeface="Arial MT"/>
                <a:cs typeface="Times New Roman"/>
              </a:rPr>
              <a:t>another function that does </a:t>
            </a:r>
            <a:r>
              <a:rPr sz="2200" spc="-5" dirty="0">
                <a:latin typeface="Arial MT"/>
                <a:cs typeface="Times New Roman"/>
              </a:rPr>
              <a:t>the </a:t>
            </a:r>
            <a:r>
              <a:rPr sz="2200" spc="-15" dirty="0">
                <a:latin typeface="Arial MT"/>
                <a:cs typeface="Times New Roman"/>
              </a:rPr>
              <a:t>same:</a:t>
            </a:r>
            <a:endParaRPr lang="en-US" sz="2200" spc="-15" dirty="0">
              <a:latin typeface="Arial MT"/>
              <a:cs typeface="Times New Roman"/>
            </a:endParaRPr>
          </a:p>
          <a:p>
            <a:pPr marR="5080">
              <a:lnSpc>
                <a:spcPct val="136400"/>
              </a:lnSpc>
              <a:spcBef>
                <a:spcPts val="100"/>
              </a:spcBef>
              <a:buClr>
                <a:srgbClr val="0033CC"/>
              </a:buClr>
              <a:buSzPct val="72727"/>
              <a:tabLst>
                <a:tab pos="183515" algn="l"/>
              </a:tabLst>
            </a:pPr>
            <a:endParaRPr lang="en-US" sz="2200" spc="-15" dirty="0">
              <a:latin typeface="Times New Roman"/>
              <a:cs typeface="Times New Roman"/>
            </a:endParaRPr>
          </a:p>
          <a:p>
            <a:pPr marR="5080">
              <a:lnSpc>
                <a:spcPct val="136400"/>
              </a:lnSpc>
              <a:spcBef>
                <a:spcPts val="100"/>
              </a:spcBef>
              <a:buClr>
                <a:srgbClr val="0033CC"/>
              </a:buClr>
              <a:buSzPct val="72727"/>
              <a:tabLst>
                <a:tab pos="183515" algn="l"/>
              </a:tabLst>
            </a:pP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Consolas" panose="020B0609020204030204" pitchFamily="49" charset="0"/>
                <a:cs typeface="Times New Roman"/>
              </a:rPr>
              <a:t>Tree-Search</a:t>
            </a:r>
            <a:r>
              <a:rPr sz="2200" spc="-20" dirty="0">
                <a:latin typeface="Consolas" panose="020B0609020204030204" pitchFamily="49" charset="0"/>
                <a:cs typeface="Times New Roman"/>
              </a:rPr>
              <a:t>(x,</a:t>
            </a:r>
            <a:r>
              <a:rPr sz="2200" spc="3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15" dirty="0">
                <a:latin typeface="Consolas" panose="020B0609020204030204" pitchFamily="49" charset="0"/>
                <a:cs typeface="Times New Roman"/>
              </a:rPr>
              <a:t>k)</a:t>
            </a:r>
            <a:endParaRPr sz="2200" dirty="0">
              <a:latin typeface="Consolas" panose="020B0609020204030204" pitchFamily="49" charset="0"/>
              <a:cs typeface="Times New Roman"/>
            </a:endParaRPr>
          </a:p>
          <a:p>
            <a:pPr marL="1358265" marR="705485" indent="-611505">
              <a:lnSpc>
                <a:spcPct val="136400"/>
              </a:lnSpc>
            </a:pPr>
            <a:r>
              <a:rPr sz="2200" spc="-20" dirty="0">
                <a:latin typeface="Consolas" panose="020B0609020204030204" pitchFamily="49" charset="0"/>
                <a:cs typeface="Times New Roman"/>
              </a:rPr>
              <a:t>while</a:t>
            </a:r>
            <a:r>
              <a:rPr sz="2200" spc="-55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(x</a:t>
            </a:r>
            <a:r>
              <a:rPr sz="2200" spc="-25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10" dirty="0">
                <a:latin typeface="Consolas" panose="020B0609020204030204" pitchFamily="49" charset="0"/>
                <a:cs typeface="Times New Roman"/>
              </a:rPr>
              <a:t>!=</a:t>
            </a:r>
            <a:r>
              <a:rPr sz="2200" spc="-55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5" dirty="0">
                <a:latin typeface="Consolas" panose="020B0609020204030204" pitchFamily="49" charset="0"/>
                <a:cs typeface="Times New Roman"/>
              </a:rPr>
              <a:t>NIL</a:t>
            </a:r>
            <a:r>
              <a:rPr sz="2200" spc="-10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10" dirty="0">
                <a:latin typeface="Consolas" panose="020B0609020204030204" pitchFamily="49" charset="0"/>
                <a:cs typeface="Times New Roman"/>
              </a:rPr>
              <a:t>and</a:t>
            </a:r>
            <a:r>
              <a:rPr sz="2200" spc="-15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k</a:t>
            </a:r>
            <a:r>
              <a:rPr sz="2200" spc="-10" dirty="0">
                <a:latin typeface="Consolas" panose="020B0609020204030204" pitchFamily="49" charset="0"/>
                <a:cs typeface="Times New Roman"/>
              </a:rPr>
              <a:t> !=</a:t>
            </a:r>
            <a:r>
              <a:rPr sz="2200" spc="-55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15" dirty="0">
                <a:latin typeface="Consolas" panose="020B0609020204030204" pitchFamily="49" charset="0"/>
                <a:cs typeface="Times New Roman"/>
              </a:rPr>
              <a:t>key[x])</a:t>
            </a:r>
            <a:r>
              <a:rPr lang="en-US" sz="2200" spc="-15" dirty="0">
                <a:latin typeface="Consolas" panose="020B0609020204030204" pitchFamily="49" charset="0"/>
                <a:cs typeface="Times New Roman"/>
              </a:rPr>
              <a:t>{</a:t>
            </a:r>
            <a:r>
              <a:rPr sz="2200" spc="-15" dirty="0">
                <a:latin typeface="Consolas" panose="020B0609020204030204" pitchFamily="49" charset="0"/>
                <a:cs typeface="Times New Roman"/>
              </a:rPr>
              <a:t> </a:t>
            </a:r>
            <a:endParaRPr lang="en-US" sz="2200" spc="-15" dirty="0">
              <a:latin typeface="Consolas" panose="020B0609020204030204" pitchFamily="49" charset="0"/>
              <a:cs typeface="Times New Roman"/>
            </a:endParaRPr>
          </a:p>
          <a:p>
            <a:pPr marL="1358265" marR="705485" indent="-611505">
              <a:lnSpc>
                <a:spcPct val="136400"/>
              </a:lnSpc>
            </a:pPr>
            <a:r>
              <a:rPr lang="en-US" sz="2200" spc="-15" dirty="0">
                <a:latin typeface="Consolas" panose="020B0609020204030204" pitchFamily="49" charset="0"/>
                <a:cs typeface="Times New Roman"/>
              </a:rPr>
              <a:t>	</a:t>
            </a:r>
            <a:r>
              <a:rPr sz="2200" spc="-535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if</a:t>
            </a:r>
            <a:r>
              <a:rPr sz="2200" spc="-25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(k</a:t>
            </a:r>
            <a:r>
              <a:rPr sz="2200" spc="-20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&lt; </a:t>
            </a:r>
            <a:r>
              <a:rPr lang="en-US" sz="2200" spc="-15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x-&gt;value)</a:t>
            </a:r>
            <a:endParaRPr sz="2200" dirty="0">
              <a:solidFill>
                <a:srgbClr val="00B050"/>
              </a:solidFill>
              <a:latin typeface="Consolas" panose="020B0609020204030204" pitchFamily="49" charset="0"/>
              <a:cs typeface="Times New Roman"/>
            </a:endParaRPr>
          </a:p>
          <a:p>
            <a:pPr marL="1795145">
              <a:lnSpc>
                <a:spcPct val="100000"/>
              </a:lnSpc>
              <a:spcBef>
                <a:spcPts val="1075"/>
              </a:spcBef>
            </a:pPr>
            <a:r>
              <a:rPr sz="2200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x</a:t>
            </a:r>
            <a:r>
              <a:rPr sz="2200" spc="-30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=</a:t>
            </a:r>
            <a:r>
              <a:rPr sz="2200" spc="-130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sz="2200" spc="-10" dirty="0">
                <a:solidFill>
                  <a:srgbClr val="00B050"/>
                </a:solidFill>
                <a:latin typeface="Consolas" panose="020B0609020204030204" pitchFamily="49" charset="0"/>
                <a:cs typeface="Times New Roman"/>
              </a:rPr>
              <a:t>x-&gt;left;</a:t>
            </a:r>
            <a:endParaRPr sz="2200" dirty="0">
              <a:solidFill>
                <a:srgbClr val="00B050"/>
              </a:solidFill>
              <a:latin typeface="Consolas" panose="020B0609020204030204" pitchFamily="49" charset="0"/>
              <a:cs typeface="Times New Roman"/>
            </a:endParaRPr>
          </a:p>
          <a:p>
            <a:pPr marL="1297940">
              <a:lnSpc>
                <a:spcPct val="100000"/>
              </a:lnSpc>
              <a:spcBef>
                <a:spcPts val="960"/>
              </a:spcBef>
            </a:pPr>
            <a:r>
              <a:rPr sz="2200" spc="-15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else</a:t>
            </a:r>
            <a:endParaRPr sz="2200" dirty="0">
              <a:solidFill>
                <a:srgbClr val="0070C0"/>
              </a:solidFill>
              <a:latin typeface="Consolas" panose="020B0609020204030204" pitchFamily="49" charset="0"/>
              <a:cs typeface="Times New Roman"/>
            </a:endParaRPr>
          </a:p>
          <a:p>
            <a:pPr marL="179451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x</a:t>
            </a:r>
            <a:r>
              <a:rPr sz="2200" spc="-35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=</a:t>
            </a:r>
            <a:r>
              <a:rPr sz="2200" spc="-114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sz="2200" spc="-1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x-&gt;right;</a:t>
            </a:r>
            <a:endParaRPr sz="2200" dirty="0">
              <a:solidFill>
                <a:srgbClr val="0070C0"/>
              </a:solidFill>
              <a:latin typeface="Consolas" panose="020B0609020204030204" pitchFamily="49" charset="0"/>
              <a:cs typeface="Times New Roman"/>
            </a:endParaRPr>
          </a:p>
          <a:p>
            <a:pPr marL="746760">
              <a:lnSpc>
                <a:spcPct val="100000"/>
              </a:lnSpc>
              <a:spcBef>
                <a:spcPts val="960"/>
              </a:spcBef>
            </a:pPr>
            <a:r>
              <a:rPr lang="en-US" sz="2200" dirty="0">
                <a:latin typeface="Consolas" panose="020B0609020204030204" pitchFamily="49" charset="0"/>
                <a:cs typeface="Times New Roman"/>
              </a:rPr>
              <a:t>}</a:t>
            </a:r>
          </a:p>
          <a:p>
            <a:pPr marL="746760">
              <a:spcBef>
                <a:spcPts val="960"/>
              </a:spcBef>
            </a:pPr>
            <a:r>
              <a:rPr lang="en-US" sz="2200" spc="-5" dirty="0">
                <a:latin typeface="Consolas" panose="020B0609020204030204" pitchFamily="49" charset="0"/>
                <a:cs typeface="Times New Roman"/>
              </a:rPr>
              <a:t>return</a:t>
            </a:r>
            <a:r>
              <a:rPr lang="en-US" sz="2200" spc="-60" dirty="0"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Times New Roman"/>
              </a:rPr>
              <a:t>x;</a:t>
            </a:r>
          </a:p>
        </p:txBody>
      </p:sp>
    </p:spTree>
    <p:extLst>
      <p:ext uri="{BB962C8B-B14F-4D97-AF65-F5344CB8AC3E}">
        <p14:creationId xmlns:p14="http://schemas.microsoft.com/office/powerpoint/2010/main" val="32077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Min </a:t>
            </a:r>
            <a:r>
              <a:rPr dirty="0"/>
              <a:t>&amp; </a:t>
            </a:r>
            <a:r>
              <a:rPr spc="-20" dirty="0"/>
              <a:t>Max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649" y="2833797"/>
            <a:ext cx="3852461" cy="2263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4367" y="2827336"/>
            <a:ext cx="3852462" cy="22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608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 </a:t>
            </a:r>
            <a:r>
              <a:rPr spc="-95" dirty="0"/>
              <a:t>BST:</a:t>
            </a:r>
            <a:r>
              <a:rPr spc="-5" dirty="0"/>
              <a:t> Successor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827"/>
            <a:ext cx="8455661" cy="11644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55" dirty="0">
                <a:latin typeface="Arial MT"/>
                <a:cs typeface="Times New Roman"/>
              </a:rPr>
              <a:t>Two</a:t>
            </a:r>
            <a:r>
              <a:rPr sz="2200" spc="-7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cases: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i="1" spc="-10" dirty="0">
                <a:solidFill>
                  <a:srgbClr val="0000CC"/>
                </a:solidFill>
                <a:latin typeface="Arial MT"/>
                <a:cs typeface="Times New Roman"/>
              </a:rPr>
              <a:t>Case</a:t>
            </a:r>
            <a:r>
              <a:rPr sz="2200" i="1" spc="-2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Arial MT"/>
                <a:cs typeface="Times New Roman"/>
              </a:rPr>
              <a:t>1</a:t>
            </a:r>
            <a:r>
              <a:rPr sz="2200" dirty="0">
                <a:latin typeface="Arial MT"/>
                <a:cs typeface="Times New Roman"/>
              </a:rPr>
              <a:t>: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i="1" dirty="0">
                <a:solidFill>
                  <a:srgbClr val="0000CC"/>
                </a:solidFill>
                <a:latin typeface="Arial MT"/>
                <a:cs typeface="Times New Roman"/>
              </a:rPr>
              <a:t>x</a:t>
            </a:r>
            <a:r>
              <a:rPr sz="2200" i="1" spc="-1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Arial MT"/>
                <a:cs typeface="Times New Roman"/>
              </a:rPr>
              <a:t>has</a:t>
            </a:r>
            <a:r>
              <a:rPr sz="2200" spc="-3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Arial MT"/>
                <a:cs typeface="Times New Roman"/>
              </a:rPr>
              <a:t>a</a:t>
            </a:r>
            <a:r>
              <a:rPr sz="2200" spc="-15" dirty="0">
                <a:solidFill>
                  <a:srgbClr val="0000CC"/>
                </a:solidFill>
                <a:latin typeface="Arial MT"/>
                <a:cs typeface="Times New Roman"/>
              </a:rPr>
              <a:t> right</a:t>
            </a:r>
            <a:r>
              <a:rPr sz="2200" spc="40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Arial MT"/>
                <a:cs typeface="Times New Roman"/>
              </a:rPr>
              <a:t>subtree</a:t>
            </a:r>
            <a:r>
              <a:rPr sz="2200" spc="-10" dirty="0">
                <a:latin typeface="Arial MT"/>
                <a:cs typeface="Times New Roman"/>
              </a:rPr>
              <a:t>:</a:t>
            </a:r>
            <a:endParaRPr sz="2200" dirty="0">
              <a:latin typeface="Arial MT"/>
              <a:cs typeface="Times New Roman"/>
            </a:endParaRPr>
          </a:p>
          <a:p>
            <a:pPr marL="645160" lvl="2" indent="-176530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59090"/>
              <a:buFont typeface="Wingdings"/>
              <a:buChar char=""/>
              <a:tabLst>
                <a:tab pos="645795" algn="l"/>
              </a:tabLst>
            </a:pPr>
            <a:r>
              <a:rPr sz="2200" spc="-15" dirty="0">
                <a:latin typeface="Arial MT"/>
                <a:cs typeface="Times New Roman"/>
              </a:rPr>
              <a:t>successor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is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minimum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node</a:t>
            </a:r>
            <a:r>
              <a:rPr sz="2200" spc="-4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in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right</a:t>
            </a:r>
            <a:r>
              <a:rPr sz="2200" spc="2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subtree</a:t>
            </a:r>
            <a:endParaRPr sz="2200" dirty="0">
              <a:latin typeface="Arial MT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963247"/>
            <a:ext cx="396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455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 </a:t>
            </a:r>
            <a:r>
              <a:rPr spc="-95" dirty="0"/>
              <a:t>BST:</a:t>
            </a:r>
            <a:r>
              <a:rPr spc="-5" dirty="0"/>
              <a:t> Successor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275" y="1798827"/>
            <a:ext cx="10474325" cy="188743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4150" algn="l"/>
              </a:tabLst>
            </a:pPr>
            <a:r>
              <a:rPr sz="2200" spc="-55" dirty="0">
                <a:latin typeface="Arial MT"/>
                <a:cs typeface="Times New Roman"/>
              </a:rPr>
              <a:t>Two</a:t>
            </a:r>
            <a:r>
              <a:rPr sz="2200" spc="-7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cases:</a:t>
            </a:r>
            <a:endParaRPr sz="22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5445" algn="l"/>
              </a:tabLst>
            </a:pPr>
            <a:r>
              <a:rPr sz="2200" i="1" spc="-10" dirty="0">
                <a:solidFill>
                  <a:srgbClr val="0000CC"/>
                </a:solidFill>
                <a:latin typeface="Arial MT"/>
                <a:cs typeface="Times New Roman"/>
              </a:rPr>
              <a:t>Case</a:t>
            </a:r>
            <a:r>
              <a:rPr sz="2200" i="1" spc="-2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Arial MT"/>
                <a:cs typeface="Times New Roman"/>
              </a:rPr>
              <a:t>2:</a:t>
            </a:r>
            <a:r>
              <a:rPr sz="2200" spc="-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i="1" dirty="0">
                <a:solidFill>
                  <a:srgbClr val="0000CC"/>
                </a:solidFill>
                <a:latin typeface="Arial MT"/>
                <a:cs typeface="Times New Roman"/>
              </a:rPr>
              <a:t>x</a:t>
            </a:r>
            <a:r>
              <a:rPr sz="2200" i="1" spc="-1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Arial MT"/>
                <a:cs typeface="Times New Roman"/>
              </a:rPr>
              <a:t>has</a:t>
            </a:r>
            <a:r>
              <a:rPr sz="2200" spc="-3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Arial MT"/>
                <a:cs typeface="Times New Roman"/>
              </a:rPr>
              <a:t>no</a:t>
            </a:r>
            <a:r>
              <a:rPr sz="2200" spc="-3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15" dirty="0">
                <a:solidFill>
                  <a:srgbClr val="0000CC"/>
                </a:solidFill>
                <a:latin typeface="Arial MT"/>
                <a:cs typeface="Times New Roman"/>
              </a:rPr>
              <a:t>right</a:t>
            </a:r>
            <a:r>
              <a:rPr sz="2200" spc="30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Arial MT"/>
                <a:cs typeface="Times New Roman"/>
              </a:rPr>
              <a:t>subtree</a:t>
            </a:r>
            <a:r>
              <a:rPr sz="2200" spc="-10" dirty="0">
                <a:latin typeface="Arial MT"/>
                <a:cs typeface="Times New Roman"/>
              </a:rPr>
              <a:t>:</a:t>
            </a:r>
            <a:endParaRPr sz="2200" dirty="0">
              <a:latin typeface="Arial MT"/>
              <a:cs typeface="Times New Roman"/>
            </a:endParaRPr>
          </a:p>
          <a:p>
            <a:pPr marL="645795" lvl="2" indent="-176530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59090"/>
              <a:buFont typeface="Wingdings"/>
              <a:buChar char=""/>
              <a:tabLst>
                <a:tab pos="646430" algn="l"/>
                <a:tab pos="5290820" algn="l"/>
              </a:tabLst>
            </a:pPr>
            <a:r>
              <a:rPr sz="2200" spc="-15" dirty="0">
                <a:latin typeface="Arial MT"/>
                <a:cs typeface="Times New Roman"/>
              </a:rPr>
              <a:t>successor</a:t>
            </a:r>
            <a:r>
              <a:rPr sz="2200" spc="-1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is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first </a:t>
            </a:r>
            <a:r>
              <a:rPr sz="2200" spc="-15" dirty="0">
                <a:latin typeface="Arial MT"/>
                <a:cs typeface="Times New Roman"/>
              </a:rPr>
              <a:t>ancestor</a:t>
            </a:r>
            <a:r>
              <a:rPr sz="2200" spc="-10" dirty="0">
                <a:latin typeface="Arial MT"/>
                <a:cs typeface="Times New Roman"/>
              </a:rPr>
              <a:t> of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x </a:t>
            </a:r>
            <a:r>
              <a:rPr sz="2200" spc="-20" dirty="0">
                <a:latin typeface="Arial MT"/>
                <a:cs typeface="Times New Roman"/>
              </a:rPr>
              <a:t>whose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left</a:t>
            </a:r>
            <a:r>
              <a:rPr lang="en-US" sz="2200" spc="-1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child</a:t>
            </a:r>
            <a:r>
              <a:rPr sz="2200" spc="-4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is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also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ancestor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of</a:t>
            </a:r>
            <a:r>
              <a:rPr sz="2200" spc="110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x</a:t>
            </a:r>
            <a:endParaRPr sz="2200" dirty="0">
              <a:latin typeface="Arial MT"/>
              <a:cs typeface="Times New Roman"/>
            </a:endParaRPr>
          </a:p>
          <a:p>
            <a:pPr marL="586105" marR="5080" lvl="2" indent="-116205">
              <a:lnSpc>
                <a:spcPct val="102699"/>
              </a:lnSpc>
              <a:spcBef>
                <a:spcPts val="190"/>
              </a:spcBef>
              <a:buClr>
                <a:srgbClr val="0033CC"/>
              </a:buClr>
              <a:buSzPct val="59090"/>
              <a:buFont typeface="Wingdings"/>
              <a:buChar char=""/>
              <a:tabLst>
                <a:tab pos="646430" algn="l"/>
                <a:tab pos="5304155" algn="l"/>
              </a:tabLst>
            </a:pPr>
            <a:r>
              <a:rPr sz="2200" spc="-15" dirty="0">
                <a:latin typeface="Arial MT"/>
                <a:cs typeface="Times New Roman"/>
              </a:rPr>
              <a:t>Intuition:</a:t>
            </a:r>
            <a:r>
              <a:rPr sz="2200" spc="-15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As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long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as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you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move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to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the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left	</a:t>
            </a:r>
            <a:r>
              <a:rPr sz="2200" dirty="0">
                <a:latin typeface="Arial MT"/>
                <a:cs typeface="Times New Roman"/>
              </a:rPr>
              <a:t>up</a:t>
            </a:r>
            <a:r>
              <a:rPr sz="2200" spc="-10" dirty="0">
                <a:latin typeface="Arial MT"/>
                <a:cs typeface="Times New Roman"/>
              </a:rPr>
              <a:t> the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tree,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you’re</a:t>
            </a:r>
            <a:r>
              <a:rPr sz="2200" spc="-4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visiting </a:t>
            </a:r>
            <a:r>
              <a:rPr sz="2200" spc="-53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smaller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nodes</a:t>
            </a:r>
            <a:r>
              <a:rPr sz="2200" spc="-2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3352800"/>
            <a:ext cx="3481553" cy="31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9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 </a:t>
            </a:r>
            <a:r>
              <a:rPr spc="-95" dirty="0"/>
              <a:t>BST:</a:t>
            </a:r>
            <a:r>
              <a:rPr spc="-5" dirty="0"/>
              <a:t> Successor</a:t>
            </a:r>
            <a:r>
              <a:rPr lang="en-US" spc="-5" dirty="0"/>
              <a:t> (Code)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810000"/>
            <a:ext cx="5410200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B400E-F51F-CBD1-27F9-21DD44C8C45A}"/>
              </a:ext>
            </a:extLst>
          </p:cNvPr>
          <p:cNvSpPr txBox="1"/>
          <p:nvPr/>
        </p:nvSpPr>
        <p:spPr>
          <a:xfrm>
            <a:off x="533400" y="1600200"/>
            <a:ext cx="982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TREE-SUCCESSOR(x) //pseudocode</a:t>
            </a:r>
          </a:p>
          <a:p>
            <a:pPr lvl="1"/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if x-&gt;right != NULL</a:t>
            </a:r>
          </a:p>
          <a:p>
            <a:pPr lvl="1"/>
            <a:r>
              <a:rPr lang="en-GB" dirty="0">
                <a:latin typeface="Lucida Sans Typewriter" panose="020B0509030504030204" pitchFamily="49" charset="0"/>
              </a:rPr>
              <a:t>	find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ucida Sans Typewriter" panose="020B0509030504030204" pitchFamily="49" charset="0"/>
              </a:rPr>
              <a:t>minimum node of right sub tree</a:t>
            </a:r>
          </a:p>
          <a:p>
            <a:pPr lvl="1"/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else</a:t>
            </a:r>
          </a:p>
          <a:p>
            <a:pPr lvl="1"/>
            <a:r>
              <a:rPr lang="en-US" dirty="0">
                <a:latin typeface="Lucida Sans Typewriter" panose="020B05090305040302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Sans Typewriter" panose="020B0509030504030204" pitchFamily="49" charset="0"/>
              </a:rPr>
              <a:t>find y such that y is x-&gt;ancestor and y-&gt;left is x-&gt;ancestor</a:t>
            </a:r>
          </a:p>
          <a:p>
            <a:pPr lvl="1"/>
            <a:r>
              <a:rPr lang="en-US" dirty="0">
                <a:latin typeface="Lucida Sans Typewriter" panose="020B0509030504030204" pitchFamily="49" charset="0"/>
              </a:rPr>
              <a:t>	y is the 1</a:t>
            </a:r>
            <a:r>
              <a:rPr lang="en-US" baseline="30000" dirty="0">
                <a:latin typeface="Lucida Sans Typewriter" panose="020B0509030504030204" pitchFamily="49" charset="0"/>
              </a:rPr>
              <a:t>st</a:t>
            </a:r>
            <a:r>
              <a:rPr lang="en-US" dirty="0">
                <a:latin typeface="Lucida Sans Typewriter" panose="020B0509030504030204" pitchFamily="49" charset="0"/>
              </a:rPr>
              <a:t> node with this property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14075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148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spc="-95" dirty="0"/>
              <a:t>BST:</a:t>
            </a:r>
            <a:r>
              <a:rPr spc="-15" dirty="0"/>
              <a:t> </a:t>
            </a:r>
            <a:r>
              <a:rPr spc="-10" dirty="0"/>
              <a:t>Predeccessor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827"/>
            <a:ext cx="8074661" cy="15670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55" dirty="0">
                <a:latin typeface="Arial MT"/>
                <a:cs typeface="Times New Roman"/>
              </a:rPr>
              <a:t>Two</a:t>
            </a:r>
            <a:r>
              <a:rPr sz="2200" spc="-7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cases: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spc="-20" dirty="0">
                <a:latin typeface="Arial MT"/>
                <a:cs typeface="Times New Roman"/>
              </a:rPr>
              <a:t>similar</a:t>
            </a:r>
            <a:r>
              <a:rPr sz="2200" spc="-60" dirty="0">
                <a:latin typeface="Arial MT"/>
                <a:cs typeface="Times New Roman"/>
              </a:rPr>
              <a:t> </a:t>
            </a:r>
            <a:r>
              <a:rPr sz="2200" spc="5" dirty="0">
                <a:latin typeface="Arial MT"/>
                <a:cs typeface="Times New Roman"/>
              </a:rPr>
              <a:t>to</a:t>
            </a:r>
            <a:r>
              <a:rPr sz="2200" spc="-10" dirty="0">
                <a:latin typeface="Arial MT"/>
                <a:cs typeface="Times New Roman"/>
              </a:rPr>
              <a:t> Successor</a:t>
            </a:r>
            <a:r>
              <a:rPr sz="2200" spc="11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algorithm</a:t>
            </a:r>
            <a:endParaRPr lang="en-GB" sz="2200" spc="-1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lang="en-US" sz="2200" spc="-10" dirty="0">
                <a:latin typeface="Arial MT"/>
                <a:cs typeface="Times New Roman"/>
              </a:rPr>
              <a:t>Maximum node in the left sub tree</a:t>
            </a:r>
            <a:endParaRPr lang="en-GB" sz="2200" spc="-1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endParaRPr sz="2200" dirty="0">
              <a:latin typeface="Arial MT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46487-4BD8-7B3A-2518-B753903AE2EF}"/>
              </a:ext>
            </a:extLst>
          </p:cNvPr>
          <p:cNvSpPr txBox="1"/>
          <p:nvPr/>
        </p:nvSpPr>
        <p:spPr>
          <a:xfrm>
            <a:off x="1442258" y="3657600"/>
            <a:ext cx="98353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TREE-PREDECESSOR(x) //pseudocode</a:t>
            </a:r>
          </a:p>
          <a:p>
            <a:pPr lvl="1"/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if x-&gt;left != NULL</a:t>
            </a:r>
          </a:p>
          <a:p>
            <a:pPr lvl="1"/>
            <a:r>
              <a:rPr lang="en-GB" dirty="0">
                <a:latin typeface="Lucida Sans Typewriter" panose="020B0509030504030204" pitchFamily="49" charset="0"/>
              </a:rPr>
              <a:t>	find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ucida Sans Typewriter" panose="020B0509030504030204" pitchFamily="49" charset="0"/>
              </a:rPr>
              <a:t>maximum node of left sub tree</a:t>
            </a:r>
          </a:p>
          <a:p>
            <a:pPr lvl="1"/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else</a:t>
            </a:r>
          </a:p>
          <a:p>
            <a:pPr lvl="1"/>
            <a:r>
              <a:rPr lang="en-US" dirty="0">
                <a:latin typeface="Lucida Sans Typewriter" panose="020B05090305040302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Sans Typewriter" panose="020B0509030504030204" pitchFamily="49" charset="0"/>
              </a:rPr>
              <a:t>find y such that y is x-&gt;ancestor and y-&gt;right is x-&gt;ancestor</a:t>
            </a:r>
          </a:p>
          <a:p>
            <a:pPr lvl="1"/>
            <a:r>
              <a:rPr lang="en-US" dirty="0">
                <a:latin typeface="Lucida Sans Typewriter" panose="020B0509030504030204" pitchFamily="49" charset="0"/>
              </a:rPr>
              <a:t>	y is the 1</a:t>
            </a:r>
            <a:r>
              <a:rPr lang="en-US" baseline="30000" dirty="0">
                <a:latin typeface="Lucida Sans Typewriter" panose="020B0509030504030204" pitchFamily="49" charset="0"/>
              </a:rPr>
              <a:t>st</a:t>
            </a:r>
            <a:r>
              <a:rPr lang="en-US" dirty="0">
                <a:latin typeface="Lucida Sans Typewriter" panose="020B0509030504030204" pitchFamily="49" charset="0"/>
              </a:rPr>
              <a:t> node with this property</a:t>
            </a:r>
          </a:p>
        </p:txBody>
      </p:sp>
    </p:spTree>
    <p:extLst>
      <p:ext uri="{BB962C8B-B14F-4D97-AF65-F5344CB8AC3E}">
        <p14:creationId xmlns:p14="http://schemas.microsoft.com/office/powerpoint/2010/main" val="32323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467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827"/>
            <a:ext cx="10196830" cy="26109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  <a:tab pos="6450965" algn="l"/>
              </a:tabLst>
            </a:pPr>
            <a:r>
              <a:rPr sz="2200" spc="-15" dirty="0">
                <a:latin typeface="Arial MT"/>
                <a:cs typeface="Times New Roman"/>
              </a:rPr>
              <a:t>Inserts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an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element</a:t>
            </a:r>
            <a:r>
              <a:rPr sz="2200" spc="-10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z</a:t>
            </a:r>
            <a:r>
              <a:rPr sz="2200" i="1" spc="-1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to the tree </a:t>
            </a:r>
            <a:r>
              <a:rPr sz="2200" spc="-10" dirty="0">
                <a:latin typeface="Arial MT"/>
                <a:cs typeface="Times New Roman"/>
              </a:rPr>
              <a:t>so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that</a:t>
            </a:r>
            <a:r>
              <a:rPr sz="220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the </a:t>
            </a:r>
            <a:r>
              <a:rPr sz="2200" spc="-10" dirty="0">
                <a:latin typeface="Arial MT"/>
                <a:cs typeface="Times New Roman"/>
              </a:rPr>
              <a:t>binary</a:t>
            </a:r>
            <a:r>
              <a:rPr sz="220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search</a:t>
            </a:r>
            <a:r>
              <a:rPr lang="en-US" sz="2200" spc="-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tree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property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continues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to</a:t>
            </a:r>
            <a:r>
              <a:rPr sz="2200" spc="-10" dirty="0">
                <a:latin typeface="Arial MT"/>
                <a:cs typeface="Times New Roman"/>
              </a:rPr>
              <a:t> hold</a:t>
            </a:r>
            <a:endParaRPr sz="22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5" dirty="0">
                <a:latin typeface="Arial MT"/>
                <a:cs typeface="Times New Roman"/>
              </a:rPr>
              <a:t>The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basic</a:t>
            </a:r>
            <a:r>
              <a:rPr sz="2200" spc="-5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algorithm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spc="-15" dirty="0">
                <a:latin typeface="Arial MT"/>
                <a:cs typeface="Times New Roman"/>
              </a:rPr>
              <a:t>Like</a:t>
            </a:r>
            <a:r>
              <a:rPr sz="2200" spc="-5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the</a:t>
            </a:r>
            <a:r>
              <a:rPr sz="2200" spc="-10" dirty="0">
                <a:latin typeface="Arial MT"/>
                <a:cs typeface="Times New Roman"/>
              </a:rPr>
              <a:t> search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procedure</a:t>
            </a:r>
            <a:r>
              <a:rPr sz="2200" spc="-1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as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discussed</a:t>
            </a:r>
            <a:r>
              <a:rPr sz="2200" spc="8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before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spc="-10" dirty="0">
                <a:latin typeface="Arial MT"/>
                <a:cs typeface="Times New Roman"/>
              </a:rPr>
              <a:t>Insert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z</a:t>
            </a:r>
            <a:r>
              <a:rPr sz="2200" i="1" spc="-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in</a:t>
            </a:r>
            <a:r>
              <a:rPr sz="2200" spc="-6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place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of</a:t>
            </a:r>
            <a:r>
              <a:rPr sz="2200" spc="11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NIL</a:t>
            </a:r>
          </a:p>
          <a:p>
            <a:pPr marL="384175" marR="5080" lvl="1" indent="-143510">
              <a:lnSpc>
                <a:spcPts val="2590"/>
              </a:lnSpc>
              <a:spcBef>
                <a:spcPts val="49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  <a:tab pos="6807200" algn="l"/>
              </a:tabLst>
            </a:pPr>
            <a:r>
              <a:rPr sz="2200" spc="-10" dirty="0">
                <a:latin typeface="Arial MT"/>
                <a:cs typeface="Times New Roman"/>
              </a:rPr>
              <a:t>Use </a:t>
            </a:r>
            <a:r>
              <a:rPr sz="2200" dirty="0">
                <a:latin typeface="Arial MT"/>
                <a:cs typeface="Times New Roman"/>
              </a:rPr>
              <a:t>a </a:t>
            </a:r>
            <a:r>
              <a:rPr sz="2200" spc="-15" dirty="0">
                <a:latin typeface="Arial MT"/>
                <a:cs typeface="Times New Roman"/>
              </a:rPr>
              <a:t>“trailing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pointer” </a:t>
            </a:r>
            <a:r>
              <a:rPr sz="2200" spc="5" dirty="0">
                <a:latin typeface="Arial MT"/>
                <a:cs typeface="Times New Roman"/>
              </a:rPr>
              <a:t>to</a:t>
            </a:r>
            <a:r>
              <a:rPr sz="2200" spc="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keep</a:t>
            </a:r>
            <a:r>
              <a:rPr sz="2200" spc="-5" dirty="0">
                <a:latin typeface="Arial MT"/>
                <a:cs typeface="Times New Roman"/>
              </a:rPr>
              <a:t> track</a:t>
            </a:r>
            <a:r>
              <a:rPr sz="2200" spc="1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of</a:t>
            </a:r>
            <a:r>
              <a:rPr sz="2200" spc="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where you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came	</a:t>
            </a:r>
            <a:r>
              <a:rPr sz="2200" spc="-5" dirty="0">
                <a:latin typeface="Arial MT"/>
                <a:cs typeface="Times New Roman"/>
              </a:rPr>
              <a:t>from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(like</a:t>
            </a:r>
            <a:r>
              <a:rPr sz="2200" spc="-5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inserting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into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singly </a:t>
            </a:r>
            <a:r>
              <a:rPr sz="2200" spc="-535" dirty="0">
                <a:latin typeface="Arial MT"/>
                <a:cs typeface="Times New Roman"/>
              </a:rPr>
              <a:t> </a:t>
            </a:r>
            <a:r>
              <a:rPr sz="2200" spc="-25" dirty="0">
                <a:latin typeface="Arial MT"/>
                <a:cs typeface="Times New Roman"/>
              </a:rPr>
              <a:t>linked</a:t>
            </a:r>
            <a:r>
              <a:rPr sz="2200" spc="-150" dirty="0">
                <a:latin typeface="Arial MT"/>
                <a:cs typeface="Times New Roman"/>
              </a:rPr>
              <a:t> </a:t>
            </a:r>
            <a:r>
              <a:rPr sz="2200" spc="-25" dirty="0">
                <a:latin typeface="Arial MT"/>
                <a:cs typeface="Times New Roman"/>
              </a:rPr>
              <a:t>list)</a:t>
            </a:r>
            <a:endParaRPr sz="2200" dirty="0">
              <a:latin typeface="Arial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21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520" y="1758570"/>
            <a:ext cx="6448840" cy="43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1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5467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C00000"/>
                </a:solidFill>
                <a:latin typeface="Calibri Light"/>
                <a:cs typeface="Calibri Light"/>
              </a:rPr>
              <a:t>Operation</a:t>
            </a:r>
            <a:r>
              <a:rPr sz="44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C00000"/>
                </a:solidFill>
                <a:latin typeface="Calibri Light"/>
                <a:cs typeface="Calibri Light"/>
              </a:rPr>
              <a:t>on</a:t>
            </a:r>
            <a:r>
              <a:rPr sz="4400" spc="-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4400" spc="-95" dirty="0">
                <a:solidFill>
                  <a:srgbClr val="C00000"/>
                </a:solidFill>
                <a:latin typeface="Calibri Light"/>
                <a:cs typeface="Calibri Light"/>
              </a:rPr>
              <a:t>BST:</a:t>
            </a:r>
            <a:r>
              <a:rPr sz="440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C00000"/>
                </a:solidFill>
                <a:latin typeface="Calibri Light"/>
                <a:cs typeface="Calibri Light"/>
              </a:rPr>
              <a:t>Insert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520" y="1758570"/>
            <a:ext cx="6448840" cy="4327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84897" y="1477771"/>
            <a:ext cx="178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432FF"/>
                </a:solidFill>
                <a:latin typeface="Calibri"/>
                <a:cs typeface="Calibri"/>
              </a:rPr>
              <a:t>Compare</a:t>
            </a:r>
            <a:r>
              <a:rPr sz="1800" spc="-1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32FF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1599" y="2010468"/>
            <a:ext cx="1730375" cy="639445"/>
          </a:xfrm>
          <a:custGeom>
            <a:avLst/>
            <a:gdLst/>
            <a:ahLst/>
            <a:cxnLst/>
            <a:rect l="l" t="t" r="r" b="b"/>
            <a:pathLst>
              <a:path w="1730375" h="639444">
                <a:moveTo>
                  <a:pt x="121036" y="475384"/>
                </a:moveTo>
                <a:lnTo>
                  <a:pt x="113986" y="477289"/>
                </a:lnTo>
                <a:lnTo>
                  <a:pt x="108000" y="481915"/>
                </a:lnTo>
                <a:lnTo>
                  <a:pt x="0" y="606635"/>
                </a:lnTo>
                <a:lnTo>
                  <a:pt x="161726" y="639255"/>
                </a:lnTo>
                <a:lnTo>
                  <a:pt x="169291" y="639253"/>
                </a:lnTo>
                <a:lnTo>
                  <a:pt x="176033" y="636448"/>
                </a:lnTo>
                <a:lnTo>
                  <a:pt x="181232" y="631320"/>
                </a:lnTo>
                <a:lnTo>
                  <a:pt x="184166" y="624347"/>
                </a:lnTo>
                <a:lnTo>
                  <a:pt x="184165" y="616783"/>
                </a:lnTo>
                <a:lnTo>
                  <a:pt x="182361" y="612446"/>
                </a:lnTo>
                <a:lnTo>
                  <a:pt x="41937" y="612446"/>
                </a:lnTo>
                <a:lnTo>
                  <a:pt x="29626" y="576389"/>
                </a:lnTo>
                <a:lnTo>
                  <a:pt x="96307" y="553620"/>
                </a:lnTo>
                <a:lnTo>
                  <a:pt x="136801" y="506855"/>
                </a:lnTo>
                <a:lnTo>
                  <a:pt x="140524" y="500270"/>
                </a:lnTo>
                <a:lnTo>
                  <a:pt x="141402" y="493020"/>
                </a:lnTo>
                <a:lnTo>
                  <a:pt x="139497" y="485969"/>
                </a:lnTo>
                <a:lnTo>
                  <a:pt x="134871" y="479983"/>
                </a:lnTo>
                <a:lnTo>
                  <a:pt x="128286" y="476262"/>
                </a:lnTo>
                <a:lnTo>
                  <a:pt x="121036" y="475384"/>
                </a:lnTo>
                <a:close/>
              </a:path>
              <a:path w="1730375" h="639444">
                <a:moveTo>
                  <a:pt x="96307" y="553620"/>
                </a:moveTo>
                <a:lnTo>
                  <a:pt x="29626" y="576389"/>
                </a:lnTo>
                <a:lnTo>
                  <a:pt x="41937" y="612446"/>
                </a:lnTo>
                <a:lnTo>
                  <a:pt x="58209" y="606889"/>
                </a:lnTo>
                <a:lnTo>
                  <a:pt x="50180" y="606889"/>
                </a:lnTo>
                <a:lnTo>
                  <a:pt x="39545" y="575744"/>
                </a:lnTo>
                <a:lnTo>
                  <a:pt x="77149" y="575744"/>
                </a:lnTo>
                <a:lnTo>
                  <a:pt x="96307" y="553620"/>
                </a:lnTo>
                <a:close/>
              </a:path>
              <a:path w="1730375" h="639444">
                <a:moveTo>
                  <a:pt x="108619" y="589676"/>
                </a:moveTo>
                <a:lnTo>
                  <a:pt x="41937" y="612446"/>
                </a:lnTo>
                <a:lnTo>
                  <a:pt x="182361" y="612446"/>
                </a:lnTo>
                <a:lnTo>
                  <a:pt x="181360" y="610040"/>
                </a:lnTo>
                <a:lnTo>
                  <a:pt x="176232" y="604841"/>
                </a:lnTo>
                <a:lnTo>
                  <a:pt x="169259" y="601907"/>
                </a:lnTo>
                <a:lnTo>
                  <a:pt x="108619" y="589676"/>
                </a:lnTo>
                <a:close/>
              </a:path>
              <a:path w="1730375" h="639444">
                <a:moveTo>
                  <a:pt x="39545" y="575744"/>
                </a:moveTo>
                <a:lnTo>
                  <a:pt x="50180" y="606889"/>
                </a:lnTo>
                <a:lnTo>
                  <a:pt x="71558" y="582201"/>
                </a:lnTo>
                <a:lnTo>
                  <a:pt x="39545" y="575744"/>
                </a:lnTo>
                <a:close/>
              </a:path>
              <a:path w="1730375" h="639444">
                <a:moveTo>
                  <a:pt x="71558" y="582201"/>
                </a:moveTo>
                <a:lnTo>
                  <a:pt x="50180" y="606889"/>
                </a:lnTo>
                <a:lnTo>
                  <a:pt x="58209" y="606889"/>
                </a:lnTo>
                <a:lnTo>
                  <a:pt x="108619" y="589676"/>
                </a:lnTo>
                <a:lnTo>
                  <a:pt x="71558" y="582201"/>
                </a:lnTo>
                <a:close/>
              </a:path>
              <a:path w="1730375" h="639444">
                <a:moveTo>
                  <a:pt x="1717624" y="0"/>
                </a:moveTo>
                <a:lnTo>
                  <a:pt x="96307" y="553620"/>
                </a:lnTo>
                <a:lnTo>
                  <a:pt x="71558" y="582201"/>
                </a:lnTo>
                <a:lnTo>
                  <a:pt x="108619" y="589676"/>
                </a:lnTo>
                <a:lnTo>
                  <a:pt x="1729935" y="36056"/>
                </a:lnTo>
                <a:lnTo>
                  <a:pt x="1717624" y="0"/>
                </a:lnTo>
                <a:close/>
              </a:path>
              <a:path w="1730375" h="639444">
                <a:moveTo>
                  <a:pt x="77149" y="575744"/>
                </a:moveTo>
                <a:lnTo>
                  <a:pt x="39545" y="575744"/>
                </a:lnTo>
                <a:lnTo>
                  <a:pt x="71558" y="582201"/>
                </a:lnTo>
                <a:lnTo>
                  <a:pt x="77149" y="57574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8287" y="6428920"/>
            <a:ext cx="149606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  <a:hlinkClick r:id="rId3"/>
              </a:rPr>
              <a:t>shoumik@cse.uiu.ac.bd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3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6545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Binary</a:t>
            </a:r>
            <a:r>
              <a:rPr sz="3600" spc="-35" dirty="0"/>
              <a:t> </a:t>
            </a:r>
            <a:r>
              <a:rPr sz="3600" spc="-15" dirty="0"/>
              <a:t>Search</a:t>
            </a:r>
            <a:r>
              <a:rPr sz="3600" spc="-30" dirty="0"/>
              <a:t> </a:t>
            </a:r>
            <a:r>
              <a:rPr sz="3600" spc="-80" dirty="0"/>
              <a:t>Tree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2252"/>
            <a:ext cx="9861550" cy="24999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82245" marR="223520" indent="-170180">
              <a:lnSpc>
                <a:spcPct val="101800"/>
              </a:lnSpc>
              <a:spcBef>
                <a:spcPts val="5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  <a:tab pos="6539865" algn="l"/>
              </a:tabLst>
            </a:pP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135" dirty="0">
                <a:latin typeface="Arial MT"/>
                <a:cs typeface="Times New Roman"/>
              </a:rPr>
              <a:t> </a:t>
            </a:r>
            <a:r>
              <a:rPr sz="2200" b="1" spc="-15" dirty="0">
                <a:latin typeface="Arial MT"/>
                <a:cs typeface="Times New Roman"/>
              </a:rPr>
              <a:t>binary</a:t>
            </a:r>
            <a:r>
              <a:rPr sz="2200" b="1" spc="-20" dirty="0">
                <a:latin typeface="Arial MT"/>
                <a:cs typeface="Times New Roman"/>
              </a:rPr>
              <a:t> search</a:t>
            </a:r>
            <a:r>
              <a:rPr sz="2200" b="1" spc="-15" dirty="0">
                <a:latin typeface="Arial MT"/>
                <a:cs typeface="Times New Roman"/>
              </a:rPr>
              <a:t> tree</a:t>
            </a:r>
            <a:r>
              <a:rPr sz="2200" b="1" spc="-1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(</a:t>
            </a:r>
            <a:r>
              <a:rPr sz="2200" b="1" spc="-10" dirty="0">
                <a:latin typeface="Arial MT"/>
                <a:cs typeface="Times New Roman"/>
              </a:rPr>
              <a:t>BST</a:t>
            </a:r>
            <a:r>
              <a:rPr sz="2200" spc="-10" dirty="0">
                <a:latin typeface="Arial MT"/>
                <a:cs typeface="Times New Roman"/>
              </a:rPr>
              <a:t>)</a:t>
            </a:r>
            <a:r>
              <a:rPr sz="220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is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10" dirty="0">
                <a:latin typeface="Arial MT"/>
                <a:cs typeface="Times New Roman"/>
              </a:rPr>
              <a:t> node-based binary</a:t>
            </a:r>
            <a:r>
              <a:rPr sz="2200" spc="-5" dirty="0">
                <a:latin typeface="Arial MT"/>
                <a:cs typeface="Times New Roman"/>
              </a:rPr>
              <a:t> tree</a:t>
            </a:r>
            <a:r>
              <a:rPr lang="en-US" sz="2200" spc="-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data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structure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which</a:t>
            </a:r>
            <a:r>
              <a:rPr sz="2200" spc="-4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has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the </a:t>
            </a:r>
            <a:r>
              <a:rPr sz="2200" spc="-53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following</a:t>
            </a:r>
            <a:r>
              <a:rPr sz="2200" spc="5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properties: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SzPct val="59090"/>
              <a:buFont typeface="Wingdings"/>
              <a:buChar char=""/>
              <a:tabLst>
                <a:tab pos="384175" algn="l"/>
                <a:tab pos="7194550" algn="l"/>
              </a:tabLst>
            </a:pPr>
            <a:r>
              <a:rPr sz="2200" dirty="0">
                <a:latin typeface="Arial MT"/>
                <a:cs typeface="Times New Roman"/>
              </a:rPr>
              <a:t>The </a:t>
            </a:r>
            <a:r>
              <a:rPr sz="2200" spc="-15" dirty="0">
                <a:latin typeface="Arial MT"/>
                <a:cs typeface="Times New Roman"/>
              </a:rPr>
              <a:t>left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subtree of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node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contains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only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25" dirty="0">
                <a:latin typeface="Arial MT"/>
                <a:cs typeface="Times New Roman"/>
              </a:rPr>
              <a:t>nodes</a:t>
            </a:r>
            <a:r>
              <a:rPr sz="2200" spc="-5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with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keys</a:t>
            </a:r>
            <a:r>
              <a:rPr sz="2200" spc="-4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less</a:t>
            </a:r>
            <a:r>
              <a:rPr lang="en-US" sz="2200" spc="-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than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the</a:t>
            </a:r>
            <a:r>
              <a:rPr sz="2200" spc="-40" dirty="0">
                <a:latin typeface="Arial MT"/>
                <a:cs typeface="Times New Roman"/>
              </a:rPr>
              <a:t> node’s</a:t>
            </a:r>
            <a:r>
              <a:rPr sz="2200" spc="40" dirty="0">
                <a:latin typeface="Arial MT"/>
                <a:cs typeface="Times New Roman"/>
              </a:rPr>
              <a:t> </a:t>
            </a:r>
            <a:r>
              <a:rPr sz="2200" spc="-55" dirty="0">
                <a:latin typeface="Arial MT"/>
                <a:cs typeface="Times New Roman"/>
              </a:rPr>
              <a:t>key.</a:t>
            </a:r>
            <a:endParaRPr sz="2200" dirty="0">
              <a:latin typeface="Arial MT"/>
              <a:cs typeface="Times New Roman"/>
            </a:endParaRPr>
          </a:p>
          <a:p>
            <a:pPr marL="384175" marR="5080" lvl="1" indent="-143510">
              <a:lnSpc>
                <a:spcPct val="102699"/>
              </a:lnSpc>
              <a:spcBef>
                <a:spcPts val="195"/>
              </a:spcBef>
              <a:buClr>
                <a:srgbClr val="CC0000"/>
              </a:buClr>
              <a:buSzPct val="59090"/>
              <a:buFont typeface="Wingdings"/>
              <a:buChar char=""/>
              <a:tabLst>
                <a:tab pos="384175" algn="l"/>
                <a:tab pos="7710805" algn="l"/>
              </a:tabLst>
            </a:pPr>
            <a:r>
              <a:rPr sz="2200" dirty="0">
                <a:latin typeface="Arial MT"/>
                <a:cs typeface="Times New Roman"/>
              </a:rPr>
              <a:t>The </a:t>
            </a:r>
            <a:r>
              <a:rPr sz="2200" spc="-10" dirty="0">
                <a:latin typeface="Arial MT"/>
                <a:cs typeface="Times New Roman"/>
              </a:rPr>
              <a:t>right subtree of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node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contains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only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25" dirty="0">
                <a:latin typeface="Arial MT"/>
                <a:cs typeface="Times New Roman"/>
              </a:rPr>
              <a:t>nodes</a:t>
            </a:r>
            <a:r>
              <a:rPr sz="2200" spc="-5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with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keys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greater</a:t>
            </a:r>
            <a:r>
              <a:rPr lang="en-US" sz="2200" spc="-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than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or</a:t>
            </a:r>
            <a:r>
              <a:rPr sz="2200" spc="-5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equal</a:t>
            </a:r>
            <a:r>
              <a:rPr sz="2200" spc="-4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to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the </a:t>
            </a:r>
            <a:r>
              <a:rPr sz="2200" spc="-5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node's</a:t>
            </a:r>
            <a:r>
              <a:rPr sz="2200" spc="100" dirty="0">
                <a:latin typeface="Arial MT"/>
                <a:cs typeface="Times New Roman"/>
              </a:rPr>
              <a:t> </a:t>
            </a:r>
            <a:r>
              <a:rPr sz="2200" spc="-55" dirty="0">
                <a:latin typeface="Arial MT"/>
                <a:cs typeface="Times New Roman"/>
              </a:rPr>
              <a:t>key.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SzPct val="59090"/>
              <a:buFont typeface="Wingdings"/>
              <a:buChar char=""/>
              <a:tabLst>
                <a:tab pos="384175" algn="l"/>
              </a:tabLst>
            </a:pPr>
            <a:r>
              <a:rPr sz="2200" spc="-10" dirty="0">
                <a:latin typeface="Arial MT"/>
                <a:cs typeface="Times New Roman"/>
              </a:rPr>
              <a:t>Both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the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left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and</a:t>
            </a:r>
            <a:r>
              <a:rPr sz="2200" spc="-10" dirty="0">
                <a:latin typeface="Arial MT"/>
                <a:cs typeface="Times New Roman"/>
              </a:rPr>
              <a:t> right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subtrees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must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also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be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binary search</a:t>
            </a:r>
            <a:r>
              <a:rPr sz="2200" spc="2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trees.</a:t>
            </a:r>
            <a:endParaRPr sz="2200" dirty="0">
              <a:latin typeface="Arial MT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655" y="4663126"/>
            <a:ext cx="2732688" cy="19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6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520" y="1758570"/>
            <a:ext cx="6448840" cy="4327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7995" y="2343403"/>
            <a:ext cx="186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432FF"/>
                </a:solidFill>
                <a:latin typeface="Calibri"/>
                <a:cs typeface="Calibri"/>
              </a:rPr>
              <a:t>Compare</a:t>
            </a:r>
            <a:r>
              <a:rPr sz="1800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32FF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32FF"/>
                </a:solidFill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3685" y="2860789"/>
            <a:ext cx="704850" cy="352425"/>
          </a:xfrm>
          <a:custGeom>
            <a:avLst/>
            <a:gdLst/>
            <a:ahLst/>
            <a:cxnLst/>
            <a:rect l="l" t="t" r="r" b="b"/>
            <a:pathLst>
              <a:path w="704850" h="352425">
                <a:moveTo>
                  <a:pt x="597921" y="307984"/>
                </a:moveTo>
                <a:lnTo>
                  <a:pt x="536364" y="314116"/>
                </a:lnTo>
                <a:lnTo>
                  <a:pt x="519296" y="334961"/>
                </a:lnTo>
                <a:lnTo>
                  <a:pt x="521521" y="342191"/>
                </a:lnTo>
                <a:lnTo>
                  <a:pt x="526184" y="347812"/>
                </a:lnTo>
                <a:lnTo>
                  <a:pt x="532614" y="351274"/>
                </a:lnTo>
                <a:lnTo>
                  <a:pt x="540141" y="352028"/>
                </a:lnTo>
                <a:lnTo>
                  <a:pt x="688185" y="337280"/>
                </a:lnTo>
                <a:lnTo>
                  <a:pt x="662006" y="337280"/>
                </a:lnTo>
                <a:lnTo>
                  <a:pt x="597921" y="307984"/>
                </a:lnTo>
                <a:close/>
              </a:path>
              <a:path w="704850" h="352425">
                <a:moveTo>
                  <a:pt x="635542" y="304236"/>
                </a:moveTo>
                <a:lnTo>
                  <a:pt x="597921" y="307984"/>
                </a:lnTo>
                <a:lnTo>
                  <a:pt x="662006" y="337280"/>
                </a:lnTo>
                <a:lnTo>
                  <a:pt x="664910" y="330928"/>
                </a:lnTo>
                <a:lnTo>
                  <a:pt x="654356" y="330928"/>
                </a:lnTo>
                <a:lnTo>
                  <a:pt x="635542" y="304236"/>
                </a:lnTo>
                <a:close/>
              </a:path>
              <a:path w="704850" h="352425">
                <a:moveTo>
                  <a:pt x="596944" y="193023"/>
                </a:moveTo>
                <a:lnTo>
                  <a:pt x="589642" y="193175"/>
                </a:lnTo>
                <a:lnTo>
                  <a:pt x="582719" y="196223"/>
                </a:lnTo>
                <a:lnTo>
                  <a:pt x="577520" y="201718"/>
                </a:lnTo>
                <a:lnTo>
                  <a:pt x="574923" y="208544"/>
                </a:lnTo>
                <a:lnTo>
                  <a:pt x="575074" y="215845"/>
                </a:lnTo>
                <a:lnTo>
                  <a:pt x="578123" y="222769"/>
                </a:lnTo>
                <a:lnTo>
                  <a:pt x="613761" y="273333"/>
                </a:lnTo>
                <a:lnTo>
                  <a:pt x="677847" y="302629"/>
                </a:lnTo>
                <a:lnTo>
                  <a:pt x="662006" y="337280"/>
                </a:lnTo>
                <a:lnTo>
                  <a:pt x="688185" y="337280"/>
                </a:lnTo>
                <a:lnTo>
                  <a:pt x="704311" y="335673"/>
                </a:lnTo>
                <a:lnTo>
                  <a:pt x="609264" y="200820"/>
                </a:lnTo>
                <a:lnTo>
                  <a:pt x="603769" y="195621"/>
                </a:lnTo>
                <a:lnTo>
                  <a:pt x="596944" y="193023"/>
                </a:lnTo>
                <a:close/>
              </a:path>
              <a:path w="704850" h="352425">
                <a:moveTo>
                  <a:pt x="668037" y="300998"/>
                </a:moveTo>
                <a:lnTo>
                  <a:pt x="635542" y="304236"/>
                </a:lnTo>
                <a:lnTo>
                  <a:pt x="654356" y="330928"/>
                </a:lnTo>
                <a:lnTo>
                  <a:pt x="668037" y="300998"/>
                </a:lnTo>
                <a:close/>
              </a:path>
              <a:path w="704850" h="352425">
                <a:moveTo>
                  <a:pt x="674280" y="300998"/>
                </a:moveTo>
                <a:lnTo>
                  <a:pt x="668037" y="300998"/>
                </a:lnTo>
                <a:lnTo>
                  <a:pt x="654356" y="330928"/>
                </a:lnTo>
                <a:lnTo>
                  <a:pt x="664910" y="330928"/>
                </a:lnTo>
                <a:lnTo>
                  <a:pt x="677847" y="302629"/>
                </a:lnTo>
                <a:lnTo>
                  <a:pt x="674280" y="300998"/>
                </a:lnTo>
                <a:close/>
              </a:path>
              <a:path w="704850" h="352425">
                <a:moveTo>
                  <a:pt x="15840" y="0"/>
                </a:moveTo>
                <a:lnTo>
                  <a:pt x="0" y="34650"/>
                </a:lnTo>
                <a:lnTo>
                  <a:pt x="597921" y="307984"/>
                </a:lnTo>
                <a:lnTo>
                  <a:pt x="635542" y="304236"/>
                </a:lnTo>
                <a:lnTo>
                  <a:pt x="613761" y="273333"/>
                </a:lnTo>
                <a:lnTo>
                  <a:pt x="15840" y="0"/>
                </a:lnTo>
                <a:close/>
              </a:path>
              <a:path w="704850" h="352425">
                <a:moveTo>
                  <a:pt x="613761" y="273333"/>
                </a:moveTo>
                <a:lnTo>
                  <a:pt x="635542" y="304236"/>
                </a:lnTo>
                <a:lnTo>
                  <a:pt x="668037" y="300998"/>
                </a:lnTo>
                <a:lnTo>
                  <a:pt x="674280" y="300998"/>
                </a:lnTo>
                <a:lnTo>
                  <a:pt x="613761" y="273333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20"/>
              <a:t>Operation</a:t>
            </a:r>
            <a:r>
              <a:rPr lang="en-US" kern="0" spc="-10"/>
              <a:t> </a:t>
            </a:r>
            <a:r>
              <a:rPr lang="en-US" kern="0"/>
              <a:t>on</a:t>
            </a:r>
            <a:r>
              <a:rPr lang="en-US" kern="0" spc="-5"/>
              <a:t> </a:t>
            </a:r>
            <a:r>
              <a:rPr lang="en-US" kern="0" spc="-95"/>
              <a:t>BST:</a:t>
            </a:r>
            <a:r>
              <a:rPr lang="en-US" kern="0" spc="-10"/>
              <a:t> </a:t>
            </a:r>
            <a:r>
              <a:rPr lang="en-US" kern="0" spc="-5"/>
              <a:t>Insert</a:t>
            </a:r>
            <a:endParaRPr lang="en-US" kern="0" spc="-5" dirty="0"/>
          </a:p>
        </p:txBody>
      </p:sp>
    </p:spTree>
    <p:extLst>
      <p:ext uri="{BB962C8B-B14F-4D97-AF65-F5344CB8AC3E}">
        <p14:creationId xmlns:p14="http://schemas.microsoft.com/office/powerpoint/2010/main" val="347340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467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520" y="1758570"/>
            <a:ext cx="6448840" cy="4327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63156" y="2815844"/>
            <a:ext cx="186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432FF"/>
                </a:solidFill>
                <a:latin typeface="Calibri"/>
                <a:cs typeface="Calibri"/>
              </a:rPr>
              <a:t>Compare</a:t>
            </a:r>
            <a:r>
              <a:rPr sz="1800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32FF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32FF"/>
                </a:solidFill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0636" y="3453366"/>
            <a:ext cx="353060" cy="359410"/>
          </a:xfrm>
          <a:custGeom>
            <a:avLst/>
            <a:gdLst/>
            <a:ahLst/>
            <a:cxnLst/>
            <a:rect l="l" t="t" r="r" b="b"/>
            <a:pathLst>
              <a:path w="353060" h="359410">
                <a:moveTo>
                  <a:pt x="195900" y="278451"/>
                </a:moveTo>
                <a:lnTo>
                  <a:pt x="188980" y="280785"/>
                </a:lnTo>
                <a:lnTo>
                  <a:pt x="183441" y="285544"/>
                </a:lnTo>
                <a:lnTo>
                  <a:pt x="180035" y="292299"/>
                </a:lnTo>
                <a:lnTo>
                  <a:pt x="179516" y="299846"/>
                </a:lnTo>
                <a:lnTo>
                  <a:pt x="181851" y="306765"/>
                </a:lnTo>
                <a:lnTo>
                  <a:pt x="186610" y="312304"/>
                </a:lnTo>
                <a:lnTo>
                  <a:pt x="193365" y="315710"/>
                </a:lnTo>
                <a:lnTo>
                  <a:pt x="352465" y="359369"/>
                </a:lnTo>
                <a:lnTo>
                  <a:pt x="349017" y="345685"/>
                </a:lnTo>
                <a:lnTo>
                  <a:pt x="312403" y="345685"/>
                </a:lnTo>
                <a:lnTo>
                  <a:pt x="263103" y="295339"/>
                </a:lnTo>
                <a:lnTo>
                  <a:pt x="203446" y="278969"/>
                </a:lnTo>
                <a:lnTo>
                  <a:pt x="195900" y="278451"/>
                </a:lnTo>
                <a:close/>
              </a:path>
              <a:path w="353060" h="359410">
                <a:moveTo>
                  <a:pt x="263103" y="295339"/>
                </a:moveTo>
                <a:lnTo>
                  <a:pt x="312403" y="345685"/>
                </a:lnTo>
                <a:lnTo>
                  <a:pt x="321261" y="337011"/>
                </a:lnTo>
                <a:lnTo>
                  <a:pt x="307541" y="337011"/>
                </a:lnTo>
                <a:lnTo>
                  <a:pt x="299562" y="305344"/>
                </a:lnTo>
                <a:lnTo>
                  <a:pt x="263103" y="295339"/>
                </a:lnTo>
                <a:close/>
              </a:path>
              <a:path w="353060" h="359410">
                <a:moveTo>
                  <a:pt x="296584" y="185209"/>
                </a:moveTo>
                <a:lnTo>
                  <a:pt x="289027" y="185569"/>
                </a:lnTo>
                <a:lnTo>
                  <a:pt x="282203" y="188833"/>
                </a:lnTo>
                <a:lnTo>
                  <a:pt x="277329" y="194271"/>
                </a:lnTo>
                <a:lnTo>
                  <a:pt x="274850" y="201140"/>
                </a:lnTo>
                <a:lnTo>
                  <a:pt x="275210" y="208696"/>
                </a:lnTo>
                <a:lnTo>
                  <a:pt x="290325" y="268682"/>
                </a:lnTo>
                <a:lnTo>
                  <a:pt x="339625" y="319029"/>
                </a:lnTo>
                <a:lnTo>
                  <a:pt x="312403" y="345685"/>
                </a:lnTo>
                <a:lnTo>
                  <a:pt x="349017" y="345685"/>
                </a:lnTo>
                <a:lnTo>
                  <a:pt x="312155" y="199387"/>
                </a:lnTo>
                <a:lnTo>
                  <a:pt x="308892" y="192563"/>
                </a:lnTo>
                <a:lnTo>
                  <a:pt x="303454" y="187689"/>
                </a:lnTo>
                <a:lnTo>
                  <a:pt x="296584" y="185209"/>
                </a:lnTo>
                <a:close/>
              </a:path>
              <a:path w="353060" h="359410">
                <a:moveTo>
                  <a:pt x="299562" y="305344"/>
                </a:moveTo>
                <a:lnTo>
                  <a:pt x="307541" y="337011"/>
                </a:lnTo>
                <a:lnTo>
                  <a:pt x="331054" y="313985"/>
                </a:lnTo>
                <a:lnTo>
                  <a:pt x="299562" y="305344"/>
                </a:lnTo>
                <a:close/>
              </a:path>
              <a:path w="353060" h="359410">
                <a:moveTo>
                  <a:pt x="290325" y="268682"/>
                </a:moveTo>
                <a:lnTo>
                  <a:pt x="299562" y="305344"/>
                </a:lnTo>
                <a:lnTo>
                  <a:pt x="331054" y="313985"/>
                </a:lnTo>
                <a:lnTo>
                  <a:pt x="307541" y="337011"/>
                </a:lnTo>
                <a:lnTo>
                  <a:pt x="321261" y="337011"/>
                </a:lnTo>
                <a:lnTo>
                  <a:pt x="339625" y="319029"/>
                </a:lnTo>
                <a:lnTo>
                  <a:pt x="290325" y="268682"/>
                </a:lnTo>
                <a:close/>
              </a:path>
              <a:path w="353060" h="359410">
                <a:moveTo>
                  <a:pt x="27222" y="0"/>
                </a:moveTo>
                <a:lnTo>
                  <a:pt x="0" y="26656"/>
                </a:lnTo>
                <a:lnTo>
                  <a:pt x="263103" y="295339"/>
                </a:lnTo>
                <a:lnTo>
                  <a:pt x="299562" y="305344"/>
                </a:lnTo>
                <a:lnTo>
                  <a:pt x="290325" y="268682"/>
                </a:lnTo>
                <a:lnTo>
                  <a:pt x="2722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0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467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520" y="1758570"/>
            <a:ext cx="6448840" cy="4327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3059" y="3538220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432FF"/>
                </a:solidFill>
                <a:latin typeface="Calibri"/>
                <a:cs typeface="Calibri"/>
              </a:rPr>
              <a:t>External</a:t>
            </a:r>
            <a:r>
              <a:rPr sz="1800" spc="-7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32FF"/>
                </a:solidFill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15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467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520" y="1758570"/>
            <a:ext cx="6448840" cy="4327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3059" y="3538220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432FF"/>
                </a:solidFill>
                <a:latin typeface="Calibri"/>
                <a:cs typeface="Calibri"/>
              </a:rPr>
              <a:t>External</a:t>
            </a:r>
            <a:r>
              <a:rPr sz="1800" spc="-7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32FF"/>
                </a:solidFill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428" y="1711707"/>
            <a:ext cx="6890075" cy="43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344" y="1676400"/>
            <a:ext cx="7591316" cy="45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5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28944" y="1905000"/>
            <a:ext cx="7134116" cy="4539322"/>
            <a:chOff x="2771884" y="1785278"/>
            <a:chExt cx="6456680" cy="4225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1884" y="1855045"/>
              <a:ext cx="6242041" cy="40535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2393" y="1785278"/>
              <a:ext cx="6445688" cy="4225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36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00" y="1905000"/>
            <a:ext cx="692894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7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467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5" dirty="0"/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652635" cy="1228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Draw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 </a:t>
            </a:r>
            <a:r>
              <a:rPr sz="2800" spc="-10" dirty="0">
                <a:latin typeface="Calibri"/>
                <a:cs typeface="Calibri"/>
              </a:rPr>
              <a:t>Search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Tree</a:t>
            </a:r>
            <a:r>
              <a:rPr sz="2800" spc="-5" dirty="0">
                <a:latin typeface="Calibri"/>
                <a:cs typeface="Calibri"/>
              </a:rPr>
              <a:t> (showing 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step)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after</a:t>
            </a:r>
            <a:r>
              <a:rPr sz="2800" spc="-5" dirty="0">
                <a:latin typeface="Calibri"/>
                <a:cs typeface="Calibri"/>
              </a:rPr>
              <a:t> inserting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keys: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22,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15,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25,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35,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46,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37,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61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640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98827"/>
            <a:ext cx="6550661" cy="466024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5" dirty="0">
                <a:solidFill>
                  <a:srgbClr val="0000CC"/>
                </a:solidFill>
                <a:latin typeface="Arial MT"/>
                <a:cs typeface="Times New Roman"/>
              </a:rPr>
              <a:t>Delete</a:t>
            </a:r>
            <a:r>
              <a:rPr sz="2200" spc="-45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Arial MT"/>
                <a:cs typeface="Times New Roman"/>
              </a:rPr>
              <a:t>node</a:t>
            </a:r>
            <a:r>
              <a:rPr sz="2200" spc="-50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i="1" dirty="0">
                <a:solidFill>
                  <a:srgbClr val="0000CC"/>
                </a:solidFill>
                <a:latin typeface="Arial MT"/>
                <a:cs typeface="Times New Roman"/>
              </a:rPr>
              <a:t>x</a:t>
            </a:r>
            <a:endParaRPr sz="2200" dirty="0">
              <a:latin typeface="Arial MT"/>
              <a:cs typeface="Times New Roman"/>
            </a:endParaRPr>
          </a:p>
          <a:p>
            <a:pPr marL="640080" lvl="1" indent="-170815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640080" algn="l"/>
              </a:tabLst>
            </a:pPr>
            <a:r>
              <a:rPr sz="2800" dirty="0">
                <a:latin typeface="Arial MT"/>
                <a:cs typeface="Times New Roman"/>
              </a:rPr>
              <a:t>3</a:t>
            </a:r>
            <a:r>
              <a:rPr sz="2800" spc="-7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cases:</a:t>
            </a:r>
            <a:endParaRPr sz="2800" dirty="0">
              <a:latin typeface="Arial MT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365"/>
              </a:spcBef>
              <a:buClr>
                <a:srgbClr val="CC0000"/>
              </a:buClr>
              <a:buFont typeface="Arial MT"/>
              <a:buChar char="•"/>
              <a:tabLst>
                <a:tab pos="811530" algn="l"/>
                <a:tab pos="812165" algn="l"/>
              </a:tabLst>
            </a:pPr>
            <a:r>
              <a:rPr sz="2800" i="1" dirty="0">
                <a:latin typeface="Arial MT"/>
                <a:cs typeface="Times New Roman"/>
              </a:rPr>
              <a:t>x</a:t>
            </a:r>
            <a:r>
              <a:rPr sz="2800" i="1" spc="-2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has</a:t>
            </a:r>
            <a:r>
              <a:rPr sz="2800" spc="-3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no</a:t>
            </a:r>
            <a:r>
              <a:rPr sz="2800" spc="-45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children:</a:t>
            </a:r>
            <a:endParaRPr sz="2800" dirty="0">
              <a:latin typeface="Arial MT"/>
              <a:cs typeface="Times New Roman"/>
            </a:endParaRPr>
          </a:p>
          <a:p>
            <a:pPr marL="1040765" lvl="1" indent="-342900">
              <a:lnSpc>
                <a:spcPct val="100000"/>
              </a:lnSpc>
              <a:spcBef>
                <a:spcPts val="315"/>
              </a:spcBef>
              <a:buClr>
                <a:srgbClr val="0033CC"/>
              </a:buClr>
              <a:buFont typeface="Arial MT"/>
              <a:buChar char="•"/>
              <a:tabLst>
                <a:tab pos="1040130" algn="l"/>
                <a:tab pos="1040765" algn="l"/>
              </a:tabLst>
            </a:pPr>
            <a:r>
              <a:rPr sz="2800" spc="-20" dirty="0">
                <a:latin typeface="Arial MT"/>
                <a:cs typeface="Times New Roman"/>
              </a:rPr>
              <a:t>Remove </a:t>
            </a:r>
            <a:r>
              <a:rPr sz="2800" i="1" dirty="0">
                <a:latin typeface="Arial MT"/>
                <a:cs typeface="Times New Roman"/>
              </a:rPr>
              <a:t>x</a:t>
            </a:r>
            <a:endParaRPr sz="2800" dirty="0">
              <a:latin typeface="Arial MT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Arial MT"/>
              <a:buChar char="•"/>
              <a:tabLst>
                <a:tab pos="811530" algn="l"/>
                <a:tab pos="812165" algn="l"/>
              </a:tabLst>
            </a:pPr>
            <a:r>
              <a:rPr sz="2800" i="1" dirty="0">
                <a:latin typeface="Arial MT"/>
                <a:cs typeface="Times New Roman"/>
              </a:rPr>
              <a:t>x</a:t>
            </a:r>
            <a:r>
              <a:rPr sz="2800" i="1" spc="-2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has</a:t>
            </a:r>
            <a:r>
              <a:rPr sz="2800" spc="-40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one</a:t>
            </a:r>
            <a:r>
              <a:rPr sz="2800" spc="-55" dirty="0">
                <a:latin typeface="Arial MT"/>
                <a:cs typeface="Times New Roman"/>
              </a:rPr>
              <a:t> </a:t>
            </a:r>
            <a:r>
              <a:rPr sz="2800" spc="-30" dirty="0">
                <a:latin typeface="Arial MT"/>
                <a:cs typeface="Times New Roman"/>
              </a:rPr>
              <a:t>child:</a:t>
            </a:r>
            <a:endParaRPr sz="2800" dirty="0">
              <a:latin typeface="Arial MT"/>
              <a:cs typeface="Times New Roman"/>
            </a:endParaRPr>
          </a:p>
          <a:p>
            <a:pPr marL="1040765" lvl="1" indent="-342900">
              <a:lnSpc>
                <a:spcPct val="100000"/>
              </a:lnSpc>
              <a:spcBef>
                <a:spcPts val="315"/>
              </a:spcBef>
              <a:buClr>
                <a:srgbClr val="0033CC"/>
              </a:buClr>
              <a:buFont typeface="Arial MT"/>
              <a:buChar char="•"/>
              <a:tabLst>
                <a:tab pos="1040130" algn="l"/>
                <a:tab pos="1040765" algn="l"/>
              </a:tabLst>
            </a:pPr>
            <a:r>
              <a:rPr sz="2800" spc="-15" dirty="0">
                <a:latin typeface="Arial MT"/>
                <a:cs typeface="Times New Roman"/>
              </a:rPr>
              <a:t>Splice</a:t>
            </a:r>
            <a:r>
              <a:rPr sz="2800" spc="-4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out</a:t>
            </a:r>
            <a:r>
              <a:rPr sz="2800" spc="-30" dirty="0">
                <a:latin typeface="Arial MT"/>
                <a:cs typeface="Times New Roman"/>
              </a:rPr>
              <a:t> </a:t>
            </a:r>
            <a:r>
              <a:rPr sz="2800" i="1" dirty="0">
                <a:latin typeface="Arial MT"/>
                <a:cs typeface="Times New Roman"/>
              </a:rPr>
              <a:t>x</a:t>
            </a:r>
            <a:endParaRPr sz="2800" dirty="0">
              <a:latin typeface="Arial MT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Arial MT"/>
              <a:buChar char="•"/>
              <a:tabLst>
                <a:tab pos="811530" algn="l"/>
                <a:tab pos="812165" algn="l"/>
              </a:tabLst>
            </a:pPr>
            <a:r>
              <a:rPr sz="2800" i="1" dirty="0">
                <a:latin typeface="Arial MT"/>
                <a:cs typeface="Times New Roman"/>
              </a:rPr>
              <a:t>x</a:t>
            </a:r>
            <a:r>
              <a:rPr sz="2800" i="1" spc="-2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has</a:t>
            </a:r>
            <a:r>
              <a:rPr sz="2800" spc="-35" dirty="0">
                <a:latin typeface="Arial MT"/>
                <a:cs typeface="Times New Roman"/>
              </a:rPr>
              <a:t> </a:t>
            </a:r>
            <a:r>
              <a:rPr sz="2800" u="sng" dirty="0">
                <a:uFill>
                  <a:solidFill>
                    <a:srgbClr val="FF0000"/>
                  </a:solidFill>
                </a:uFill>
                <a:latin typeface="Arial MT"/>
                <a:cs typeface="Times New Roman"/>
              </a:rPr>
              <a:t>two</a:t>
            </a:r>
            <a:r>
              <a:rPr sz="2800" spc="-100" dirty="0">
                <a:latin typeface="Arial MT"/>
                <a:cs typeface="Times New Roman"/>
              </a:rPr>
              <a:t> </a:t>
            </a:r>
            <a:r>
              <a:rPr sz="2800" spc="-25" dirty="0">
                <a:latin typeface="Arial MT"/>
                <a:cs typeface="Times New Roman"/>
              </a:rPr>
              <a:t>children:</a:t>
            </a:r>
            <a:endParaRPr sz="2800" dirty="0">
              <a:latin typeface="Arial MT"/>
              <a:cs typeface="Times New Roman"/>
            </a:endParaRPr>
          </a:p>
          <a:p>
            <a:pPr marL="1023619" indent="-554355">
              <a:lnSpc>
                <a:spcPct val="100000"/>
              </a:lnSpc>
              <a:spcBef>
                <a:spcPts val="400"/>
              </a:spcBef>
              <a:buClr>
                <a:srgbClr val="0033CC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2800" spc="-10" dirty="0">
                <a:latin typeface="Arial MT"/>
                <a:cs typeface="Times New Roman"/>
              </a:rPr>
              <a:t>Find its</a:t>
            </a:r>
            <a:r>
              <a:rPr sz="2800" spc="-35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inorder</a:t>
            </a:r>
            <a:r>
              <a:rPr sz="2800" spc="85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successor</a:t>
            </a:r>
            <a:r>
              <a:rPr sz="2800" spc="25" dirty="0"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A1095"/>
                </a:solidFill>
                <a:latin typeface="Arial MT"/>
                <a:cs typeface="Times New Roman"/>
              </a:rPr>
              <a:t>y</a:t>
            </a:r>
            <a:endParaRPr sz="2800" dirty="0">
              <a:latin typeface="Arial MT"/>
              <a:cs typeface="Times New Roman"/>
            </a:endParaRPr>
          </a:p>
          <a:p>
            <a:pPr marL="1017905" indent="-548640">
              <a:lnSpc>
                <a:spcPct val="100000"/>
              </a:lnSpc>
              <a:spcBef>
                <a:spcPts val="170"/>
              </a:spcBef>
              <a:buClr>
                <a:srgbClr val="0033CC"/>
              </a:buClr>
              <a:buFont typeface="Arial MT"/>
              <a:buChar char="•"/>
              <a:tabLst>
                <a:tab pos="1017269" algn="l"/>
                <a:tab pos="1017905" algn="l"/>
              </a:tabLst>
            </a:pPr>
            <a:r>
              <a:rPr sz="2800" spc="-15" dirty="0">
                <a:latin typeface="Arial MT"/>
                <a:cs typeface="Times New Roman"/>
              </a:rPr>
              <a:t>Replace</a:t>
            </a:r>
            <a:r>
              <a:rPr sz="2800" spc="-40" dirty="0"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A1095"/>
                </a:solidFill>
                <a:latin typeface="Arial MT"/>
                <a:cs typeface="Times New Roman"/>
              </a:rPr>
              <a:t>x</a:t>
            </a:r>
            <a:r>
              <a:rPr sz="2800" i="1" spc="-20" dirty="0">
                <a:solidFill>
                  <a:srgbClr val="0A1095"/>
                </a:solidFill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with</a:t>
            </a:r>
            <a:r>
              <a:rPr sz="2800" dirty="0"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A1095"/>
                </a:solidFill>
                <a:latin typeface="Arial MT"/>
                <a:cs typeface="Times New Roman"/>
              </a:rPr>
              <a:t>y</a:t>
            </a:r>
            <a:endParaRPr sz="2800" dirty="0">
              <a:latin typeface="Arial MT"/>
              <a:cs typeface="Times New Roman"/>
            </a:endParaRPr>
          </a:p>
          <a:p>
            <a:pPr marL="1016000" indent="-546735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Font typeface="Arial MT"/>
              <a:buChar char="•"/>
              <a:tabLst>
                <a:tab pos="1015365" algn="l"/>
                <a:tab pos="1016000" algn="l"/>
              </a:tabLst>
            </a:pPr>
            <a:r>
              <a:rPr sz="2800" spc="-15" dirty="0">
                <a:latin typeface="Arial MT"/>
                <a:cs typeface="Times New Roman"/>
              </a:rPr>
              <a:t>Delete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A1095"/>
                </a:solidFill>
                <a:latin typeface="Arial MT"/>
                <a:cs typeface="Times New Roman"/>
              </a:rPr>
              <a:t>y</a:t>
            </a:r>
            <a:endParaRPr sz="2800" dirty="0">
              <a:latin typeface="Arial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6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8051" y="1835444"/>
            <a:ext cx="6523853" cy="42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70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35" dirty="0"/>
              <a:t> </a:t>
            </a:r>
            <a:r>
              <a:rPr spc="-15" dirty="0"/>
              <a:t>Search</a:t>
            </a:r>
            <a:r>
              <a:rPr spc="-25" dirty="0"/>
              <a:t> </a:t>
            </a:r>
            <a:r>
              <a:rPr spc="-9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827"/>
            <a:ext cx="9846310" cy="455842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30" dirty="0">
                <a:latin typeface="Arial MT"/>
                <a:cs typeface="Times New Roman"/>
              </a:rPr>
              <a:t>Firstly, </a:t>
            </a:r>
            <a:r>
              <a:rPr sz="2200" spc="-5" dirty="0">
                <a:latin typeface="Arial MT"/>
                <a:cs typeface="Times New Roman"/>
              </a:rPr>
              <a:t>it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is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binary</a:t>
            </a:r>
            <a:r>
              <a:rPr sz="2200" spc="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tree</a:t>
            </a:r>
            <a:endParaRPr sz="22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0" dirty="0">
                <a:latin typeface="Arial MT"/>
                <a:cs typeface="Times New Roman"/>
              </a:rPr>
              <a:t>It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is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represented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by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linked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data</a:t>
            </a:r>
            <a:r>
              <a:rPr sz="2200" spc="8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structure</a:t>
            </a:r>
            <a:endParaRPr sz="22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0" dirty="0">
                <a:latin typeface="Arial MT"/>
                <a:cs typeface="Times New Roman"/>
              </a:rPr>
              <a:t>It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combines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SzPct val="59090"/>
              <a:buFont typeface="Wingdings"/>
              <a:buChar char=""/>
              <a:tabLst>
                <a:tab pos="384175" algn="l"/>
              </a:tabLst>
            </a:pPr>
            <a:r>
              <a:rPr sz="2200" spc="-10" dirty="0">
                <a:latin typeface="Arial MT"/>
                <a:cs typeface="Times New Roman"/>
              </a:rPr>
              <a:t>the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advantage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of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an</a:t>
            </a:r>
            <a:r>
              <a:rPr sz="2200" spc="5" dirty="0">
                <a:latin typeface="Arial MT"/>
                <a:cs typeface="Times New Roman"/>
              </a:rPr>
              <a:t> array</a:t>
            </a:r>
            <a:r>
              <a:rPr sz="2200" spc="2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--</a:t>
            </a:r>
            <a:r>
              <a:rPr sz="2200" spc="-10" dirty="0">
                <a:latin typeface="Arial MT"/>
                <a:cs typeface="Times New Roman"/>
              </a:rPr>
              <a:t> the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ability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to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do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 </a:t>
            </a:r>
            <a:r>
              <a:rPr sz="2200" spc="-10" dirty="0">
                <a:latin typeface="Arial MT"/>
                <a:cs typeface="Times New Roman"/>
              </a:rPr>
              <a:t>binary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search</a:t>
            </a:r>
            <a:r>
              <a:rPr sz="2200" spc="1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with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59090"/>
              <a:buFont typeface="Wingdings"/>
              <a:buChar char=""/>
              <a:tabLst>
                <a:tab pos="384175" algn="l"/>
              </a:tabLst>
            </a:pPr>
            <a:r>
              <a:rPr sz="2200" spc="-10" dirty="0">
                <a:latin typeface="Arial MT"/>
                <a:cs typeface="Times New Roman"/>
              </a:rPr>
              <a:t>the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advantage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of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linked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list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--</a:t>
            </a:r>
            <a:r>
              <a:rPr sz="2200" spc="-10" dirty="0">
                <a:latin typeface="Arial MT"/>
                <a:cs typeface="Times New Roman"/>
              </a:rPr>
              <a:t> its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dynamic</a:t>
            </a:r>
            <a:r>
              <a:rPr sz="2200" spc="1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size</a:t>
            </a:r>
            <a:endParaRPr sz="2200" dirty="0">
              <a:latin typeface="Arial MT"/>
              <a:cs typeface="Times New Roman"/>
            </a:endParaRPr>
          </a:p>
          <a:p>
            <a:pPr marL="182245" marR="5080" indent="-170180">
              <a:lnSpc>
                <a:spcPct val="101800"/>
              </a:lnSpc>
              <a:spcBef>
                <a:spcPts val="21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  <a:tab pos="6678295" algn="l"/>
              </a:tabLst>
            </a:pPr>
            <a:r>
              <a:rPr sz="2200" spc="-5" dirty="0">
                <a:latin typeface="Arial MT"/>
                <a:cs typeface="Times New Roman"/>
              </a:rPr>
              <a:t>The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efficiency </a:t>
            </a:r>
            <a:r>
              <a:rPr sz="2200" spc="-5" dirty="0">
                <a:latin typeface="Arial MT"/>
                <a:cs typeface="Times New Roman"/>
              </a:rPr>
              <a:t>of all of</a:t>
            </a:r>
            <a:r>
              <a:rPr sz="2200" spc="-1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the</a:t>
            </a:r>
            <a:r>
              <a:rPr sz="2200" spc="-10" dirty="0">
                <a:latin typeface="Arial MT"/>
                <a:cs typeface="Times New Roman"/>
              </a:rPr>
              <a:t> operations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is</a:t>
            </a:r>
            <a:r>
              <a:rPr sz="2200" spc="-10" dirty="0">
                <a:latin typeface="Arial MT"/>
                <a:cs typeface="Times New Roman"/>
              </a:rPr>
              <a:t> </a:t>
            </a:r>
            <a:r>
              <a:rPr sz="2200" b="1" i="1" spc="-5" dirty="0">
                <a:solidFill>
                  <a:schemeClr val="tx2"/>
                </a:solidFill>
                <a:latin typeface="Arial MT"/>
                <a:cs typeface="Times New Roman"/>
              </a:rPr>
              <a:t>O</a:t>
            </a:r>
            <a:r>
              <a:rPr sz="2200" b="1" spc="-5" dirty="0">
                <a:solidFill>
                  <a:schemeClr val="tx2"/>
                </a:solidFill>
                <a:latin typeface="Arial MT"/>
                <a:cs typeface="Times New Roman"/>
              </a:rPr>
              <a:t>(</a:t>
            </a:r>
            <a:r>
              <a:rPr sz="2200" b="1" i="1" spc="-5" dirty="0">
                <a:solidFill>
                  <a:schemeClr val="tx2"/>
                </a:solidFill>
                <a:latin typeface="Arial MT"/>
                <a:cs typeface="Times New Roman"/>
              </a:rPr>
              <a:t>h</a:t>
            </a:r>
            <a:r>
              <a:rPr sz="2200" b="1" spc="-5" dirty="0">
                <a:solidFill>
                  <a:schemeClr val="tx2"/>
                </a:solidFill>
                <a:latin typeface="Arial MT"/>
                <a:cs typeface="Times New Roman"/>
              </a:rPr>
              <a:t>)</a:t>
            </a:r>
            <a:r>
              <a:rPr sz="2200" b="1" spc="-10" dirty="0">
                <a:solidFill>
                  <a:schemeClr val="tx2"/>
                </a:solidFill>
                <a:latin typeface="Arial MT"/>
                <a:cs typeface="Times New Roman"/>
              </a:rPr>
              <a:t> </a:t>
            </a:r>
            <a:r>
              <a:rPr sz="2200" b="1" dirty="0">
                <a:solidFill>
                  <a:schemeClr val="tx2"/>
                </a:solidFill>
                <a:latin typeface="Arial MT"/>
                <a:cs typeface="Times New Roman"/>
              </a:rPr>
              <a:t>=</a:t>
            </a:r>
            <a:r>
              <a:rPr sz="2200" b="1" spc="-10" dirty="0">
                <a:solidFill>
                  <a:schemeClr val="tx2"/>
                </a:solidFill>
                <a:latin typeface="Arial MT"/>
                <a:cs typeface="Times New Roman"/>
              </a:rPr>
              <a:t> </a:t>
            </a:r>
            <a:r>
              <a:rPr sz="2200" b="1" i="1" spc="-5" dirty="0">
                <a:solidFill>
                  <a:schemeClr val="tx2"/>
                </a:solidFill>
                <a:latin typeface="Arial MT"/>
                <a:cs typeface="Times New Roman"/>
              </a:rPr>
              <a:t>O</a:t>
            </a:r>
            <a:r>
              <a:rPr sz="2200" b="1" spc="-5" dirty="0">
                <a:solidFill>
                  <a:schemeClr val="tx2"/>
                </a:solidFill>
                <a:latin typeface="Arial MT"/>
                <a:cs typeface="Times New Roman"/>
              </a:rPr>
              <a:t>(log </a:t>
            </a:r>
            <a:r>
              <a:rPr sz="2200" b="1" i="1" spc="-5" dirty="0">
                <a:solidFill>
                  <a:schemeClr val="tx2"/>
                </a:solidFill>
                <a:latin typeface="Arial MT"/>
                <a:cs typeface="Times New Roman"/>
              </a:rPr>
              <a:t>n</a:t>
            </a:r>
            <a:r>
              <a:rPr sz="2200" b="1" spc="-5" dirty="0">
                <a:solidFill>
                  <a:schemeClr val="tx2"/>
                </a:solidFill>
                <a:latin typeface="Arial MT"/>
                <a:cs typeface="Times New Roman"/>
              </a:rPr>
              <a:t>),</a:t>
            </a:r>
            <a:r>
              <a:rPr lang="en-US" sz="2200" spc="-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only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if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the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tree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is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reasonably </a:t>
            </a:r>
            <a:r>
              <a:rPr sz="2200" spc="-53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height-balanced</a:t>
            </a:r>
            <a:endParaRPr sz="22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26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5" dirty="0">
                <a:latin typeface="Arial MT"/>
                <a:cs typeface="Times New Roman"/>
              </a:rPr>
              <a:t>Each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node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contains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at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least </a:t>
            </a:r>
            <a:r>
              <a:rPr sz="2200" spc="-5" dirty="0">
                <a:latin typeface="Arial MT"/>
                <a:cs typeface="Times New Roman"/>
              </a:rPr>
              <a:t>the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following</a:t>
            </a:r>
            <a:r>
              <a:rPr sz="2200" spc="5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fields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i="1" spc="-10" dirty="0">
                <a:latin typeface="Arial MT"/>
                <a:cs typeface="Times New Roman"/>
              </a:rPr>
              <a:t>key</a:t>
            </a:r>
            <a:r>
              <a:rPr sz="2200" spc="-10" dirty="0">
                <a:latin typeface="Arial MT"/>
                <a:cs typeface="Times New Roman"/>
              </a:rPr>
              <a:t>: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an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identifying</a:t>
            </a:r>
            <a:r>
              <a:rPr sz="2200" spc="4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field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i="1" spc="-5" dirty="0">
                <a:latin typeface="Arial MT"/>
                <a:cs typeface="Times New Roman"/>
              </a:rPr>
              <a:t>left</a:t>
            </a:r>
            <a:r>
              <a:rPr sz="2200" spc="-5" dirty="0">
                <a:latin typeface="Arial MT"/>
                <a:cs typeface="Times New Roman"/>
              </a:rPr>
              <a:t>: </a:t>
            </a:r>
            <a:r>
              <a:rPr sz="2200" spc="-10" dirty="0">
                <a:latin typeface="Arial MT"/>
                <a:cs typeface="Times New Roman"/>
              </a:rPr>
              <a:t>pointer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5" dirty="0">
                <a:latin typeface="Arial MT"/>
                <a:cs typeface="Times New Roman"/>
              </a:rPr>
              <a:t>to</a:t>
            </a:r>
            <a:r>
              <a:rPr sz="2200" spc="1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left</a:t>
            </a:r>
            <a:r>
              <a:rPr sz="2200" spc="-55" dirty="0">
                <a:latin typeface="Arial MT"/>
                <a:cs typeface="Times New Roman"/>
              </a:rPr>
              <a:t> </a:t>
            </a:r>
            <a:r>
              <a:rPr sz="2200" spc="-25" dirty="0">
                <a:latin typeface="Arial MT"/>
                <a:cs typeface="Times New Roman"/>
              </a:rPr>
              <a:t>child</a:t>
            </a:r>
            <a:r>
              <a:rPr sz="2200" spc="-5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(may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be</a:t>
            </a:r>
            <a:r>
              <a:rPr sz="2200" spc="-7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NIL)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  <a:tab pos="3674745" algn="l"/>
              </a:tabLst>
            </a:pPr>
            <a:r>
              <a:rPr sz="2200" i="1" spc="-15" dirty="0">
                <a:latin typeface="Arial MT"/>
                <a:cs typeface="Times New Roman"/>
              </a:rPr>
              <a:t>r</a:t>
            </a:r>
            <a:r>
              <a:rPr sz="2200" i="1" spc="-5" dirty="0">
                <a:latin typeface="Arial MT"/>
                <a:cs typeface="Times New Roman"/>
              </a:rPr>
              <a:t>ight</a:t>
            </a:r>
            <a:r>
              <a:rPr sz="2200" dirty="0">
                <a:latin typeface="Arial MT"/>
                <a:cs typeface="Times New Roman"/>
              </a:rPr>
              <a:t>:</a:t>
            </a:r>
            <a:r>
              <a:rPr sz="2200" spc="-10" dirty="0">
                <a:latin typeface="Arial MT"/>
                <a:cs typeface="Times New Roman"/>
              </a:rPr>
              <a:t> po</a:t>
            </a:r>
            <a:r>
              <a:rPr sz="2200" spc="-5" dirty="0">
                <a:latin typeface="Arial MT"/>
                <a:cs typeface="Times New Roman"/>
              </a:rPr>
              <a:t>i</a:t>
            </a:r>
            <a:r>
              <a:rPr sz="2200" spc="-10" dirty="0">
                <a:latin typeface="Arial MT"/>
                <a:cs typeface="Times New Roman"/>
              </a:rPr>
              <a:t>n</a:t>
            </a:r>
            <a:r>
              <a:rPr sz="2200" spc="-5" dirty="0">
                <a:latin typeface="Arial MT"/>
                <a:cs typeface="Times New Roman"/>
              </a:rPr>
              <a:t>t</a:t>
            </a:r>
            <a:r>
              <a:rPr sz="2200" spc="-10" dirty="0">
                <a:latin typeface="Arial MT"/>
                <a:cs typeface="Times New Roman"/>
              </a:rPr>
              <a:t>e</a:t>
            </a:r>
            <a:r>
              <a:rPr sz="2200" dirty="0">
                <a:latin typeface="Arial MT"/>
                <a:cs typeface="Times New Roman"/>
              </a:rPr>
              <a:t>r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10" dirty="0">
                <a:latin typeface="Arial MT"/>
                <a:cs typeface="Times New Roman"/>
              </a:rPr>
              <a:t>t</a:t>
            </a:r>
            <a:r>
              <a:rPr sz="2200" dirty="0">
                <a:latin typeface="Arial MT"/>
                <a:cs typeface="Times New Roman"/>
              </a:rPr>
              <a:t>o</a:t>
            </a:r>
            <a:r>
              <a:rPr sz="2200" spc="1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righ</a:t>
            </a:r>
            <a:r>
              <a:rPr sz="2200" dirty="0">
                <a:latin typeface="Arial MT"/>
                <a:cs typeface="Times New Roman"/>
              </a:rPr>
              <a:t>t</a:t>
            </a:r>
            <a:r>
              <a:rPr sz="2200" spc="-30" dirty="0">
                <a:latin typeface="Arial MT"/>
                <a:cs typeface="Times New Roman"/>
              </a:rPr>
              <a:t> c</a:t>
            </a:r>
            <a:r>
              <a:rPr sz="2200" spc="-25" dirty="0">
                <a:latin typeface="Arial MT"/>
                <a:cs typeface="Times New Roman"/>
              </a:rPr>
              <a:t>hil</a:t>
            </a:r>
            <a:r>
              <a:rPr sz="2200" dirty="0">
                <a:latin typeface="Arial MT"/>
                <a:cs typeface="Times New Roman"/>
              </a:rPr>
              <a:t>d</a:t>
            </a:r>
            <a:r>
              <a:rPr lang="en-US" sz="220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(m</a:t>
            </a:r>
            <a:r>
              <a:rPr sz="2200" spc="-20" dirty="0">
                <a:latin typeface="Arial MT"/>
                <a:cs typeface="Times New Roman"/>
              </a:rPr>
              <a:t>a</a:t>
            </a:r>
            <a:r>
              <a:rPr sz="2200" dirty="0">
                <a:latin typeface="Arial MT"/>
                <a:cs typeface="Times New Roman"/>
              </a:rPr>
              <a:t>y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b</a:t>
            </a:r>
            <a:r>
              <a:rPr sz="2200" dirty="0">
                <a:latin typeface="Arial MT"/>
                <a:cs typeface="Times New Roman"/>
              </a:rPr>
              <a:t>e</a:t>
            </a:r>
            <a:r>
              <a:rPr sz="2200" spc="-11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N</a:t>
            </a:r>
            <a:r>
              <a:rPr sz="2200" dirty="0">
                <a:latin typeface="Arial MT"/>
                <a:cs typeface="Times New Roman"/>
              </a:rPr>
              <a:t>IL)</a:t>
            </a: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i="1" dirty="0">
                <a:latin typeface="Arial MT"/>
                <a:cs typeface="Times New Roman"/>
              </a:rPr>
              <a:t>p</a:t>
            </a:r>
            <a:r>
              <a:rPr sz="2200" dirty="0">
                <a:latin typeface="Arial MT"/>
                <a:cs typeface="Times New Roman"/>
              </a:rPr>
              <a:t>: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pointer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5" dirty="0">
                <a:latin typeface="Arial MT"/>
                <a:cs typeface="Times New Roman"/>
              </a:rPr>
              <a:t>to</a:t>
            </a:r>
            <a:r>
              <a:rPr sz="2200" spc="1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the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parent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node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(NIL</a:t>
            </a:r>
            <a:r>
              <a:rPr sz="2200" spc="-7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for</a:t>
            </a:r>
            <a:r>
              <a:rPr sz="2200" spc="-90" dirty="0">
                <a:latin typeface="Arial MT"/>
                <a:cs typeface="Times New Roman"/>
              </a:rPr>
              <a:t> </a:t>
            </a:r>
            <a:r>
              <a:rPr sz="2200" spc="5" dirty="0">
                <a:latin typeface="Arial MT"/>
                <a:cs typeface="Times New Roman"/>
              </a:rPr>
              <a:t>root)</a:t>
            </a:r>
            <a:endParaRPr sz="2200" dirty="0">
              <a:latin typeface="Arial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672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466" y="1690688"/>
            <a:ext cx="6491065" cy="43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72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3327" y="1820375"/>
            <a:ext cx="6329627" cy="42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838" y="1765275"/>
            <a:ext cx="6448221" cy="42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7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3536" y="1757636"/>
            <a:ext cx="6536065" cy="43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24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640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63536" y="1757636"/>
            <a:ext cx="6536690" cy="4318635"/>
            <a:chOff x="2963536" y="1757636"/>
            <a:chExt cx="6536690" cy="4318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3536" y="1757636"/>
              <a:ext cx="6536065" cy="43183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33558" y="1991118"/>
              <a:ext cx="1730375" cy="1200785"/>
            </a:xfrm>
            <a:custGeom>
              <a:avLst/>
              <a:gdLst/>
              <a:ahLst/>
              <a:cxnLst/>
              <a:rect l="l" t="t" r="r" b="b"/>
              <a:pathLst>
                <a:path w="1730375" h="1200785">
                  <a:moveTo>
                    <a:pt x="706983" y="1184325"/>
                  </a:moveTo>
                  <a:lnTo>
                    <a:pt x="611936" y="1049477"/>
                  </a:lnTo>
                  <a:lnTo>
                    <a:pt x="606437" y="1044270"/>
                  </a:lnTo>
                  <a:lnTo>
                    <a:pt x="599617" y="1041679"/>
                  </a:lnTo>
                  <a:lnTo>
                    <a:pt x="592315" y="1041831"/>
                  </a:lnTo>
                  <a:lnTo>
                    <a:pt x="585393" y="1044879"/>
                  </a:lnTo>
                  <a:lnTo>
                    <a:pt x="580199" y="1050378"/>
                  </a:lnTo>
                  <a:lnTo>
                    <a:pt x="577596" y="1057198"/>
                  </a:lnTo>
                  <a:lnTo>
                    <a:pt x="577748" y="1064501"/>
                  </a:lnTo>
                  <a:lnTo>
                    <a:pt x="580796" y="1071422"/>
                  </a:lnTo>
                  <a:lnTo>
                    <a:pt x="616432" y="1121994"/>
                  </a:lnTo>
                  <a:lnTo>
                    <a:pt x="18516" y="848652"/>
                  </a:lnTo>
                  <a:lnTo>
                    <a:pt x="2679" y="883310"/>
                  </a:lnTo>
                  <a:lnTo>
                    <a:pt x="600595" y="1156639"/>
                  </a:lnTo>
                  <a:lnTo>
                    <a:pt x="539038" y="1162773"/>
                  </a:lnTo>
                  <a:lnTo>
                    <a:pt x="531812" y="1164996"/>
                  </a:lnTo>
                  <a:lnTo>
                    <a:pt x="526186" y="1169657"/>
                  </a:lnTo>
                  <a:lnTo>
                    <a:pt x="522719" y="1176083"/>
                  </a:lnTo>
                  <a:lnTo>
                    <a:pt x="521970" y="1183614"/>
                  </a:lnTo>
                  <a:lnTo>
                    <a:pt x="524192" y="1190840"/>
                  </a:lnTo>
                  <a:lnTo>
                    <a:pt x="528853" y="1196467"/>
                  </a:lnTo>
                  <a:lnTo>
                    <a:pt x="535292" y="1199934"/>
                  </a:lnTo>
                  <a:lnTo>
                    <a:pt x="542810" y="1200683"/>
                  </a:lnTo>
                  <a:lnTo>
                    <a:pt x="690854" y="1185938"/>
                  </a:lnTo>
                  <a:lnTo>
                    <a:pt x="706983" y="1184325"/>
                  </a:lnTo>
                  <a:close/>
                </a:path>
                <a:path w="1730375" h="1200785">
                  <a:moveTo>
                    <a:pt x="1729930" y="36055"/>
                  </a:moveTo>
                  <a:lnTo>
                    <a:pt x="1717624" y="0"/>
                  </a:lnTo>
                  <a:lnTo>
                    <a:pt x="96304" y="553618"/>
                  </a:lnTo>
                  <a:lnTo>
                    <a:pt x="136804" y="506857"/>
                  </a:lnTo>
                  <a:lnTo>
                    <a:pt x="121031" y="475386"/>
                  </a:lnTo>
                  <a:lnTo>
                    <a:pt x="113982" y="477291"/>
                  </a:lnTo>
                  <a:lnTo>
                    <a:pt x="108000" y="481914"/>
                  </a:lnTo>
                  <a:lnTo>
                    <a:pt x="0" y="606640"/>
                  </a:lnTo>
                  <a:lnTo>
                    <a:pt x="161721" y="639254"/>
                  </a:lnTo>
                  <a:lnTo>
                    <a:pt x="169291" y="639254"/>
                  </a:lnTo>
                  <a:lnTo>
                    <a:pt x="176034" y="636447"/>
                  </a:lnTo>
                  <a:lnTo>
                    <a:pt x="181229" y="631317"/>
                  </a:lnTo>
                  <a:lnTo>
                    <a:pt x="184162" y="624344"/>
                  </a:lnTo>
                  <a:lnTo>
                    <a:pt x="184162" y="616788"/>
                  </a:lnTo>
                  <a:lnTo>
                    <a:pt x="108623" y="589673"/>
                  </a:lnTo>
                  <a:lnTo>
                    <a:pt x="1729930" y="3605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3059" y="2794508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432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0432FF"/>
                </a:solidFill>
                <a:latin typeface="Calibri"/>
                <a:cs typeface="Calibri"/>
              </a:rPr>
              <a:t>ound!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3454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134" y="1690688"/>
            <a:ext cx="6458703" cy="42151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18605" y="2596388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Splice</a:t>
            </a:r>
            <a:r>
              <a:rPr sz="1800" b="1" spc="-5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out</a:t>
            </a:r>
            <a:r>
              <a:rPr sz="1800" b="1" spc="-3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916939" y="611124"/>
            <a:ext cx="5640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20"/>
              <a:t>Operation</a:t>
            </a:r>
            <a:r>
              <a:rPr lang="en-US" kern="0" spc="-5"/>
              <a:t> </a:t>
            </a:r>
            <a:r>
              <a:rPr lang="en-US" kern="0"/>
              <a:t>on</a:t>
            </a:r>
            <a:r>
              <a:rPr lang="en-US" kern="0" spc="-5"/>
              <a:t> </a:t>
            </a:r>
            <a:r>
              <a:rPr lang="en-US" kern="0" spc="-95"/>
              <a:t>BST:</a:t>
            </a:r>
            <a:r>
              <a:rPr lang="en-US" kern="0" spc="-5"/>
              <a:t> </a:t>
            </a:r>
            <a:r>
              <a:rPr lang="en-US" kern="0" spc="-15"/>
              <a:t>Delete</a:t>
            </a:r>
            <a:endParaRPr lang="en-US" kern="0" spc="-15" dirty="0"/>
          </a:p>
        </p:txBody>
      </p:sp>
    </p:spTree>
    <p:extLst>
      <p:ext uri="{BB962C8B-B14F-4D97-AF65-F5344CB8AC3E}">
        <p14:creationId xmlns:p14="http://schemas.microsoft.com/office/powerpoint/2010/main" val="2187703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412" y="1712282"/>
            <a:ext cx="6487491" cy="42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42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2371" y="1727816"/>
            <a:ext cx="6551053" cy="42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25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249" y="1706544"/>
            <a:ext cx="6567046" cy="42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63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spc="-15" dirty="0"/>
              <a:t>Delete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76249" y="1706544"/>
            <a:ext cx="6567170" cy="4241800"/>
            <a:chOff x="2876249" y="1706544"/>
            <a:chExt cx="6567170" cy="4241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6249" y="1706544"/>
              <a:ext cx="6567046" cy="4241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25759" y="3518703"/>
              <a:ext cx="328930" cy="688975"/>
            </a:xfrm>
            <a:custGeom>
              <a:avLst/>
              <a:gdLst/>
              <a:ahLst/>
              <a:cxnLst/>
              <a:rect l="l" t="t" r="r" b="b"/>
              <a:pathLst>
                <a:path w="328929" h="688975">
                  <a:moveTo>
                    <a:pt x="51967" y="72004"/>
                  </a:moveTo>
                  <a:lnTo>
                    <a:pt x="25983" y="83895"/>
                  </a:lnTo>
                  <a:lnTo>
                    <a:pt x="302828" y="688851"/>
                  </a:lnTo>
                  <a:lnTo>
                    <a:pt x="328811" y="676960"/>
                  </a:lnTo>
                  <a:lnTo>
                    <a:pt x="51967" y="72004"/>
                  </a:lnTo>
                  <a:close/>
                </a:path>
                <a:path w="328929" h="688975">
                  <a:moveTo>
                    <a:pt x="3303" y="0"/>
                  </a:moveTo>
                  <a:lnTo>
                    <a:pt x="0" y="95785"/>
                  </a:lnTo>
                  <a:lnTo>
                    <a:pt x="25983" y="83895"/>
                  </a:lnTo>
                  <a:lnTo>
                    <a:pt x="20038" y="70904"/>
                  </a:lnTo>
                  <a:lnTo>
                    <a:pt x="46022" y="59013"/>
                  </a:lnTo>
                  <a:lnTo>
                    <a:pt x="76582" y="59013"/>
                  </a:lnTo>
                  <a:lnTo>
                    <a:pt x="3303" y="0"/>
                  </a:lnTo>
                  <a:close/>
                </a:path>
                <a:path w="328929" h="688975">
                  <a:moveTo>
                    <a:pt x="46022" y="59013"/>
                  </a:moveTo>
                  <a:lnTo>
                    <a:pt x="20038" y="70904"/>
                  </a:lnTo>
                  <a:lnTo>
                    <a:pt x="25983" y="83895"/>
                  </a:lnTo>
                  <a:lnTo>
                    <a:pt x="51967" y="72004"/>
                  </a:lnTo>
                  <a:lnTo>
                    <a:pt x="46022" y="59013"/>
                  </a:lnTo>
                  <a:close/>
                </a:path>
                <a:path w="328929" h="688975">
                  <a:moveTo>
                    <a:pt x="76582" y="59013"/>
                  </a:moveTo>
                  <a:lnTo>
                    <a:pt x="46022" y="59013"/>
                  </a:lnTo>
                  <a:lnTo>
                    <a:pt x="51967" y="72004"/>
                  </a:lnTo>
                  <a:lnTo>
                    <a:pt x="77950" y="60114"/>
                  </a:lnTo>
                  <a:lnTo>
                    <a:pt x="76582" y="59013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421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70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35" dirty="0"/>
              <a:t> </a:t>
            </a:r>
            <a:r>
              <a:rPr spc="-15" dirty="0"/>
              <a:t>Search</a:t>
            </a:r>
            <a:r>
              <a:rPr spc="-25" dirty="0"/>
              <a:t> </a:t>
            </a:r>
            <a:r>
              <a:rPr spc="-9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827"/>
            <a:ext cx="4785995" cy="112594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40" dirty="0">
                <a:latin typeface="Arial MT"/>
                <a:cs typeface="Times New Roman"/>
              </a:rPr>
              <a:t>Secondly,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the </a:t>
            </a:r>
            <a:r>
              <a:rPr sz="2200" spc="-10" dirty="0">
                <a:latin typeface="Arial MT"/>
                <a:cs typeface="Times New Roman"/>
              </a:rPr>
              <a:t>binary-search-tree</a:t>
            </a:r>
            <a:r>
              <a:rPr sz="2200" spc="7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property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dirty="0">
                <a:latin typeface="Arial MT"/>
                <a:cs typeface="Times New Roman"/>
              </a:rPr>
              <a:t>For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any</a:t>
            </a:r>
            <a:r>
              <a:rPr sz="2200" spc="-4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node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A1095"/>
                </a:solidFill>
                <a:latin typeface="Arial MT"/>
                <a:cs typeface="Times New Roman"/>
              </a:rPr>
              <a:t>x</a:t>
            </a:r>
            <a:r>
              <a:rPr sz="2200" spc="-5" dirty="0">
                <a:latin typeface="Arial MT"/>
                <a:cs typeface="Times New Roman"/>
              </a:rPr>
              <a:t>,</a:t>
            </a:r>
            <a:endParaRPr sz="2200" dirty="0">
              <a:latin typeface="Arial M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16" y="2902980"/>
            <a:ext cx="2255520" cy="7632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0665" algn="l"/>
                <a:tab pos="241300" algn="l"/>
                <a:tab pos="1162050" algn="l"/>
                <a:tab pos="1462405" algn="l"/>
              </a:tabLst>
            </a:pPr>
            <a:r>
              <a:rPr sz="2200" spc="-10" dirty="0">
                <a:latin typeface="Arial MT"/>
                <a:cs typeface="Times New Roman"/>
              </a:rPr>
              <a:t>key</a:t>
            </a:r>
            <a:r>
              <a:rPr sz="2200" spc="-5" dirty="0">
                <a:latin typeface="Arial MT"/>
                <a:cs typeface="Times New Roman"/>
              </a:rPr>
              <a:t> [</a:t>
            </a:r>
            <a:r>
              <a:rPr sz="2200" i="1" spc="-5" dirty="0">
                <a:solidFill>
                  <a:srgbClr val="0A1095"/>
                </a:solidFill>
                <a:latin typeface="Arial MT"/>
                <a:cs typeface="Times New Roman"/>
              </a:rPr>
              <a:t>y</a:t>
            </a:r>
            <a:r>
              <a:rPr sz="2200" spc="-5" dirty="0">
                <a:latin typeface="Arial MT"/>
                <a:cs typeface="Times New Roman"/>
              </a:rPr>
              <a:t>]	</a:t>
            </a:r>
            <a:r>
              <a:rPr sz="2200" dirty="0">
                <a:latin typeface="Arial MT"/>
                <a:cs typeface="Times New Roman"/>
              </a:rPr>
              <a:t>&lt;	</a:t>
            </a:r>
            <a:r>
              <a:rPr sz="2200" spc="-10" dirty="0">
                <a:latin typeface="Arial MT"/>
                <a:cs typeface="Times New Roman"/>
              </a:rPr>
              <a:t>key</a:t>
            </a:r>
            <a:r>
              <a:rPr sz="2200" spc="-8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[</a:t>
            </a:r>
            <a:r>
              <a:rPr sz="2200" i="1" spc="-5" dirty="0">
                <a:solidFill>
                  <a:srgbClr val="0A1095"/>
                </a:solidFill>
                <a:latin typeface="Arial MT"/>
                <a:cs typeface="Times New Roman"/>
              </a:rPr>
              <a:t>x</a:t>
            </a:r>
            <a:r>
              <a:rPr sz="2200" spc="-5" dirty="0">
                <a:latin typeface="Arial MT"/>
                <a:cs typeface="Times New Roman"/>
              </a:rPr>
              <a:t>]</a:t>
            </a:r>
            <a:endParaRPr sz="2200" dirty="0">
              <a:latin typeface="Arial MT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40665" algn="l"/>
                <a:tab pos="241300" algn="l"/>
                <a:tab pos="1162050" algn="l"/>
              </a:tabLst>
            </a:pPr>
            <a:r>
              <a:rPr sz="2200" spc="-10" dirty="0">
                <a:latin typeface="Arial MT"/>
                <a:cs typeface="Times New Roman"/>
              </a:rPr>
              <a:t>key</a:t>
            </a:r>
            <a:r>
              <a:rPr sz="2200" spc="-5" dirty="0">
                <a:latin typeface="Arial MT"/>
                <a:cs typeface="Times New Roman"/>
              </a:rPr>
              <a:t> [</a:t>
            </a:r>
            <a:r>
              <a:rPr sz="2200" i="1" spc="-5" dirty="0">
                <a:solidFill>
                  <a:srgbClr val="0A1095"/>
                </a:solidFill>
                <a:latin typeface="Arial MT"/>
                <a:cs typeface="Times New Roman"/>
              </a:rPr>
              <a:t>y</a:t>
            </a:r>
            <a:r>
              <a:rPr sz="2200" spc="-5" dirty="0">
                <a:latin typeface="Arial MT"/>
                <a:cs typeface="Times New Roman"/>
              </a:rPr>
              <a:t>]	</a:t>
            </a:r>
            <a:r>
              <a:rPr sz="2200" dirty="0">
                <a:latin typeface="Arial MT"/>
                <a:cs typeface="Arial MT"/>
              </a:rPr>
              <a:t>≥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key</a:t>
            </a:r>
            <a:r>
              <a:rPr sz="2200" spc="-4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[</a:t>
            </a:r>
            <a:r>
              <a:rPr sz="2200" i="1" spc="-5" dirty="0">
                <a:solidFill>
                  <a:srgbClr val="0A1095"/>
                </a:solidFill>
                <a:latin typeface="Arial MT"/>
                <a:cs typeface="Times New Roman"/>
              </a:rPr>
              <a:t>x</a:t>
            </a:r>
            <a:r>
              <a:rPr sz="2200" spc="-5" dirty="0">
                <a:latin typeface="Arial MT"/>
                <a:cs typeface="Times New Roman"/>
              </a:rPr>
              <a:t>]</a:t>
            </a:r>
            <a:endParaRPr sz="2200" dirty="0">
              <a:latin typeface="Arial M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600" y="2906972"/>
            <a:ext cx="2969260" cy="76238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15" dirty="0">
                <a:latin typeface="Arial MT"/>
                <a:cs typeface="Times New Roman"/>
              </a:rPr>
              <a:t>if</a:t>
            </a:r>
            <a:r>
              <a:rPr sz="2200" spc="-55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y</a:t>
            </a:r>
            <a:r>
              <a:rPr sz="2200" i="1" spc="-1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in</a:t>
            </a:r>
            <a:r>
              <a:rPr sz="2200" spc="-5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left</a:t>
            </a:r>
            <a:r>
              <a:rPr sz="2200" spc="-6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subtree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of</a:t>
            </a:r>
            <a:r>
              <a:rPr sz="2200" spc="-110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x</a:t>
            </a:r>
            <a:endParaRPr sz="2200" dirty="0">
              <a:latin typeface="Arial M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15" dirty="0">
                <a:latin typeface="Arial MT"/>
                <a:cs typeface="Times New Roman"/>
              </a:rPr>
              <a:t>if</a:t>
            </a:r>
            <a:r>
              <a:rPr sz="2200" spc="-55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y</a:t>
            </a:r>
            <a:r>
              <a:rPr sz="2200" i="1" spc="-1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in</a:t>
            </a:r>
            <a:r>
              <a:rPr sz="2200" spc="-6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right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subtree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of</a:t>
            </a:r>
            <a:r>
              <a:rPr sz="2200" spc="105" dirty="0">
                <a:latin typeface="Arial MT"/>
                <a:cs typeface="Times New Roman"/>
              </a:rPr>
              <a:t> </a:t>
            </a:r>
            <a:r>
              <a:rPr sz="2200" i="1" dirty="0">
                <a:latin typeface="Arial MT"/>
                <a:cs typeface="Times New Roman"/>
              </a:rPr>
              <a:t>x</a:t>
            </a:r>
            <a:endParaRPr sz="2200" dirty="0">
              <a:latin typeface="Arial MT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654" y="4001294"/>
            <a:ext cx="3728545" cy="27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074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95" dirty="0"/>
              <a:t>BST:</a:t>
            </a:r>
            <a:r>
              <a:rPr spc="-5" dirty="0"/>
              <a:t> </a:t>
            </a:r>
            <a:r>
              <a:rPr lang="en-US" spc="-15" dirty="0"/>
              <a:t>Simulation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10132061" cy="336630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Arial MT"/>
                <a:cs typeface="Calibri"/>
              </a:rPr>
              <a:t>Draw</a:t>
            </a:r>
            <a:r>
              <a:rPr sz="2800" dirty="0">
                <a:latin typeface="Arial MT"/>
                <a:cs typeface="Calibri"/>
              </a:rPr>
              <a:t> the </a:t>
            </a:r>
            <a:r>
              <a:rPr sz="2800" spc="-10" dirty="0">
                <a:latin typeface="Arial MT"/>
                <a:cs typeface="Calibri"/>
              </a:rPr>
              <a:t>BST</a:t>
            </a:r>
            <a:r>
              <a:rPr sz="2800" dirty="0">
                <a:latin typeface="Arial MT"/>
                <a:cs typeface="Calibri"/>
              </a:rPr>
              <a:t> </a:t>
            </a:r>
            <a:r>
              <a:rPr sz="2800" spc="-15" dirty="0">
                <a:latin typeface="Arial MT"/>
                <a:cs typeface="Calibri"/>
              </a:rPr>
              <a:t>after</a:t>
            </a:r>
            <a:r>
              <a:rPr sz="2800" spc="5" dirty="0">
                <a:latin typeface="Arial MT"/>
                <a:cs typeface="Calibri"/>
              </a:rPr>
              <a:t> </a:t>
            </a:r>
            <a:r>
              <a:rPr sz="2800" spc="-5" dirty="0">
                <a:latin typeface="Arial MT"/>
                <a:cs typeface="Calibri"/>
              </a:rPr>
              <a:t>doing</a:t>
            </a:r>
            <a:r>
              <a:rPr sz="2800" dirty="0">
                <a:latin typeface="Arial MT"/>
                <a:cs typeface="Calibri"/>
              </a:rPr>
              <a:t> </a:t>
            </a:r>
            <a:r>
              <a:rPr sz="2800" spc="-5" dirty="0">
                <a:latin typeface="Arial MT"/>
                <a:cs typeface="Calibri"/>
              </a:rPr>
              <a:t>each</a:t>
            </a:r>
            <a:r>
              <a:rPr sz="2800" spc="15" dirty="0">
                <a:latin typeface="Arial MT"/>
                <a:cs typeface="Calibri"/>
              </a:rPr>
              <a:t> </a:t>
            </a:r>
            <a:r>
              <a:rPr sz="2800" spc="-20" dirty="0">
                <a:latin typeface="Arial MT"/>
                <a:cs typeface="Calibri"/>
              </a:rPr>
              <a:t>step</a:t>
            </a:r>
            <a:r>
              <a:rPr sz="2800" spc="15" dirty="0">
                <a:latin typeface="Arial MT"/>
                <a:cs typeface="Calibri"/>
              </a:rPr>
              <a:t> </a:t>
            </a:r>
            <a:r>
              <a:rPr sz="2800" spc="-5" dirty="0">
                <a:latin typeface="Arial MT"/>
                <a:cs typeface="Calibri"/>
              </a:rPr>
              <a:t>of </a:t>
            </a:r>
            <a:r>
              <a:rPr sz="2800" dirty="0">
                <a:latin typeface="Arial MT"/>
                <a:cs typeface="Calibri"/>
              </a:rPr>
              <a:t>the </a:t>
            </a:r>
            <a:r>
              <a:rPr sz="2800" spc="-15" dirty="0">
                <a:latin typeface="Arial MT"/>
                <a:cs typeface="Calibri"/>
              </a:rPr>
              <a:t>following</a:t>
            </a:r>
            <a:r>
              <a:rPr sz="2800" dirty="0">
                <a:latin typeface="Arial MT"/>
                <a:cs typeface="Calibri"/>
              </a:rPr>
              <a:t> </a:t>
            </a:r>
            <a:r>
              <a:rPr sz="2800" spc="-20" dirty="0">
                <a:latin typeface="Arial MT"/>
                <a:cs typeface="Calibri"/>
              </a:rPr>
              <a:t>statements:</a:t>
            </a:r>
            <a:endParaRPr lang="en-US" sz="2800" spc="-20" dirty="0">
              <a:latin typeface="Arial M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endParaRPr sz="2800" dirty="0">
              <a:latin typeface="Arial MT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Arial MT"/>
                <a:cs typeface="Calibri"/>
              </a:rPr>
              <a:t>Insert</a:t>
            </a:r>
            <a:r>
              <a:rPr sz="2400" spc="-40" dirty="0">
                <a:latin typeface="Arial MT"/>
                <a:cs typeface="Calibri"/>
              </a:rPr>
              <a:t> </a:t>
            </a:r>
            <a:r>
              <a:rPr sz="2400" spc="-5" dirty="0">
                <a:latin typeface="Arial MT"/>
                <a:cs typeface="Calibri"/>
              </a:rPr>
              <a:t>85</a:t>
            </a:r>
            <a:endParaRPr sz="2400" dirty="0">
              <a:latin typeface="Arial MT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Arial MT"/>
                <a:cs typeface="Calibri"/>
              </a:rPr>
              <a:t>Delete</a:t>
            </a:r>
            <a:r>
              <a:rPr sz="2400" spc="-80" dirty="0">
                <a:latin typeface="Arial MT"/>
                <a:cs typeface="Calibri"/>
              </a:rPr>
              <a:t> </a:t>
            </a:r>
            <a:r>
              <a:rPr sz="2400" spc="-5" dirty="0">
                <a:latin typeface="Arial MT"/>
                <a:cs typeface="Calibri"/>
              </a:rPr>
              <a:t>28</a:t>
            </a:r>
            <a:endParaRPr sz="2400" dirty="0">
              <a:latin typeface="Arial MT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Arial MT"/>
                <a:cs typeface="Calibri"/>
              </a:rPr>
              <a:t>Delete</a:t>
            </a:r>
            <a:r>
              <a:rPr sz="2400" spc="-90" dirty="0">
                <a:latin typeface="Arial MT"/>
                <a:cs typeface="Calibri"/>
              </a:rPr>
              <a:t> </a:t>
            </a:r>
            <a:r>
              <a:rPr sz="2400" spc="-5" dirty="0">
                <a:latin typeface="Arial MT"/>
                <a:cs typeface="Calibri"/>
              </a:rPr>
              <a:t>76</a:t>
            </a:r>
            <a:endParaRPr sz="2400" dirty="0">
              <a:latin typeface="Arial MT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Arial MT"/>
                <a:cs typeface="Calibri"/>
              </a:rPr>
              <a:t>Insert</a:t>
            </a:r>
            <a:r>
              <a:rPr sz="2400" spc="-40" dirty="0">
                <a:latin typeface="Arial MT"/>
                <a:cs typeface="Calibri"/>
              </a:rPr>
              <a:t> </a:t>
            </a:r>
            <a:r>
              <a:rPr sz="2400" spc="-5" dirty="0">
                <a:latin typeface="Arial MT"/>
                <a:cs typeface="Calibri"/>
              </a:rPr>
              <a:t>55</a:t>
            </a:r>
            <a:endParaRPr sz="2400" dirty="0">
              <a:latin typeface="Arial MT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Arial MT"/>
                <a:cs typeface="Calibri"/>
              </a:rPr>
              <a:t>Delete</a:t>
            </a:r>
            <a:r>
              <a:rPr sz="2400" spc="-40" dirty="0">
                <a:latin typeface="Arial MT"/>
                <a:cs typeface="Calibri"/>
              </a:rPr>
              <a:t> </a:t>
            </a:r>
            <a:r>
              <a:rPr sz="2400" spc="-5" dirty="0">
                <a:latin typeface="Arial MT"/>
                <a:cs typeface="Calibri"/>
              </a:rPr>
              <a:t>44</a:t>
            </a:r>
            <a:endParaRPr sz="2400" dirty="0">
              <a:latin typeface="Arial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340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8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Sorting</a:t>
            </a:r>
            <a:r>
              <a:rPr spc="-20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15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844547"/>
            <a:ext cx="8227061" cy="4264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0" dirty="0">
                <a:latin typeface="Times New Roman"/>
                <a:cs typeface="Times New Roman"/>
              </a:rPr>
              <a:t>Inf</a:t>
            </a:r>
            <a:r>
              <a:rPr sz="2200" spc="-10" dirty="0">
                <a:latin typeface="Arial MT"/>
                <a:cs typeface="Times New Roman"/>
              </a:rPr>
              <a:t>orm</a:t>
            </a:r>
            <a:r>
              <a:rPr sz="2200" spc="-15" dirty="0">
                <a:latin typeface="Arial MT"/>
                <a:cs typeface="Times New Roman"/>
              </a:rPr>
              <a:t>a</a:t>
            </a:r>
            <a:r>
              <a:rPr sz="2200" dirty="0">
                <a:latin typeface="Arial MT"/>
                <a:cs typeface="Times New Roman"/>
              </a:rPr>
              <a:t>l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cod</a:t>
            </a:r>
            <a:r>
              <a:rPr sz="2200" dirty="0">
                <a:latin typeface="Arial MT"/>
                <a:cs typeface="Times New Roman"/>
              </a:rPr>
              <a:t>e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f</a:t>
            </a:r>
            <a:r>
              <a:rPr sz="2200" spc="-10" dirty="0">
                <a:latin typeface="Arial MT"/>
                <a:cs typeface="Times New Roman"/>
              </a:rPr>
              <a:t>o</a:t>
            </a:r>
            <a:r>
              <a:rPr sz="2200" dirty="0">
                <a:latin typeface="Arial MT"/>
                <a:cs typeface="Times New Roman"/>
              </a:rPr>
              <a:t>r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s</a:t>
            </a:r>
            <a:r>
              <a:rPr sz="2200" spc="-10" dirty="0">
                <a:latin typeface="Arial MT"/>
                <a:cs typeface="Times New Roman"/>
              </a:rPr>
              <a:t>o</a:t>
            </a:r>
            <a:r>
              <a:rPr sz="2200" spc="-5" dirty="0">
                <a:latin typeface="Arial MT"/>
                <a:cs typeface="Times New Roman"/>
              </a:rPr>
              <a:t>r</a:t>
            </a:r>
            <a:r>
              <a:rPr sz="2200" spc="-10" dirty="0">
                <a:latin typeface="Arial MT"/>
                <a:cs typeface="Times New Roman"/>
              </a:rPr>
              <a:t>tin</a:t>
            </a:r>
            <a:r>
              <a:rPr sz="2200" dirty="0">
                <a:latin typeface="Arial MT"/>
                <a:cs typeface="Times New Roman"/>
              </a:rPr>
              <a:t>g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a</a:t>
            </a:r>
            <a:r>
              <a:rPr sz="2200" dirty="0">
                <a:latin typeface="Arial MT"/>
                <a:cs typeface="Times New Roman"/>
              </a:rPr>
              <a:t>rr</a:t>
            </a:r>
            <a:r>
              <a:rPr sz="2200" spc="-10" dirty="0">
                <a:latin typeface="Arial MT"/>
                <a:cs typeface="Times New Roman"/>
              </a:rPr>
              <a:t>a</a:t>
            </a:r>
            <a:r>
              <a:rPr sz="2200" dirty="0">
                <a:latin typeface="Arial MT"/>
                <a:cs typeface="Times New Roman"/>
              </a:rPr>
              <a:t>y</a:t>
            </a:r>
            <a:r>
              <a:rPr sz="2200" spc="-13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13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o</a:t>
            </a:r>
            <a:r>
              <a:rPr sz="2200" dirty="0">
                <a:latin typeface="Arial MT"/>
                <a:cs typeface="Times New Roman"/>
              </a:rPr>
              <a:t>f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l</a:t>
            </a:r>
            <a:r>
              <a:rPr sz="2200" spc="-15" dirty="0">
                <a:latin typeface="Arial MT"/>
                <a:cs typeface="Times New Roman"/>
              </a:rPr>
              <a:t>e</a:t>
            </a:r>
            <a:r>
              <a:rPr sz="2200" spc="-10" dirty="0">
                <a:latin typeface="Arial MT"/>
                <a:cs typeface="Times New Roman"/>
              </a:rPr>
              <a:t>ngt</a:t>
            </a:r>
            <a:r>
              <a:rPr sz="2200" dirty="0">
                <a:latin typeface="Arial MT"/>
                <a:cs typeface="Times New Roman"/>
              </a:rPr>
              <a:t>h</a:t>
            </a:r>
            <a:r>
              <a:rPr sz="2200" spc="125" dirty="0">
                <a:latin typeface="Arial MT"/>
                <a:cs typeface="Times New Roman"/>
              </a:rPr>
              <a:t> </a:t>
            </a:r>
            <a:r>
              <a:rPr sz="2200" i="1" spc="-5" dirty="0">
                <a:latin typeface="Arial MT"/>
                <a:cs typeface="Times New Roman"/>
              </a:rPr>
              <a:t>n</a:t>
            </a:r>
            <a:r>
              <a:rPr sz="2200" dirty="0">
                <a:latin typeface="Arial MT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33CC"/>
              </a:buClr>
              <a:buFont typeface="Wingdings"/>
              <a:buChar char=""/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200" b="1" spc="-5" dirty="0">
                <a:latin typeface="Consolas" panose="020B0609020204030204" pitchFamily="49" charset="0"/>
                <a:cs typeface="Courier New"/>
              </a:rPr>
              <a:t>	</a:t>
            </a:r>
            <a:r>
              <a:rPr sz="2200" b="1" spc="-5" dirty="0" err="1">
                <a:latin typeface="Consolas" panose="020B0609020204030204" pitchFamily="49" charset="0"/>
                <a:cs typeface="Courier New"/>
              </a:rPr>
              <a:t>BSTSort</a:t>
            </a:r>
            <a:r>
              <a:rPr sz="2200" b="1" spc="-5" dirty="0">
                <a:latin typeface="Consolas" panose="020B0609020204030204" pitchFamily="49" charset="0"/>
                <a:cs typeface="Courier New"/>
              </a:rPr>
              <a:t>(A)</a:t>
            </a:r>
            <a:endParaRPr sz="2200" b="1" dirty="0">
              <a:latin typeface="Consolas" panose="020B0609020204030204" pitchFamily="49" charset="0"/>
              <a:cs typeface="Courier New"/>
            </a:endParaRPr>
          </a:p>
          <a:p>
            <a:pPr marL="926465" marR="1449705" indent="-381000">
              <a:lnSpc>
                <a:spcPct val="79100"/>
              </a:lnSpc>
              <a:spcBef>
                <a:spcPts val="910"/>
              </a:spcBef>
              <a:tabLst>
                <a:tab pos="1216025" algn="l"/>
              </a:tabLst>
            </a:pPr>
            <a:r>
              <a:rPr lang="en-US" sz="2200" b="1" spc="-5" dirty="0">
                <a:latin typeface="Consolas" panose="020B0609020204030204" pitchFamily="49" charset="0"/>
                <a:cs typeface="Courier New"/>
              </a:rPr>
              <a:t>		</a:t>
            </a:r>
            <a:r>
              <a:rPr sz="2200" b="1" spc="-5" dirty="0">
                <a:latin typeface="Consolas" panose="020B0609020204030204" pitchFamily="49" charset="0"/>
                <a:cs typeface="Courier New"/>
              </a:rPr>
              <a:t>for	i=1 to </a:t>
            </a:r>
            <a:r>
              <a:rPr sz="2200" b="1" dirty="0">
                <a:latin typeface="Consolas" panose="020B0609020204030204" pitchFamily="49" charset="0"/>
                <a:cs typeface="Courier New"/>
              </a:rPr>
              <a:t>n</a:t>
            </a:r>
            <a:endParaRPr lang="en-US" sz="2200" b="1" dirty="0">
              <a:latin typeface="Consolas" panose="020B0609020204030204" pitchFamily="49" charset="0"/>
              <a:cs typeface="Courier New"/>
            </a:endParaRPr>
          </a:p>
          <a:p>
            <a:pPr marL="926465" marR="1449705" indent="-381000">
              <a:lnSpc>
                <a:spcPct val="79100"/>
              </a:lnSpc>
              <a:spcBef>
                <a:spcPts val="910"/>
              </a:spcBef>
              <a:tabLst>
                <a:tab pos="1216025" algn="l"/>
              </a:tabLst>
            </a:pPr>
            <a:r>
              <a:rPr lang="en-US" sz="2200" b="1" spc="-5" dirty="0">
                <a:latin typeface="Consolas" panose="020B0609020204030204" pitchFamily="49" charset="0"/>
                <a:cs typeface="Courier New"/>
              </a:rPr>
              <a:t>			</a:t>
            </a:r>
            <a:r>
              <a:rPr sz="2200" b="1" spc="-5" dirty="0" err="1">
                <a:latin typeface="Consolas" panose="020B0609020204030204" pitchFamily="49" charset="0"/>
                <a:cs typeface="Courier New"/>
              </a:rPr>
              <a:t>TreeInsert</a:t>
            </a:r>
            <a:r>
              <a:rPr sz="2200" b="1" spc="-5" dirty="0">
                <a:latin typeface="Consolas" panose="020B0609020204030204" pitchFamily="49" charset="0"/>
                <a:cs typeface="Courier New"/>
              </a:rPr>
              <a:t>(A[</a:t>
            </a:r>
            <a:r>
              <a:rPr sz="2200" b="1" spc="-5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sz="2200" b="1" spc="-5" dirty="0">
                <a:latin typeface="Consolas" panose="020B0609020204030204" pitchFamily="49" charset="0"/>
                <a:cs typeface="Courier New"/>
              </a:rPr>
              <a:t>]);</a:t>
            </a:r>
            <a:endParaRPr sz="2200" b="1" dirty="0">
              <a:latin typeface="Consolas" panose="020B0609020204030204" pitchFamily="49" charset="0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1155"/>
              </a:spcBef>
            </a:pPr>
            <a:r>
              <a:rPr lang="en-US" sz="2200" b="1" spc="-5" dirty="0">
                <a:latin typeface="Consolas" panose="020B0609020204030204" pitchFamily="49" charset="0"/>
                <a:cs typeface="Courier New"/>
              </a:rPr>
              <a:t>	  </a:t>
            </a:r>
            <a:r>
              <a:rPr sz="2200" b="1" spc="-5" dirty="0" err="1">
                <a:latin typeface="Consolas" panose="020B0609020204030204" pitchFamily="49" charset="0"/>
                <a:cs typeface="Courier New"/>
              </a:rPr>
              <a:t>InorderTreeWalk</a:t>
            </a:r>
            <a:r>
              <a:rPr sz="2200" b="1" spc="-5" dirty="0">
                <a:latin typeface="Consolas" panose="020B0609020204030204" pitchFamily="49" charset="0"/>
                <a:cs typeface="Courier New"/>
              </a:rPr>
              <a:t>(root);</a:t>
            </a:r>
            <a:endParaRPr sz="2200" b="1" dirty="0">
              <a:latin typeface="Consolas" panose="020B0609020204030204" pitchFamily="49" charset="0"/>
              <a:cs typeface="Courier New"/>
            </a:endParaRPr>
          </a:p>
          <a:p>
            <a:pPr marL="183515" indent="-170815">
              <a:lnSpc>
                <a:spcPct val="100000"/>
              </a:lnSpc>
              <a:spcBef>
                <a:spcPts val="2160"/>
              </a:spcBef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i="1" spc="-10" dirty="0">
                <a:solidFill>
                  <a:srgbClr val="0033CC"/>
                </a:solidFill>
                <a:latin typeface="Arial MT"/>
                <a:cs typeface="Times New Roman"/>
              </a:rPr>
              <a:t>Running</a:t>
            </a:r>
            <a:r>
              <a:rPr sz="2200" i="1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time</a:t>
            </a:r>
            <a:r>
              <a:rPr sz="2200" i="1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is</a:t>
            </a:r>
            <a:r>
              <a:rPr sz="2200" i="1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lang="en-US" sz="2200" dirty="0">
                <a:solidFill>
                  <a:srgbClr val="0033CC"/>
                </a:solidFill>
                <a:latin typeface="Arial MT"/>
                <a:cs typeface="Times New Roman"/>
              </a:rPr>
              <a:t>O</a:t>
            </a:r>
            <a:r>
              <a:rPr sz="2200" i="1" dirty="0">
                <a:solidFill>
                  <a:srgbClr val="0033CC"/>
                </a:solidFill>
                <a:latin typeface="Arial MT"/>
                <a:cs typeface="Times New Roman"/>
              </a:rPr>
              <a:t>(n </a:t>
            </a: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lg</a:t>
            </a:r>
            <a:r>
              <a:rPr sz="2200" i="1" spc="-4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10" dirty="0">
                <a:solidFill>
                  <a:srgbClr val="0033CC"/>
                </a:solidFill>
                <a:latin typeface="Arial MT"/>
                <a:cs typeface="Times New Roman"/>
              </a:rPr>
              <a:t>n)</a:t>
            </a:r>
            <a:endParaRPr sz="22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260"/>
              </a:spcBef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What</a:t>
            </a:r>
            <a:r>
              <a:rPr sz="22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15" dirty="0">
                <a:solidFill>
                  <a:srgbClr val="0033CC"/>
                </a:solidFill>
                <a:latin typeface="Arial MT"/>
                <a:cs typeface="Times New Roman"/>
              </a:rPr>
              <a:t>will</a:t>
            </a:r>
            <a:r>
              <a:rPr sz="2200" i="1" spc="-4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be</a:t>
            </a:r>
            <a:r>
              <a:rPr sz="2200" i="1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2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10" dirty="0">
                <a:solidFill>
                  <a:srgbClr val="0033CC"/>
                </a:solidFill>
                <a:latin typeface="Arial MT"/>
                <a:cs typeface="Times New Roman"/>
              </a:rPr>
              <a:t>running</a:t>
            </a:r>
            <a:r>
              <a:rPr sz="2200" i="1" spc="-3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time</a:t>
            </a:r>
            <a:r>
              <a:rPr sz="2200" i="1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in</a:t>
            </a:r>
            <a:r>
              <a:rPr sz="2200" i="1" spc="8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i="1" spc="-55" dirty="0">
                <a:solidFill>
                  <a:srgbClr val="0033CC"/>
                </a:solidFill>
                <a:latin typeface="Arial MT"/>
                <a:cs typeface="Times New Roman"/>
              </a:rPr>
              <a:t>Worst</a:t>
            </a:r>
            <a:r>
              <a:rPr sz="2200" i="1" spc="-5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10" dirty="0">
                <a:solidFill>
                  <a:srgbClr val="0033CC"/>
                </a:solidFill>
                <a:latin typeface="Arial MT"/>
                <a:cs typeface="Times New Roman"/>
              </a:rPr>
              <a:t>case?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i="1" spc="-25" dirty="0">
                <a:solidFill>
                  <a:srgbClr val="0033CC"/>
                </a:solidFill>
                <a:latin typeface="Arial MT"/>
                <a:cs typeface="Times New Roman"/>
              </a:rPr>
              <a:t>Average</a:t>
            </a:r>
            <a:r>
              <a:rPr sz="2200" i="1" spc="-7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i="1" spc="-10" dirty="0">
                <a:solidFill>
                  <a:srgbClr val="0033CC"/>
                </a:solidFill>
                <a:latin typeface="Arial MT"/>
                <a:cs typeface="Times New Roman"/>
              </a:rPr>
              <a:t>case?</a:t>
            </a:r>
            <a:endParaRPr sz="2200" dirty="0">
              <a:latin typeface="Arial MT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6939" y="2590800"/>
            <a:ext cx="7693662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03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BST:</a:t>
            </a:r>
            <a:r>
              <a:rPr spc="-75" dirty="0"/>
              <a:t> </a:t>
            </a:r>
            <a:r>
              <a:rPr spc="-25" dirty="0"/>
              <a:t>Remarks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827"/>
            <a:ext cx="10741661" cy="34291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0" dirty="0">
                <a:latin typeface="Arial MT"/>
                <a:cs typeface="Times New Roman"/>
              </a:rPr>
              <a:t>All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complexity depends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on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height</a:t>
            </a:r>
            <a:r>
              <a:rPr sz="2200" spc="100" dirty="0">
                <a:latin typeface="Arial MT"/>
                <a:cs typeface="Times New Roman"/>
              </a:rPr>
              <a:t> </a:t>
            </a:r>
            <a:r>
              <a:rPr sz="2200" i="1" dirty="0">
                <a:solidFill>
                  <a:srgbClr val="0A1095"/>
                </a:solidFill>
                <a:latin typeface="Arial MT"/>
                <a:cs typeface="Times New Roman"/>
              </a:rPr>
              <a:t>h</a:t>
            </a:r>
            <a:endParaRPr sz="22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i="1" dirty="0">
                <a:solidFill>
                  <a:srgbClr val="0A1095"/>
                </a:solidFill>
                <a:latin typeface="Arial MT"/>
                <a:cs typeface="Times New Roman"/>
              </a:rPr>
              <a:t>h</a:t>
            </a:r>
            <a:r>
              <a:rPr sz="2200" i="1" spc="-35" dirty="0">
                <a:solidFill>
                  <a:srgbClr val="0A1095"/>
                </a:solidFill>
                <a:latin typeface="Arial MT"/>
                <a:cs typeface="Times New Roman"/>
              </a:rPr>
              <a:t> </a:t>
            </a:r>
            <a:r>
              <a:rPr sz="2200" i="1" dirty="0">
                <a:solidFill>
                  <a:srgbClr val="0A1095"/>
                </a:solidFill>
                <a:latin typeface="Arial MT"/>
                <a:cs typeface="Times New Roman"/>
              </a:rPr>
              <a:t>=</a:t>
            </a:r>
            <a:r>
              <a:rPr sz="2200" i="1" spc="-30" dirty="0">
                <a:solidFill>
                  <a:srgbClr val="0A1095"/>
                </a:solidFill>
                <a:latin typeface="Arial MT"/>
                <a:cs typeface="Times New Roman"/>
              </a:rPr>
              <a:t> </a:t>
            </a:r>
            <a:r>
              <a:rPr lang="en-US" sz="2200" spc="10" dirty="0">
                <a:solidFill>
                  <a:srgbClr val="0A1095"/>
                </a:solidFill>
                <a:latin typeface="Arial MT"/>
                <a:cs typeface="Times New Roman"/>
              </a:rPr>
              <a:t>O</a:t>
            </a:r>
            <a:r>
              <a:rPr sz="2200" spc="10" dirty="0">
                <a:solidFill>
                  <a:srgbClr val="0A1095"/>
                </a:solidFill>
                <a:latin typeface="Arial MT"/>
                <a:cs typeface="Times New Roman"/>
              </a:rPr>
              <a:t>(</a:t>
            </a:r>
            <a:r>
              <a:rPr sz="2200" spc="10" dirty="0" err="1">
                <a:solidFill>
                  <a:srgbClr val="0A1095"/>
                </a:solidFill>
                <a:latin typeface="Arial MT"/>
                <a:cs typeface="Times New Roman"/>
              </a:rPr>
              <a:t>lg</a:t>
            </a:r>
            <a:r>
              <a:rPr sz="2200" dirty="0">
                <a:solidFill>
                  <a:srgbClr val="0A1095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A1095"/>
                </a:solidFill>
                <a:latin typeface="Arial MT"/>
                <a:cs typeface="Times New Roman"/>
              </a:rPr>
              <a:t>n</a:t>
            </a:r>
            <a:r>
              <a:rPr sz="2200" spc="-5" dirty="0">
                <a:solidFill>
                  <a:srgbClr val="0A1095"/>
                </a:solidFill>
                <a:latin typeface="Arial MT"/>
                <a:cs typeface="Times New Roman"/>
              </a:rPr>
              <a:t>)</a:t>
            </a:r>
            <a:endParaRPr sz="22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80" dirty="0">
                <a:latin typeface="Arial MT"/>
                <a:cs typeface="Times New Roman"/>
              </a:rPr>
              <a:t>To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guarantee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performance: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spc="-20" dirty="0">
                <a:latin typeface="Arial MT"/>
                <a:cs typeface="Times New Roman"/>
              </a:rPr>
              <a:t>Balanced</a:t>
            </a:r>
            <a:r>
              <a:rPr sz="2200" spc="-5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tree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!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Wingdings"/>
              <a:buChar char=""/>
            </a:pPr>
            <a:endParaRPr sz="315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5" dirty="0">
                <a:solidFill>
                  <a:srgbClr val="0000CC"/>
                </a:solidFill>
                <a:latin typeface="Arial MT"/>
                <a:cs typeface="Times New Roman"/>
              </a:rPr>
              <a:t>Randomly</a:t>
            </a:r>
            <a:r>
              <a:rPr sz="2200" spc="-40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Arial MT"/>
                <a:cs typeface="Times New Roman"/>
              </a:rPr>
              <a:t>build</a:t>
            </a:r>
            <a:r>
              <a:rPr sz="2200" dirty="0">
                <a:solidFill>
                  <a:srgbClr val="0000CC"/>
                </a:solidFill>
                <a:latin typeface="Arial MT"/>
                <a:cs typeface="Times New Roman"/>
              </a:rPr>
              <a:t> </a:t>
            </a:r>
            <a:r>
              <a:rPr sz="2200" spc="-5" dirty="0">
                <a:solidFill>
                  <a:srgbClr val="0000CC"/>
                </a:solidFill>
                <a:latin typeface="Arial MT"/>
                <a:cs typeface="Times New Roman"/>
              </a:rPr>
              <a:t>tree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ts val="2615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b="1" spc="-20" dirty="0">
                <a:solidFill>
                  <a:srgbClr val="0000CC"/>
                </a:solidFill>
                <a:latin typeface="Arial MT"/>
                <a:cs typeface="Times New Roman"/>
              </a:rPr>
              <a:t>Theorem</a:t>
            </a:r>
            <a:r>
              <a:rPr sz="2200" spc="-20" dirty="0">
                <a:latin typeface="Arial MT"/>
                <a:cs typeface="Times New Roman"/>
              </a:rPr>
              <a:t>:</a:t>
            </a:r>
            <a:r>
              <a:rPr sz="2200" spc="-6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The</a:t>
            </a:r>
            <a:r>
              <a:rPr sz="2200" spc="-2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expected </a:t>
            </a:r>
            <a:r>
              <a:rPr sz="2200" spc="-20" dirty="0">
                <a:latin typeface="Arial MT"/>
                <a:cs typeface="Times New Roman"/>
              </a:rPr>
              <a:t>height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of</a:t>
            </a:r>
            <a:r>
              <a:rPr sz="2200" spc="3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 </a:t>
            </a:r>
            <a:r>
              <a:rPr sz="2200" spc="-10" dirty="0">
                <a:latin typeface="Arial MT"/>
                <a:cs typeface="Times New Roman"/>
              </a:rPr>
              <a:t>randomly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20" dirty="0">
                <a:latin typeface="Arial MT"/>
                <a:cs typeface="Times New Roman"/>
              </a:rPr>
              <a:t>built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binary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search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tree</a:t>
            </a:r>
            <a:r>
              <a:rPr sz="2200" spc="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on</a:t>
            </a:r>
            <a:r>
              <a:rPr sz="2200" spc="25" dirty="0">
                <a:latin typeface="Arial MT"/>
                <a:cs typeface="Times New Roman"/>
              </a:rPr>
              <a:t> </a:t>
            </a:r>
            <a:r>
              <a:rPr sz="2200" i="1" dirty="0">
                <a:solidFill>
                  <a:srgbClr val="0033CC"/>
                </a:solidFill>
                <a:latin typeface="Arial MT"/>
                <a:cs typeface="Times New Roman"/>
              </a:rPr>
              <a:t>n</a:t>
            </a:r>
            <a:r>
              <a:rPr sz="2200" i="1" spc="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distinct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keys</a:t>
            </a:r>
            <a:r>
              <a:rPr sz="2200" spc="-35" dirty="0">
                <a:latin typeface="Arial MT"/>
                <a:cs typeface="Times New Roman"/>
              </a:rPr>
              <a:t> </a:t>
            </a:r>
            <a:r>
              <a:rPr sz="2200" spc="-25" dirty="0">
                <a:latin typeface="Arial MT"/>
                <a:cs typeface="Times New Roman"/>
              </a:rPr>
              <a:t>is</a:t>
            </a:r>
            <a:endParaRPr sz="2200" dirty="0">
              <a:latin typeface="Arial MT"/>
              <a:cs typeface="Times New Roman"/>
            </a:endParaRPr>
          </a:p>
          <a:p>
            <a:pPr marL="384175">
              <a:lnSpc>
                <a:spcPts val="2615"/>
              </a:lnSpc>
            </a:pPr>
            <a:r>
              <a:rPr sz="2200" i="1" dirty="0">
                <a:solidFill>
                  <a:srgbClr val="0A1095"/>
                </a:solidFill>
                <a:latin typeface="Arial MT"/>
                <a:cs typeface="Times New Roman"/>
              </a:rPr>
              <a:t>O</a:t>
            </a:r>
            <a:r>
              <a:rPr sz="2200" i="1" spc="-40" dirty="0">
                <a:solidFill>
                  <a:srgbClr val="0A1095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solidFill>
                  <a:srgbClr val="0A1095"/>
                </a:solidFill>
                <a:latin typeface="Arial MT"/>
                <a:cs typeface="Times New Roman"/>
              </a:rPr>
              <a:t>(lg</a:t>
            </a:r>
            <a:r>
              <a:rPr sz="2200" spc="-55" dirty="0">
                <a:solidFill>
                  <a:srgbClr val="0A1095"/>
                </a:solidFill>
                <a:latin typeface="Arial MT"/>
                <a:cs typeface="Times New Roman"/>
              </a:rPr>
              <a:t> </a:t>
            </a:r>
            <a:r>
              <a:rPr sz="2200" i="1" dirty="0">
                <a:solidFill>
                  <a:srgbClr val="0A1095"/>
                </a:solidFill>
                <a:latin typeface="Arial MT"/>
                <a:cs typeface="Times New Roman"/>
              </a:rPr>
              <a:t>n</a:t>
            </a:r>
            <a:r>
              <a:rPr sz="2200" dirty="0">
                <a:solidFill>
                  <a:srgbClr val="0A1095"/>
                </a:solidFill>
                <a:latin typeface="Arial MT"/>
                <a:cs typeface="Times New Roman"/>
              </a:rPr>
              <a:t>)</a:t>
            </a:r>
            <a:endParaRPr sz="2200" dirty="0">
              <a:latin typeface="Arial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387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60172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Balanced</a:t>
            </a:r>
            <a:r>
              <a:rPr spc="-75" dirty="0"/>
              <a:t> </a:t>
            </a:r>
            <a:r>
              <a:rPr spc="-15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4547"/>
            <a:ext cx="10817861" cy="289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5" dirty="0">
                <a:latin typeface="Arial MT"/>
                <a:cs typeface="Times New Roman"/>
              </a:rPr>
              <a:t>Keep</a:t>
            </a:r>
            <a:r>
              <a:rPr sz="2200" spc="-30" dirty="0"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A1095"/>
                </a:solidFill>
                <a:latin typeface="Arial MT"/>
                <a:cs typeface="Times New Roman"/>
              </a:rPr>
              <a:t>O</a:t>
            </a:r>
            <a:r>
              <a:rPr sz="2200" spc="-5" dirty="0">
                <a:solidFill>
                  <a:srgbClr val="0A1095"/>
                </a:solidFill>
                <a:latin typeface="Arial MT"/>
                <a:cs typeface="Times New Roman"/>
              </a:rPr>
              <a:t>(lg</a:t>
            </a:r>
            <a:r>
              <a:rPr sz="2200" spc="-15" dirty="0">
                <a:solidFill>
                  <a:srgbClr val="0A1095"/>
                </a:solidFill>
                <a:latin typeface="Arial MT"/>
                <a:cs typeface="Times New Roman"/>
              </a:rPr>
              <a:t> </a:t>
            </a:r>
            <a:r>
              <a:rPr sz="2200" i="1" spc="-5" dirty="0">
                <a:solidFill>
                  <a:srgbClr val="0A1095"/>
                </a:solidFill>
                <a:latin typeface="Arial MT"/>
                <a:cs typeface="Times New Roman"/>
              </a:rPr>
              <a:t>n</a:t>
            </a:r>
            <a:r>
              <a:rPr sz="2200" spc="-5" dirty="0">
                <a:solidFill>
                  <a:srgbClr val="0A1095"/>
                </a:solidFill>
                <a:latin typeface="Arial MT"/>
                <a:cs typeface="Times New Roman"/>
              </a:rPr>
              <a:t>)</a:t>
            </a:r>
            <a:r>
              <a:rPr sz="2200" spc="-15" dirty="0">
                <a:solidFill>
                  <a:srgbClr val="0A1095"/>
                </a:solidFill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height</a:t>
            </a:r>
            <a:r>
              <a:rPr sz="2200" spc="-2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under</a:t>
            </a:r>
            <a:r>
              <a:rPr sz="2200" spc="-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dynamic</a:t>
            </a:r>
            <a:r>
              <a:rPr sz="2200" spc="8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operations</a:t>
            </a:r>
            <a:endParaRPr sz="2200" dirty="0">
              <a:latin typeface="Arial MT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Wingdings"/>
              <a:buChar char=""/>
            </a:pPr>
            <a:endParaRPr sz="24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1920"/>
              </a:spcBef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15" dirty="0">
                <a:latin typeface="Arial MT"/>
                <a:cs typeface="Times New Roman"/>
              </a:rPr>
              <a:t>General</a:t>
            </a:r>
            <a:r>
              <a:rPr sz="2200" spc="-5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framework:</a:t>
            </a:r>
            <a:endParaRPr sz="22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spc="-15" dirty="0">
                <a:latin typeface="Arial MT"/>
                <a:cs typeface="Times New Roman"/>
              </a:rPr>
              <a:t>First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a</a:t>
            </a:r>
            <a:r>
              <a:rPr sz="2200" spc="-15" dirty="0">
                <a:latin typeface="Arial MT"/>
                <a:cs typeface="Times New Roman"/>
              </a:rPr>
              <a:t> binary</a:t>
            </a:r>
            <a:r>
              <a:rPr sz="2200" spc="-40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search</a:t>
            </a:r>
            <a:r>
              <a:rPr sz="2200" spc="110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tree</a:t>
            </a:r>
          </a:p>
          <a:p>
            <a:pPr marL="384175" lvl="1" indent="-14351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SzPct val="63636"/>
              <a:buFont typeface="Wingdings"/>
              <a:buChar char=""/>
              <a:tabLst>
                <a:tab pos="384175" algn="l"/>
              </a:tabLst>
            </a:pPr>
            <a:r>
              <a:rPr sz="2200" spc="-20" dirty="0">
                <a:latin typeface="Arial MT"/>
                <a:cs typeface="Times New Roman"/>
              </a:rPr>
              <a:t>Maintain </a:t>
            </a:r>
            <a:r>
              <a:rPr sz="2200" spc="-10" dirty="0">
                <a:latin typeface="Arial MT"/>
                <a:cs typeface="Times New Roman"/>
              </a:rPr>
              <a:t>properties that</a:t>
            </a:r>
            <a:r>
              <a:rPr sz="2200" dirty="0">
                <a:latin typeface="Arial MT"/>
                <a:cs typeface="Times New Roman"/>
              </a:rPr>
              <a:t> </a:t>
            </a:r>
            <a:r>
              <a:rPr sz="2200" spc="-15" dirty="0">
                <a:latin typeface="Arial MT"/>
                <a:cs typeface="Times New Roman"/>
              </a:rPr>
              <a:t>ensure </a:t>
            </a:r>
            <a:r>
              <a:rPr sz="2200" spc="-20" dirty="0">
                <a:latin typeface="Arial MT"/>
                <a:cs typeface="Times New Roman"/>
              </a:rPr>
              <a:t>height</a:t>
            </a:r>
            <a:r>
              <a:rPr sz="2200" spc="-85" dirty="0">
                <a:latin typeface="Arial MT"/>
                <a:cs typeface="Times New Roman"/>
              </a:rPr>
              <a:t> </a:t>
            </a:r>
            <a:r>
              <a:rPr sz="2200" spc="-10" dirty="0">
                <a:latin typeface="Arial MT"/>
                <a:cs typeface="Times New Roman"/>
              </a:rPr>
              <a:t>guarantee</a:t>
            </a:r>
            <a:endParaRPr sz="2200" dirty="0">
              <a:latin typeface="Arial MT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Wingdings"/>
              <a:buChar char=""/>
            </a:pPr>
            <a:endParaRPr sz="315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buClr>
                <a:srgbClr val="0033CC"/>
              </a:buClr>
              <a:buSzPct val="72727"/>
              <a:buFont typeface="Wingdings"/>
              <a:buChar char=""/>
              <a:tabLst>
                <a:tab pos="183515" algn="l"/>
              </a:tabLst>
            </a:pPr>
            <a:r>
              <a:rPr sz="2200" spc="-300" dirty="0">
                <a:latin typeface="Arial MT"/>
                <a:cs typeface="Times New Roman"/>
              </a:rPr>
              <a:t>A</a:t>
            </a:r>
            <a:r>
              <a:rPr sz="2200" spc="-20" dirty="0">
                <a:latin typeface="Arial MT"/>
                <a:cs typeface="Times New Roman"/>
              </a:rPr>
              <a:t>V</a:t>
            </a:r>
            <a:r>
              <a:rPr sz="2200" dirty="0">
                <a:latin typeface="Arial MT"/>
                <a:cs typeface="Times New Roman"/>
              </a:rPr>
              <a:t>L</a:t>
            </a:r>
            <a:r>
              <a:rPr sz="2200" spc="-110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</a:t>
            </a:r>
            <a:r>
              <a:rPr sz="2200" dirty="0">
                <a:latin typeface="Arial MT"/>
                <a:cs typeface="Times New Roman"/>
              </a:rPr>
              <a:t>r</a:t>
            </a:r>
            <a:r>
              <a:rPr sz="2200" spc="-10" dirty="0">
                <a:latin typeface="Arial MT"/>
                <a:cs typeface="Times New Roman"/>
              </a:rPr>
              <a:t>ee</a:t>
            </a:r>
            <a:r>
              <a:rPr sz="2200" dirty="0">
                <a:latin typeface="Arial MT"/>
                <a:cs typeface="Times New Roman"/>
              </a:rPr>
              <a:t>,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r</a:t>
            </a:r>
            <a:r>
              <a:rPr sz="2200" spc="-10" dirty="0">
                <a:latin typeface="Arial MT"/>
                <a:cs typeface="Times New Roman"/>
              </a:rPr>
              <a:t>e</a:t>
            </a:r>
            <a:r>
              <a:rPr sz="2200" spc="-5" dirty="0">
                <a:latin typeface="Arial MT"/>
                <a:cs typeface="Times New Roman"/>
              </a:rPr>
              <a:t>d-</a:t>
            </a:r>
            <a:r>
              <a:rPr sz="2200" spc="-10" dirty="0">
                <a:latin typeface="Arial MT"/>
                <a:cs typeface="Times New Roman"/>
              </a:rPr>
              <a:t>b</a:t>
            </a:r>
            <a:r>
              <a:rPr sz="2200" spc="-5" dirty="0">
                <a:latin typeface="Arial MT"/>
                <a:cs typeface="Times New Roman"/>
              </a:rPr>
              <a:t>l</a:t>
            </a:r>
            <a:r>
              <a:rPr sz="2200" spc="-10" dirty="0">
                <a:latin typeface="Arial MT"/>
                <a:cs typeface="Times New Roman"/>
              </a:rPr>
              <a:t>ac</a:t>
            </a:r>
            <a:r>
              <a:rPr sz="2200" dirty="0">
                <a:latin typeface="Arial MT"/>
                <a:cs typeface="Times New Roman"/>
              </a:rPr>
              <a:t>k</a:t>
            </a:r>
            <a:r>
              <a:rPr sz="2200" spc="-15" dirty="0">
                <a:latin typeface="Arial MT"/>
                <a:cs typeface="Times New Roman"/>
              </a:rPr>
              <a:t> </a:t>
            </a:r>
            <a:r>
              <a:rPr sz="2200" spc="-5" dirty="0">
                <a:latin typeface="Arial MT"/>
                <a:cs typeface="Times New Roman"/>
              </a:rPr>
              <a:t>t</a:t>
            </a:r>
            <a:r>
              <a:rPr sz="2200" dirty="0">
                <a:latin typeface="Arial MT"/>
                <a:cs typeface="Times New Roman"/>
              </a:rPr>
              <a:t>r</a:t>
            </a:r>
            <a:r>
              <a:rPr sz="2200" spc="-10" dirty="0">
                <a:latin typeface="Arial MT"/>
                <a:cs typeface="Times New Roman"/>
              </a:rPr>
              <a:t>ee</a:t>
            </a:r>
            <a:r>
              <a:rPr sz="2200" dirty="0">
                <a:latin typeface="Arial MT"/>
                <a:cs typeface="Times New Roman"/>
              </a:rPr>
              <a:t>,</a:t>
            </a:r>
            <a:r>
              <a:rPr sz="2200" spc="25" dirty="0">
                <a:latin typeface="Arial MT"/>
                <a:cs typeface="Times New Roman"/>
              </a:rPr>
              <a:t> </a:t>
            </a:r>
            <a:r>
              <a:rPr sz="2200" dirty="0">
                <a:latin typeface="Arial MT"/>
                <a:cs typeface="Times New Roman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7160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6626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Codes</a:t>
            </a:r>
            <a:r>
              <a:rPr spc="-35" dirty="0"/>
              <a:t> for </a:t>
            </a:r>
            <a:r>
              <a:rPr spc="-15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84451"/>
            <a:ext cx="10589261" cy="5101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6880">
              <a:lnSpc>
                <a:spcPct val="13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 pitchFamily="49" charset="0"/>
                <a:cs typeface="Tahoma"/>
              </a:rPr>
              <a:t>#include&lt;stdio.h&gt; </a:t>
            </a:r>
            <a:r>
              <a:rPr sz="1800" spc="-550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10" dirty="0">
                <a:latin typeface="Consolas" panose="020B0609020204030204" pitchFamily="49" charset="0"/>
                <a:cs typeface="Tahoma"/>
              </a:rPr>
              <a:t>#</a:t>
            </a:r>
            <a:r>
              <a:rPr sz="1800" spc="5" dirty="0">
                <a:latin typeface="Consolas" panose="020B0609020204030204" pitchFamily="49" charset="0"/>
                <a:cs typeface="Tahoma"/>
              </a:rPr>
              <a:t>i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n</a:t>
            </a:r>
            <a:r>
              <a:rPr sz="1800" spc="5" dirty="0">
                <a:latin typeface="Consolas" panose="020B0609020204030204" pitchFamily="49" charset="0"/>
                <a:cs typeface="Tahoma"/>
              </a:rPr>
              <a:t>cl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u</a:t>
            </a:r>
            <a:r>
              <a:rPr sz="1800" spc="10" dirty="0">
                <a:latin typeface="Consolas" panose="020B0609020204030204" pitchFamily="49" charset="0"/>
                <a:cs typeface="Tahoma"/>
              </a:rPr>
              <a:t>d</a:t>
            </a:r>
            <a:r>
              <a:rPr sz="1800" spc="5" dirty="0">
                <a:latin typeface="Consolas" panose="020B0609020204030204" pitchFamily="49" charset="0"/>
                <a:cs typeface="Tahoma"/>
              </a:rPr>
              <a:t>e</a:t>
            </a:r>
            <a:r>
              <a:rPr sz="1800" spc="-10" dirty="0">
                <a:latin typeface="Consolas" panose="020B0609020204030204" pitchFamily="49" charset="0"/>
                <a:cs typeface="Tahoma"/>
              </a:rPr>
              <a:t>&lt;</a:t>
            </a:r>
            <a:r>
              <a:rPr sz="1800" dirty="0">
                <a:latin typeface="Consolas" panose="020B0609020204030204" pitchFamily="49" charset="0"/>
                <a:cs typeface="Tahoma"/>
              </a:rPr>
              <a:t>st</a:t>
            </a:r>
            <a:r>
              <a:rPr sz="1800" spc="-15" dirty="0">
                <a:latin typeface="Consolas" panose="020B0609020204030204" pitchFamily="49" charset="0"/>
                <a:cs typeface="Tahoma"/>
              </a:rPr>
              <a:t>d</a:t>
            </a:r>
            <a:r>
              <a:rPr sz="1800" spc="5" dirty="0">
                <a:latin typeface="Consolas" panose="020B0609020204030204" pitchFamily="49" charset="0"/>
                <a:cs typeface="Tahoma"/>
              </a:rPr>
              <a:t>li</a:t>
            </a:r>
            <a:r>
              <a:rPr sz="1800" spc="-35" dirty="0">
                <a:latin typeface="Consolas" panose="020B0609020204030204" pitchFamily="49" charset="0"/>
                <a:cs typeface="Tahoma"/>
              </a:rPr>
              <a:t>b</a:t>
            </a:r>
            <a:r>
              <a:rPr sz="1800" spc="15" dirty="0">
                <a:latin typeface="Consolas" panose="020B0609020204030204" pitchFamily="49" charset="0"/>
                <a:cs typeface="Tahoma"/>
              </a:rPr>
              <a:t>.</a:t>
            </a:r>
            <a:r>
              <a:rPr sz="1800" spc="-30" dirty="0">
                <a:latin typeface="Consolas" panose="020B0609020204030204" pitchFamily="49" charset="0"/>
                <a:cs typeface="Tahoma"/>
              </a:rPr>
              <a:t>h</a:t>
            </a:r>
            <a:r>
              <a:rPr sz="1800" dirty="0">
                <a:latin typeface="Consolas" panose="020B0609020204030204" pitchFamily="49" charset="0"/>
                <a:cs typeface="Tahoma"/>
              </a:rPr>
              <a:t>&gt;</a:t>
            </a:r>
          </a:p>
          <a:p>
            <a:pPr marL="369570" marR="2438400" indent="-357505">
              <a:lnSpc>
                <a:spcPts val="2090"/>
              </a:lnSpc>
              <a:spcBef>
                <a:spcPts val="1280"/>
              </a:spcBef>
            </a:pPr>
            <a:r>
              <a:rPr sz="18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typedef struct </a:t>
            </a:r>
            <a:r>
              <a:rPr sz="18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BSTnode{ </a:t>
            </a:r>
            <a:r>
              <a:rPr sz="1800" spc="-55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 </a:t>
            </a:r>
            <a:endParaRPr lang="en-US" sz="1800" spc="-550" dirty="0">
              <a:solidFill>
                <a:srgbClr val="990033"/>
              </a:solidFill>
              <a:latin typeface="Consolas" panose="020B0609020204030204" pitchFamily="49" charset="0"/>
              <a:cs typeface="Tahoma"/>
            </a:endParaRPr>
          </a:p>
          <a:p>
            <a:pPr marL="369570" marR="2438400" indent="-357505">
              <a:lnSpc>
                <a:spcPts val="2090"/>
              </a:lnSpc>
              <a:spcBef>
                <a:spcPts val="1280"/>
              </a:spcBef>
            </a:pPr>
            <a:r>
              <a:rPr lang="en-US" spc="-55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	</a:t>
            </a:r>
            <a:r>
              <a:rPr sz="1800" spc="-5" dirty="0" err="1">
                <a:latin typeface="Consolas" panose="020B0609020204030204" pitchFamily="49" charset="0"/>
                <a:cs typeface="Tahoma"/>
              </a:rPr>
              <a:t>int</a:t>
            </a:r>
            <a:r>
              <a:rPr sz="1800" spc="-2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key;</a:t>
            </a:r>
            <a:endParaRPr sz="1800" dirty="0">
              <a:latin typeface="Consolas" panose="020B0609020204030204" pitchFamily="49" charset="0"/>
              <a:cs typeface="Tahoma"/>
            </a:endParaRPr>
          </a:p>
          <a:p>
            <a:pPr marL="372745" marR="2293620">
              <a:lnSpc>
                <a:spcPts val="2090"/>
              </a:lnSpc>
              <a:spcBef>
                <a:spcPts val="20"/>
              </a:spcBef>
            </a:pPr>
            <a:r>
              <a:rPr sz="1800" dirty="0">
                <a:latin typeface="Consolas" panose="020B0609020204030204" pitchFamily="49" charset="0"/>
                <a:cs typeface="Tahoma"/>
              </a:rPr>
              <a:t>struct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BSTnode </a:t>
            </a:r>
            <a:r>
              <a:rPr sz="1800" dirty="0">
                <a:latin typeface="Consolas" panose="020B0609020204030204" pitchFamily="49" charset="0"/>
                <a:cs typeface="Tahoma"/>
              </a:rPr>
              <a:t>*left; </a:t>
            </a:r>
            <a:r>
              <a:rPr sz="1800" spc="5" dirty="0">
                <a:latin typeface="Consolas" panose="020B0609020204030204" pitchFamily="49" charset="0"/>
                <a:cs typeface="Tahoma"/>
              </a:rPr>
              <a:t> </a:t>
            </a:r>
            <a:endParaRPr lang="en-US" spc="5" dirty="0">
              <a:latin typeface="Consolas" panose="020B0609020204030204" pitchFamily="49" charset="0"/>
              <a:cs typeface="Tahoma"/>
            </a:endParaRPr>
          </a:p>
          <a:p>
            <a:pPr marL="372745" marR="2293620">
              <a:lnSpc>
                <a:spcPts val="2090"/>
              </a:lnSpc>
              <a:spcBef>
                <a:spcPts val="20"/>
              </a:spcBef>
            </a:pPr>
            <a:r>
              <a:rPr sz="1800" dirty="0" err="1">
                <a:latin typeface="Consolas" panose="020B0609020204030204" pitchFamily="49" charset="0"/>
                <a:cs typeface="Tahoma"/>
              </a:rPr>
              <a:t>st</a:t>
            </a:r>
            <a:r>
              <a:rPr sz="1800" spc="5" dirty="0" err="1">
                <a:latin typeface="Consolas" panose="020B0609020204030204" pitchFamily="49" charset="0"/>
                <a:cs typeface="Tahoma"/>
              </a:rPr>
              <a:t>r</a:t>
            </a:r>
            <a:r>
              <a:rPr sz="1800" dirty="0" err="1">
                <a:latin typeface="Consolas" panose="020B0609020204030204" pitchFamily="49" charset="0"/>
                <a:cs typeface="Tahoma"/>
              </a:rPr>
              <a:t>u</a:t>
            </a:r>
            <a:r>
              <a:rPr sz="1800" spc="-5" dirty="0" err="1">
                <a:latin typeface="Consolas" panose="020B0609020204030204" pitchFamily="49" charset="0"/>
                <a:cs typeface="Tahoma"/>
              </a:rPr>
              <a:t>c</a:t>
            </a:r>
            <a:r>
              <a:rPr sz="1800" dirty="0" err="1">
                <a:latin typeface="Consolas" panose="020B0609020204030204" pitchFamily="49" charset="0"/>
                <a:cs typeface="Tahoma"/>
              </a:rPr>
              <a:t>t</a:t>
            </a:r>
            <a:r>
              <a:rPr sz="1800" spc="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latin typeface="Consolas" panose="020B0609020204030204" pitchFamily="49" charset="0"/>
                <a:cs typeface="Tahoma"/>
              </a:rPr>
              <a:t>B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STno</a:t>
            </a:r>
            <a:r>
              <a:rPr sz="1800" dirty="0">
                <a:latin typeface="Consolas" panose="020B0609020204030204" pitchFamily="49" charset="0"/>
                <a:cs typeface="Tahoma"/>
              </a:rPr>
              <a:t>de</a:t>
            </a:r>
            <a:r>
              <a:rPr sz="1800" spc="-14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5" dirty="0">
                <a:latin typeface="Consolas" panose="020B0609020204030204" pitchFamily="49" charset="0"/>
                <a:cs typeface="Tahoma"/>
              </a:rPr>
              <a:t>*ri</a:t>
            </a:r>
            <a:r>
              <a:rPr sz="1800" spc="10" dirty="0">
                <a:latin typeface="Consolas" panose="020B0609020204030204" pitchFamily="49" charset="0"/>
                <a:cs typeface="Tahoma"/>
              </a:rPr>
              <a:t>g</a:t>
            </a:r>
            <a:r>
              <a:rPr sz="1800" dirty="0">
                <a:latin typeface="Consolas" panose="020B0609020204030204" pitchFamily="49" charset="0"/>
                <a:cs typeface="Tahoma"/>
              </a:rPr>
              <a:t>ht;</a:t>
            </a:r>
          </a:p>
          <a:p>
            <a:pPr marL="12700">
              <a:lnSpc>
                <a:spcPts val="2050"/>
              </a:lnSpc>
            </a:pPr>
            <a:r>
              <a:rPr sz="1800" dirty="0">
                <a:latin typeface="Consolas" panose="020B0609020204030204" pitchFamily="49" charset="0"/>
                <a:cs typeface="Tahoma"/>
              </a:rPr>
              <a:t>}</a:t>
            </a:r>
            <a:r>
              <a:rPr sz="1800" spc="-70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BSTnode;</a:t>
            </a:r>
            <a:endParaRPr sz="1800" dirty="0">
              <a:latin typeface="Consolas" panose="020B0609020204030204" pitchFamily="49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Consolas" panose="020B0609020204030204" pitchFamily="49" charset="0"/>
              <a:cs typeface="Tahoma"/>
            </a:endParaRPr>
          </a:p>
          <a:p>
            <a:pPr marL="369570" marR="2278380" indent="-357505">
              <a:lnSpc>
                <a:spcPct val="101699"/>
              </a:lnSpc>
            </a:pPr>
            <a:r>
              <a:rPr sz="18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BSTnode </a:t>
            </a:r>
            <a:r>
              <a:rPr sz="18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*create( </a:t>
            </a:r>
            <a:r>
              <a:rPr sz="1800" spc="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){ </a:t>
            </a:r>
            <a:r>
              <a:rPr sz="1800" spc="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 </a:t>
            </a:r>
            <a:endParaRPr lang="en-US" sz="1800" spc="10" dirty="0">
              <a:solidFill>
                <a:srgbClr val="990033"/>
              </a:solidFill>
              <a:latin typeface="Consolas" panose="020B0609020204030204" pitchFamily="49" charset="0"/>
              <a:cs typeface="Tahoma"/>
            </a:endParaRPr>
          </a:p>
          <a:p>
            <a:pPr marL="369570" marR="2278380" indent="-357505">
              <a:lnSpc>
                <a:spcPct val="101699"/>
              </a:lnSpc>
            </a:pPr>
            <a:r>
              <a:rPr lang="en-US" spc="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	</a:t>
            </a:r>
            <a:r>
              <a:rPr sz="1800" spc="-5" dirty="0" err="1">
                <a:latin typeface="Consolas" panose="020B0609020204030204" pitchFamily="49" charset="0"/>
                <a:cs typeface="Tahoma"/>
              </a:rPr>
              <a:t>BSTnode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5" dirty="0">
                <a:latin typeface="Consolas" panose="020B0609020204030204" pitchFamily="49" charset="0"/>
                <a:cs typeface="Tahoma"/>
              </a:rPr>
              <a:t>*temp; </a:t>
            </a:r>
            <a:r>
              <a:rPr sz="1800" spc="10" dirty="0">
                <a:latin typeface="Consolas" panose="020B0609020204030204" pitchFamily="49" charset="0"/>
                <a:cs typeface="Tahoma"/>
              </a:rPr>
              <a:t> </a:t>
            </a:r>
            <a:endParaRPr lang="en-US" sz="1800" spc="10" dirty="0">
              <a:latin typeface="Consolas" panose="020B0609020204030204" pitchFamily="49" charset="0"/>
              <a:cs typeface="Tahoma"/>
            </a:endParaRPr>
          </a:p>
          <a:p>
            <a:pPr marL="369570" marR="2278380" indent="-357505">
              <a:lnSpc>
                <a:spcPct val="101699"/>
              </a:lnSpc>
            </a:pPr>
            <a:r>
              <a:rPr lang="en-US" spc="10" dirty="0">
                <a:latin typeface="Consolas" panose="020B0609020204030204" pitchFamily="49" charset="0"/>
                <a:cs typeface="Tahoma"/>
              </a:rPr>
              <a:t>	</a:t>
            </a:r>
            <a:r>
              <a:rPr sz="1800" spc="5" dirty="0" err="1">
                <a:latin typeface="Consolas" panose="020B0609020204030204" pitchFamily="49" charset="0"/>
                <a:cs typeface="Tahoma"/>
              </a:rPr>
              <a:t>p</a:t>
            </a:r>
            <a:r>
              <a:rPr sz="1800" dirty="0" err="1">
                <a:latin typeface="Consolas" panose="020B0609020204030204" pitchFamily="49" charset="0"/>
                <a:cs typeface="Tahoma"/>
              </a:rPr>
              <a:t>ri</a:t>
            </a:r>
            <a:r>
              <a:rPr sz="1800" spc="-5" dirty="0" err="1">
                <a:latin typeface="Consolas" panose="020B0609020204030204" pitchFamily="49" charset="0"/>
                <a:cs typeface="Tahoma"/>
              </a:rPr>
              <a:t>nt</a:t>
            </a:r>
            <a:r>
              <a:rPr sz="1800" dirty="0" err="1">
                <a:latin typeface="Consolas" panose="020B0609020204030204" pitchFamily="49" charset="0"/>
                <a:cs typeface="Tahoma"/>
              </a:rPr>
              <a:t>f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(</a:t>
            </a:r>
            <a:r>
              <a:rPr sz="1800" dirty="0">
                <a:latin typeface="Consolas" panose="020B0609020204030204" pitchFamily="49" charset="0"/>
                <a:cs typeface="Tahoma"/>
              </a:rPr>
              <a:t>"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\n</a:t>
            </a:r>
            <a:r>
              <a:rPr sz="1800" dirty="0">
                <a:latin typeface="Consolas" panose="020B0609020204030204" pitchFamily="49" charset="0"/>
                <a:cs typeface="Tahoma"/>
              </a:rPr>
              <a:t>E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n</a:t>
            </a:r>
            <a:r>
              <a:rPr sz="1800" dirty="0">
                <a:latin typeface="Consolas" panose="020B0609020204030204" pitchFamily="49" charset="0"/>
                <a:cs typeface="Tahoma"/>
              </a:rPr>
              <a:t>ter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-15" dirty="0">
                <a:latin typeface="Consolas" panose="020B0609020204030204" pitchFamily="49" charset="0"/>
                <a:cs typeface="Tahoma"/>
              </a:rPr>
              <a:t>k</a:t>
            </a:r>
            <a:r>
              <a:rPr sz="1800" dirty="0">
                <a:latin typeface="Consolas" panose="020B0609020204030204" pitchFamily="49" charset="0"/>
                <a:cs typeface="Tahoma"/>
              </a:rPr>
              <a:t>ey:</a:t>
            </a:r>
            <a:r>
              <a:rPr sz="1800" spc="-14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latin typeface="Consolas" panose="020B0609020204030204" pitchFamily="49" charset="0"/>
                <a:cs typeface="Tahoma"/>
              </a:rPr>
              <a:t>"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)</a:t>
            </a:r>
            <a:r>
              <a:rPr sz="1800" dirty="0">
                <a:latin typeface="Consolas" panose="020B0609020204030204" pitchFamily="49" charset="0"/>
                <a:cs typeface="Tahoma"/>
              </a:rPr>
              <a:t>;</a:t>
            </a:r>
          </a:p>
          <a:p>
            <a:pPr marL="369570" marR="5080" indent="3175">
              <a:lnSpc>
                <a:spcPts val="2090"/>
              </a:lnSpc>
              <a:spcBef>
                <a:spcPts val="80"/>
              </a:spcBef>
            </a:pPr>
            <a:r>
              <a:rPr sz="1800" dirty="0">
                <a:latin typeface="Consolas" panose="020B0609020204030204" pitchFamily="49" charset="0"/>
                <a:cs typeface="Tahoma"/>
              </a:rPr>
              <a:t>temp =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(BSTnode*)malloc(sizeof(BSTnode)); </a:t>
            </a:r>
            <a:r>
              <a:rPr sz="1800" spc="-550" dirty="0">
                <a:latin typeface="Consolas" panose="020B0609020204030204" pitchFamily="49" charset="0"/>
                <a:cs typeface="Tahoma"/>
              </a:rPr>
              <a:t> </a:t>
            </a:r>
            <a:endParaRPr lang="en-US" sz="1800" spc="-550" dirty="0">
              <a:latin typeface="Consolas" panose="020B0609020204030204" pitchFamily="49" charset="0"/>
              <a:cs typeface="Tahoma"/>
            </a:endParaRPr>
          </a:p>
          <a:p>
            <a:pPr marL="369570" marR="5080" indent="3175">
              <a:lnSpc>
                <a:spcPts val="2090"/>
              </a:lnSpc>
              <a:spcBef>
                <a:spcPts val="80"/>
              </a:spcBef>
            </a:pPr>
            <a:r>
              <a:rPr sz="1800" spc="-5" dirty="0" err="1">
                <a:latin typeface="Consolas" panose="020B0609020204030204" pitchFamily="49" charset="0"/>
                <a:cs typeface="Tahoma"/>
              </a:rPr>
              <a:t>scanf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("%d",</a:t>
            </a:r>
            <a:r>
              <a:rPr sz="1800" spc="-6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latin typeface="Consolas" panose="020B0609020204030204" pitchFamily="49" charset="0"/>
                <a:cs typeface="Tahoma"/>
              </a:rPr>
              <a:t>&amp;temp-&gt;key);</a:t>
            </a:r>
            <a:endParaRPr lang="en-US" sz="1800" dirty="0">
              <a:latin typeface="Consolas" panose="020B0609020204030204" pitchFamily="49" charset="0"/>
              <a:cs typeface="Tahoma"/>
            </a:endParaRPr>
          </a:p>
          <a:p>
            <a:pPr marL="369570" marR="5080" indent="3175">
              <a:lnSpc>
                <a:spcPts val="2090"/>
              </a:lnSpc>
              <a:spcBef>
                <a:spcPts val="80"/>
              </a:spcBef>
            </a:pPr>
            <a:endParaRPr sz="1800" dirty="0">
              <a:latin typeface="Consolas" panose="020B0609020204030204" pitchFamily="49" charset="0"/>
              <a:cs typeface="Tahoma"/>
            </a:endParaRPr>
          </a:p>
          <a:p>
            <a:pPr marL="372745" marR="1026160">
              <a:lnSpc>
                <a:spcPts val="2090"/>
              </a:lnSpc>
              <a:spcBef>
                <a:spcPts val="20"/>
              </a:spcBef>
            </a:pPr>
            <a:r>
              <a:rPr sz="1800" dirty="0">
                <a:latin typeface="Consolas" panose="020B0609020204030204" pitchFamily="49" charset="0"/>
                <a:cs typeface="Tahoma"/>
              </a:rPr>
              <a:t>temp-&gt;left</a:t>
            </a:r>
            <a:r>
              <a:rPr sz="1800" spc="-100" dirty="0"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latin typeface="Consolas" panose="020B0609020204030204" pitchFamily="49" charset="0"/>
                <a:cs typeface="Tahoma"/>
              </a:rPr>
              <a:t>=</a:t>
            </a:r>
            <a:r>
              <a:rPr sz="1800" spc="-20" dirty="0"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latin typeface="Consolas" panose="020B0609020204030204" pitchFamily="49" charset="0"/>
                <a:cs typeface="Tahoma"/>
              </a:rPr>
              <a:t>temp-&gt;right</a:t>
            </a:r>
            <a:r>
              <a:rPr sz="1800" spc="-9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latin typeface="Consolas" panose="020B0609020204030204" pitchFamily="49" charset="0"/>
                <a:cs typeface="Tahoma"/>
              </a:rPr>
              <a:t>=</a:t>
            </a:r>
            <a:r>
              <a:rPr sz="1800" spc="-20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NULL;</a:t>
            </a:r>
            <a:endParaRPr lang="en-US" sz="1800" spc="-5" dirty="0">
              <a:latin typeface="Consolas" panose="020B0609020204030204" pitchFamily="49" charset="0"/>
              <a:cs typeface="Tahoma"/>
            </a:endParaRPr>
          </a:p>
          <a:p>
            <a:pPr marL="372745" marR="1026160">
              <a:lnSpc>
                <a:spcPts val="2090"/>
              </a:lnSpc>
              <a:spcBef>
                <a:spcPts val="20"/>
              </a:spcBef>
            </a:pPr>
            <a:r>
              <a:rPr sz="1800" spc="-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-550" dirty="0">
                <a:latin typeface="Consolas" panose="020B0609020204030204" pitchFamily="49" charset="0"/>
                <a:cs typeface="Tahoma"/>
              </a:rPr>
              <a:t> </a:t>
            </a:r>
            <a:endParaRPr lang="en-US" sz="1800" spc="-550" dirty="0">
              <a:latin typeface="Consolas" panose="020B0609020204030204" pitchFamily="49" charset="0"/>
              <a:cs typeface="Tahoma"/>
            </a:endParaRPr>
          </a:p>
          <a:p>
            <a:pPr marL="372745" marR="1026160">
              <a:lnSpc>
                <a:spcPts val="2090"/>
              </a:lnSpc>
              <a:spcBef>
                <a:spcPts val="20"/>
              </a:spcBef>
            </a:pPr>
            <a:r>
              <a:rPr sz="1800" dirty="0">
                <a:latin typeface="Consolas" panose="020B0609020204030204" pitchFamily="49" charset="0"/>
                <a:cs typeface="Tahoma"/>
              </a:rPr>
              <a:t>return</a:t>
            </a:r>
            <a:r>
              <a:rPr sz="1800" spc="-80" dirty="0"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latin typeface="Consolas" panose="020B0609020204030204" pitchFamily="49" charset="0"/>
                <a:cs typeface="Tahoma"/>
              </a:rPr>
              <a:t>temp;</a:t>
            </a:r>
          </a:p>
          <a:p>
            <a:pPr marL="12700">
              <a:lnSpc>
                <a:spcPts val="2050"/>
              </a:lnSpc>
            </a:pPr>
            <a:r>
              <a:rPr sz="1800" dirty="0">
                <a:latin typeface="Consolas" panose="020B0609020204030204" pitchFamily="49" charset="0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830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6362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Codes</a:t>
            </a:r>
            <a:r>
              <a:rPr spc="-35" dirty="0"/>
              <a:t> for </a:t>
            </a:r>
            <a:r>
              <a:rPr spc="-15" dirty="0"/>
              <a:t>BST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52400" y="1599691"/>
            <a:ext cx="6858000" cy="50921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marR="5080" indent="-432434">
              <a:lnSpc>
                <a:spcPct val="138900"/>
              </a:lnSpc>
              <a:spcBef>
                <a:spcPts val="100"/>
              </a:spcBef>
            </a:pPr>
            <a:r>
              <a:rPr sz="2000" spc="-5" dirty="0">
                <a:latin typeface="Consolas" panose="020B0609020204030204" pitchFamily="49" charset="0"/>
              </a:rPr>
              <a:t>void</a:t>
            </a:r>
            <a:r>
              <a:rPr sz="2000" spc="-65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insert(BSTnode</a:t>
            </a:r>
            <a:r>
              <a:rPr sz="2000" spc="-11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*root,</a:t>
            </a:r>
            <a:r>
              <a:rPr sz="2000" spc="-55" dirty="0">
                <a:latin typeface="Consolas" panose="020B0609020204030204" pitchFamily="49" charset="0"/>
              </a:rPr>
              <a:t> </a:t>
            </a:r>
            <a:r>
              <a:rPr sz="2000" spc="-5" dirty="0">
                <a:latin typeface="Consolas" panose="020B0609020204030204" pitchFamily="49" charset="0"/>
              </a:rPr>
              <a:t>BSTnode</a:t>
            </a:r>
            <a:r>
              <a:rPr sz="2000" spc="-45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*temp){ </a:t>
            </a:r>
            <a:r>
              <a:rPr sz="2000" spc="-55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if(temp-&gt;key</a:t>
            </a:r>
            <a:r>
              <a:rPr sz="2000" spc="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sz="2000" spc="-13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root-&gt;key){</a:t>
            </a:r>
          </a:p>
          <a:p>
            <a:pPr marL="1366520" marR="777240" indent="-428625">
              <a:lnSpc>
                <a:spcPct val="115599"/>
              </a:lnSpc>
            </a:pP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if(root-&gt;left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sz="2000" spc="1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NULL)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66520" marR="777240" indent="-428625">
              <a:lnSpc>
                <a:spcPct val="115599"/>
              </a:lnSpc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ns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er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t(</a:t>
            </a: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oo</a:t>
            </a:r>
            <a:r>
              <a:rPr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&gt;lef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sz="2000" spc="-13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sz="2000" spc="5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27355">
              <a:lnSpc>
                <a:spcPct val="100000"/>
              </a:lnSpc>
              <a:spcBef>
                <a:spcPts val="334"/>
              </a:spcBef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</a:p>
          <a:p>
            <a:pPr marL="924560">
              <a:lnSpc>
                <a:spcPct val="100000"/>
              </a:lnSpc>
              <a:spcBef>
                <a:spcPts val="359"/>
              </a:spcBef>
            </a:pPr>
            <a:r>
              <a:rPr lang="en-GB"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root-&gt;left</a:t>
            </a:r>
            <a:r>
              <a:rPr sz="2000" spc="-2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sz="2000" spc="-13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pPr marL="445134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37894" marR="1316355" indent="-497840">
              <a:lnSpc>
                <a:spcPct val="115599"/>
              </a:lnSpc>
            </a:pPr>
            <a:r>
              <a:rPr sz="2000" spc="5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(t</a:t>
            </a:r>
            <a:r>
              <a:rPr sz="2000" spc="5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sz="2000" spc="5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sz="2000" spc="5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sz="2000" spc="5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sz="2000" spc="1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sz="20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oo</a:t>
            </a:r>
            <a:r>
              <a:rPr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sz="2000" spc="-15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ey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37894" marR="1316355" indent="-497840">
              <a:lnSpc>
                <a:spcPct val="115599"/>
              </a:lnSpc>
            </a:pPr>
            <a:r>
              <a:rPr lang="en-US"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if(root-&gt;right</a:t>
            </a:r>
            <a:r>
              <a:rPr sz="2000" spc="-1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sz="2000" spc="-13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NULL)</a:t>
            </a:r>
          </a:p>
          <a:p>
            <a:pPr marL="136715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ns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er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t(</a:t>
            </a: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oo</a:t>
            </a:r>
            <a:r>
              <a:rPr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&gt;rig</a:t>
            </a:r>
            <a:r>
              <a:rPr sz="2000" spc="-5" dirty="0">
                <a:solidFill>
                  <a:srgbClr val="000000"/>
                </a:solidFill>
                <a:latin typeface="Consolas" panose="020B0609020204030204" pitchFamily="49" charset="0"/>
              </a:rPr>
              <a:t>ht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sz="2000" spc="-13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sz="2000" spc="5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44244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</a:p>
          <a:p>
            <a:pPr marL="1353185">
              <a:lnSpc>
                <a:spcPct val="100000"/>
              </a:lnSpc>
              <a:spcBef>
                <a:spcPts val="360"/>
              </a:spcBef>
            </a:pPr>
            <a:r>
              <a:rPr sz="2000" spc="-10" dirty="0">
                <a:solidFill>
                  <a:srgbClr val="000000"/>
                </a:solidFill>
                <a:latin typeface="Consolas" panose="020B0609020204030204" pitchFamily="49" charset="0"/>
              </a:rPr>
              <a:t>root-&gt;right</a:t>
            </a:r>
            <a:r>
              <a:rPr sz="2000" spc="-2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sz="2000" spc="-13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pPr marL="37274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87118" y="1599691"/>
            <a:ext cx="5200082" cy="1945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marR="5080" indent="-504825">
              <a:lnSpc>
                <a:spcPct val="138900"/>
              </a:lnSpc>
              <a:spcBef>
                <a:spcPts val="100"/>
              </a:spcBef>
            </a:pPr>
            <a:r>
              <a:rPr sz="18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BSTnode</a:t>
            </a:r>
            <a:r>
              <a:rPr sz="1800" spc="1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800" spc="-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*minValueNode(BSTnode</a:t>
            </a:r>
            <a:r>
              <a:rPr sz="1800" spc="-17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*node){ </a:t>
            </a:r>
            <a:endParaRPr lang="en-US" sz="1800" dirty="0">
              <a:solidFill>
                <a:srgbClr val="990033"/>
              </a:solidFill>
              <a:latin typeface="Consolas" panose="020B0609020204030204" pitchFamily="49" charset="0"/>
              <a:cs typeface="Tahoma"/>
            </a:endParaRPr>
          </a:p>
          <a:p>
            <a:pPr marL="516890" marR="5080" indent="-504825">
              <a:lnSpc>
                <a:spcPct val="138900"/>
              </a:lnSpc>
              <a:spcBef>
                <a:spcPts val="100"/>
              </a:spcBef>
            </a:pPr>
            <a:r>
              <a:rPr lang="en-US" spc="-54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	</a:t>
            </a:r>
            <a:r>
              <a:rPr sz="1800" spc="-54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BSTnode</a:t>
            </a:r>
            <a:r>
              <a:rPr sz="1800" dirty="0">
                <a:latin typeface="Consolas" panose="020B0609020204030204" pitchFamily="49" charset="0"/>
                <a:cs typeface="Tahoma"/>
              </a:rPr>
              <a:t> *current =</a:t>
            </a:r>
            <a:r>
              <a:rPr sz="1800" spc="-12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dirty="0">
                <a:latin typeface="Consolas" panose="020B0609020204030204" pitchFamily="49" charset="0"/>
                <a:cs typeface="Tahoma"/>
              </a:rPr>
              <a:t>node;</a:t>
            </a:r>
          </a:p>
          <a:p>
            <a:pPr marL="873125" marR="1057910" indent="-360680">
              <a:lnSpc>
                <a:spcPct val="138900"/>
              </a:lnSpc>
            </a:pPr>
            <a:r>
              <a:rPr sz="1800" dirty="0">
                <a:latin typeface="Consolas" panose="020B0609020204030204" pitchFamily="49" charset="0"/>
                <a:cs typeface="Tahoma"/>
              </a:rPr>
              <a:t>while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(current-&gt;left!=NULL) </a:t>
            </a:r>
            <a:r>
              <a:rPr sz="1800" spc="-550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current</a:t>
            </a:r>
            <a:r>
              <a:rPr sz="1800" dirty="0">
                <a:latin typeface="Consolas" panose="020B0609020204030204" pitchFamily="49" charset="0"/>
                <a:cs typeface="Tahoma"/>
              </a:rPr>
              <a:t> =</a:t>
            </a:r>
            <a:r>
              <a:rPr sz="1800" spc="-90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-10" dirty="0">
                <a:latin typeface="Consolas" panose="020B0609020204030204" pitchFamily="49" charset="0"/>
                <a:cs typeface="Tahoma"/>
              </a:rPr>
              <a:t>current-&gt;left;</a:t>
            </a:r>
            <a:endParaRPr sz="1800" dirty="0">
              <a:latin typeface="Consolas" panose="020B0609020204030204" pitchFamily="49" charset="0"/>
              <a:cs typeface="Tahoma"/>
            </a:endParaRPr>
          </a:p>
          <a:p>
            <a:pPr marL="51689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Consolas" panose="020B0609020204030204" pitchFamily="49" charset="0"/>
                <a:cs typeface="Tahoma"/>
              </a:rPr>
              <a:t>return</a:t>
            </a:r>
            <a:r>
              <a:rPr sz="1800" spc="-105" dirty="0">
                <a:latin typeface="Consolas" panose="020B0609020204030204" pitchFamily="49" charset="0"/>
                <a:cs typeface="Tahoma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Tahoma"/>
              </a:rPr>
              <a:t>current;</a:t>
            </a:r>
            <a:endParaRPr sz="1800" dirty="0">
              <a:latin typeface="Consolas" panose="020B0609020204030204" pitchFamily="49" charset="0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200" y="3733800"/>
            <a:ext cx="2470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25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523-7C4D-078A-CA24-05AF618B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96324"/>
            <a:ext cx="10342036" cy="492443"/>
          </a:xfrm>
        </p:spPr>
        <p:txBody>
          <a:bodyPr/>
          <a:lstStyle/>
          <a:p>
            <a:r>
              <a:rPr lang="en-GB" sz="3200" dirty="0">
                <a:latin typeface="Lucida Sans Typewriter" panose="020B0509030504030204" pitchFamily="49" charset="0"/>
              </a:rPr>
              <a:t>BST Deletion </a:t>
            </a:r>
            <a:endParaRPr lang="en-US" sz="3200" dirty="0">
              <a:latin typeface="Lucida Sans Typewriter" panose="020B05090305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A5FE-3296-DA39-CEA5-7205DA93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342036" cy="4493538"/>
          </a:xfrm>
        </p:spPr>
        <p:txBody>
          <a:bodyPr/>
          <a:lstStyle/>
          <a:p>
            <a:r>
              <a:rPr lang="en-GB" sz="20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node* </a:t>
            </a:r>
            <a:r>
              <a:rPr lang="en-GB" sz="20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BSTDeletion</a:t>
            </a:r>
            <a:r>
              <a:rPr lang="en-GB" sz="20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(node * root, int key){</a:t>
            </a:r>
          </a:p>
          <a:p>
            <a:endParaRPr lang="en-GB" sz="20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2"/>
            <a:r>
              <a:rPr lang="en-GB" sz="700" dirty="0">
                <a:latin typeface="Lucida Sans Typewriter" panose="020B0509030504030204" pitchFamily="49" charset="0"/>
              </a:rPr>
              <a:t>          </a:t>
            </a:r>
            <a:r>
              <a:rPr lang="en-GB" dirty="0">
                <a:latin typeface="Lucida Sans Typewriter" panose="020B0509030504030204" pitchFamily="49" charset="0"/>
              </a:rPr>
              <a:t>node* current = root;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node* parent = </a:t>
            </a:r>
            <a:r>
              <a:rPr lang="en-GB" dirty="0" err="1">
                <a:latin typeface="Lucida Sans Typewriter" panose="020B0509030504030204" pitchFamily="49" charset="0"/>
              </a:rPr>
              <a:t>nullptr</a:t>
            </a:r>
            <a:r>
              <a:rPr lang="en-GB" dirty="0">
                <a:latin typeface="Lucida Sans Typewriter" panose="020B0509030504030204" pitchFamily="49" charset="0"/>
              </a:rPr>
              <a:t>;</a:t>
            </a:r>
          </a:p>
          <a:p>
            <a:pPr lvl="2"/>
            <a:endParaRPr lang="en-GB" dirty="0">
              <a:latin typeface="Lucida Sans Typewriter" panose="020B0509030504030204" pitchFamily="49" charset="0"/>
            </a:endParaRP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// Search for the node to be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BSTDeletiond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 and its parent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while (current != </a:t>
            </a:r>
            <a:r>
              <a:rPr lang="en-GB" dirty="0" err="1">
                <a:latin typeface="Lucida Sans Typewriter" panose="020B0509030504030204" pitchFamily="49" charset="0"/>
              </a:rPr>
              <a:t>nullptr</a:t>
            </a:r>
            <a:r>
              <a:rPr lang="en-GB" dirty="0">
                <a:latin typeface="Lucida Sans Typewriter" panose="020B0509030504030204" pitchFamily="49" charset="0"/>
              </a:rPr>
              <a:t> &amp;&amp; current-&gt;data != key) {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    parent = current;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    if (key &lt; current-&gt;data)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        current = current-&gt;left;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    else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        current = current-&gt;right;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}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	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//</a:t>
            </a:r>
            <a:r>
              <a:rPr lang="en-GB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current holds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the node to be deleted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// If the key is not found, return the original root</a:t>
            </a:r>
          </a:p>
          <a:p>
            <a:pPr lvl="2"/>
            <a:r>
              <a:rPr lang="en-GB" dirty="0">
                <a:latin typeface="Lucida Sans Typewriter" panose="020B0509030504030204" pitchFamily="49" charset="0"/>
              </a:rPr>
              <a:t>    if (current == </a:t>
            </a:r>
            <a:r>
              <a:rPr lang="en-GB" dirty="0" err="1">
                <a:latin typeface="Lucida Sans Typewriter" panose="020B0509030504030204" pitchFamily="49" charset="0"/>
              </a:rPr>
              <a:t>nullptr</a:t>
            </a:r>
            <a:r>
              <a:rPr lang="en-GB" dirty="0">
                <a:latin typeface="Lucida Sans Typewriter" panose="020B0509030504030204" pitchFamily="49" charset="0"/>
              </a:rPr>
              <a:t>) return root;   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6215-9D82-3A38-A29D-2CE5AB7000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02618" y="6491807"/>
            <a:ext cx="375291" cy="183833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z="1200" smtClean="0">
                <a:latin typeface="Lucida Sans Typewriter" panose="020B0509030504030204" pitchFamily="49" charset="0"/>
              </a:rPr>
              <a:pPr marL="38099">
                <a:lnSpc>
                  <a:spcPts val="1535"/>
                </a:lnSpc>
              </a:pPr>
              <a:t>46</a:t>
            </a:fld>
            <a:endParaRPr lang="en-US" sz="12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3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523-7C4D-078A-CA24-05AF618B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96324"/>
            <a:ext cx="10342036" cy="492443"/>
          </a:xfrm>
        </p:spPr>
        <p:txBody>
          <a:bodyPr/>
          <a:lstStyle/>
          <a:p>
            <a:r>
              <a:rPr lang="en-GB" sz="3200" dirty="0">
                <a:latin typeface="Lucida Sans Typewriter" panose="020B0509030504030204" pitchFamily="49" charset="0"/>
              </a:rPr>
              <a:t>BST Deletion(continued) </a:t>
            </a:r>
            <a:endParaRPr lang="en-US" sz="3200" dirty="0">
              <a:latin typeface="Lucida Sans Typewriter" panose="020B05090305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6215-9D82-3A38-A29D-2CE5AB7000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02618" y="6491807"/>
            <a:ext cx="375291" cy="183833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z="1200" smtClean="0">
                <a:latin typeface="Lucida Sans Typewriter" panose="020B0509030504030204" pitchFamily="49" charset="0"/>
              </a:rPr>
              <a:pPr marL="38099">
                <a:lnSpc>
                  <a:spcPts val="1535"/>
                </a:lnSpc>
              </a:pPr>
              <a:t>47</a:t>
            </a:fld>
            <a:endParaRPr 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16BA0-C427-C41E-0F73-40B15867F948}"/>
              </a:ext>
            </a:extLst>
          </p:cNvPr>
          <p:cNvSpPr txBox="1"/>
          <p:nvPr/>
        </p:nvSpPr>
        <p:spPr>
          <a:xfrm>
            <a:off x="990600" y="2133600"/>
            <a:ext cx="109728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//case-1:  Node with no left child or no child</a:t>
            </a:r>
          </a:p>
          <a:p>
            <a:r>
              <a:rPr lang="en-GB" dirty="0">
                <a:latin typeface="Lucida Sans Typewriter" panose="020B0509030504030204" pitchFamily="49" charset="0"/>
              </a:rPr>
              <a:t>    if (current-&gt;left == </a:t>
            </a:r>
            <a:r>
              <a:rPr lang="en-GB" dirty="0" err="1">
                <a:latin typeface="Lucida Sans Typewriter" panose="020B0509030504030204" pitchFamily="49" charset="0"/>
              </a:rPr>
              <a:t>nullptr</a:t>
            </a:r>
            <a:r>
              <a:rPr lang="en-GB" dirty="0">
                <a:latin typeface="Lucida Sans Typewriter" panose="020B05090305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if (parent == </a:t>
            </a:r>
            <a:r>
              <a:rPr lang="en-GB" dirty="0" err="1">
                <a:latin typeface="Lucida Sans Typewriter" panose="020B0509030504030204" pitchFamily="49" charset="0"/>
              </a:rPr>
              <a:t>nullptr</a:t>
            </a:r>
            <a:r>
              <a:rPr lang="en-GB" dirty="0">
                <a:latin typeface="Lucida Sans Typewriter" panose="020B05090305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    root = current-&gt;right;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} else if (parent-&gt;left == current)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    parent-&gt;left = current-&gt;right;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} else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    parent-&gt;right = current-&gt;right;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}</a:t>
            </a:r>
          </a:p>
          <a:p>
            <a:r>
              <a:rPr lang="en-GB" dirty="0">
                <a:latin typeface="Lucida Sans Typewriter" panose="020B0509030504030204" pitchFamily="49" charset="0"/>
              </a:rPr>
              <a:t>        free(current);</a:t>
            </a:r>
          </a:p>
          <a:p>
            <a:r>
              <a:rPr lang="en-GB" dirty="0">
                <a:latin typeface="Lucida Sans Typewriter" panose="020B0509030504030204" pitchFamily="49" charset="0"/>
              </a:rPr>
              <a:t>    }</a:t>
            </a:r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27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523-7C4D-078A-CA24-05AF618B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BST Deletion(continued) 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A5FE-3296-DA39-CEA5-7205DA93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772400" cy="45167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//case-2: node having no right child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else if (current-&gt;right == </a:t>
            </a:r>
            <a:r>
              <a:rPr lang="en-GB" sz="1800" dirty="0" err="1">
                <a:latin typeface="Lucida Sans Typewriter" panose="020B0509030504030204" pitchFamily="49" charset="0"/>
              </a:rPr>
              <a:t>nullptr</a:t>
            </a:r>
            <a:r>
              <a:rPr lang="en-GB" sz="1800" dirty="0">
                <a:latin typeface="Lucida Sans Typewriter" panose="020B05090305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    if (parent == </a:t>
            </a:r>
            <a:r>
              <a:rPr lang="en-GB" sz="1800" dirty="0" err="1">
                <a:latin typeface="Lucida Sans Typewriter" panose="020B0509030504030204" pitchFamily="49" charset="0"/>
              </a:rPr>
              <a:t>nullptr</a:t>
            </a:r>
            <a:r>
              <a:rPr lang="en-GB" sz="1800" dirty="0">
                <a:latin typeface="Lucida Sans Typewriter" panose="020B05090305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        root = current-&gt;left;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    } else if (parent-&gt;left == current) {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        parent-&gt;left = current-&gt;left;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    } else {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        parent-&gt;right = current-&gt;left;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    free(current);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Lucida Sans Typewriter" panose="020B0509030504030204" pitchFamily="49" charset="0"/>
              </a:rPr>
              <a:t>    }</a:t>
            </a:r>
            <a:endParaRPr lang="en-US" sz="1800" dirty="0">
              <a:latin typeface="Lucida Sans Typewriter" panose="020B05090305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6215-9D82-3A38-A29D-2CE5AB7000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099">
                <a:lnSpc>
                  <a:spcPts val="1535"/>
                </a:lnSpc>
              </a:pPr>
              <a:t>48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16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523-7C4D-078A-CA24-05AF618B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BST Deletion(continued) 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6215-9D82-3A38-A29D-2CE5AB7000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099">
                <a:lnSpc>
                  <a:spcPts val="1535"/>
                </a:lnSpc>
              </a:pPr>
              <a:t>49</a:t>
            </a:fld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16BA0-C427-C41E-0F73-40B15867F948}"/>
              </a:ext>
            </a:extLst>
          </p:cNvPr>
          <p:cNvSpPr txBox="1"/>
          <p:nvPr/>
        </p:nvSpPr>
        <p:spPr>
          <a:xfrm>
            <a:off x="489512" y="1417921"/>
            <a:ext cx="11228823" cy="544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else {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// Node with two children: Get the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inorder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 successor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node* successor = current-&gt;right;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node *</a:t>
            </a:r>
            <a:r>
              <a:rPr lang="en-GB" dirty="0" err="1">
                <a:latin typeface="Lucida Sans Typewriter" panose="020B0509030504030204" pitchFamily="49" charset="0"/>
              </a:rPr>
              <a:t>succParent</a:t>
            </a:r>
            <a:r>
              <a:rPr lang="en-GB" dirty="0">
                <a:latin typeface="Lucida Sans Typewriter" panose="020B0509030504030204" pitchFamily="49" charset="0"/>
              </a:rPr>
              <a:t> = current;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while(successor-&gt;left!=NULL)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    successor=successor-&gt;left;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// Copy the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inorder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 successor's data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current-&gt;data = successor-&gt;data;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//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BSTDeletion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 the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inorder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 successor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    current-&gt;right = </a:t>
            </a:r>
            <a:r>
              <a:rPr lang="en-GB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BSTDeletion</a:t>
            </a:r>
            <a:r>
              <a:rPr lang="en-GB" dirty="0">
                <a:latin typeface="Lucida Sans Typewriter" panose="020B0509030504030204" pitchFamily="49" charset="0"/>
              </a:rPr>
              <a:t>(current-&gt;</a:t>
            </a:r>
            <a:r>
              <a:rPr lang="en-GB" dirty="0" err="1">
                <a:latin typeface="Lucida Sans Typewriter" panose="020B0509030504030204" pitchFamily="49" charset="0"/>
              </a:rPr>
              <a:t>right,successor</a:t>
            </a:r>
            <a:r>
              <a:rPr lang="en-GB" dirty="0">
                <a:latin typeface="Lucida Sans Typewriter" panose="020B0509030504030204" pitchFamily="49" charset="0"/>
              </a:rPr>
              <a:t>-&gt;data);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}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Lucida Sans Typewriter" panose="020B0509030504030204" pitchFamily="49" charset="0"/>
              </a:rPr>
              <a:t>    return root;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0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15" dirty="0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845" y="1783809"/>
            <a:ext cx="6611588" cy="42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46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80746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Codes</a:t>
            </a:r>
            <a:r>
              <a:rPr spc="-35" dirty="0"/>
              <a:t> for </a:t>
            </a:r>
            <a:r>
              <a:rPr spc="-15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600200"/>
            <a:ext cx="10972800" cy="518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B</a:t>
            </a:r>
            <a:r>
              <a:rPr sz="1400" spc="-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STn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ode*</a:t>
            </a:r>
            <a:r>
              <a:rPr sz="14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de</a:t>
            </a:r>
            <a:r>
              <a:rPr sz="1400" spc="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l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spc="-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eNod</a:t>
            </a:r>
            <a:r>
              <a:rPr sz="14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(</a:t>
            </a:r>
            <a:r>
              <a:rPr sz="14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B</a:t>
            </a:r>
            <a:r>
              <a:rPr sz="1400" spc="-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STn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ode *</a:t>
            </a:r>
            <a:r>
              <a:rPr sz="1400" spc="-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r</a:t>
            </a:r>
            <a:r>
              <a:rPr sz="1400" spc="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oo</a:t>
            </a:r>
            <a:r>
              <a:rPr sz="14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,</a:t>
            </a:r>
            <a:r>
              <a:rPr sz="1400" spc="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i</a:t>
            </a:r>
            <a:r>
              <a:rPr sz="1400" spc="-1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n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t</a:t>
            </a:r>
            <a:r>
              <a:rPr sz="1400" spc="-204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k</a:t>
            </a:r>
            <a:r>
              <a:rPr sz="1400" spc="5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ey)</a:t>
            </a:r>
            <a:r>
              <a:rPr sz="1400" dirty="0">
                <a:solidFill>
                  <a:srgbClr val="990033"/>
                </a:solidFill>
                <a:latin typeface="Consolas" panose="020B0609020204030204" pitchFamily="49" charset="0"/>
                <a:cs typeface="Tahoma"/>
              </a:rPr>
              <a:t>{</a:t>
            </a:r>
            <a:endParaRPr sz="1400" dirty="0">
              <a:latin typeface="Consolas" panose="020B0609020204030204" pitchFamily="49" charset="0"/>
              <a:cs typeface="Tahoma"/>
            </a:endParaRPr>
          </a:p>
          <a:p>
            <a:pPr marL="461645">
              <a:lnSpc>
                <a:spcPts val="1585"/>
              </a:lnSpc>
              <a:spcBef>
                <a:spcPts val="1030"/>
              </a:spcBef>
            </a:pPr>
            <a:r>
              <a:rPr sz="1400" spc="5" dirty="0">
                <a:latin typeface="Consolas" panose="020B0609020204030204" pitchFamily="49" charset="0"/>
                <a:cs typeface="Tahoma"/>
              </a:rPr>
              <a:t>if</a:t>
            </a:r>
            <a:r>
              <a:rPr sz="1400" spc="-3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(root</a:t>
            </a:r>
            <a:r>
              <a:rPr sz="1400" spc="-7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==</a:t>
            </a:r>
            <a:r>
              <a:rPr sz="1400" spc="-4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NULL)</a:t>
            </a:r>
            <a:r>
              <a:rPr sz="1400" spc="-4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return</a:t>
            </a:r>
            <a:r>
              <a:rPr sz="1400" spc="-6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root;</a:t>
            </a:r>
            <a:endParaRPr sz="1400" dirty="0">
              <a:latin typeface="Consolas" panose="020B0609020204030204" pitchFamily="49" charset="0"/>
              <a:cs typeface="Tahoma"/>
            </a:endParaRPr>
          </a:p>
          <a:p>
            <a:pPr marL="506730">
              <a:lnSpc>
                <a:spcPts val="1585"/>
              </a:lnSpc>
            </a:pP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//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If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the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key</a:t>
            </a:r>
            <a:r>
              <a:rPr sz="1400" spc="-3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to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be</a:t>
            </a:r>
            <a:r>
              <a:rPr sz="1400" spc="-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deleted 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is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smaller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than</a:t>
            </a:r>
            <a:r>
              <a:rPr sz="1400" spc="-3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the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root's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6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key,</a:t>
            </a:r>
            <a:r>
              <a:rPr sz="1400" spc="-7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then</a:t>
            </a:r>
            <a:r>
              <a:rPr sz="1400" spc="-3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it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lies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in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left</a:t>
            </a:r>
            <a:r>
              <a:rPr sz="1400" spc="19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subtree</a:t>
            </a:r>
            <a:endParaRPr sz="1400" dirty="0">
              <a:latin typeface="Consolas" panose="020B0609020204030204" pitchFamily="49" charset="0"/>
              <a:cs typeface="Tahoma"/>
            </a:endParaRPr>
          </a:p>
          <a:p>
            <a:pPr marL="461645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Consolas" panose="020B0609020204030204" pitchFamily="49" charset="0"/>
                <a:cs typeface="Tahoma"/>
              </a:rPr>
              <a:t>if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(key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&lt;</a:t>
            </a:r>
            <a:r>
              <a:rPr sz="1400" spc="-10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root-&gt;key)</a:t>
            </a:r>
            <a:endParaRPr sz="1400" dirty="0">
              <a:latin typeface="Consolas" panose="020B0609020204030204" pitchFamily="49" charset="0"/>
              <a:cs typeface="Tahoma"/>
            </a:endParaRPr>
          </a:p>
          <a:p>
            <a:pPr marL="900430">
              <a:lnSpc>
                <a:spcPct val="100000"/>
              </a:lnSpc>
              <a:spcBef>
                <a:spcPts val="315"/>
              </a:spcBef>
            </a:pPr>
            <a:r>
              <a:rPr sz="1400" spc="-1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dirty="0">
                <a:latin typeface="Consolas" panose="020B0609020204030204" pitchFamily="49" charset="0"/>
                <a:cs typeface="Tahoma"/>
              </a:rPr>
              <a:t>oo</a:t>
            </a:r>
            <a:r>
              <a:rPr sz="1400" spc="-35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-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&gt;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l</a:t>
            </a:r>
            <a:r>
              <a:rPr sz="1400" dirty="0">
                <a:latin typeface="Consolas" panose="020B0609020204030204" pitchFamily="49" charset="0"/>
                <a:cs typeface="Tahoma"/>
              </a:rPr>
              <a:t>eft</a:t>
            </a:r>
            <a:r>
              <a:rPr sz="1400" spc="-12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=</a:t>
            </a:r>
            <a:r>
              <a:rPr sz="1400" spc="-1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de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l</a:t>
            </a:r>
            <a:r>
              <a:rPr sz="1400" dirty="0">
                <a:latin typeface="Consolas" panose="020B0609020204030204" pitchFamily="49" charset="0"/>
                <a:cs typeface="Tahoma"/>
              </a:rPr>
              <a:t>e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eNod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e</a:t>
            </a:r>
            <a:r>
              <a:rPr sz="1400" dirty="0">
                <a:latin typeface="Consolas" panose="020B0609020204030204" pitchFamily="49" charset="0"/>
                <a:cs typeface="Tahoma"/>
              </a:rPr>
              <a:t>(</a:t>
            </a:r>
            <a:r>
              <a:rPr sz="1400" spc="-1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dirty="0">
                <a:latin typeface="Consolas" panose="020B0609020204030204" pitchFamily="49" charset="0"/>
                <a:cs typeface="Tahoma"/>
              </a:rPr>
              <a:t>oo</a:t>
            </a:r>
            <a:r>
              <a:rPr sz="1400" spc="-35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-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&gt;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l</a:t>
            </a:r>
            <a:r>
              <a:rPr sz="1400" dirty="0">
                <a:latin typeface="Consolas" panose="020B0609020204030204" pitchFamily="49" charset="0"/>
                <a:cs typeface="Tahoma"/>
              </a:rPr>
              <a:t>ef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,</a:t>
            </a:r>
            <a:r>
              <a:rPr sz="1400" spc="-10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k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ey)</a:t>
            </a:r>
            <a:r>
              <a:rPr sz="1400" dirty="0">
                <a:latin typeface="Consolas" panose="020B0609020204030204" pitchFamily="49" charset="0"/>
                <a:cs typeface="Tahoma"/>
              </a:rPr>
              <a:t>;</a:t>
            </a:r>
          </a:p>
          <a:p>
            <a:pPr marL="405765" marR="5080" indent="100965">
              <a:lnSpc>
                <a:spcPts val="2020"/>
              </a:lnSpc>
              <a:spcBef>
                <a:spcPts val="95"/>
              </a:spcBef>
            </a:pP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// If 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the key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to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be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deleted 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is 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greater 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than 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the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root's </a:t>
            </a:r>
            <a:r>
              <a:rPr sz="1400" spc="-6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key, 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then 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it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lies 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in 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right subtree </a:t>
            </a:r>
            <a:r>
              <a:rPr sz="1400" spc="-4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endParaRPr lang="en-US" sz="1400" spc="-425" dirty="0">
              <a:solidFill>
                <a:srgbClr val="0000CC"/>
              </a:solidFill>
              <a:latin typeface="Consolas" panose="020B0609020204030204" pitchFamily="49" charset="0"/>
              <a:cs typeface="Tahoma"/>
            </a:endParaRPr>
          </a:p>
          <a:p>
            <a:pPr marL="405765" marR="5080" indent="100965">
              <a:lnSpc>
                <a:spcPts val="2020"/>
              </a:lnSpc>
              <a:spcBef>
                <a:spcPts val="95"/>
              </a:spcBef>
            </a:pPr>
            <a:r>
              <a:rPr sz="1400" dirty="0">
                <a:latin typeface="Consolas" panose="020B0609020204030204" pitchFamily="49" charset="0"/>
                <a:cs typeface="Tahoma"/>
              </a:rPr>
              <a:t>else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 if</a:t>
            </a:r>
            <a:r>
              <a:rPr sz="1400" spc="1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(key</a:t>
            </a:r>
            <a:r>
              <a:rPr sz="1400" spc="1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&gt;</a:t>
            </a:r>
            <a:r>
              <a:rPr sz="1400" spc="-114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root-&gt;key)</a:t>
            </a:r>
            <a:endParaRPr sz="1400" dirty="0">
              <a:latin typeface="Consolas" panose="020B0609020204030204" pitchFamily="49" charset="0"/>
              <a:cs typeface="Tahoma"/>
            </a:endParaRPr>
          </a:p>
          <a:p>
            <a:pPr marL="900430">
              <a:lnSpc>
                <a:spcPts val="1645"/>
              </a:lnSpc>
              <a:spcBef>
                <a:spcPts val="185"/>
              </a:spcBef>
            </a:pPr>
            <a:r>
              <a:rPr sz="1400" spc="-1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dirty="0">
                <a:latin typeface="Consolas" panose="020B0609020204030204" pitchFamily="49" charset="0"/>
                <a:cs typeface="Tahoma"/>
              </a:rPr>
              <a:t>oo</a:t>
            </a:r>
            <a:r>
              <a:rPr sz="1400" spc="-35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-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&gt;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i</a:t>
            </a:r>
            <a:r>
              <a:rPr sz="1400" dirty="0">
                <a:latin typeface="Consolas" panose="020B0609020204030204" pitchFamily="49" charset="0"/>
                <a:cs typeface="Tahoma"/>
              </a:rPr>
              <a:t>g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h</a:t>
            </a:r>
            <a:r>
              <a:rPr sz="1400" dirty="0">
                <a:latin typeface="Consolas" panose="020B0609020204030204" pitchFamily="49" charset="0"/>
                <a:cs typeface="Tahoma"/>
              </a:rPr>
              <a:t>t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= de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l</a:t>
            </a:r>
            <a:r>
              <a:rPr sz="1400" dirty="0">
                <a:latin typeface="Consolas" panose="020B0609020204030204" pitchFamily="49" charset="0"/>
                <a:cs typeface="Tahoma"/>
              </a:rPr>
              <a:t>e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eNod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e</a:t>
            </a:r>
            <a:r>
              <a:rPr sz="1400" dirty="0">
                <a:latin typeface="Consolas" panose="020B0609020204030204" pitchFamily="49" charset="0"/>
                <a:cs typeface="Tahoma"/>
              </a:rPr>
              <a:t>(</a:t>
            </a:r>
            <a:r>
              <a:rPr sz="1400" spc="-1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dirty="0">
                <a:latin typeface="Consolas" panose="020B0609020204030204" pitchFamily="49" charset="0"/>
                <a:cs typeface="Tahoma"/>
              </a:rPr>
              <a:t>oo</a:t>
            </a:r>
            <a:r>
              <a:rPr sz="1400" spc="-35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-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&gt;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i</a:t>
            </a:r>
            <a:r>
              <a:rPr sz="1400" dirty="0">
                <a:latin typeface="Consolas" panose="020B0609020204030204" pitchFamily="49" charset="0"/>
                <a:cs typeface="Tahoma"/>
              </a:rPr>
              <a:t>g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h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,</a:t>
            </a:r>
            <a:r>
              <a:rPr sz="1400" spc="-22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k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ey)</a:t>
            </a:r>
            <a:r>
              <a:rPr sz="1400" dirty="0">
                <a:latin typeface="Consolas" panose="020B0609020204030204" pitchFamily="49" charset="0"/>
                <a:cs typeface="Tahoma"/>
              </a:rPr>
              <a:t>;</a:t>
            </a:r>
          </a:p>
          <a:p>
            <a:pPr marL="451484">
              <a:lnSpc>
                <a:spcPts val="1645"/>
              </a:lnSpc>
            </a:pP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/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/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f </a:t>
            </a:r>
            <a:r>
              <a:rPr sz="1400" spc="-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k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y</a:t>
            </a:r>
            <a:r>
              <a:rPr sz="1400" spc="-3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s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sa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m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a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s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r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oo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'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s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4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k</a:t>
            </a:r>
            <a:r>
              <a:rPr sz="1400" spc="-3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spc="-16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y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,</a:t>
            </a:r>
            <a:r>
              <a:rPr sz="1400" spc="-7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n</a:t>
            </a:r>
            <a:r>
              <a:rPr sz="1400" spc="-3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s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i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s</a:t>
            </a:r>
            <a:r>
              <a:rPr sz="1400" spc="7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th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spc="-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n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od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spc="-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o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b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spc="-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de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l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spc="-2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t</a:t>
            </a:r>
            <a:r>
              <a:rPr sz="1400" spc="-1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e</a:t>
            </a:r>
            <a:r>
              <a:rPr sz="140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d</a:t>
            </a:r>
            <a:endParaRPr sz="1400" dirty="0">
              <a:latin typeface="Consolas" panose="020B0609020204030204" pitchFamily="49" charset="0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Consolas" panose="020B0609020204030204" pitchFamily="49" charset="0"/>
                <a:cs typeface="Tahoma"/>
              </a:rPr>
              <a:t>else</a:t>
            </a:r>
            <a:r>
              <a:rPr sz="1400" spc="-8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{</a:t>
            </a:r>
          </a:p>
          <a:p>
            <a:pPr marL="913130" marR="3496945" indent="-461645">
              <a:lnSpc>
                <a:spcPts val="2020"/>
              </a:lnSpc>
              <a:spcBef>
                <a:spcPts val="95"/>
              </a:spcBef>
            </a:pP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//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node with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only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one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child or </a:t>
            </a:r>
            <a:r>
              <a:rPr sz="1400" spc="-10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no </a:t>
            </a:r>
            <a:r>
              <a:rPr sz="1400" spc="-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child </a:t>
            </a:r>
            <a:r>
              <a:rPr sz="1400" spc="-4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 </a:t>
            </a:r>
            <a:endParaRPr lang="en-US" sz="1400" spc="-425" dirty="0">
              <a:solidFill>
                <a:srgbClr val="0000CC"/>
              </a:solidFill>
              <a:latin typeface="Consolas" panose="020B0609020204030204" pitchFamily="49" charset="0"/>
              <a:cs typeface="Tahoma"/>
            </a:endParaRPr>
          </a:p>
          <a:p>
            <a:pPr marL="913130" marR="3496945" indent="-461645">
              <a:lnSpc>
                <a:spcPts val="2020"/>
              </a:lnSpc>
              <a:spcBef>
                <a:spcPts val="95"/>
              </a:spcBef>
            </a:pPr>
            <a:r>
              <a:rPr lang="en-US" sz="1400" spc="-425" dirty="0">
                <a:solidFill>
                  <a:srgbClr val="0000CC"/>
                </a:solidFill>
                <a:latin typeface="Consolas" panose="020B0609020204030204" pitchFamily="49" charset="0"/>
                <a:cs typeface="Tahoma"/>
              </a:rPr>
              <a:t>	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if</a:t>
            </a:r>
            <a:r>
              <a:rPr sz="140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(root-&gt;left</a:t>
            </a:r>
            <a:r>
              <a:rPr sz="1400" spc="-1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==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NULL) </a:t>
            </a:r>
            <a:r>
              <a:rPr sz="1400" dirty="0">
                <a:latin typeface="Consolas" panose="020B0609020204030204" pitchFamily="49" charset="0"/>
                <a:cs typeface="Tahoma"/>
              </a:rPr>
              <a:t>{</a:t>
            </a:r>
          </a:p>
          <a:p>
            <a:pPr marL="1294765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latin typeface="Consolas" panose="020B0609020204030204" pitchFamily="49" charset="0"/>
                <a:cs typeface="Tahoma"/>
              </a:rPr>
              <a:t>B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STn</a:t>
            </a:r>
            <a:r>
              <a:rPr sz="1400" dirty="0">
                <a:latin typeface="Consolas" panose="020B0609020204030204" pitchFamily="49" charset="0"/>
                <a:cs typeface="Tahoma"/>
              </a:rPr>
              <a:t>ode *t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e</a:t>
            </a:r>
            <a:r>
              <a:rPr sz="1400" dirty="0">
                <a:latin typeface="Consolas" panose="020B0609020204030204" pitchFamily="49" charset="0"/>
                <a:cs typeface="Tahoma"/>
              </a:rPr>
              <a:t>mp</a:t>
            </a:r>
            <a:r>
              <a:rPr sz="1400" spc="1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=</a:t>
            </a:r>
            <a:r>
              <a:rPr sz="1400" spc="-11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1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dirty="0">
                <a:latin typeface="Consolas" panose="020B0609020204030204" pitchFamily="49" charset="0"/>
                <a:cs typeface="Tahoma"/>
              </a:rPr>
              <a:t>oo</a:t>
            </a:r>
            <a:r>
              <a:rPr sz="1400" spc="-35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-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&gt;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i</a:t>
            </a:r>
            <a:r>
              <a:rPr sz="1400" dirty="0">
                <a:latin typeface="Consolas" panose="020B0609020204030204" pitchFamily="49" charset="0"/>
                <a:cs typeface="Tahoma"/>
              </a:rPr>
              <a:t>g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h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;</a:t>
            </a:r>
          </a:p>
          <a:p>
            <a:pPr marL="1334135" marR="4427220" indent="-38735">
              <a:lnSpc>
                <a:spcPts val="2020"/>
              </a:lnSpc>
              <a:spcBef>
                <a:spcPts val="95"/>
              </a:spcBef>
            </a:pPr>
            <a:r>
              <a:rPr sz="1400" spc="-5" dirty="0">
                <a:latin typeface="Consolas" panose="020B0609020204030204" pitchFamily="49" charset="0"/>
                <a:cs typeface="Tahoma"/>
              </a:rPr>
              <a:t>free(root); </a:t>
            </a:r>
            <a:r>
              <a:rPr sz="1400" dirty="0">
                <a:latin typeface="Consolas" panose="020B0609020204030204" pitchFamily="49" charset="0"/>
                <a:cs typeface="Tahoma"/>
              </a:rPr>
              <a:t> </a:t>
            </a:r>
            <a:endParaRPr lang="en-US" sz="1400" dirty="0">
              <a:latin typeface="Consolas" panose="020B0609020204030204" pitchFamily="49" charset="0"/>
              <a:cs typeface="Tahoma"/>
            </a:endParaRPr>
          </a:p>
          <a:p>
            <a:pPr marL="1334135" marR="4427220" indent="-38735">
              <a:lnSpc>
                <a:spcPts val="2020"/>
              </a:lnSpc>
              <a:spcBef>
                <a:spcPts val="95"/>
              </a:spcBef>
            </a:pPr>
            <a:r>
              <a:rPr sz="1400" spc="-5" dirty="0">
                <a:latin typeface="Consolas" panose="020B0609020204030204" pitchFamily="49" charset="0"/>
                <a:cs typeface="Tahoma"/>
              </a:rPr>
              <a:t>return</a:t>
            </a:r>
            <a:r>
              <a:rPr sz="1400" spc="-3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temp;</a:t>
            </a:r>
            <a:endParaRPr lang="en-US" sz="1400" dirty="0">
              <a:latin typeface="Consolas" panose="020B0609020204030204" pitchFamily="49" charset="0"/>
              <a:cs typeface="Tahoma"/>
            </a:endParaRPr>
          </a:p>
          <a:p>
            <a:pPr marL="1334135" marR="4427220" indent="-38735">
              <a:lnSpc>
                <a:spcPts val="2020"/>
              </a:lnSpc>
              <a:spcBef>
                <a:spcPts val="95"/>
              </a:spcBef>
            </a:pPr>
            <a:r>
              <a:rPr sz="1400" dirty="0">
                <a:latin typeface="Consolas" panose="020B0609020204030204" pitchFamily="49" charset="0"/>
                <a:cs typeface="Tahoma"/>
              </a:rPr>
              <a:t>}</a:t>
            </a:r>
          </a:p>
          <a:p>
            <a:pPr marL="91313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Consolas" panose="020B0609020204030204" pitchFamily="49" charset="0"/>
                <a:cs typeface="Tahoma"/>
              </a:rPr>
              <a:t>else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 if</a:t>
            </a:r>
            <a:r>
              <a:rPr sz="1400" spc="1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(root-&gt;right </a:t>
            </a:r>
            <a:r>
              <a:rPr sz="1400" dirty="0">
                <a:latin typeface="Consolas" panose="020B0609020204030204" pitchFamily="49" charset="0"/>
                <a:cs typeface="Tahoma"/>
              </a:rPr>
              <a:t>==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Tahoma"/>
              </a:rPr>
              <a:t>NULL) </a:t>
            </a:r>
            <a:r>
              <a:rPr sz="1400" dirty="0">
                <a:latin typeface="Consolas" panose="020B0609020204030204" pitchFamily="49" charset="0"/>
                <a:cs typeface="Tahoma"/>
              </a:rPr>
              <a:t>{</a:t>
            </a:r>
          </a:p>
          <a:p>
            <a:pPr marL="1294765" marR="3334385">
              <a:lnSpc>
                <a:spcPts val="2020"/>
              </a:lnSpc>
              <a:spcBef>
                <a:spcPts val="95"/>
              </a:spcBef>
            </a:pPr>
            <a:r>
              <a:rPr sz="1400" spc="-5" dirty="0">
                <a:latin typeface="Consolas" panose="020B0609020204030204" pitchFamily="49" charset="0"/>
                <a:cs typeface="Tahoma"/>
              </a:rPr>
              <a:t>B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STn</a:t>
            </a:r>
            <a:r>
              <a:rPr sz="1400" dirty="0">
                <a:latin typeface="Consolas" panose="020B0609020204030204" pitchFamily="49" charset="0"/>
                <a:cs typeface="Tahoma"/>
              </a:rPr>
              <a:t>ode *t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e</a:t>
            </a:r>
            <a:r>
              <a:rPr sz="1400" dirty="0">
                <a:latin typeface="Consolas" panose="020B0609020204030204" pitchFamily="49" charset="0"/>
                <a:cs typeface="Tahoma"/>
              </a:rPr>
              <a:t>mp</a:t>
            </a:r>
            <a:r>
              <a:rPr sz="1400" spc="10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=</a:t>
            </a:r>
            <a:r>
              <a:rPr sz="1400" spc="-12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spc="-15" dirty="0">
                <a:latin typeface="Consolas" panose="020B0609020204030204" pitchFamily="49" charset="0"/>
                <a:cs typeface="Tahoma"/>
              </a:rPr>
              <a:t>r</a:t>
            </a:r>
            <a:r>
              <a:rPr sz="1400" dirty="0">
                <a:latin typeface="Consolas" panose="020B0609020204030204" pitchFamily="49" charset="0"/>
                <a:cs typeface="Tahoma"/>
              </a:rPr>
              <a:t>oo</a:t>
            </a:r>
            <a:r>
              <a:rPr sz="1400" spc="-35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-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&gt;</a:t>
            </a:r>
            <a:r>
              <a:rPr sz="1400" spc="5" dirty="0">
                <a:latin typeface="Consolas" panose="020B0609020204030204" pitchFamily="49" charset="0"/>
                <a:cs typeface="Tahoma"/>
              </a:rPr>
              <a:t>l</a:t>
            </a:r>
            <a:r>
              <a:rPr sz="1400" dirty="0">
                <a:latin typeface="Consolas" panose="020B0609020204030204" pitchFamily="49" charset="0"/>
                <a:cs typeface="Tahoma"/>
              </a:rPr>
              <a:t>ef</a:t>
            </a:r>
            <a:r>
              <a:rPr sz="1400" spc="-10" dirty="0">
                <a:latin typeface="Consolas" panose="020B0609020204030204" pitchFamily="49" charset="0"/>
                <a:cs typeface="Tahoma"/>
              </a:rPr>
              <a:t>t</a:t>
            </a:r>
            <a:r>
              <a:rPr sz="1400" dirty="0">
                <a:latin typeface="Consolas" panose="020B0609020204030204" pitchFamily="49" charset="0"/>
                <a:cs typeface="Tahoma"/>
              </a:rPr>
              <a:t>;  </a:t>
            </a:r>
            <a:endParaRPr lang="en-US" sz="1400" dirty="0">
              <a:latin typeface="Consolas" panose="020B0609020204030204" pitchFamily="49" charset="0"/>
              <a:cs typeface="Tahoma"/>
            </a:endParaRPr>
          </a:p>
          <a:p>
            <a:pPr marL="1294765" marR="3334385">
              <a:lnSpc>
                <a:spcPts val="2020"/>
              </a:lnSpc>
              <a:spcBef>
                <a:spcPts val="95"/>
              </a:spcBef>
            </a:pPr>
            <a:r>
              <a:rPr sz="1400" spc="-5" dirty="0">
                <a:latin typeface="Consolas" panose="020B0609020204030204" pitchFamily="49" charset="0"/>
                <a:cs typeface="Tahoma"/>
              </a:rPr>
              <a:t>free(root);</a:t>
            </a:r>
            <a:endParaRPr sz="1400" dirty="0">
              <a:latin typeface="Consolas" panose="020B0609020204030204" pitchFamily="49" charset="0"/>
              <a:cs typeface="Tahoma"/>
            </a:endParaRPr>
          </a:p>
          <a:p>
            <a:pPr marL="127762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latin typeface="Consolas" panose="020B0609020204030204" pitchFamily="49" charset="0"/>
                <a:cs typeface="Tahoma"/>
              </a:rPr>
              <a:t>return</a:t>
            </a:r>
            <a:r>
              <a:rPr sz="1400" spc="-95" dirty="0">
                <a:latin typeface="Consolas" panose="020B0609020204030204" pitchFamily="49" charset="0"/>
                <a:cs typeface="Tahoma"/>
              </a:rPr>
              <a:t> </a:t>
            </a:r>
            <a:r>
              <a:rPr sz="1400" dirty="0">
                <a:latin typeface="Consolas" panose="020B0609020204030204" pitchFamily="49" charset="0"/>
                <a:cs typeface="Tahoma"/>
              </a:rPr>
              <a:t>temp;}</a:t>
            </a:r>
          </a:p>
        </p:txBody>
      </p:sp>
    </p:spTree>
    <p:extLst>
      <p:ext uri="{BB962C8B-B14F-4D97-AF65-F5344CB8AC3E}">
        <p14:creationId xmlns:p14="http://schemas.microsoft.com/office/powerpoint/2010/main" val="97103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102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Codes</a:t>
            </a:r>
            <a:r>
              <a:rPr spc="-35" dirty="0"/>
              <a:t> for </a:t>
            </a:r>
            <a:r>
              <a:rPr spc="-15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52600"/>
            <a:ext cx="6928484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095">
              <a:lnSpc>
                <a:spcPts val="1495"/>
              </a:lnSpc>
              <a:spcBef>
                <a:spcPts val="100"/>
              </a:spcBef>
            </a:pP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//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 node</a:t>
            </a:r>
            <a:r>
              <a:rPr sz="1400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with</a:t>
            </a:r>
            <a:r>
              <a:rPr sz="1400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two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children: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Get</a:t>
            </a:r>
            <a:r>
              <a:rPr sz="1400" spc="-3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inorder</a:t>
            </a:r>
            <a:r>
              <a:rPr sz="1400" spc="-2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successor</a:t>
            </a:r>
            <a:r>
              <a:rPr sz="1400" spc="6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(smallest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right</a:t>
            </a:r>
            <a:r>
              <a:rPr sz="1400" spc="-3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subtree)</a:t>
            </a:r>
            <a:endParaRPr sz="1400" dirty="0">
              <a:latin typeface="Tahoma"/>
              <a:cs typeface="Tahoma"/>
            </a:endParaRPr>
          </a:p>
          <a:p>
            <a:pPr marL="448309">
              <a:lnSpc>
                <a:spcPts val="1735"/>
              </a:lnSpc>
            </a:pPr>
            <a:r>
              <a:rPr sz="1600" spc="-5" dirty="0">
                <a:latin typeface="Tahoma"/>
                <a:cs typeface="Tahoma"/>
              </a:rPr>
              <a:t>BSTnode</a:t>
            </a:r>
            <a:r>
              <a:rPr sz="1600" dirty="0">
                <a:latin typeface="Tahoma"/>
                <a:cs typeface="Tahoma"/>
              </a:rPr>
              <a:t> *temp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=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minValueNode(root-&gt;right);</a:t>
            </a:r>
            <a:endParaRPr sz="1600" dirty="0">
              <a:latin typeface="Tahoma"/>
              <a:cs typeface="Tahoma"/>
            </a:endParaRPr>
          </a:p>
          <a:p>
            <a:pPr marL="495934">
              <a:lnSpc>
                <a:spcPts val="1485"/>
              </a:lnSpc>
              <a:spcBef>
                <a:spcPts val="775"/>
              </a:spcBef>
            </a:pP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//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 Copy</a:t>
            </a:r>
            <a:r>
              <a:rPr sz="1400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inorder</a:t>
            </a:r>
            <a:r>
              <a:rPr sz="1400" spc="-2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successor's </a:t>
            </a:r>
            <a:r>
              <a:rPr sz="1400" spc="-20" dirty="0">
                <a:solidFill>
                  <a:srgbClr val="0000CC"/>
                </a:solidFill>
                <a:latin typeface="Tahoma"/>
                <a:cs typeface="Tahoma"/>
              </a:rPr>
              <a:t>content</a:t>
            </a:r>
            <a:r>
              <a:rPr sz="1400" spc="-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2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node</a:t>
            </a:r>
            <a:endParaRPr sz="1400" dirty="0">
              <a:latin typeface="Tahoma"/>
              <a:cs typeface="Tahoma"/>
            </a:endParaRPr>
          </a:p>
          <a:p>
            <a:pPr marL="451484">
              <a:lnSpc>
                <a:spcPts val="1725"/>
              </a:lnSpc>
            </a:pP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oo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10" dirty="0">
                <a:latin typeface="Tahoma"/>
                <a:cs typeface="Tahoma"/>
              </a:rPr>
              <a:t>-</a:t>
            </a:r>
            <a:r>
              <a:rPr sz="1600" dirty="0">
                <a:latin typeface="Tahoma"/>
                <a:cs typeface="Tahoma"/>
              </a:rPr>
              <a:t>&gt;</a:t>
            </a:r>
            <a:r>
              <a:rPr sz="1600" spc="-5" dirty="0">
                <a:latin typeface="Tahoma"/>
                <a:cs typeface="Tahoma"/>
              </a:rPr>
              <a:t>k</a:t>
            </a:r>
            <a:r>
              <a:rPr sz="1600" dirty="0">
                <a:latin typeface="Tahoma"/>
                <a:cs typeface="Tahoma"/>
              </a:rPr>
              <a:t>ey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=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10" dirty="0">
                <a:latin typeface="Tahoma"/>
                <a:cs typeface="Tahoma"/>
              </a:rPr>
              <a:t>m</a:t>
            </a:r>
            <a:r>
              <a:rPr sz="1600" spc="5" dirty="0">
                <a:latin typeface="Tahoma"/>
                <a:cs typeface="Tahoma"/>
              </a:rPr>
              <a:t>p</a:t>
            </a:r>
            <a:r>
              <a:rPr sz="1600" spc="10" dirty="0">
                <a:latin typeface="Tahoma"/>
                <a:cs typeface="Tahoma"/>
              </a:rPr>
              <a:t>-</a:t>
            </a:r>
            <a:r>
              <a:rPr sz="1600" dirty="0">
                <a:latin typeface="Tahoma"/>
                <a:cs typeface="Tahoma"/>
              </a:rPr>
              <a:t>&gt;</a:t>
            </a:r>
            <a:r>
              <a:rPr sz="1600" spc="-5" dirty="0">
                <a:latin typeface="Tahoma"/>
                <a:cs typeface="Tahoma"/>
              </a:rPr>
              <a:t>k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dirty="0">
                <a:latin typeface="Tahoma"/>
                <a:cs typeface="Tahoma"/>
              </a:rPr>
              <a:t>;</a:t>
            </a:r>
          </a:p>
          <a:p>
            <a:pPr marL="495934">
              <a:lnSpc>
                <a:spcPts val="1485"/>
              </a:lnSpc>
              <a:spcBef>
                <a:spcPts val="800"/>
              </a:spcBef>
            </a:pP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//</a:t>
            </a:r>
            <a:r>
              <a:rPr sz="1400" spc="-2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Delete</a:t>
            </a:r>
            <a:r>
              <a:rPr sz="1400" spc="-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00CC"/>
                </a:solidFill>
                <a:latin typeface="Tahoma"/>
                <a:cs typeface="Tahoma"/>
              </a:rPr>
              <a:t>inorder</a:t>
            </a:r>
            <a:r>
              <a:rPr sz="1400" spc="5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CC"/>
                </a:solidFill>
                <a:latin typeface="Tahoma"/>
                <a:cs typeface="Tahoma"/>
              </a:rPr>
              <a:t>successor</a:t>
            </a:r>
            <a:endParaRPr sz="1400" dirty="0">
              <a:latin typeface="Tahoma"/>
              <a:cs typeface="Tahoma"/>
            </a:endParaRPr>
          </a:p>
          <a:p>
            <a:pPr marL="448309">
              <a:lnSpc>
                <a:spcPts val="1725"/>
              </a:lnSpc>
            </a:pPr>
            <a:r>
              <a:rPr sz="1600" spc="-10" dirty="0">
                <a:latin typeface="Tahoma"/>
                <a:cs typeface="Tahoma"/>
              </a:rPr>
              <a:t>r</a:t>
            </a:r>
            <a:r>
              <a:rPr sz="1600" spc="5" dirty="0">
                <a:latin typeface="Tahoma"/>
                <a:cs typeface="Tahoma"/>
              </a:rPr>
              <a:t>oo</a:t>
            </a:r>
            <a:r>
              <a:rPr sz="1600" spc="-30" dirty="0">
                <a:latin typeface="Tahoma"/>
                <a:cs typeface="Tahoma"/>
              </a:rPr>
              <a:t>t</a:t>
            </a:r>
            <a:r>
              <a:rPr sz="1600" spc="5" dirty="0">
                <a:latin typeface="Tahoma"/>
                <a:cs typeface="Tahoma"/>
              </a:rPr>
              <a:t>-</a:t>
            </a:r>
            <a:r>
              <a:rPr sz="1600" spc="-5" dirty="0">
                <a:latin typeface="Tahoma"/>
                <a:cs typeface="Tahoma"/>
              </a:rPr>
              <a:t>&gt;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g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t =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5" dirty="0">
                <a:latin typeface="Tahoma"/>
                <a:cs typeface="Tahoma"/>
              </a:rPr>
              <a:t>ele</a:t>
            </a:r>
            <a:r>
              <a:rPr sz="160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5" dirty="0">
                <a:latin typeface="Tahoma"/>
                <a:cs typeface="Tahoma"/>
              </a:rPr>
              <a:t>o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(</a:t>
            </a:r>
            <a:r>
              <a:rPr sz="1600" spc="-10" dirty="0">
                <a:latin typeface="Tahoma"/>
                <a:cs typeface="Tahoma"/>
              </a:rPr>
              <a:t>r</a:t>
            </a:r>
            <a:r>
              <a:rPr sz="1600" spc="5" dirty="0">
                <a:latin typeface="Tahoma"/>
                <a:cs typeface="Tahoma"/>
              </a:rPr>
              <a:t>oo</a:t>
            </a:r>
            <a:r>
              <a:rPr sz="1600" spc="-30" dirty="0">
                <a:latin typeface="Tahoma"/>
                <a:cs typeface="Tahoma"/>
              </a:rPr>
              <a:t>t</a:t>
            </a:r>
            <a:r>
              <a:rPr sz="1600" spc="5" dirty="0">
                <a:latin typeface="Tahoma"/>
                <a:cs typeface="Tahoma"/>
              </a:rPr>
              <a:t>-</a:t>
            </a:r>
            <a:r>
              <a:rPr sz="1600" spc="-5" dirty="0">
                <a:latin typeface="Tahoma"/>
                <a:cs typeface="Tahoma"/>
              </a:rPr>
              <a:t>&gt;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g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t,</a:t>
            </a:r>
            <a:r>
              <a:rPr sz="1600" spc="-22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10" dirty="0">
                <a:latin typeface="Tahoma"/>
                <a:cs typeface="Tahoma"/>
              </a:rPr>
              <a:t>m</a:t>
            </a:r>
            <a:r>
              <a:rPr sz="1600" spc="5" dirty="0">
                <a:latin typeface="Tahoma"/>
                <a:cs typeface="Tahoma"/>
              </a:rPr>
              <a:t>p</a:t>
            </a:r>
            <a:r>
              <a:rPr sz="1600" spc="10" dirty="0">
                <a:latin typeface="Tahoma"/>
                <a:cs typeface="Tahoma"/>
              </a:rPr>
              <a:t>-</a:t>
            </a:r>
            <a:r>
              <a:rPr sz="1600" dirty="0">
                <a:latin typeface="Tahoma"/>
                <a:cs typeface="Tahoma"/>
              </a:rPr>
              <a:t>&gt;</a:t>
            </a:r>
            <a:r>
              <a:rPr sz="1600" spc="-5" dirty="0">
                <a:latin typeface="Tahoma"/>
                <a:cs typeface="Tahoma"/>
              </a:rPr>
              <a:t>k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dirty="0">
                <a:latin typeface="Tahoma"/>
                <a:cs typeface="Tahoma"/>
              </a:rPr>
              <a:t>);</a:t>
            </a:r>
          </a:p>
          <a:p>
            <a:pPr marL="2692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Tahoma"/>
                <a:cs typeface="Tahoma"/>
              </a:rPr>
              <a:t>}</a:t>
            </a:r>
          </a:p>
          <a:p>
            <a:pPr marL="26924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latin typeface="Tahoma"/>
                <a:cs typeface="Tahoma"/>
              </a:rPr>
              <a:t>return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root;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ahoma"/>
                <a:cs typeface="Tahoma"/>
              </a:rPr>
              <a:t>}</a:t>
            </a:r>
          </a:p>
          <a:p>
            <a:pPr marL="410209" marR="4601845" indent="-398145">
              <a:lnSpc>
                <a:spcPct val="178600"/>
              </a:lnSpc>
              <a:spcBef>
                <a:spcPts val="944"/>
              </a:spcBef>
            </a:pPr>
            <a:r>
              <a:rPr sz="1400" spc="-5" dirty="0">
                <a:solidFill>
                  <a:srgbClr val="990033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990033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990033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990033"/>
                </a:solidFill>
                <a:latin typeface="Tahoma"/>
                <a:cs typeface="Tahoma"/>
              </a:rPr>
              <a:t>d</a:t>
            </a:r>
            <a:r>
              <a:rPr sz="1400" spc="10" dirty="0">
                <a:solidFill>
                  <a:srgbClr val="990033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990033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990033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990033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990033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990033"/>
                </a:solidFill>
                <a:latin typeface="Tahoma"/>
                <a:cs typeface="Tahoma"/>
              </a:rPr>
              <a:t>de</a:t>
            </a:r>
            <a:r>
              <a:rPr sz="1400" spc="-5" dirty="0">
                <a:solidFill>
                  <a:srgbClr val="990033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990033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990033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990033"/>
                </a:solidFill>
                <a:latin typeface="Tahoma"/>
                <a:cs typeface="Tahoma"/>
              </a:rPr>
              <a:t>STn</a:t>
            </a:r>
            <a:r>
              <a:rPr sz="1400" dirty="0">
                <a:solidFill>
                  <a:srgbClr val="990033"/>
                </a:solidFill>
                <a:latin typeface="Tahoma"/>
                <a:cs typeface="Tahoma"/>
              </a:rPr>
              <a:t>ode</a:t>
            </a:r>
            <a:r>
              <a:rPr sz="1400" spc="-175" dirty="0">
                <a:solidFill>
                  <a:srgbClr val="990033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990033"/>
                </a:solidFill>
                <a:latin typeface="Tahoma"/>
                <a:cs typeface="Tahoma"/>
              </a:rPr>
              <a:t>*</a:t>
            </a:r>
            <a:r>
              <a:rPr sz="1400" spc="-5" dirty="0">
                <a:solidFill>
                  <a:srgbClr val="990033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990033"/>
                </a:solidFill>
                <a:latin typeface="Tahoma"/>
                <a:cs typeface="Tahoma"/>
              </a:rPr>
              <a:t>oo</a:t>
            </a:r>
            <a:r>
              <a:rPr sz="1400" dirty="0">
                <a:solidFill>
                  <a:srgbClr val="990033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990033"/>
                </a:solidFill>
                <a:latin typeface="Tahoma"/>
                <a:cs typeface="Tahoma"/>
              </a:rPr>
              <a:t>)</a:t>
            </a:r>
            <a:r>
              <a:rPr sz="1400" dirty="0">
                <a:solidFill>
                  <a:srgbClr val="990033"/>
                </a:solidFill>
                <a:latin typeface="Tahoma"/>
                <a:cs typeface="Tahoma"/>
              </a:rPr>
              <a:t>{  </a:t>
            </a:r>
            <a:r>
              <a:rPr sz="1400" spc="10" dirty="0">
                <a:latin typeface="Tahoma"/>
                <a:cs typeface="Tahoma"/>
              </a:rPr>
              <a:t>i</a:t>
            </a:r>
            <a:r>
              <a:rPr sz="1400" spc="5" dirty="0">
                <a:latin typeface="Tahoma"/>
                <a:cs typeface="Tahoma"/>
              </a:rPr>
              <a:t>f(</a:t>
            </a:r>
            <a:r>
              <a:rPr sz="1400" spc="-10" dirty="0">
                <a:latin typeface="Tahoma"/>
                <a:cs typeface="Tahoma"/>
              </a:rPr>
              <a:t>r</a:t>
            </a:r>
            <a:r>
              <a:rPr sz="1400" spc="5" dirty="0">
                <a:latin typeface="Tahoma"/>
                <a:cs typeface="Tahoma"/>
              </a:rPr>
              <a:t>oo</a:t>
            </a:r>
            <a:r>
              <a:rPr sz="1400" dirty="0">
                <a:latin typeface="Tahoma"/>
                <a:cs typeface="Tahoma"/>
              </a:rPr>
              <a:t>t != N</a:t>
            </a:r>
            <a:r>
              <a:rPr sz="1400" spc="-10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LL)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</a:p>
          <a:p>
            <a:pPr marL="789305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Tahoma"/>
                <a:cs typeface="Tahoma"/>
              </a:rPr>
              <a:t>inorder(root-&gt;left);</a:t>
            </a:r>
            <a:endParaRPr sz="1400" dirty="0">
              <a:latin typeface="Tahoma"/>
              <a:cs typeface="Tahoma"/>
            </a:endParaRPr>
          </a:p>
          <a:p>
            <a:pPr marL="734060" marR="4216400" indent="7620">
              <a:lnSpc>
                <a:spcPct val="148600"/>
              </a:lnSpc>
              <a:spcBef>
                <a:spcPts val="25"/>
              </a:spcBef>
            </a:pPr>
            <a:r>
              <a:rPr sz="1400" spc="5" dirty="0">
                <a:latin typeface="Tahoma"/>
                <a:cs typeface="Tahoma"/>
              </a:rPr>
              <a:t>p</a:t>
            </a:r>
            <a:r>
              <a:rPr sz="1400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i</a:t>
            </a:r>
            <a:r>
              <a:rPr sz="1400" spc="-5" dirty="0">
                <a:latin typeface="Tahoma"/>
                <a:cs typeface="Tahoma"/>
              </a:rPr>
              <a:t>nt</a:t>
            </a:r>
            <a:r>
              <a:rPr sz="1400" spc="5" dirty="0">
                <a:latin typeface="Tahoma"/>
                <a:cs typeface="Tahoma"/>
              </a:rPr>
              <a:t>f("</a:t>
            </a:r>
            <a:r>
              <a:rPr sz="1400" spc="-5" dirty="0">
                <a:latin typeface="Tahoma"/>
                <a:cs typeface="Tahoma"/>
              </a:rPr>
              <a:t>%</a:t>
            </a:r>
            <a:r>
              <a:rPr sz="1400" dirty="0">
                <a:latin typeface="Tahoma"/>
                <a:cs typeface="Tahoma"/>
              </a:rPr>
              <a:t>d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"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oo</a:t>
            </a:r>
            <a:r>
              <a:rPr sz="1400" spc="-35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&gt;k</a:t>
            </a:r>
            <a:r>
              <a:rPr sz="1400" dirty="0">
                <a:latin typeface="Tahoma"/>
                <a:cs typeface="Tahoma"/>
              </a:rPr>
              <a:t>ey);  </a:t>
            </a:r>
            <a:r>
              <a:rPr sz="1400" spc="-5" dirty="0">
                <a:latin typeface="Tahoma"/>
                <a:cs typeface="Tahoma"/>
              </a:rPr>
              <a:t>inorder(root-&gt;right);</a:t>
            </a:r>
            <a:endParaRPr sz="1400" dirty="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latin typeface="Tahoma"/>
                <a:cs typeface="Tahom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latin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86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96012"/>
            <a:ext cx="4798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Codes</a:t>
            </a:r>
            <a:r>
              <a:rPr spc="-35" dirty="0"/>
              <a:t> for </a:t>
            </a:r>
            <a:r>
              <a:rPr spc="-15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771388"/>
            <a:ext cx="4004945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}</a:t>
            </a: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1400" spc="-15" dirty="0">
                <a:latin typeface="Tahoma"/>
                <a:cs typeface="Tahoma"/>
              </a:rPr>
              <a:t>printf("\nDo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you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want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delete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more(y/n)?</a:t>
            </a:r>
            <a:r>
              <a:rPr sz="1400" spc="1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");</a:t>
            </a:r>
            <a:endParaRPr sz="1400" dirty="0">
              <a:latin typeface="Tahoma"/>
              <a:cs typeface="Tahoma"/>
            </a:endParaRPr>
          </a:p>
          <a:p>
            <a:pPr marL="240665">
              <a:lnSpc>
                <a:spcPts val="1630"/>
              </a:lnSpc>
              <a:spcBef>
                <a:spcPts val="25"/>
              </a:spcBef>
            </a:pPr>
            <a:r>
              <a:rPr sz="1400" dirty="0">
                <a:latin typeface="Tahoma"/>
                <a:cs typeface="Tahoma"/>
              </a:rPr>
              <a:t>}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while(ch=='y'|ch=='Y');</a:t>
            </a:r>
            <a:r>
              <a:rPr sz="1400" spc="40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return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0; </a:t>
            </a:r>
            <a:r>
              <a:rPr sz="1400" dirty="0">
                <a:latin typeface="Tahoma"/>
                <a:cs typeface="Tahoma"/>
              </a:rPr>
              <a:t>}</a:t>
            </a:r>
          </a:p>
          <a:p>
            <a:pPr marL="12700">
              <a:lnSpc>
                <a:spcPts val="1630"/>
              </a:lnSpc>
            </a:pPr>
            <a:r>
              <a:rPr lang="en-US" sz="1400" spc="-20" dirty="0">
                <a:latin typeface="Tahoma"/>
                <a:cs typeface="Tahoma"/>
              </a:rPr>
              <a:t>     r</a:t>
            </a:r>
            <a:r>
              <a:rPr lang="en-US" sz="1400" spc="-725" dirty="0">
                <a:latin typeface="Tahoma"/>
                <a:cs typeface="Tahoma"/>
              </a:rPr>
              <a:t>e</a:t>
            </a:r>
            <a:r>
              <a:rPr lang="en-US" sz="1800" baseline="2314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r>
              <a:rPr lang="en-US" sz="1800" spc="-540" baseline="2314" dirty="0">
                <a:solidFill>
                  <a:srgbClr val="898989"/>
                </a:solidFill>
                <a:latin typeface="Calibri"/>
                <a:cs typeface="Calibri"/>
              </a:rPr>
              <a:t>/</a:t>
            </a:r>
            <a:r>
              <a:rPr lang="en-US" sz="1400" spc="-114" dirty="0">
                <a:latin typeface="Tahoma"/>
                <a:cs typeface="Tahoma"/>
              </a:rPr>
              <a:t>t</a:t>
            </a:r>
            <a:r>
              <a:rPr lang="en-US" sz="1800" spc="-765" baseline="2314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lang="en-US" sz="1400" spc="-270" dirty="0">
                <a:latin typeface="Tahoma"/>
                <a:cs typeface="Tahoma"/>
              </a:rPr>
              <a:t>u</a:t>
            </a:r>
            <a:r>
              <a:rPr lang="en-US" sz="1800" spc="-525" baseline="2314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lang="en-US" sz="1400" spc="-10" dirty="0">
                <a:latin typeface="Tahoma"/>
                <a:cs typeface="Tahoma"/>
              </a:rPr>
              <a:t>r</a:t>
            </a:r>
            <a:r>
              <a:rPr lang="en-US" sz="1400" dirty="0">
                <a:latin typeface="Tahoma"/>
                <a:cs typeface="Tahoma"/>
              </a:rPr>
              <a:t>n</a:t>
            </a:r>
            <a:r>
              <a:rPr lang="en-US"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0</a:t>
            </a:r>
            <a:r>
              <a:rPr sz="1400" dirty="0">
                <a:latin typeface="Tahoma"/>
                <a:cs typeface="Tahoma"/>
              </a:rPr>
              <a:t>;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1547" y="5987796"/>
            <a:ext cx="24187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4730" algn="l"/>
              </a:tabLst>
            </a:pPr>
            <a:r>
              <a:rPr sz="1400" spc="-10" dirty="0">
                <a:latin typeface="Tahoma"/>
                <a:cs typeface="Tahoma"/>
              </a:rPr>
              <a:t>getchar();	</a:t>
            </a:r>
            <a:r>
              <a:rPr sz="1400" spc="-20" dirty="0">
                <a:latin typeface="Tahoma"/>
                <a:cs typeface="Tahoma"/>
              </a:rPr>
              <a:t>scanf(“%c”,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&amp;ch);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384" y="986027"/>
            <a:ext cx="4215130" cy="406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90033"/>
                </a:solidFill>
                <a:latin typeface="Tahoma"/>
                <a:cs typeface="Tahoma"/>
              </a:rPr>
              <a:t>int</a:t>
            </a:r>
            <a:r>
              <a:rPr sz="1400" spc="-45" dirty="0">
                <a:solidFill>
                  <a:srgbClr val="99003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90033"/>
                </a:solidFill>
                <a:latin typeface="Tahoma"/>
                <a:cs typeface="Tahoma"/>
              </a:rPr>
              <a:t>main()</a:t>
            </a:r>
            <a:r>
              <a:rPr sz="1400" spc="-50" dirty="0">
                <a:solidFill>
                  <a:srgbClr val="99003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990033"/>
                </a:solidFill>
                <a:latin typeface="Tahoma"/>
                <a:cs typeface="Tahoma"/>
              </a:rPr>
              <a:t>{</a:t>
            </a:r>
            <a:endParaRPr sz="1400" dirty="0">
              <a:latin typeface="Tahoma"/>
              <a:cs typeface="Tahoma"/>
            </a:endParaRPr>
          </a:p>
          <a:p>
            <a:pPr marL="301625" marR="3248025" indent="-20955">
              <a:lnSpc>
                <a:spcPct val="100000"/>
              </a:lnSpc>
              <a:spcBef>
                <a:spcPts val="1030"/>
              </a:spcBef>
            </a:pPr>
            <a:r>
              <a:rPr sz="1400" spc="-15" dirty="0">
                <a:latin typeface="Tahoma"/>
                <a:cs typeface="Tahoma"/>
              </a:rPr>
              <a:t>char ch;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item;</a:t>
            </a:r>
            <a:endParaRPr sz="1400" dirty="0">
              <a:latin typeface="Tahoma"/>
              <a:cs typeface="Tahoma"/>
            </a:endParaRPr>
          </a:p>
          <a:p>
            <a:pPr marL="301625">
              <a:lnSpc>
                <a:spcPts val="1610"/>
              </a:lnSpc>
            </a:pPr>
            <a:r>
              <a:rPr sz="1400" spc="-20" dirty="0">
                <a:latin typeface="Tahoma"/>
                <a:cs typeface="Tahoma"/>
              </a:rPr>
              <a:t>BSTnode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*root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NULL,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*temp;</a:t>
            </a:r>
            <a:endParaRPr sz="1400" dirty="0">
              <a:latin typeface="Tahoma"/>
              <a:cs typeface="Tahoma"/>
            </a:endParaRPr>
          </a:p>
          <a:p>
            <a:pPr marL="29972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Tahoma"/>
                <a:cs typeface="Tahoma"/>
              </a:rPr>
              <a:t>do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</a:p>
          <a:p>
            <a:pPr marL="648970" marR="2243455" indent="-3810">
              <a:lnSpc>
                <a:spcPct val="107100"/>
              </a:lnSpc>
              <a:spcBef>
                <a:spcPts val="70"/>
              </a:spcBef>
            </a:pPr>
            <a:r>
              <a:rPr sz="1400" spc="-15" dirty="0">
                <a:latin typeface="Tahoma"/>
                <a:cs typeface="Tahoma"/>
              </a:rPr>
              <a:t>temp </a:t>
            </a:r>
            <a:r>
              <a:rPr sz="1400" dirty="0">
                <a:latin typeface="Tahoma"/>
                <a:cs typeface="Tahoma"/>
              </a:rPr>
              <a:t>= </a:t>
            </a:r>
            <a:r>
              <a:rPr sz="1400" spc="-15" dirty="0">
                <a:latin typeface="Tahoma"/>
                <a:cs typeface="Tahoma"/>
              </a:rPr>
              <a:t>create();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f(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oot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=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U</a:t>
            </a:r>
            <a:r>
              <a:rPr sz="1400" spc="-10" dirty="0">
                <a:latin typeface="Tahoma"/>
                <a:cs typeface="Tahoma"/>
              </a:rPr>
              <a:t>LL</a:t>
            </a:r>
            <a:r>
              <a:rPr sz="1400" dirty="0">
                <a:latin typeface="Tahoma"/>
                <a:cs typeface="Tahoma"/>
              </a:rPr>
              <a:t>)</a:t>
            </a:r>
          </a:p>
          <a:p>
            <a:pPr marL="610235" marR="2320290" indent="274320">
              <a:lnSpc>
                <a:spcPts val="1610"/>
              </a:lnSpc>
              <a:spcBef>
                <a:spcPts val="140"/>
              </a:spcBef>
            </a:pPr>
            <a:r>
              <a:rPr sz="1400" spc="-10" dirty="0">
                <a:latin typeface="Tahoma"/>
                <a:cs typeface="Tahoma"/>
              </a:rPr>
              <a:t>root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temp;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else</a:t>
            </a:r>
            <a:endParaRPr sz="1400" dirty="0">
              <a:latin typeface="Tahoma"/>
              <a:cs typeface="Tahoma"/>
            </a:endParaRPr>
          </a:p>
          <a:p>
            <a:pPr marL="885190">
              <a:lnSpc>
                <a:spcPts val="1660"/>
              </a:lnSpc>
            </a:pPr>
            <a:r>
              <a:rPr sz="1400" spc="-10" dirty="0">
                <a:latin typeface="Tahoma"/>
                <a:cs typeface="Tahoma"/>
              </a:rPr>
              <a:t>insert(root,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temp);</a:t>
            </a:r>
            <a:endParaRPr sz="1400" dirty="0">
              <a:latin typeface="Tahoma"/>
              <a:cs typeface="Tahoma"/>
            </a:endParaRPr>
          </a:p>
          <a:p>
            <a:pPr marL="59245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Tahoma"/>
                <a:cs typeface="Tahoma"/>
              </a:rPr>
              <a:t>printf("\n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Do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you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want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enter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more(y/n)?</a:t>
            </a:r>
            <a:r>
              <a:rPr sz="1400" spc="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");</a:t>
            </a:r>
            <a:endParaRPr sz="1400" dirty="0">
              <a:latin typeface="Tahoma"/>
              <a:cs typeface="Tahoma"/>
            </a:endParaRPr>
          </a:p>
          <a:p>
            <a:pPr marL="35814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}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while(ch=='y'|ch=='Y');</a:t>
            </a:r>
            <a:endParaRPr sz="1400" dirty="0">
              <a:latin typeface="Tahoma"/>
              <a:cs typeface="Tahoma"/>
            </a:endParaRPr>
          </a:p>
          <a:p>
            <a:pPr marL="358140" marR="516255">
              <a:lnSpc>
                <a:spcPct val="107100"/>
              </a:lnSpc>
              <a:spcBef>
                <a:spcPts val="75"/>
              </a:spcBef>
            </a:pPr>
            <a:r>
              <a:rPr sz="1400" spc="-10" dirty="0">
                <a:latin typeface="Tahoma"/>
                <a:cs typeface="Tahoma"/>
              </a:rPr>
              <a:t>printf("\n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Inorder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traversal </a:t>
            </a:r>
            <a:r>
              <a:rPr sz="1400" spc="-5" dirty="0">
                <a:latin typeface="Tahoma"/>
                <a:cs typeface="Tahoma"/>
              </a:rPr>
              <a:t>of</a:t>
            </a:r>
            <a:r>
              <a:rPr sz="1400" spc="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tree:\t");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inorder(root);</a:t>
            </a:r>
            <a:endParaRPr sz="1400" dirty="0">
              <a:latin typeface="Tahoma"/>
              <a:cs typeface="Tahoma"/>
            </a:endParaRPr>
          </a:p>
          <a:p>
            <a:pPr marL="35814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Tahoma"/>
                <a:cs typeface="Tahoma"/>
              </a:rPr>
              <a:t>do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</a:p>
          <a:p>
            <a:pPr marL="704850">
              <a:lnSpc>
                <a:spcPts val="1645"/>
              </a:lnSpc>
            </a:pPr>
            <a:r>
              <a:rPr sz="1400" spc="-5" dirty="0">
                <a:latin typeface="Tahoma"/>
                <a:cs typeface="Tahoma"/>
              </a:rPr>
              <a:t>if(root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==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NULL){</a:t>
            </a:r>
            <a:endParaRPr sz="1400" dirty="0">
              <a:latin typeface="Tahoma"/>
              <a:cs typeface="Tahoma"/>
            </a:endParaRPr>
          </a:p>
          <a:p>
            <a:pPr marL="689610" marR="73025" indent="27432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Tahoma"/>
                <a:cs typeface="Tahoma"/>
              </a:rPr>
              <a:t>printf("\n </a:t>
            </a:r>
            <a:r>
              <a:rPr sz="1400" spc="-5" dirty="0">
                <a:latin typeface="Tahoma"/>
                <a:cs typeface="Tahoma"/>
              </a:rPr>
              <a:t>No </a:t>
            </a:r>
            <a:r>
              <a:rPr sz="1400" spc="-15" dirty="0">
                <a:latin typeface="Tahoma"/>
                <a:cs typeface="Tahoma"/>
              </a:rPr>
              <a:t>key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15" dirty="0">
                <a:latin typeface="Tahoma"/>
                <a:cs typeface="Tahoma"/>
              </a:rPr>
              <a:t>delete!"); return </a:t>
            </a:r>
            <a:r>
              <a:rPr sz="1400" spc="-5" dirty="0">
                <a:latin typeface="Tahoma"/>
                <a:cs typeface="Tahoma"/>
              </a:rPr>
              <a:t>0; </a:t>
            </a:r>
            <a:r>
              <a:rPr sz="1400" dirty="0">
                <a:latin typeface="Tahoma"/>
                <a:cs typeface="Tahoma"/>
              </a:rPr>
              <a:t>} </a:t>
            </a:r>
            <a:r>
              <a:rPr sz="1400" spc="-4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else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56396" y="3284220"/>
            <a:ext cx="807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getchar();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8744" y="3284220"/>
            <a:ext cx="1416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scanf(“%c”,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&amp;ch);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175" y="5030723"/>
            <a:ext cx="5133340" cy="6597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7020" marR="1123315" indent="-3175">
              <a:lnSpc>
                <a:spcPct val="101400"/>
              </a:lnSpc>
              <a:spcBef>
                <a:spcPts val="75"/>
              </a:spcBef>
              <a:tabLst>
                <a:tab pos="2423160" algn="l"/>
              </a:tabLst>
            </a:pPr>
            <a:r>
              <a:rPr sz="1400" spc="-15" dirty="0">
                <a:latin typeface="Tahoma"/>
                <a:cs typeface="Tahoma"/>
              </a:rPr>
              <a:t>printf("\nDelete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what?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");	</a:t>
            </a:r>
            <a:r>
              <a:rPr sz="1400" spc="-15" dirty="0">
                <a:latin typeface="Tahoma"/>
                <a:cs typeface="Tahoma"/>
              </a:rPr>
              <a:t>scanf("%d", </a:t>
            </a:r>
            <a:r>
              <a:rPr sz="1400" spc="-10" dirty="0">
                <a:latin typeface="Tahoma"/>
                <a:cs typeface="Tahoma"/>
              </a:rPr>
              <a:t>&amp;item);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root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deleteNode(root,</a:t>
            </a:r>
            <a:r>
              <a:rPr sz="1400" spc="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item);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10"/>
              </a:lnSpc>
            </a:pPr>
            <a:r>
              <a:rPr sz="1400" spc="-15" dirty="0">
                <a:latin typeface="Tahoma"/>
                <a:cs typeface="Tahoma"/>
              </a:rPr>
              <a:t>printf("\nInorder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traversal </a:t>
            </a:r>
            <a:r>
              <a:rPr sz="1400" spc="-5" dirty="0">
                <a:latin typeface="Tahoma"/>
                <a:cs typeface="Tahoma"/>
              </a:rPr>
              <a:t>of </a:t>
            </a:r>
            <a:r>
              <a:rPr sz="1400" spc="-15" dirty="0">
                <a:latin typeface="Tahoma"/>
                <a:cs typeface="Tahoma"/>
              </a:rPr>
              <a:t>the </a:t>
            </a:r>
            <a:r>
              <a:rPr sz="1400" spc="-5" dirty="0">
                <a:latin typeface="Tahoma"/>
                <a:cs typeface="Tahoma"/>
              </a:rPr>
              <a:t>modified </a:t>
            </a:r>
            <a:r>
              <a:rPr sz="1400" spc="-15" dirty="0">
                <a:latin typeface="Tahoma"/>
                <a:cs typeface="Tahoma"/>
              </a:rPr>
              <a:t>tree </a:t>
            </a:r>
            <a:r>
              <a:rPr sz="1400" spc="-10" dirty="0">
                <a:latin typeface="Tahoma"/>
                <a:cs typeface="Tahoma"/>
              </a:rPr>
              <a:t>\t");</a:t>
            </a:r>
            <a:r>
              <a:rPr sz="1400" spc="2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inorder(root);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43250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5676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kern="0" spc="-20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Operation</a:t>
            </a:r>
            <a:r>
              <a:rPr lang="en-US" sz="3600" b="1" kern="0" spc="-10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kern="0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on</a:t>
            </a:r>
            <a:r>
              <a:rPr lang="en-US" sz="3600" b="1" kern="0" spc="-10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kern="0" spc="-95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BST:</a:t>
            </a:r>
            <a:r>
              <a:rPr lang="en-US" sz="3600" b="1" kern="0" spc="-10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kern="0" spc="-15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Search</a:t>
            </a:r>
            <a:endParaRPr sz="4400" dirty="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1845" y="1783809"/>
            <a:ext cx="6611620" cy="4283710"/>
            <a:chOff x="2801845" y="1783809"/>
            <a:chExt cx="6611620" cy="4283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1845" y="1783809"/>
              <a:ext cx="6611588" cy="42835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41599" y="2010468"/>
              <a:ext cx="1730375" cy="639445"/>
            </a:xfrm>
            <a:custGeom>
              <a:avLst/>
              <a:gdLst/>
              <a:ahLst/>
              <a:cxnLst/>
              <a:rect l="l" t="t" r="r" b="b"/>
              <a:pathLst>
                <a:path w="1730375" h="639444">
                  <a:moveTo>
                    <a:pt x="121036" y="475384"/>
                  </a:moveTo>
                  <a:lnTo>
                    <a:pt x="113986" y="477289"/>
                  </a:lnTo>
                  <a:lnTo>
                    <a:pt x="108000" y="481915"/>
                  </a:lnTo>
                  <a:lnTo>
                    <a:pt x="0" y="606635"/>
                  </a:lnTo>
                  <a:lnTo>
                    <a:pt x="161726" y="639255"/>
                  </a:lnTo>
                  <a:lnTo>
                    <a:pt x="169291" y="639253"/>
                  </a:lnTo>
                  <a:lnTo>
                    <a:pt x="176033" y="636448"/>
                  </a:lnTo>
                  <a:lnTo>
                    <a:pt x="181232" y="631320"/>
                  </a:lnTo>
                  <a:lnTo>
                    <a:pt x="184166" y="624347"/>
                  </a:lnTo>
                  <a:lnTo>
                    <a:pt x="184165" y="616783"/>
                  </a:lnTo>
                  <a:lnTo>
                    <a:pt x="182361" y="612446"/>
                  </a:lnTo>
                  <a:lnTo>
                    <a:pt x="41937" y="612446"/>
                  </a:lnTo>
                  <a:lnTo>
                    <a:pt x="29626" y="576389"/>
                  </a:lnTo>
                  <a:lnTo>
                    <a:pt x="96307" y="553620"/>
                  </a:lnTo>
                  <a:lnTo>
                    <a:pt x="136801" y="506855"/>
                  </a:lnTo>
                  <a:lnTo>
                    <a:pt x="140524" y="500270"/>
                  </a:lnTo>
                  <a:lnTo>
                    <a:pt x="141402" y="493020"/>
                  </a:lnTo>
                  <a:lnTo>
                    <a:pt x="139497" y="485969"/>
                  </a:lnTo>
                  <a:lnTo>
                    <a:pt x="134871" y="479983"/>
                  </a:lnTo>
                  <a:lnTo>
                    <a:pt x="128286" y="476262"/>
                  </a:lnTo>
                  <a:lnTo>
                    <a:pt x="121036" y="475384"/>
                  </a:lnTo>
                  <a:close/>
                </a:path>
                <a:path w="1730375" h="639444">
                  <a:moveTo>
                    <a:pt x="96307" y="553620"/>
                  </a:moveTo>
                  <a:lnTo>
                    <a:pt x="29626" y="576389"/>
                  </a:lnTo>
                  <a:lnTo>
                    <a:pt x="41937" y="612446"/>
                  </a:lnTo>
                  <a:lnTo>
                    <a:pt x="58209" y="606889"/>
                  </a:lnTo>
                  <a:lnTo>
                    <a:pt x="50180" y="606889"/>
                  </a:lnTo>
                  <a:lnTo>
                    <a:pt x="39545" y="575744"/>
                  </a:lnTo>
                  <a:lnTo>
                    <a:pt x="77149" y="575744"/>
                  </a:lnTo>
                  <a:lnTo>
                    <a:pt x="96307" y="553620"/>
                  </a:lnTo>
                  <a:close/>
                </a:path>
                <a:path w="1730375" h="639444">
                  <a:moveTo>
                    <a:pt x="108619" y="589676"/>
                  </a:moveTo>
                  <a:lnTo>
                    <a:pt x="41937" y="612446"/>
                  </a:lnTo>
                  <a:lnTo>
                    <a:pt x="182361" y="612446"/>
                  </a:lnTo>
                  <a:lnTo>
                    <a:pt x="181360" y="610040"/>
                  </a:lnTo>
                  <a:lnTo>
                    <a:pt x="176232" y="604841"/>
                  </a:lnTo>
                  <a:lnTo>
                    <a:pt x="169259" y="601907"/>
                  </a:lnTo>
                  <a:lnTo>
                    <a:pt x="108619" y="589676"/>
                  </a:lnTo>
                  <a:close/>
                </a:path>
                <a:path w="1730375" h="639444">
                  <a:moveTo>
                    <a:pt x="39545" y="575744"/>
                  </a:moveTo>
                  <a:lnTo>
                    <a:pt x="50180" y="606889"/>
                  </a:lnTo>
                  <a:lnTo>
                    <a:pt x="71558" y="582201"/>
                  </a:lnTo>
                  <a:lnTo>
                    <a:pt x="39545" y="575744"/>
                  </a:lnTo>
                  <a:close/>
                </a:path>
                <a:path w="1730375" h="639444">
                  <a:moveTo>
                    <a:pt x="71558" y="582201"/>
                  </a:moveTo>
                  <a:lnTo>
                    <a:pt x="50180" y="606889"/>
                  </a:lnTo>
                  <a:lnTo>
                    <a:pt x="58209" y="606889"/>
                  </a:lnTo>
                  <a:lnTo>
                    <a:pt x="108619" y="589676"/>
                  </a:lnTo>
                  <a:lnTo>
                    <a:pt x="71558" y="582201"/>
                  </a:lnTo>
                  <a:close/>
                </a:path>
                <a:path w="1730375" h="639444">
                  <a:moveTo>
                    <a:pt x="1717624" y="0"/>
                  </a:moveTo>
                  <a:lnTo>
                    <a:pt x="96307" y="553620"/>
                  </a:lnTo>
                  <a:lnTo>
                    <a:pt x="71558" y="582201"/>
                  </a:lnTo>
                  <a:lnTo>
                    <a:pt x="108619" y="589676"/>
                  </a:lnTo>
                  <a:lnTo>
                    <a:pt x="1729935" y="36056"/>
                  </a:lnTo>
                  <a:lnTo>
                    <a:pt x="1717624" y="0"/>
                  </a:lnTo>
                  <a:close/>
                </a:path>
                <a:path w="1730375" h="639444">
                  <a:moveTo>
                    <a:pt x="77149" y="575744"/>
                  </a:moveTo>
                  <a:lnTo>
                    <a:pt x="39545" y="575744"/>
                  </a:lnTo>
                  <a:lnTo>
                    <a:pt x="71558" y="582201"/>
                  </a:lnTo>
                  <a:lnTo>
                    <a:pt x="77149" y="575744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759" y="1484089"/>
            <a:ext cx="178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2"/>
                </a:solidFill>
                <a:latin typeface="Calibri"/>
                <a:cs typeface="Calibri"/>
              </a:rPr>
              <a:t>Compare</a:t>
            </a:r>
            <a:r>
              <a:rPr sz="1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/>
                </a:solidFill>
                <a:latin typeface="Calibri"/>
                <a:cs typeface="Calibri"/>
              </a:rPr>
              <a:t>root</a:t>
            </a:r>
            <a:endParaRPr sz="18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36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611124"/>
            <a:ext cx="83032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kern="0" spc="-20" dirty="0">
                <a:solidFill>
                  <a:prstClr val="white"/>
                </a:solidFill>
                <a:latin typeface="Arial"/>
                <a:cs typeface="Arial"/>
              </a:rPr>
              <a:t>Operation</a:t>
            </a:r>
            <a:r>
              <a:rPr lang="en-US" sz="3600" b="1" kern="0" spc="-10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en-US" sz="3600" b="1" kern="0" dirty="0">
                <a:solidFill>
                  <a:prstClr val="white"/>
                </a:solidFill>
                <a:latin typeface="Arial"/>
                <a:cs typeface="Arial"/>
              </a:rPr>
              <a:t>on</a:t>
            </a:r>
            <a:r>
              <a:rPr lang="en-US" sz="3600" b="1" kern="0" spc="-10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en-US" sz="3600" b="1" kern="0" spc="-95" dirty="0">
                <a:solidFill>
                  <a:prstClr val="white"/>
                </a:solidFill>
                <a:latin typeface="Arial"/>
                <a:cs typeface="Arial"/>
              </a:rPr>
              <a:t>BST:</a:t>
            </a:r>
            <a:r>
              <a:rPr lang="en-US" sz="3600" b="1" kern="0" spc="-10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en-US" sz="3600" b="1" kern="0" spc="-15" dirty="0">
                <a:solidFill>
                  <a:prstClr val="white"/>
                </a:solidFill>
                <a:latin typeface="Arial"/>
                <a:cs typeface="Arial"/>
              </a:rPr>
              <a:t>Search</a:t>
            </a:r>
            <a:endParaRPr lang="en-US" sz="4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845" y="1783809"/>
            <a:ext cx="6611588" cy="42835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8808" y="2407411"/>
            <a:ext cx="186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2"/>
                </a:solidFill>
                <a:latin typeface="Calibri"/>
                <a:cs typeface="Calibri"/>
              </a:rPr>
              <a:t>Compare</a:t>
            </a:r>
            <a:r>
              <a:rPr sz="1800" spc="-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/>
                </a:solidFill>
                <a:latin typeface="Calibri"/>
                <a:cs typeface="Calibri"/>
              </a:rPr>
              <a:t>node</a:t>
            </a:r>
          </a:p>
        </p:txBody>
      </p:sp>
      <p:sp>
        <p:nvSpPr>
          <p:cNvPr id="5" name="object 5"/>
          <p:cNvSpPr/>
          <p:nvPr/>
        </p:nvSpPr>
        <p:spPr>
          <a:xfrm>
            <a:off x="3733492" y="2904676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60" h="346710">
                <a:moveTo>
                  <a:pt x="564478" y="303197"/>
                </a:moveTo>
                <a:lnTo>
                  <a:pt x="502832" y="308366"/>
                </a:lnTo>
                <a:lnTo>
                  <a:pt x="485440" y="328941"/>
                </a:lnTo>
                <a:lnTo>
                  <a:pt x="487552" y="336205"/>
                </a:lnTo>
                <a:lnTo>
                  <a:pt x="492126" y="341898"/>
                </a:lnTo>
                <a:lnTo>
                  <a:pt x="498502" y="345460"/>
                </a:lnTo>
                <a:lnTo>
                  <a:pt x="506016" y="346332"/>
                </a:lnTo>
                <a:lnTo>
                  <a:pt x="659153" y="333491"/>
                </a:lnTo>
                <a:lnTo>
                  <a:pt x="628097" y="333491"/>
                </a:lnTo>
                <a:lnTo>
                  <a:pt x="564478" y="303197"/>
                </a:lnTo>
                <a:close/>
              </a:path>
              <a:path w="670560" h="346710">
                <a:moveTo>
                  <a:pt x="602152" y="300038"/>
                </a:moveTo>
                <a:lnTo>
                  <a:pt x="564478" y="303197"/>
                </a:lnTo>
                <a:lnTo>
                  <a:pt x="628097" y="333491"/>
                </a:lnTo>
                <a:lnTo>
                  <a:pt x="631178" y="327022"/>
                </a:lnTo>
                <a:lnTo>
                  <a:pt x="620546" y="327022"/>
                </a:lnTo>
                <a:lnTo>
                  <a:pt x="602152" y="300038"/>
                </a:lnTo>
                <a:close/>
              </a:path>
              <a:path w="670560" h="346710">
                <a:moveTo>
                  <a:pt x="565299" y="188235"/>
                </a:moveTo>
                <a:lnTo>
                  <a:pt x="557996" y="188272"/>
                </a:lnTo>
                <a:lnTo>
                  <a:pt x="551026" y="191212"/>
                </a:lnTo>
                <a:lnTo>
                  <a:pt x="545742" y="196625"/>
                </a:lnTo>
                <a:lnTo>
                  <a:pt x="543038" y="203409"/>
                </a:lnTo>
                <a:lnTo>
                  <a:pt x="543075" y="210712"/>
                </a:lnTo>
                <a:lnTo>
                  <a:pt x="546014" y="217683"/>
                </a:lnTo>
                <a:lnTo>
                  <a:pt x="580856" y="268796"/>
                </a:lnTo>
                <a:lnTo>
                  <a:pt x="644478" y="299092"/>
                </a:lnTo>
                <a:lnTo>
                  <a:pt x="628097" y="333491"/>
                </a:lnTo>
                <a:lnTo>
                  <a:pt x="659153" y="333491"/>
                </a:lnTo>
                <a:lnTo>
                  <a:pt x="670421" y="332546"/>
                </a:lnTo>
                <a:lnTo>
                  <a:pt x="577496" y="196222"/>
                </a:lnTo>
                <a:lnTo>
                  <a:pt x="572083" y="190939"/>
                </a:lnTo>
                <a:lnTo>
                  <a:pt x="565299" y="188235"/>
                </a:lnTo>
                <a:close/>
              </a:path>
              <a:path w="670560" h="346710">
                <a:moveTo>
                  <a:pt x="634695" y="297309"/>
                </a:moveTo>
                <a:lnTo>
                  <a:pt x="602152" y="300038"/>
                </a:lnTo>
                <a:lnTo>
                  <a:pt x="620546" y="327022"/>
                </a:lnTo>
                <a:lnTo>
                  <a:pt x="634695" y="297309"/>
                </a:lnTo>
                <a:close/>
              </a:path>
              <a:path w="670560" h="346710">
                <a:moveTo>
                  <a:pt x="640733" y="297309"/>
                </a:moveTo>
                <a:lnTo>
                  <a:pt x="634695" y="297309"/>
                </a:lnTo>
                <a:lnTo>
                  <a:pt x="620546" y="327022"/>
                </a:lnTo>
                <a:lnTo>
                  <a:pt x="631178" y="327022"/>
                </a:lnTo>
                <a:lnTo>
                  <a:pt x="644478" y="299092"/>
                </a:lnTo>
                <a:lnTo>
                  <a:pt x="640733" y="297309"/>
                </a:lnTo>
                <a:close/>
              </a:path>
              <a:path w="670560" h="346710">
                <a:moveTo>
                  <a:pt x="16380" y="0"/>
                </a:moveTo>
                <a:lnTo>
                  <a:pt x="0" y="34399"/>
                </a:lnTo>
                <a:lnTo>
                  <a:pt x="564478" y="303197"/>
                </a:lnTo>
                <a:lnTo>
                  <a:pt x="602152" y="300038"/>
                </a:lnTo>
                <a:lnTo>
                  <a:pt x="580856" y="268796"/>
                </a:lnTo>
                <a:lnTo>
                  <a:pt x="16380" y="0"/>
                </a:lnTo>
                <a:close/>
              </a:path>
              <a:path w="670560" h="346710">
                <a:moveTo>
                  <a:pt x="580856" y="268796"/>
                </a:moveTo>
                <a:lnTo>
                  <a:pt x="602152" y="300038"/>
                </a:lnTo>
                <a:lnTo>
                  <a:pt x="634695" y="297309"/>
                </a:lnTo>
                <a:lnTo>
                  <a:pt x="640733" y="297309"/>
                </a:lnTo>
                <a:lnTo>
                  <a:pt x="580856" y="268796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16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67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15" dirty="0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845" y="1783809"/>
            <a:ext cx="6611588" cy="42835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17340" y="2852420"/>
            <a:ext cx="186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2"/>
                </a:solidFill>
                <a:latin typeface="Calibri"/>
                <a:cs typeface="Calibri"/>
              </a:rPr>
              <a:t>Compare</a:t>
            </a:r>
            <a:r>
              <a:rPr sz="1800" spc="-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/>
                </a:solidFill>
                <a:latin typeface="Calibri"/>
                <a:cs typeface="Calibri"/>
              </a:rPr>
              <a:t>node</a:t>
            </a:r>
          </a:p>
        </p:txBody>
      </p:sp>
      <p:sp>
        <p:nvSpPr>
          <p:cNvPr id="5" name="object 5"/>
          <p:cNvSpPr/>
          <p:nvPr/>
        </p:nvSpPr>
        <p:spPr>
          <a:xfrm>
            <a:off x="3857216" y="3535074"/>
            <a:ext cx="554355" cy="278130"/>
          </a:xfrm>
          <a:custGeom>
            <a:avLst/>
            <a:gdLst/>
            <a:ahLst/>
            <a:cxnLst/>
            <a:rect l="l" t="t" r="r" b="b"/>
            <a:pathLst>
              <a:path w="554354" h="278129">
                <a:moveTo>
                  <a:pt x="109119" y="117880"/>
                </a:moveTo>
                <a:lnTo>
                  <a:pt x="102262" y="120393"/>
                </a:lnTo>
                <a:lnTo>
                  <a:pt x="96702" y="125524"/>
                </a:lnTo>
                <a:lnTo>
                  <a:pt x="0" y="259195"/>
                </a:lnTo>
                <a:lnTo>
                  <a:pt x="163955" y="277575"/>
                </a:lnTo>
                <a:lnTo>
                  <a:pt x="171491" y="276913"/>
                </a:lnTo>
                <a:lnTo>
                  <a:pt x="177964" y="273530"/>
                </a:lnTo>
                <a:lnTo>
                  <a:pt x="182695" y="267968"/>
                </a:lnTo>
                <a:lnTo>
                  <a:pt x="184830" y="261324"/>
                </a:lnTo>
                <a:lnTo>
                  <a:pt x="42282" y="261324"/>
                </a:lnTo>
                <a:lnTo>
                  <a:pt x="26870" y="226480"/>
                </a:lnTo>
                <a:lnTo>
                  <a:pt x="91312" y="197977"/>
                </a:lnTo>
                <a:lnTo>
                  <a:pt x="127571" y="147855"/>
                </a:lnTo>
                <a:lnTo>
                  <a:pt x="130705" y="140970"/>
                </a:lnTo>
                <a:lnTo>
                  <a:pt x="130946" y="133671"/>
                </a:lnTo>
                <a:lnTo>
                  <a:pt x="128433" y="126815"/>
                </a:lnTo>
                <a:lnTo>
                  <a:pt x="123303" y="121255"/>
                </a:lnTo>
                <a:lnTo>
                  <a:pt x="116417" y="118122"/>
                </a:lnTo>
                <a:lnTo>
                  <a:pt x="109119" y="117880"/>
                </a:lnTo>
                <a:close/>
              </a:path>
              <a:path w="554354" h="278129">
                <a:moveTo>
                  <a:pt x="91312" y="197977"/>
                </a:moveTo>
                <a:lnTo>
                  <a:pt x="26870" y="226480"/>
                </a:lnTo>
                <a:lnTo>
                  <a:pt x="42282" y="261324"/>
                </a:lnTo>
                <a:lnTo>
                  <a:pt x="56426" y="255068"/>
                </a:lnTo>
                <a:lnTo>
                  <a:pt x="50011" y="255068"/>
                </a:lnTo>
                <a:lnTo>
                  <a:pt x="36697" y="224970"/>
                </a:lnTo>
                <a:lnTo>
                  <a:pt x="71784" y="224970"/>
                </a:lnTo>
                <a:lnTo>
                  <a:pt x="91312" y="197977"/>
                </a:lnTo>
                <a:close/>
              </a:path>
              <a:path w="554354" h="278129">
                <a:moveTo>
                  <a:pt x="106724" y="232820"/>
                </a:moveTo>
                <a:lnTo>
                  <a:pt x="42282" y="261324"/>
                </a:lnTo>
                <a:lnTo>
                  <a:pt x="184830" y="261324"/>
                </a:lnTo>
                <a:lnTo>
                  <a:pt x="185009" y="260766"/>
                </a:lnTo>
                <a:lnTo>
                  <a:pt x="184348" y="253230"/>
                </a:lnTo>
                <a:lnTo>
                  <a:pt x="180965" y="246758"/>
                </a:lnTo>
                <a:lnTo>
                  <a:pt x="175402" y="242026"/>
                </a:lnTo>
                <a:lnTo>
                  <a:pt x="168200" y="239712"/>
                </a:lnTo>
                <a:lnTo>
                  <a:pt x="106724" y="232820"/>
                </a:lnTo>
                <a:close/>
              </a:path>
              <a:path w="554354" h="278129">
                <a:moveTo>
                  <a:pt x="36697" y="224970"/>
                </a:moveTo>
                <a:lnTo>
                  <a:pt x="50011" y="255068"/>
                </a:lnTo>
                <a:lnTo>
                  <a:pt x="69152" y="228608"/>
                </a:lnTo>
                <a:lnTo>
                  <a:pt x="36697" y="224970"/>
                </a:lnTo>
                <a:close/>
              </a:path>
              <a:path w="554354" h="278129">
                <a:moveTo>
                  <a:pt x="69152" y="228608"/>
                </a:moveTo>
                <a:lnTo>
                  <a:pt x="50011" y="255068"/>
                </a:lnTo>
                <a:lnTo>
                  <a:pt x="56426" y="255068"/>
                </a:lnTo>
                <a:lnTo>
                  <a:pt x="106724" y="232820"/>
                </a:lnTo>
                <a:lnTo>
                  <a:pt x="69152" y="228608"/>
                </a:lnTo>
                <a:close/>
              </a:path>
              <a:path w="554354" h="278129">
                <a:moveTo>
                  <a:pt x="538913" y="0"/>
                </a:moveTo>
                <a:lnTo>
                  <a:pt x="91312" y="197977"/>
                </a:lnTo>
                <a:lnTo>
                  <a:pt x="69152" y="228608"/>
                </a:lnTo>
                <a:lnTo>
                  <a:pt x="106724" y="232820"/>
                </a:lnTo>
                <a:lnTo>
                  <a:pt x="554324" y="34844"/>
                </a:lnTo>
                <a:lnTo>
                  <a:pt x="538913" y="0"/>
                </a:lnTo>
                <a:close/>
              </a:path>
              <a:path w="554354" h="278129">
                <a:moveTo>
                  <a:pt x="71784" y="224970"/>
                </a:moveTo>
                <a:lnTo>
                  <a:pt x="36697" y="224970"/>
                </a:lnTo>
                <a:lnTo>
                  <a:pt x="69152" y="228608"/>
                </a:lnTo>
                <a:lnTo>
                  <a:pt x="71784" y="22497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18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67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Operation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spc="-95" dirty="0"/>
              <a:t>BST:</a:t>
            </a:r>
            <a:r>
              <a:rPr spc="-10" dirty="0"/>
              <a:t> </a:t>
            </a:r>
            <a:r>
              <a:rPr spc="-15" dirty="0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845" y="1783809"/>
            <a:ext cx="6611588" cy="42835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0974" y="3489452"/>
            <a:ext cx="75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chemeClr val="tx2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chemeClr val="tx2"/>
                </a:solidFill>
                <a:latin typeface="Calibri"/>
                <a:cs typeface="Calibri"/>
              </a:rPr>
              <a:t>ound!!</a:t>
            </a:r>
          </a:p>
        </p:txBody>
      </p:sp>
    </p:spTree>
    <p:extLst>
      <p:ext uri="{BB962C8B-B14F-4D97-AF65-F5344CB8AC3E}">
        <p14:creationId xmlns:p14="http://schemas.microsoft.com/office/powerpoint/2010/main" val="37636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2167</Words>
  <Application>Microsoft Office PowerPoint</Application>
  <PresentationFormat>Widescreen</PresentationFormat>
  <Paragraphs>328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MT</vt:lpstr>
      <vt:lpstr>Calibri</vt:lpstr>
      <vt:lpstr>Calibri Light</vt:lpstr>
      <vt:lpstr>Consolas</vt:lpstr>
      <vt:lpstr>Lucida Sans Typewriter</vt:lpstr>
      <vt:lpstr>Tahoma</vt:lpstr>
      <vt:lpstr>Times New Roman</vt:lpstr>
      <vt:lpstr>Wingdings</vt:lpstr>
      <vt:lpstr>Office Theme</vt:lpstr>
      <vt:lpstr>PowerPoint Presentation</vt:lpstr>
      <vt:lpstr>Binary Search Tree</vt:lpstr>
      <vt:lpstr>Binary Search Tree</vt:lpstr>
      <vt:lpstr>Binary Search Tree</vt:lpstr>
      <vt:lpstr>Operation on BST: Search</vt:lpstr>
      <vt:lpstr>PowerPoint Presentation</vt:lpstr>
      <vt:lpstr>PowerPoint Presentation</vt:lpstr>
      <vt:lpstr>Operation on BST: Search</vt:lpstr>
      <vt:lpstr>Operation on BST: Search</vt:lpstr>
      <vt:lpstr>Operation on BST: Search</vt:lpstr>
      <vt:lpstr>Operation on BST: Search</vt:lpstr>
      <vt:lpstr>Operation on BST: Min &amp; Max</vt:lpstr>
      <vt:lpstr>Operation on BST: Successor</vt:lpstr>
      <vt:lpstr>Operation on BST: Successor</vt:lpstr>
      <vt:lpstr>Operation on BST: Successor (Code)</vt:lpstr>
      <vt:lpstr>Operation on BST: Predeccessor</vt:lpstr>
      <vt:lpstr>Operation on BST: Insert</vt:lpstr>
      <vt:lpstr>Operation on BST: Insert</vt:lpstr>
      <vt:lpstr>PowerPoint Presentation</vt:lpstr>
      <vt:lpstr>PowerPoint Presentation</vt:lpstr>
      <vt:lpstr>Operation on BST: Insert</vt:lpstr>
      <vt:lpstr>Operation on BST: Insert</vt:lpstr>
      <vt:lpstr>Operation on BST: Insert</vt:lpstr>
      <vt:lpstr>Operation on BST: Insert</vt:lpstr>
      <vt:lpstr>Operation on BST: Insert</vt:lpstr>
      <vt:lpstr>Operation on BST: Insert</vt:lpstr>
      <vt:lpstr>Operation on BST: Insert</vt:lpstr>
      <vt:lpstr>Operation on BST: Delete</vt:lpstr>
      <vt:lpstr>Operation on BST: Delete</vt:lpstr>
      <vt:lpstr>Operation on BST: Delete</vt:lpstr>
      <vt:lpstr>Operation on BST: Delete</vt:lpstr>
      <vt:lpstr>Operation on BST: Delete</vt:lpstr>
      <vt:lpstr>Operation on BST: Delete</vt:lpstr>
      <vt:lpstr>Operation on BST: Delete</vt:lpstr>
      <vt:lpstr>PowerPoint Presentation</vt:lpstr>
      <vt:lpstr>Operation on BST: Delete</vt:lpstr>
      <vt:lpstr>Operation on BST: Delete</vt:lpstr>
      <vt:lpstr>Operation on BST: Delete</vt:lpstr>
      <vt:lpstr>Operation on BST: Delete</vt:lpstr>
      <vt:lpstr>Operation on BST: Simulation</vt:lpstr>
      <vt:lpstr>Sorting with BST</vt:lpstr>
      <vt:lpstr>BST: Remarks</vt:lpstr>
      <vt:lpstr>Balanced BST</vt:lpstr>
      <vt:lpstr>Codes for BST</vt:lpstr>
      <vt:lpstr>Codes for BST</vt:lpstr>
      <vt:lpstr>BST Deletion </vt:lpstr>
      <vt:lpstr>BST Deletion(continued) </vt:lpstr>
      <vt:lpstr>BST Deletion(continued) </vt:lpstr>
      <vt:lpstr>BST Deletion(continued) </vt:lpstr>
      <vt:lpstr>Codes for BST</vt:lpstr>
      <vt:lpstr>Codes for BST</vt:lpstr>
      <vt:lpstr>Codes for BST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1705040 - Umama Rahman</cp:lastModifiedBy>
  <cp:revision>327</cp:revision>
  <dcterms:created xsi:type="dcterms:W3CDTF">2022-06-16T11:58:56Z</dcterms:created>
  <dcterms:modified xsi:type="dcterms:W3CDTF">2024-03-30T14:57:25Z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