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78" r:id="rId3"/>
    <p:sldId id="279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6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D3A"/>
    <a:srgbClr val="7AF88F"/>
    <a:srgbClr val="B9B9B9"/>
    <a:srgbClr val="F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0F817-F997-4BDC-AC74-26B65EFB37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D5022-0398-4A5B-92D0-8DCAEC3C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D5022-0398-4A5B-92D0-8DCAEC3C86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4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8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</p:spPr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69072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9144000" h="635">
                <a:moveTo>
                  <a:pt x="0" y="384"/>
                </a:moveTo>
                <a:lnTo>
                  <a:pt x="9143999" y="384"/>
                </a:lnTo>
                <a:lnTo>
                  <a:pt x="9143999" y="0"/>
                </a:lnTo>
                <a:lnTo>
                  <a:pt x="0" y="0"/>
                </a:lnTo>
                <a:lnTo>
                  <a:pt x="0" y="38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9"/>
            <a:ext cx="12192000" cy="4633595"/>
          </a:xfrm>
          <a:custGeom>
            <a:avLst/>
            <a:gdLst/>
            <a:ahLst/>
            <a:cxnLst/>
            <a:rect l="l" t="t" r="r" b="b"/>
            <a:pathLst>
              <a:path w="9144000" h="4633595">
                <a:moveTo>
                  <a:pt x="0" y="4633564"/>
                </a:moveTo>
                <a:lnTo>
                  <a:pt x="9143999" y="4633564"/>
                </a:lnTo>
                <a:lnTo>
                  <a:pt x="9143999" y="0"/>
                </a:lnTo>
                <a:lnTo>
                  <a:pt x="0" y="0"/>
                </a:lnTo>
                <a:lnTo>
                  <a:pt x="0" y="4633564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4633565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32408"/>
            <a:ext cx="12192000" cy="1270"/>
          </a:xfrm>
          <a:custGeom>
            <a:avLst/>
            <a:gdLst/>
            <a:ahLst/>
            <a:cxnLst/>
            <a:rect l="l" t="t" r="r" b="b"/>
            <a:pathLst>
              <a:path w="9144000" h="1269">
                <a:moveTo>
                  <a:pt x="0" y="890"/>
                </a:moveTo>
                <a:lnTo>
                  <a:pt x="9143999" y="890"/>
                </a:lnTo>
                <a:lnTo>
                  <a:pt x="9143999" y="0"/>
                </a:lnTo>
                <a:lnTo>
                  <a:pt x="0" y="0"/>
                </a:lnTo>
                <a:lnTo>
                  <a:pt x="0" y="890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475740"/>
          </a:xfrm>
          <a:custGeom>
            <a:avLst/>
            <a:gdLst/>
            <a:ahLst/>
            <a:cxnLst/>
            <a:rect l="l" t="t" r="r" b="b"/>
            <a:pathLst>
              <a:path w="9144000" h="1475740">
                <a:moveTo>
                  <a:pt x="0" y="1475258"/>
                </a:moveTo>
                <a:lnTo>
                  <a:pt x="9143999" y="1475258"/>
                </a:lnTo>
                <a:lnTo>
                  <a:pt x="9143999" y="0"/>
                </a:lnTo>
                <a:lnTo>
                  <a:pt x="0" y="0"/>
                </a:lnTo>
                <a:lnTo>
                  <a:pt x="0" y="1475258"/>
                </a:lnTo>
                <a:close/>
              </a:path>
            </a:pathLst>
          </a:custGeom>
          <a:solidFill>
            <a:srgbClr val="2388DB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0" y="1475259"/>
            <a:ext cx="12192000" cy="57150"/>
          </a:xfrm>
          <a:custGeom>
            <a:avLst/>
            <a:gdLst/>
            <a:ahLst/>
            <a:cxnLst/>
            <a:rect l="l" t="t" r="r" b="b"/>
            <a:pathLst>
              <a:path w="9144000" h="57150">
                <a:moveTo>
                  <a:pt x="0" y="0"/>
                </a:moveTo>
                <a:lnTo>
                  <a:pt x="9143999" y="0"/>
                </a:lnTo>
                <a:lnTo>
                  <a:pt x="9143999" y="57149"/>
                </a:lnTo>
                <a:lnTo>
                  <a:pt x="0" y="57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14901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969" y="196324"/>
            <a:ext cx="1077806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6969" y="1734186"/>
            <a:ext cx="10778067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8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8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12/26/21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30776" y="6491807"/>
            <a:ext cx="347133" cy="192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2388DB"/>
                </a:solidFill>
                <a:latin typeface="Arial MT"/>
                <a:cs typeface="Arial MT"/>
              </a:defRPr>
            </a:lvl1pPr>
          </a:lstStyle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0" y="1600200"/>
            <a:ext cx="9223368" cy="13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800" b="1" spc="-5" dirty="0">
                <a:solidFill>
                  <a:srgbClr val="FFFFFF"/>
                </a:solidFill>
                <a:latin typeface="Lucida Sans" panose="020B0602030504020204" pitchFamily="34" charset="0"/>
                <a:cs typeface="Arial"/>
              </a:rPr>
              <a:t>G</a:t>
            </a:r>
            <a:r>
              <a:rPr lang="en-US" sz="4800" b="1" spc="-5" dirty="0" err="1">
                <a:solidFill>
                  <a:srgbClr val="FFFFFF"/>
                </a:solidFill>
                <a:latin typeface="Lucida Sans" panose="020B0602030504020204" pitchFamily="34" charset="0"/>
                <a:cs typeface="Arial"/>
              </a:rPr>
              <a:t>raph</a:t>
            </a:r>
            <a:r>
              <a:rPr lang="en-US" sz="4800" b="1" spc="-5" dirty="0">
                <a:solidFill>
                  <a:srgbClr val="FFFFFF"/>
                </a:solidFill>
                <a:latin typeface="Lucida Sans" panose="020B0602030504020204" pitchFamily="34" charset="0"/>
                <a:cs typeface="Arial"/>
              </a:rPr>
              <a:t> Traversal algorithms</a:t>
            </a:r>
          </a:p>
          <a:p>
            <a:pPr marL="12700">
              <a:spcBef>
                <a:spcPts val="100"/>
              </a:spcBef>
            </a:pPr>
            <a:r>
              <a:rPr lang="en-US" sz="36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Lucida Sans" panose="020B0602030504020204" pitchFamily="34" charset="0"/>
                <a:cs typeface="Arial"/>
              </a:rPr>
              <a:t>BFS &amp;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099">
              <a:lnSpc>
                <a:spcPts val="1535"/>
              </a:lnSpc>
            </a:pPr>
            <a:fld id="{81D60167-4931-47E6-BA6A-407CBD079E47}" type="slidenum">
              <a:rPr lang="en-US" smtClean="0"/>
              <a:pPr marL="38099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083" y="2863533"/>
            <a:ext cx="4005018" cy="25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083" y="2863533"/>
            <a:ext cx="4005018" cy="258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84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45" y="2865349"/>
            <a:ext cx="4206402" cy="27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3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2628" y="2949731"/>
            <a:ext cx="4110682" cy="25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81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006" y="2846172"/>
            <a:ext cx="4153124" cy="262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939" y="2893680"/>
            <a:ext cx="3932120" cy="24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18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2448" y="2794161"/>
            <a:ext cx="4103050" cy="18175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1990" y="5383293"/>
            <a:ext cx="712463" cy="29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dirty="0"/>
              <a:t>Code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690687"/>
            <a:ext cx="4301359" cy="48021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95905" y="1690687"/>
            <a:ext cx="6096000" cy="36574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lang="en-US" b="1" spc="-5" dirty="0">
                <a:latin typeface="Courier New"/>
                <a:cs typeface="Courier New"/>
              </a:rPr>
              <a:t>BFS(G,</a:t>
            </a:r>
            <a:r>
              <a:rPr lang="en-US" b="1" spc="-50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s)</a:t>
            </a:r>
            <a:r>
              <a:rPr lang="en-US" b="1" spc="-45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{</a:t>
            </a:r>
            <a:endParaRPr lang="en-US" dirty="0">
              <a:latin typeface="Courier New"/>
              <a:cs typeface="Courier New"/>
            </a:endParaRPr>
          </a:p>
          <a:p>
            <a:pPr marL="243840">
              <a:lnSpc>
                <a:spcPts val="1910"/>
              </a:lnSpc>
            </a:pPr>
            <a:r>
              <a:rPr lang="en-US" b="1" spc="-10" dirty="0">
                <a:latin typeface="Courier New"/>
                <a:cs typeface="Courier New"/>
              </a:rPr>
              <a:t>initialize</a:t>
            </a:r>
            <a:r>
              <a:rPr lang="en-US" b="1" spc="-75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vertices;</a:t>
            </a:r>
            <a:endParaRPr lang="en-US" dirty="0">
              <a:latin typeface="Courier New"/>
              <a:cs typeface="Courier New"/>
            </a:endParaRPr>
          </a:p>
          <a:p>
            <a:pPr marL="243840">
              <a:lnSpc>
                <a:spcPts val="1910"/>
              </a:lnSpc>
              <a:spcBef>
                <a:spcPts val="70"/>
              </a:spcBef>
            </a:pPr>
            <a:r>
              <a:rPr lang="en-US" b="1" dirty="0">
                <a:latin typeface="Courier New"/>
                <a:cs typeface="Courier New"/>
              </a:rPr>
              <a:t>Q</a:t>
            </a:r>
            <a:r>
              <a:rPr lang="en-US" b="1" spc="-50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spc="-50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{s};</a:t>
            </a:r>
            <a:endParaRPr lang="en-US" dirty="0">
              <a:latin typeface="Courier New"/>
              <a:cs typeface="Courier New"/>
            </a:endParaRP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spc="-5" dirty="0">
                <a:latin typeface="Courier New"/>
                <a:cs typeface="Courier New"/>
              </a:rPr>
              <a:t>while</a:t>
            </a:r>
            <a:r>
              <a:rPr lang="en-US" b="1" spc="-30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(Q</a:t>
            </a:r>
            <a:r>
              <a:rPr lang="en-US" b="1" spc="-30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not</a:t>
            </a:r>
            <a:r>
              <a:rPr lang="en-US" b="1" spc="-30" dirty="0">
                <a:latin typeface="Courier New"/>
                <a:cs typeface="Courier New"/>
              </a:rPr>
              <a:t> </a:t>
            </a:r>
            <a:r>
              <a:rPr lang="en-US" b="1" spc="-5" dirty="0">
                <a:latin typeface="Courier New"/>
                <a:cs typeface="Courier New"/>
              </a:rPr>
              <a:t>empty)</a:t>
            </a:r>
            <a:r>
              <a:rPr lang="en-US" b="1" spc="-30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{ 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spc="-944" dirty="0">
                <a:latin typeface="Courier New"/>
                <a:cs typeface="Courier New"/>
              </a:rPr>
              <a:t> 	</a:t>
            </a:r>
            <a:r>
              <a:rPr lang="en-US" b="1" dirty="0">
                <a:latin typeface="Courier New"/>
                <a:cs typeface="Courier New"/>
              </a:rPr>
              <a:t>u</a:t>
            </a:r>
            <a:r>
              <a:rPr lang="en-US" b="1" spc="-35" dirty="0">
                <a:latin typeface="Courier New"/>
                <a:cs typeface="Courier New"/>
              </a:rPr>
              <a:t> </a:t>
            </a:r>
            <a:r>
              <a:rPr lang="en-US" b="1" dirty="0">
                <a:latin typeface="Courier New"/>
                <a:cs typeface="Courier New"/>
              </a:rPr>
              <a:t>=</a:t>
            </a:r>
            <a:r>
              <a:rPr lang="en-US" b="1" spc="-90" dirty="0">
                <a:latin typeface="Courier New"/>
                <a:cs typeface="Courier New"/>
              </a:rPr>
              <a:t> </a:t>
            </a:r>
            <a:r>
              <a:rPr lang="en-US" b="1" spc="-5" dirty="0" err="1">
                <a:latin typeface="Courier New"/>
                <a:cs typeface="Courier New"/>
              </a:rPr>
              <a:t>RemoveTop</a:t>
            </a:r>
            <a:r>
              <a:rPr lang="en-US" b="1" spc="-5" dirty="0">
                <a:latin typeface="Courier New"/>
                <a:cs typeface="Courier New"/>
              </a:rPr>
              <a:t>(Q);</a:t>
            </a:r>
            <a:endParaRPr lang="en-US" dirty="0">
              <a:latin typeface="Courier New"/>
              <a:cs typeface="Courier New"/>
            </a:endParaRP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spc="-5" dirty="0">
                <a:solidFill>
                  <a:srgbClr val="0000CC"/>
                </a:solidFill>
                <a:latin typeface="Courier New"/>
                <a:cs typeface="Courier New"/>
              </a:rPr>
              <a:t>	for</a:t>
            </a:r>
            <a:r>
              <a:rPr lang="en-US" b="1" spc="-3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each</a:t>
            </a:r>
            <a:r>
              <a:rPr lang="en-US" b="1" spc="-15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v</a:t>
            </a:r>
            <a:r>
              <a:rPr lang="en-US" b="1" spc="-3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rgbClr val="0000CC"/>
                </a:solidFill>
                <a:latin typeface="Cambria Math"/>
                <a:cs typeface="Cambria Math"/>
              </a:rPr>
              <a:t>∈</a:t>
            </a:r>
            <a:r>
              <a:rPr lang="en-US" spc="-35" dirty="0">
                <a:solidFill>
                  <a:srgbClr val="0000CC"/>
                </a:solidFill>
                <a:latin typeface="Cambria Math"/>
                <a:cs typeface="Cambria Math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u-&gt;</a:t>
            </a:r>
            <a:r>
              <a:rPr lang="en-US" b="1" dirty="0" err="1">
                <a:solidFill>
                  <a:srgbClr val="0000CC"/>
                </a:solidFill>
                <a:latin typeface="Courier New"/>
                <a:cs typeface="Courier New"/>
              </a:rPr>
              <a:t>adj</a:t>
            </a:r>
            <a:r>
              <a:rPr lang="en-US" b="1" spc="-70" dirty="0">
                <a:solidFill>
                  <a:srgbClr val="0000CC"/>
                </a:solidFill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{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	if(v-&gt;color == WHITE)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		v-&gt;color = GRAY;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		v-&gt;d = u-&gt;d + 1;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		v-&gt;p = u;	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		</a:t>
            </a:r>
            <a:r>
              <a:rPr lang="en-US" b="1" dirty="0" err="1">
                <a:solidFill>
                  <a:srgbClr val="0000CC"/>
                </a:solidFill>
                <a:latin typeface="Courier New"/>
                <a:cs typeface="Courier New"/>
              </a:rPr>
              <a:t>EnQueue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CC"/>
                </a:solidFill>
                <a:latin typeface="Courier New"/>
                <a:cs typeface="Courier New"/>
              </a:rPr>
              <a:t>Q,v</a:t>
            </a: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);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}</a:t>
            </a: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solidFill>
                  <a:srgbClr val="0000CC"/>
                </a:solidFill>
                <a:latin typeface="Courier New"/>
                <a:cs typeface="Courier New"/>
              </a:rPr>
              <a:t>	</a:t>
            </a:r>
            <a:r>
              <a:rPr lang="en-US" b="1" dirty="0">
                <a:latin typeface="Courier New"/>
                <a:cs typeface="Courier New"/>
              </a:rPr>
              <a:t>u-&gt;color = BLACK;</a:t>
            </a:r>
            <a:endParaRPr lang="en-US" b="1" dirty="0">
              <a:solidFill>
                <a:srgbClr val="0000CC"/>
              </a:solidFill>
              <a:latin typeface="Courier New"/>
              <a:cs typeface="Courier New"/>
            </a:endParaRPr>
          </a:p>
          <a:p>
            <a:pPr marL="472440" marR="154305" indent="-228600">
              <a:lnSpc>
                <a:spcPts val="1900"/>
              </a:lnSpc>
              <a:spcBef>
                <a:spcPts val="70"/>
              </a:spcBef>
            </a:pPr>
            <a:r>
              <a:rPr lang="en-US" b="1" dirty="0">
                <a:latin typeface="Courier New"/>
                <a:cs typeface="Courier New"/>
              </a:rPr>
              <a:t>}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95905" y="1690687"/>
            <a:ext cx="5357895" cy="37957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704595"/>
            <a:ext cx="5483861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Depth-First</a:t>
            </a:r>
            <a:r>
              <a:rPr sz="3400" spc="-40" dirty="0"/>
              <a:t> </a:t>
            </a:r>
            <a:r>
              <a:rPr sz="3400" spc="-15" dirty="0"/>
              <a:t>Search</a:t>
            </a:r>
            <a:endParaRPr sz="34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4274" y="1805940"/>
            <a:ext cx="10474325" cy="201465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000" i="1" spc="-10" dirty="0">
                <a:solidFill>
                  <a:srgbClr val="CC0000"/>
                </a:solidFill>
                <a:latin typeface="Arial MT"/>
                <a:cs typeface="Times New Roman"/>
              </a:rPr>
              <a:t>Depth-first</a:t>
            </a:r>
            <a:r>
              <a:rPr sz="2000" i="1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000" i="1" spc="-20" dirty="0">
                <a:solidFill>
                  <a:srgbClr val="CC0000"/>
                </a:solidFill>
                <a:latin typeface="Arial MT"/>
                <a:cs typeface="Times New Roman"/>
              </a:rPr>
              <a:t>search </a:t>
            </a:r>
            <a:r>
              <a:rPr sz="2000" spc="-20" dirty="0">
                <a:latin typeface="Arial MT"/>
                <a:cs typeface="Times New Roman"/>
              </a:rPr>
              <a:t>is</a:t>
            </a:r>
            <a:r>
              <a:rPr sz="2000" spc="-6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another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strategy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for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exploring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dirty="0">
                <a:latin typeface="Arial MT"/>
                <a:cs typeface="Times New Roman"/>
              </a:rPr>
              <a:t>a</a:t>
            </a:r>
            <a:r>
              <a:rPr sz="2000" spc="-114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graph</a:t>
            </a:r>
            <a:endParaRPr sz="20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000" spc="-15" dirty="0">
                <a:latin typeface="Arial MT"/>
                <a:cs typeface="Times New Roman"/>
              </a:rPr>
              <a:t>Explore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“deeper” </a:t>
            </a:r>
            <a:r>
              <a:rPr sz="2000" spc="-20" dirty="0">
                <a:latin typeface="Arial MT"/>
                <a:cs typeface="Times New Roman"/>
              </a:rPr>
              <a:t>in</a:t>
            </a:r>
            <a:r>
              <a:rPr sz="2000" spc="-5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-1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graph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whenever</a:t>
            </a:r>
            <a:r>
              <a:rPr sz="2000" spc="13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possible</a:t>
            </a:r>
            <a:endParaRPr sz="2000" dirty="0">
              <a:latin typeface="Arial MT"/>
              <a:cs typeface="Times New Roman"/>
            </a:endParaRPr>
          </a:p>
          <a:p>
            <a:pPr marL="384175" marR="5080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000" spc="-5" dirty="0">
                <a:latin typeface="Arial MT"/>
                <a:cs typeface="Times New Roman"/>
              </a:rPr>
              <a:t>Edges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are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explored </a:t>
            </a:r>
            <a:r>
              <a:rPr sz="2000" dirty="0">
                <a:latin typeface="Arial MT"/>
                <a:cs typeface="Times New Roman"/>
              </a:rPr>
              <a:t>out</a:t>
            </a:r>
            <a:r>
              <a:rPr sz="2000" spc="10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2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most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recently discovered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vertex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v </a:t>
            </a:r>
            <a:r>
              <a:rPr sz="2000" spc="-10" dirty="0">
                <a:latin typeface="Arial MT"/>
                <a:cs typeface="Times New Roman"/>
              </a:rPr>
              <a:t>that </a:t>
            </a:r>
            <a:r>
              <a:rPr sz="2000" spc="-20" dirty="0">
                <a:latin typeface="Arial MT"/>
                <a:cs typeface="Times New Roman"/>
              </a:rPr>
              <a:t>still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has</a:t>
            </a:r>
            <a:r>
              <a:rPr sz="2000" spc="-15" dirty="0">
                <a:latin typeface="Arial MT"/>
                <a:cs typeface="Times New Roman"/>
              </a:rPr>
              <a:t> unexplored </a:t>
            </a:r>
            <a:r>
              <a:rPr sz="2000" spc="-484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edges</a:t>
            </a:r>
            <a:endParaRPr sz="2000" dirty="0">
              <a:latin typeface="Arial MT"/>
              <a:cs typeface="Times New Roman"/>
            </a:endParaRPr>
          </a:p>
          <a:p>
            <a:pPr marL="384175" marR="412115" lvl="1" indent="-143510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000" spc="-15" dirty="0">
                <a:latin typeface="Arial MT"/>
                <a:cs typeface="Times New Roman"/>
              </a:rPr>
              <a:t>When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all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5" dirty="0">
                <a:latin typeface="Arial MT"/>
                <a:cs typeface="Times New Roman"/>
              </a:rPr>
              <a:t>of</a:t>
            </a:r>
            <a:r>
              <a:rPr sz="2000" spc="20" dirty="0">
                <a:latin typeface="Arial MT"/>
                <a:cs typeface="Times New Roman"/>
              </a:rPr>
              <a:t> </a:t>
            </a:r>
            <a:r>
              <a:rPr sz="2000" i="1" spc="-50" dirty="0">
                <a:latin typeface="Arial MT"/>
                <a:cs typeface="Times New Roman"/>
              </a:rPr>
              <a:t>v</a:t>
            </a:r>
            <a:r>
              <a:rPr sz="2000" spc="-50" dirty="0">
                <a:latin typeface="Arial MT"/>
                <a:cs typeface="Times New Roman"/>
              </a:rPr>
              <a:t>’s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edges </a:t>
            </a:r>
            <a:r>
              <a:rPr sz="2000" spc="-15" dirty="0">
                <a:latin typeface="Arial MT"/>
                <a:cs typeface="Times New Roman"/>
              </a:rPr>
              <a:t>have</a:t>
            </a:r>
            <a:r>
              <a:rPr sz="2000" spc="-3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been </a:t>
            </a:r>
            <a:r>
              <a:rPr sz="2000" spc="-15" dirty="0">
                <a:latin typeface="Arial MT"/>
                <a:cs typeface="Times New Roman"/>
              </a:rPr>
              <a:t>explored,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backtrack </a:t>
            </a:r>
            <a:r>
              <a:rPr sz="2000" dirty="0">
                <a:latin typeface="Arial MT"/>
                <a:cs typeface="Times New Roman"/>
              </a:rPr>
              <a:t>to</a:t>
            </a:r>
            <a:r>
              <a:rPr sz="2000" spc="2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the</a:t>
            </a:r>
            <a:r>
              <a:rPr sz="2000" spc="1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vertex</a:t>
            </a:r>
            <a:r>
              <a:rPr sz="2000" spc="-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from</a:t>
            </a:r>
            <a:r>
              <a:rPr sz="2000" spc="-15" dirty="0">
                <a:latin typeface="Arial MT"/>
                <a:cs typeface="Times New Roman"/>
              </a:rPr>
              <a:t> </a:t>
            </a:r>
            <a:r>
              <a:rPr sz="2000" spc="-20" dirty="0">
                <a:latin typeface="Arial MT"/>
                <a:cs typeface="Times New Roman"/>
              </a:rPr>
              <a:t>which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i="1" dirty="0">
                <a:latin typeface="Arial MT"/>
                <a:cs typeface="Times New Roman"/>
              </a:rPr>
              <a:t>v </a:t>
            </a:r>
            <a:r>
              <a:rPr sz="2000" spc="-5" dirty="0">
                <a:latin typeface="Arial MT"/>
                <a:cs typeface="Times New Roman"/>
              </a:rPr>
              <a:t>was </a:t>
            </a:r>
            <a:r>
              <a:rPr sz="2000" spc="-484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discovered</a:t>
            </a:r>
            <a:endParaRPr sz="2000" dirty="0">
              <a:latin typeface="Arial M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818" y="4549140"/>
            <a:ext cx="8450581" cy="105285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000" spc="-245" dirty="0">
                <a:latin typeface="Arial MT"/>
                <a:cs typeface="Times New Roman"/>
              </a:rPr>
              <a:t>V</a:t>
            </a:r>
            <a:r>
              <a:rPr sz="2000" spc="-30" dirty="0">
                <a:latin typeface="Arial MT"/>
                <a:cs typeface="Times New Roman"/>
              </a:rPr>
              <a:t>er</a:t>
            </a:r>
            <a:r>
              <a:rPr sz="2000" spc="-35" dirty="0">
                <a:latin typeface="Arial MT"/>
                <a:cs typeface="Times New Roman"/>
              </a:rPr>
              <a:t>ti</a:t>
            </a:r>
            <a:r>
              <a:rPr sz="2000" spc="-25" dirty="0">
                <a:latin typeface="Arial MT"/>
                <a:cs typeface="Times New Roman"/>
              </a:rPr>
              <a:t>ce</a:t>
            </a:r>
            <a:r>
              <a:rPr sz="2000" dirty="0">
                <a:latin typeface="Arial MT"/>
                <a:cs typeface="Times New Roman"/>
              </a:rPr>
              <a:t>s</a:t>
            </a:r>
            <a:r>
              <a:rPr sz="2000" spc="-60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i</a:t>
            </a:r>
            <a:r>
              <a:rPr sz="2000" spc="-15" dirty="0">
                <a:latin typeface="Arial MT"/>
                <a:cs typeface="Times New Roman"/>
              </a:rPr>
              <a:t>n</a:t>
            </a:r>
            <a:r>
              <a:rPr sz="2000" spc="-25" dirty="0">
                <a:latin typeface="Arial MT"/>
                <a:cs typeface="Times New Roman"/>
              </a:rPr>
              <a:t>iti</a:t>
            </a:r>
            <a:r>
              <a:rPr sz="2000" spc="-15" dirty="0">
                <a:latin typeface="Arial MT"/>
                <a:cs typeface="Times New Roman"/>
              </a:rPr>
              <a:t>a</a:t>
            </a:r>
            <a:r>
              <a:rPr sz="2000" spc="-25" dirty="0">
                <a:latin typeface="Arial MT"/>
                <a:cs typeface="Times New Roman"/>
              </a:rPr>
              <a:t>ll</a:t>
            </a:r>
            <a:r>
              <a:rPr sz="2000" dirty="0">
                <a:latin typeface="Arial MT"/>
                <a:cs typeface="Times New Roman"/>
              </a:rPr>
              <a:t>y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co</a:t>
            </a:r>
            <a:r>
              <a:rPr sz="2000" spc="-15" dirty="0">
                <a:latin typeface="Arial MT"/>
                <a:cs typeface="Times New Roman"/>
              </a:rPr>
              <a:t>l</a:t>
            </a:r>
            <a:r>
              <a:rPr sz="2000" spc="-10" dirty="0">
                <a:latin typeface="Arial MT"/>
                <a:cs typeface="Times New Roman"/>
              </a:rPr>
              <a:t>ore</a:t>
            </a:r>
            <a:r>
              <a:rPr sz="2000" dirty="0">
                <a:latin typeface="Arial MT"/>
                <a:cs typeface="Times New Roman"/>
              </a:rPr>
              <a:t>d</a:t>
            </a:r>
            <a:r>
              <a:rPr sz="2000" spc="9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w</a:t>
            </a:r>
            <a:r>
              <a:rPr sz="2000" spc="-15" dirty="0">
                <a:latin typeface="Arial MT"/>
                <a:cs typeface="Times New Roman"/>
              </a:rPr>
              <a:t>h</a:t>
            </a:r>
            <a:r>
              <a:rPr sz="2000" spc="-20" dirty="0">
                <a:latin typeface="Arial MT"/>
                <a:cs typeface="Times New Roman"/>
              </a:rPr>
              <a:t>it</a:t>
            </a:r>
            <a:r>
              <a:rPr sz="2000" dirty="0">
                <a:latin typeface="Arial MT"/>
                <a:cs typeface="Times New Roman"/>
              </a:rPr>
              <a:t>e</a:t>
            </a: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000" spc="-10" dirty="0">
                <a:latin typeface="Arial MT"/>
                <a:cs typeface="Times New Roman"/>
              </a:rPr>
              <a:t>Then</a:t>
            </a:r>
            <a:r>
              <a:rPr sz="2000" spc="-35" dirty="0">
                <a:latin typeface="Arial MT"/>
                <a:cs typeface="Times New Roman"/>
              </a:rPr>
              <a:t> </a:t>
            </a:r>
            <a:r>
              <a:rPr sz="2000" spc="-10" dirty="0">
                <a:latin typeface="Arial MT"/>
                <a:cs typeface="Times New Roman"/>
              </a:rPr>
              <a:t>colored</a:t>
            </a:r>
            <a:r>
              <a:rPr sz="2000" spc="-20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gr</a:t>
            </a:r>
            <a:r>
              <a:rPr lang="en-US" sz="2000" spc="-5" dirty="0">
                <a:latin typeface="Arial MT"/>
                <a:cs typeface="Times New Roman"/>
              </a:rPr>
              <a:t>a</a:t>
            </a:r>
            <a:r>
              <a:rPr sz="2000" spc="-5" dirty="0">
                <a:latin typeface="Arial MT"/>
                <a:cs typeface="Times New Roman"/>
              </a:rPr>
              <a:t>y</a:t>
            </a:r>
            <a:r>
              <a:rPr sz="2000" spc="-10" dirty="0">
                <a:latin typeface="Arial MT"/>
                <a:cs typeface="Times New Roman"/>
              </a:rPr>
              <a:t> when</a:t>
            </a:r>
            <a:r>
              <a:rPr sz="2000" spc="-25" dirty="0">
                <a:latin typeface="Arial MT"/>
                <a:cs typeface="Times New Roman"/>
              </a:rPr>
              <a:t> </a:t>
            </a:r>
            <a:r>
              <a:rPr sz="2000" spc="-15" dirty="0">
                <a:latin typeface="Arial MT"/>
                <a:cs typeface="Times New Roman"/>
              </a:rPr>
              <a:t>discovered</a:t>
            </a:r>
            <a:endParaRPr sz="20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000" spc="-10" dirty="0">
                <a:latin typeface="Arial MT"/>
                <a:cs typeface="Times New Roman"/>
              </a:rPr>
              <a:t>T</a:t>
            </a:r>
            <a:r>
              <a:rPr sz="2000" spc="-15" dirty="0">
                <a:latin typeface="Arial MT"/>
                <a:cs typeface="Times New Roman"/>
              </a:rPr>
              <a:t>he</a:t>
            </a:r>
            <a:r>
              <a:rPr sz="2000" dirty="0">
                <a:latin typeface="Arial MT"/>
                <a:cs typeface="Times New Roman"/>
              </a:rPr>
              <a:t>n</a:t>
            </a:r>
            <a:r>
              <a:rPr sz="2000" spc="-20" dirty="0">
                <a:latin typeface="Arial MT"/>
                <a:cs typeface="Times New Roman"/>
              </a:rPr>
              <a:t> b</a:t>
            </a:r>
            <a:r>
              <a:rPr sz="2000" spc="-30" dirty="0">
                <a:latin typeface="Arial MT"/>
                <a:cs typeface="Times New Roman"/>
              </a:rPr>
              <a:t>l</a:t>
            </a:r>
            <a:r>
              <a:rPr sz="2000" spc="-20" dirty="0">
                <a:latin typeface="Arial MT"/>
                <a:cs typeface="Times New Roman"/>
              </a:rPr>
              <a:t>ac</a:t>
            </a:r>
            <a:r>
              <a:rPr sz="2000" dirty="0">
                <a:latin typeface="Arial MT"/>
                <a:cs typeface="Times New Roman"/>
              </a:rPr>
              <a:t>k</a:t>
            </a:r>
            <a:r>
              <a:rPr sz="2000" spc="-45" dirty="0">
                <a:latin typeface="Arial MT"/>
                <a:cs typeface="Times New Roman"/>
              </a:rPr>
              <a:t> </a:t>
            </a:r>
            <a:r>
              <a:rPr sz="2000" spc="-5" dirty="0">
                <a:latin typeface="Arial MT"/>
                <a:cs typeface="Times New Roman"/>
              </a:rPr>
              <a:t>w</a:t>
            </a:r>
            <a:r>
              <a:rPr sz="2000" spc="-15" dirty="0">
                <a:latin typeface="Arial MT"/>
                <a:cs typeface="Times New Roman"/>
              </a:rPr>
              <a:t>h</a:t>
            </a:r>
            <a:r>
              <a:rPr sz="2000" spc="-10" dirty="0">
                <a:latin typeface="Arial MT"/>
                <a:cs typeface="Times New Roman"/>
              </a:rPr>
              <a:t>e</a:t>
            </a:r>
            <a:r>
              <a:rPr sz="2000" dirty="0">
                <a:latin typeface="Arial MT"/>
                <a:cs typeface="Times New Roman"/>
              </a:rPr>
              <a:t>n</a:t>
            </a:r>
            <a:r>
              <a:rPr sz="2000" spc="-170" dirty="0">
                <a:latin typeface="Arial MT"/>
                <a:cs typeface="Times New Roman"/>
              </a:rPr>
              <a:t> </a:t>
            </a:r>
            <a:r>
              <a:rPr sz="2000" spc="-25" dirty="0">
                <a:latin typeface="Arial MT"/>
                <a:cs typeface="Times New Roman"/>
              </a:rPr>
              <a:t>f</a:t>
            </a:r>
            <a:r>
              <a:rPr sz="2000" spc="-30" dirty="0">
                <a:latin typeface="Arial MT"/>
                <a:cs typeface="Times New Roman"/>
              </a:rPr>
              <a:t>i</a:t>
            </a:r>
            <a:r>
              <a:rPr sz="2000" spc="-20" dirty="0">
                <a:latin typeface="Arial MT"/>
                <a:cs typeface="Times New Roman"/>
              </a:rPr>
              <a:t>n</a:t>
            </a:r>
            <a:r>
              <a:rPr sz="2000" spc="-30" dirty="0">
                <a:latin typeface="Arial MT"/>
                <a:cs typeface="Times New Roman"/>
              </a:rPr>
              <a:t>i</a:t>
            </a:r>
            <a:r>
              <a:rPr sz="2000" spc="-25" dirty="0">
                <a:latin typeface="Arial MT"/>
                <a:cs typeface="Times New Roman"/>
              </a:rPr>
              <a:t>s</a:t>
            </a:r>
            <a:r>
              <a:rPr sz="2000" spc="-20" dirty="0">
                <a:latin typeface="Arial MT"/>
                <a:cs typeface="Times New Roman"/>
              </a:rPr>
              <a:t>h</a:t>
            </a:r>
            <a:r>
              <a:rPr sz="2000" spc="-25" dirty="0">
                <a:latin typeface="Arial MT"/>
                <a:cs typeface="Times New Roman"/>
              </a:rPr>
              <a:t>e</a:t>
            </a:r>
            <a:r>
              <a:rPr sz="2000" dirty="0">
                <a:latin typeface="Arial MT"/>
                <a:cs typeface="Times New Roman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4462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5304" y="2363007"/>
            <a:ext cx="6326310" cy="34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047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9195"/>
            <a:ext cx="373126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Graph</a:t>
            </a:r>
            <a:r>
              <a:rPr sz="3600" spc="-70" dirty="0"/>
              <a:t> </a:t>
            </a:r>
            <a:r>
              <a:rPr sz="3600" spc="-15" dirty="0"/>
              <a:t>Search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84274" y="1805940"/>
            <a:ext cx="9788525" cy="246092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5" dirty="0">
                <a:latin typeface="Arial MT"/>
                <a:cs typeface="Times New Roman"/>
              </a:rPr>
              <a:t>G</a:t>
            </a:r>
            <a:r>
              <a:rPr sz="2400" spc="-30" dirty="0">
                <a:latin typeface="Arial MT"/>
                <a:cs typeface="Times New Roman"/>
              </a:rPr>
              <a:t>i</a:t>
            </a:r>
            <a:r>
              <a:rPr sz="2400" spc="-20" dirty="0">
                <a:latin typeface="Arial MT"/>
                <a:cs typeface="Times New Roman"/>
              </a:rPr>
              <a:t>ven</a:t>
            </a:r>
            <a:r>
              <a:rPr sz="2400" dirty="0">
                <a:latin typeface="Arial MT"/>
                <a:cs typeface="Times New Roman"/>
              </a:rPr>
              <a:t>: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g</a:t>
            </a:r>
            <a:r>
              <a:rPr sz="2400" spc="-5" dirty="0">
                <a:latin typeface="Arial MT"/>
                <a:cs typeface="Times New Roman"/>
              </a:rPr>
              <a:t>ra</a:t>
            </a:r>
            <a:r>
              <a:rPr sz="2400" dirty="0">
                <a:latin typeface="Arial MT"/>
                <a:cs typeface="Times New Roman"/>
              </a:rPr>
              <a:t>ph G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=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(</a:t>
            </a:r>
            <a:r>
              <a:rPr sz="2400" spc="-270" dirty="0">
                <a:latin typeface="Arial MT"/>
                <a:cs typeface="Times New Roman"/>
              </a:rPr>
              <a:t>V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E</a:t>
            </a:r>
            <a:r>
              <a:rPr sz="2400" spc="-10" dirty="0">
                <a:latin typeface="Arial MT"/>
                <a:cs typeface="Times New Roman"/>
              </a:rPr>
              <a:t>)</a:t>
            </a:r>
            <a:r>
              <a:rPr sz="2400" dirty="0">
                <a:latin typeface="Arial MT"/>
                <a:cs typeface="Times New Roman"/>
              </a:rPr>
              <a:t>,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d</a:t>
            </a:r>
            <a:r>
              <a:rPr sz="2400" spc="-20" dirty="0">
                <a:latin typeface="Arial MT"/>
                <a:cs typeface="Times New Roman"/>
              </a:rPr>
              <a:t>i</a:t>
            </a:r>
            <a:r>
              <a:rPr sz="2400" spc="-15" dirty="0">
                <a:latin typeface="Arial MT"/>
                <a:cs typeface="Times New Roman"/>
              </a:rPr>
              <a:t>r</a:t>
            </a:r>
            <a:r>
              <a:rPr sz="2400" spc="-10" dirty="0">
                <a:latin typeface="Arial MT"/>
                <a:cs typeface="Times New Roman"/>
              </a:rPr>
              <a:t>ec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e</a:t>
            </a:r>
            <a:r>
              <a:rPr sz="2400" dirty="0">
                <a:latin typeface="Arial MT"/>
                <a:cs typeface="Times New Roman"/>
              </a:rPr>
              <a:t>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o</a:t>
            </a:r>
            <a:r>
              <a:rPr sz="2400" dirty="0">
                <a:latin typeface="Arial MT"/>
                <a:cs typeface="Times New Roman"/>
              </a:rPr>
              <a:t>r</a:t>
            </a:r>
            <a:r>
              <a:rPr sz="2400" spc="18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und</a:t>
            </a:r>
            <a:r>
              <a:rPr sz="2400" spc="-20" dirty="0">
                <a:latin typeface="Arial MT"/>
                <a:cs typeface="Times New Roman"/>
              </a:rPr>
              <a:t>i</a:t>
            </a:r>
            <a:r>
              <a:rPr sz="2400" spc="-15" dirty="0">
                <a:latin typeface="Arial MT"/>
                <a:cs typeface="Times New Roman"/>
              </a:rPr>
              <a:t>r</a:t>
            </a:r>
            <a:r>
              <a:rPr sz="2400" spc="-10" dirty="0">
                <a:latin typeface="Arial MT"/>
                <a:cs typeface="Times New Roman"/>
              </a:rPr>
              <a:t>ec</a:t>
            </a:r>
            <a:r>
              <a:rPr sz="2400" spc="-20" dirty="0">
                <a:latin typeface="Arial MT"/>
                <a:cs typeface="Times New Roman"/>
              </a:rPr>
              <a:t>t</a:t>
            </a:r>
            <a:r>
              <a:rPr sz="2400" spc="-10" dirty="0">
                <a:latin typeface="Arial MT"/>
                <a:cs typeface="Times New Roman"/>
              </a:rPr>
              <a:t>ed</a:t>
            </a:r>
            <a:endParaRPr sz="24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0" dirty="0">
                <a:latin typeface="Arial MT"/>
                <a:cs typeface="Times New Roman"/>
              </a:rPr>
              <a:t>Goal: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methodically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explore</a:t>
            </a:r>
            <a:r>
              <a:rPr sz="2400" spc="-20" dirty="0">
                <a:latin typeface="Arial MT"/>
                <a:cs typeface="Times New Roman"/>
              </a:rPr>
              <a:t> every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vertex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and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every</a:t>
            </a:r>
            <a:r>
              <a:rPr sz="2400" spc="8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edge</a:t>
            </a:r>
            <a:endParaRPr sz="24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20" dirty="0">
                <a:latin typeface="Arial MT"/>
                <a:cs typeface="Times New Roman"/>
              </a:rPr>
              <a:t>Ultimately: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build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0" dirty="0">
                <a:latin typeface="Arial MT"/>
                <a:cs typeface="Times New Roman"/>
              </a:rPr>
              <a:t> tree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on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</a:t>
            </a:r>
            <a:r>
              <a:rPr sz="2400" spc="15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graph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10" dirty="0">
                <a:latin typeface="Arial MT"/>
                <a:cs typeface="Times New Roman"/>
              </a:rPr>
              <a:t>Pick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vertex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as</a:t>
            </a:r>
            <a:r>
              <a:rPr sz="2400" spc="-10" dirty="0">
                <a:latin typeface="Arial MT"/>
                <a:cs typeface="Times New Roman"/>
              </a:rPr>
              <a:t> the</a:t>
            </a:r>
            <a:r>
              <a:rPr sz="2400" spc="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root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15" dirty="0">
                <a:latin typeface="Arial MT"/>
                <a:cs typeface="Times New Roman"/>
              </a:rPr>
              <a:t>Choose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certain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edges</a:t>
            </a:r>
            <a:r>
              <a:rPr sz="2400" spc="-6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to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produce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7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tree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15" dirty="0">
                <a:latin typeface="Arial MT"/>
                <a:cs typeface="Times New Roman"/>
              </a:rPr>
              <a:t>Note: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might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also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build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i="1" spc="-20" dirty="0">
                <a:solidFill>
                  <a:srgbClr val="CC0000"/>
                </a:solidFill>
                <a:latin typeface="Arial MT"/>
                <a:cs typeface="Times New Roman"/>
              </a:rPr>
              <a:t>forest</a:t>
            </a:r>
            <a:r>
              <a:rPr sz="2400" i="1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if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graph </a:t>
            </a:r>
            <a:r>
              <a:rPr sz="2400" spc="-10" dirty="0">
                <a:latin typeface="Arial MT"/>
                <a:cs typeface="Times New Roman"/>
              </a:rPr>
              <a:t>is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not</a:t>
            </a:r>
            <a:r>
              <a:rPr sz="2400" spc="-6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connected</a:t>
            </a:r>
            <a:endParaRPr sz="2400" dirty="0">
              <a:latin typeface="Arial M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455" y="4701540"/>
            <a:ext cx="5873115" cy="10560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8905" indent="-11620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128905" algn="l"/>
              </a:tabLst>
            </a:pPr>
            <a:r>
              <a:rPr sz="2000" spc="-10" dirty="0">
                <a:latin typeface="Arial MT"/>
                <a:cs typeface="Tahoma"/>
              </a:rPr>
              <a:t>There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are</a:t>
            </a:r>
            <a:r>
              <a:rPr sz="2000" spc="-20" dirty="0">
                <a:latin typeface="Arial MT"/>
                <a:cs typeface="Tahoma"/>
              </a:rPr>
              <a:t> </a:t>
            </a:r>
            <a:r>
              <a:rPr sz="2000" dirty="0">
                <a:latin typeface="Arial MT"/>
                <a:cs typeface="Tahoma"/>
              </a:rPr>
              <a:t>two</a:t>
            </a:r>
            <a:r>
              <a:rPr sz="2000" spc="-5" dirty="0">
                <a:latin typeface="Arial MT"/>
                <a:cs typeface="Tahoma"/>
              </a:rPr>
              <a:t> </a:t>
            </a:r>
            <a:r>
              <a:rPr sz="2000" spc="-10" dirty="0">
                <a:latin typeface="Arial MT"/>
                <a:cs typeface="Tahoma"/>
              </a:rPr>
              <a:t>standard</a:t>
            </a:r>
            <a:r>
              <a:rPr sz="2000" spc="-25" dirty="0">
                <a:latin typeface="Arial MT"/>
                <a:cs typeface="Tahoma"/>
              </a:rPr>
              <a:t> </a:t>
            </a:r>
            <a:r>
              <a:rPr sz="2000" spc="-15" dirty="0">
                <a:latin typeface="Arial MT"/>
                <a:cs typeface="Tahoma"/>
              </a:rPr>
              <a:t>graph </a:t>
            </a:r>
            <a:r>
              <a:rPr sz="2000" spc="-20" dirty="0">
                <a:latin typeface="Arial MT"/>
                <a:cs typeface="Tahoma"/>
              </a:rPr>
              <a:t>traversal </a:t>
            </a:r>
            <a:r>
              <a:rPr sz="2000" spc="-10" dirty="0">
                <a:latin typeface="Arial MT"/>
                <a:cs typeface="Tahoma"/>
              </a:rPr>
              <a:t>techniques:</a:t>
            </a:r>
            <a:endParaRPr sz="2000" dirty="0">
              <a:latin typeface="Arial MT"/>
              <a:cs typeface="Tahoma"/>
            </a:endParaRPr>
          </a:p>
          <a:p>
            <a:pPr marL="358140" lvl="1" indent="-116839">
              <a:lnSpc>
                <a:spcPct val="100000"/>
              </a:lnSpc>
              <a:spcBef>
                <a:spcPts val="310"/>
              </a:spcBef>
              <a:buSzPct val="95000"/>
              <a:buFont typeface="Wingdings"/>
              <a:buChar char=""/>
              <a:tabLst>
                <a:tab pos="358140" algn="l"/>
              </a:tabLst>
            </a:pP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Breadth-First</a:t>
            </a:r>
            <a:r>
              <a:rPr sz="2000" spc="-20" dirty="0">
                <a:solidFill>
                  <a:srgbClr val="CC0000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Search</a:t>
            </a:r>
            <a:r>
              <a:rPr sz="2000" dirty="0">
                <a:solidFill>
                  <a:srgbClr val="CC0000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(BFS)</a:t>
            </a:r>
            <a:endParaRPr sz="2000" dirty="0">
              <a:latin typeface="Arial MT"/>
              <a:cs typeface="Tahoma"/>
            </a:endParaRPr>
          </a:p>
          <a:p>
            <a:pPr marL="358140" lvl="1" indent="-116839">
              <a:lnSpc>
                <a:spcPct val="100000"/>
              </a:lnSpc>
              <a:spcBef>
                <a:spcPts val="290"/>
              </a:spcBef>
              <a:buSzPct val="95000"/>
              <a:buFont typeface="Wingdings"/>
              <a:buChar char=""/>
              <a:tabLst>
                <a:tab pos="358140" algn="l"/>
              </a:tabLst>
            </a:pP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Depth-First</a:t>
            </a:r>
            <a:r>
              <a:rPr sz="2000" spc="-20" dirty="0">
                <a:solidFill>
                  <a:srgbClr val="CC0000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Search</a:t>
            </a:r>
            <a:r>
              <a:rPr sz="2000" spc="-20" dirty="0">
                <a:solidFill>
                  <a:srgbClr val="CC0000"/>
                </a:solidFill>
                <a:latin typeface="Arial MT"/>
                <a:cs typeface="Tahoma"/>
              </a:rPr>
              <a:t> </a:t>
            </a:r>
            <a:r>
              <a:rPr sz="2000" spc="-10" dirty="0">
                <a:solidFill>
                  <a:srgbClr val="CC0000"/>
                </a:solidFill>
                <a:latin typeface="Arial MT"/>
                <a:cs typeface="Tahoma"/>
              </a:rPr>
              <a:t>(DFS)</a:t>
            </a:r>
            <a:endParaRPr sz="2000" dirty="0">
              <a:latin typeface="Arial M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6717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25672" y="2101532"/>
            <a:ext cx="6541134" cy="3757929"/>
            <a:chOff x="2825672" y="2101532"/>
            <a:chExt cx="6541134" cy="37579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304" y="2363007"/>
              <a:ext cx="6326310" cy="3496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5672" y="2101532"/>
              <a:ext cx="6540653" cy="3757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6436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25672" y="2101532"/>
            <a:ext cx="6541134" cy="3810635"/>
            <a:chOff x="2825672" y="2101532"/>
            <a:chExt cx="6541134" cy="38106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304" y="2363007"/>
              <a:ext cx="6326310" cy="3496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5672" y="2101532"/>
              <a:ext cx="6540653" cy="3757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753" y="2102764"/>
              <a:ext cx="6276827" cy="3809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527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16726" y="2070002"/>
            <a:ext cx="6550025" cy="3842385"/>
            <a:chOff x="2816726" y="2070002"/>
            <a:chExt cx="6550025" cy="3842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304" y="2363007"/>
              <a:ext cx="6326310" cy="34964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25672" y="2101532"/>
              <a:ext cx="6540653" cy="3757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2754" y="2102764"/>
              <a:ext cx="6276827" cy="3809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726" y="2070002"/>
              <a:ext cx="6443944" cy="3671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56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2926" y="2175640"/>
            <a:ext cx="6150052" cy="33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666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715" y="2196662"/>
            <a:ext cx="6166568" cy="34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7309" y="2026197"/>
            <a:ext cx="6116274" cy="33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73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5719" y="1912883"/>
            <a:ext cx="6236930" cy="350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783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016" y="1953446"/>
            <a:ext cx="6379525" cy="348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51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1757" y="1871991"/>
            <a:ext cx="6499968" cy="38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8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1319" y="1835572"/>
            <a:ext cx="6537383" cy="367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316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Breadth-First</a:t>
            </a:r>
            <a:r>
              <a:rPr sz="4400" spc="-60" dirty="0"/>
              <a:t> </a:t>
            </a:r>
            <a:r>
              <a:rPr sz="4400" spc="-15" dirty="0"/>
              <a:t>Search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184275" y="1805940"/>
            <a:ext cx="10245725" cy="286873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0" dirty="0">
                <a:latin typeface="Arial MT"/>
                <a:cs typeface="Times New Roman"/>
              </a:rPr>
              <a:t>“Explore”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graph,</a:t>
            </a:r>
            <a:r>
              <a:rPr sz="2400" spc="-3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turning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it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into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7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tree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10" dirty="0">
                <a:latin typeface="Arial MT"/>
                <a:cs typeface="Times New Roman"/>
              </a:rPr>
              <a:t>One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vertex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at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30" dirty="0">
                <a:latin typeface="Arial MT"/>
                <a:cs typeface="Times New Roman"/>
              </a:rPr>
              <a:t>time</a:t>
            </a:r>
            <a:endParaRPr sz="24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spc="-15" dirty="0">
                <a:latin typeface="Arial MT"/>
                <a:cs typeface="Times New Roman"/>
              </a:rPr>
              <a:t>Expand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frontier </a:t>
            </a:r>
            <a:r>
              <a:rPr sz="2400" spc="5" dirty="0">
                <a:latin typeface="Arial MT"/>
                <a:cs typeface="Times New Roman"/>
              </a:rPr>
              <a:t>of</a:t>
            </a:r>
            <a:r>
              <a:rPr sz="2400" spc="1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explored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vertices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across the </a:t>
            </a:r>
            <a:r>
              <a:rPr sz="2400" i="1" spc="-20" dirty="0">
                <a:latin typeface="Arial MT"/>
                <a:cs typeface="Times New Roman"/>
              </a:rPr>
              <a:t>breadth</a:t>
            </a:r>
            <a:r>
              <a:rPr sz="2400" i="1" spc="-15" dirty="0">
                <a:latin typeface="Arial MT"/>
                <a:cs typeface="Times New Roman"/>
              </a:rPr>
              <a:t> </a:t>
            </a:r>
            <a:r>
              <a:rPr sz="2400" spc="5" dirty="0">
                <a:latin typeface="Arial MT"/>
                <a:cs typeface="Times New Roman"/>
              </a:rPr>
              <a:t>of</a:t>
            </a:r>
            <a:r>
              <a:rPr sz="2400" spc="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frontier</a:t>
            </a:r>
            <a:endParaRPr lang="en-US" sz="2400" spc="-15" dirty="0">
              <a:latin typeface="Arial MT"/>
              <a:cs typeface="Times New Roman"/>
            </a:endParaRPr>
          </a:p>
          <a:p>
            <a:pPr marL="241300" lvl="1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tabLst>
                <a:tab pos="384810" algn="l"/>
              </a:tabLst>
            </a:pPr>
            <a:endParaRPr sz="2400" dirty="0">
              <a:latin typeface="Arial MT"/>
              <a:cs typeface="Times New Roman"/>
            </a:endParaRPr>
          </a:p>
          <a:p>
            <a:pPr marL="184150" indent="-171450">
              <a:lnSpc>
                <a:spcPct val="100000"/>
              </a:lnSpc>
              <a:spcBef>
                <a:spcPts val="310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4150" algn="l"/>
              </a:tabLst>
            </a:pPr>
            <a:r>
              <a:rPr sz="2400" spc="-10" dirty="0">
                <a:latin typeface="Arial MT"/>
                <a:cs typeface="Times New Roman"/>
              </a:rPr>
              <a:t>Builds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tree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over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</a:t>
            </a:r>
            <a:r>
              <a:rPr sz="2400" spc="2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graph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15" dirty="0">
                <a:latin typeface="Arial MT"/>
                <a:cs typeface="Times New Roman"/>
              </a:rPr>
              <a:t>Pick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a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i="1" spc="-20" dirty="0">
                <a:latin typeface="Arial MT"/>
                <a:cs typeface="Times New Roman"/>
              </a:rPr>
              <a:t>source </a:t>
            </a:r>
            <a:r>
              <a:rPr sz="2400" i="1" spc="-10" dirty="0">
                <a:latin typeface="Arial MT"/>
                <a:cs typeface="Times New Roman"/>
              </a:rPr>
              <a:t>vertex</a:t>
            </a:r>
            <a:r>
              <a:rPr sz="2400" i="1" spc="-20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to</a:t>
            </a:r>
            <a:r>
              <a:rPr sz="2400" spc="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be</a:t>
            </a:r>
            <a:r>
              <a:rPr sz="2400" spc="-4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the</a:t>
            </a:r>
            <a:r>
              <a:rPr sz="2400" spc="50" dirty="0">
                <a:latin typeface="Arial MT"/>
                <a:cs typeface="Times New Roman"/>
              </a:rPr>
              <a:t> </a:t>
            </a:r>
            <a:r>
              <a:rPr sz="2400" spc="5" dirty="0">
                <a:latin typeface="Arial MT"/>
                <a:cs typeface="Times New Roman"/>
              </a:rPr>
              <a:t>root</a:t>
            </a:r>
            <a:endParaRPr sz="2400" dirty="0">
              <a:latin typeface="Arial MT"/>
              <a:cs typeface="Times New Roman"/>
            </a:endParaRPr>
          </a:p>
          <a:p>
            <a:pPr marL="385445" lvl="1" indent="-144145">
              <a:lnSpc>
                <a:spcPct val="100000"/>
              </a:lnSpc>
              <a:spcBef>
                <a:spcPts val="310"/>
              </a:spcBef>
              <a:buClr>
                <a:srgbClr val="CC0000"/>
              </a:buClr>
              <a:buSzPct val="65000"/>
              <a:buFont typeface="Wingdings"/>
              <a:buChar char=""/>
              <a:tabLst>
                <a:tab pos="385445" algn="l"/>
              </a:tabLst>
            </a:pPr>
            <a:r>
              <a:rPr sz="2400" spc="-25" dirty="0">
                <a:latin typeface="Arial MT"/>
                <a:cs typeface="Times New Roman"/>
              </a:rPr>
              <a:t>Find</a:t>
            </a:r>
            <a:r>
              <a:rPr sz="2400" spc="-5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(“discover”) its</a:t>
            </a:r>
            <a:r>
              <a:rPr sz="2400" spc="-20" dirty="0">
                <a:latin typeface="Arial MT"/>
                <a:cs typeface="Times New Roman"/>
              </a:rPr>
              <a:t> children,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then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their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children,</a:t>
            </a:r>
            <a:r>
              <a:rPr sz="2400" spc="-15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etc.</a:t>
            </a:r>
            <a:endParaRPr sz="24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0218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2027" y="1889792"/>
            <a:ext cx="6593410" cy="36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3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475" y="1965279"/>
            <a:ext cx="6576900" cy="359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93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506" y="1974986"/>
            <a:ext cx="6454497" cy="363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6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270" y="1975944"/>
            <a:ext cx="6354868" cy="35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090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978" y="1950965"/>
            <a:ext cx="6409683" cy="35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05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/>
              <a:t>DFS</a:t>
            </a:r>
            <a:r>
              <a:rPr sz="3400" spc="-50" dirty="0"/>
              <a:t> </a:t>
            </a:r>
            <a:r>
              <a:rPr sz="3400" dirty="0"/>
              <a:t>-</a:t>
            </a:r>
            <a:r>
              <a:rPr sz="3400" spc="-45" dirty="0"/>
              <a:t> </a:t>
            </a:r>
            <a:r>
              <a:rPr sz="3400" spc="-15" dirty="0"/>
              <a:t>Example</a:t>
            </a:r>
            <a:endParaRPr sz="3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497" y="1957058"/>
            <a:ext cx="6533547" cy="36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6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0" dirty="0"/>
              <a:t> </a:t>
            </a:r>
            <a:r>
              <a:rPr sz="4400" dirty="0"/>
              <a:t>Code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5019" y="2270470"/>
            <a:ext cx="6921966" cy="42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8460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Breadth-First</a:t>
            </a:r>
            <a:r>
              <a:rPr sz="4400" spc="-60" dirty="0"/>
              <a:t> </a:t>
            </a:r>
            <a:r>
              <a:rPr sz="4400" spc="-15" dirty="0"/>
              <a:t>Search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184910" y="1805940"/>
            <a:ext cx="10473690" cy="370742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409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spc="-15" dirty="0">
                <a:latin typeface="Arial MT"/>
                <a:cs typeface="Times New Roman"/>
              </a:rPr>
              <a:t>Again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will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associate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vertex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“colors”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to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guide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the</a:t>
            </a:r>
            <a:r>
              <a:rPr sz="2400" spc="-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algorithm</a:t>
            </a:r>
            <a:endParaRPr sz="24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310"/>
              </a:spcBef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spc="-25" dirty="0">
                <a:solidFill>
                  <a:srgbClr val="CC0000"/>
                </a:solidFill>
                <a:latin typeface="Arial MT"/>
                <a:cs typeface="Times New Roman"/>
              </a:rPr>
              <a:t>White</a:t>
            </a:r>
            <a:r>
              <a:rPr sz="2400" spc="-4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spc="-15" dirty="0">
                <a:solidFill>
                  <a:srgbClr val="CC0000"/>
                </a:solidFill>
                <a:latin typeface="Arial MT"/>
                <a:cs typeface="Times New Roman"/>
              </a:rPr>
              <a:t>vertices</a:t>
            </a:r>
            <a:r>
              <a:rPr sz="2400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have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not</a:t>
            </a:r>
            <a:r>
              <a:rPr sz="2400" u="sng" spc="35" dirty="0">
                <a:uFill>
                  <a:solidFill>
                    <a:srgbClr val="FF0000"/>
                  </a:solidFill>
                </a:uFill>
                <a:latin typeface="Arial MT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FF0000"/>
                  </a:solidFill>
                </a:uFill>
                <a:latin typeface="Arial MT"/>
                <a:cs typeface="Times New Roman"/>
              </a:rPr>
              <a:t>b</a:t>
            </a:r>
            <a:r>
              <a:rPr sz="2400" spc="-10" dirty="0">
                <a:latin typeface="Arial MT"/>
                <a:cs typeface="Times New Roman"/>
              </a:rPr>
              <a:t>een</a:t>
            </a:r>
            <a:r>
              <a:rPr sz="2400" spc="18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discovered</a:t>
            </a:r>
            <a:endParaRPr sz="24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400" spc="-10" dirty="0">
                <a:latin typeface="Arial MT"/>
                <a:cs typeface="Times New Roman"/>
              </a:rPr>
              <a:t>A</a:t>
            </a:r>
            <a:r>
              <a:rPr sz="2400" spc="-25" dirty="0">
                <a:latin typeface="Arial MT"/>
                <a:cs typeface="Times New Roman"/>
              </a:rPr>
              <a:t>l</a:t>
            </a:r>
            <a:r>
              <a:rPr sz="2400" dirty="0">
                <a:latin typeface="Arial MT"/>
                <a:cs typeface="Times New Roman"/>
              </a:rPr>
              <a:t>l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ve</a:t>
            </a:r>
            <a:r>
              <a:rPr sz="2400" spc="-20" dirty="0">
                <a:latin typeface="Arial MT"/>
                <a:cs typeface="Times New Roman"/>
              </a:rPr>
              <a:t>r</a:t>
            </a:r>
            <a:r>
              <a:rPr sz="2400" spc="-25" dirty="0">
                <a:latin typeface="Arial MT"/>
                <a:cs typeface="Times New Roman"/>
              </a:rPr>
              <a:t>ti</a:t>
            </a:r>
            <a:r>
              <a:rPr sz="2400" spc="-15" dirty="0">
                <a:latin typeface="Arial MT"/>
                <a:cs typeface="Times New Roman"/>
              </a:rPr>
              <a:t>ce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s</a:t>
            </a:r>
            <a:r>
              <a:rPr sz="2400" spc="-5" dirty="0">
                <a:latin typeface="Arial MT"/>
                <a:cs typeface="Times New Roman"/>
              </a:rPr>
              <a:t>t</a:t>
            </a:r>
            <a:r>
              <a:rPr sz="2400" dirty="0">
                <a:latin typeface="Arial MT"/>
                <a:cs typeface="Times New Roman"/>
              </a:rPr>
              <a:t>art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ou</a:t>
            </a:r>
            <a:r>
              <a:rPr sz="2400" dirty="0">
                <a:latin typeface="Arial MT"/>
                <a:cs typeface="Times New Roman"/>
              </a:rPr>
              <a:t>t</a:t>
            </a:r>
            <a:r>
              <a:rPr sz="2400" spc="-20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w</a:t>
            </a:r>
            <a:r>
              <a:rPr sz="2400" spc="-20" dirty="0">
                <a:latin typeface="Arial MT"/>
                <a:cs typeface="Times New Roman"/>
              </a:rPr>
              <a:t>h</a:t>
            </a:r>
            <a:r>
              <a:rPr sz="2400" spc="-25" dirty="0">
                <a:latin typeface="Arial MT"/>
                <a:cs typeface="Times New Roman"/>
              </a:rPr>
              <a:t>it</a:t>
            </a:r>
            <a:r>
              <a:rPr sz="2400" dirty="0">
                <a:latin typeface="Arial MT"/>
                <a:cs typeface="Times New Roman"/>
              </a:rPr>
              <a:t>e</a:t>
            </a:r>
          </a:p>
          <a:p>
            <a:pPr marL="384810" lvl="1" indent="-143510">
              <a:lnSpc>
                <a:spcPct val="100000"/>
              </a:lnSpc>
              <a:spcBef>
                <a:spcPts val="310"/>
              </a:spcBef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sz="2400" spc="-5" dirty="0">
                <a:solidFill>
                  <a:srgbClr val="CC0000"/>
                </a:solidFill>
                <a:latin typeface="Arial MT"/>
                <a:cs typeface="Times New Roman"/>
              </a:rPr>
              <a:t>Grey </a:t>
            </a:r>
            <a:r>
              <a:rPr sz="2400" spc="-15" dirty="0">
                <a:solidFill>
                  <a:srgbClr val="CC0000"/>
                </a:solidFill>
                <a:latin typeface="Arial MT"/>
                <a:cs typeface="Times New Roman"/>
              </a:rPr>
              <a:t>vertices</a:t>
            </a:r>
            <a:r>
              <a:rPr sz="2400" spc="-2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are</a:t>
            </a:r>
            <a:r>
              <a:rPr sz="2400" spc="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discovered </a:t>
            </a:r>
            <a:r>
              <a:rPr sz="2400" spc="-10" dirty="0">
                <a:latin typeface="Arial MT"/>
                <a:cs typeface="Times New Roman"/>
              </a:rPr>
              <a:t>but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not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25" dirty="0">
                <a:latin typeface="Arial MT"/>
                <a:cs typeface="Times New Roman"/>
              </a:rPr>
              <a:t>fully</a:t>
            </a:r>
            <a:r>
              <a:rPr sz="2400" spc="17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explored</a:t>
            </a:r>
            <a:endParaRPr sz="24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290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sz="2400" spc="-10" dirty="0">
                <a:latin typeface="Arial MT"/>
                <a:cs typeface="Times New Roman"/>
              </a:rPr>
              <a:t>They</a:t>
            </a:r>
            <a:r>
              <a:rPr sz="2400" spc="-35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may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dirty="0">
                <a:latin typeface="Arial MT"/>
                <a:cs typeface="Times New Roman"/>
              </a:rPr>
              <a:t>be</a:t>
            </a:r>
            <a:r>
              <a:rPr sz="2400" spc="-1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adjacent</a:t>
            </a:r>
            <a:r>
              <a:rPr sz="2400" spc="-40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to </a:t>
            </a:r>
            <a:r>
              <a:rPr sz="2400" spc="-20" dirty="0">
                <a:latin typeface="Arial MT"/>
                <a:cs typeface="Times New Roman"/>
              </a:rPr>
              <a:t>white</a:t>
            </a:r>
            <a:r>
              <a:rPr sz="2400" spc="130" dirty="0">
                <a:latin typeface="Arial MT"/>
                <a:cs typeface="Times New Roman"/>
              </a:rPr>
              <a:t> </a:t>
            </a:r>
            <a:r>
              <a:rPr sz="2400" spc="-20" dirty="0">
                <a:latin typeface="Arial MT"/>
                <a:cs typeface="Times New Roman"/>
              </a:rPr>
              <a:t>vertices</a:t>
            </a:r>
            <a:endParaRPr lang="en-US" sz="2400" dirty="0">
              <a:latin typeface="Arial MT"/>
              <a:cs typeface="Times New Roman"/>
            </a:endParaRPr>
          </a:p>
          <a:p>
            <a:pPr marL="384810" lvl="1" indent="-143510">
              <a:lnSpc>
                <a:spcPct val="100000"/>
              </a:lnSpc>
              <a:spcBef>
                <a:spcPts val="310"/>
              </a:spcBef>
              <a:buSzPct val="65000"/>
              <a:buFont typeface="Wingdings"/>
              <a:buChar char=""/>
              <a:tabLst>
                <a:tab pos="384810" algn="l"/>
              </a:tabLst>
            </a:pPr>
            <a:r>
              <a:rPr lang="en-US" sz="2400" spc="-20" dirty="0">
                <a:solidFill>
                  <a:srgbClr val="CC0000"/>
                </a:solidFill>
                <a:latin typeface="Arial MT"/>
                <a:cs typeface="Times New Roman"/>
              </a:rPr>
              <a:t>Black</a:t>
            </a:r>
            <a:r>
              <a:rPr lang="en-US" sz="2400" spc="-25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lang="en-US" sz="2400" spc="-15" dirty="0">
                <a:solidFill>
                  <a:srgbClr val="CC0000"/>
                </a:solidFill>
                <a:latin typeface="Arial MT"/>
                <a:cs typeface="Times New Roman"/>
              </a:rPr>
              <a:t>vertices</a:t>
            </a:r>
            <a:r>
              <a:rPr lang="en-US" sz="2400" spc="-20" dirty="0">
                <a:solidFill>
                  <a:srgbClr val="CC0000"/>
                </a:solidFill>
                <a:latin typeface="Arial MT"/>
                <a:cs typeface="Times New Roman"/>
              </a:rPr>
              <a:t> </a:t>
            </a:r>
            <a:r>
              <a:rPr lang="en-US" sz="2400" spc="-5" dirty="0">
                <a:latin typeface="Arial MT"/>
                <a:cs typeface="Times New Roman"/>
              </a:rPr>
              <a:t>are</a:t>
            </a:r>
            <a:r>
              <a:rPr lang="en-US" sz="2400" spc="10" dirty="0">
                <a:latin typeface="Arial MT"/>
                <a:cs typeface="Times New Roman"/>
              </a:rPr>
              <a:t> </a:t>
            </a:r>
            <a:r>
              <a:rPr lang="en-US" sz="2400" spc="-15" dirty="0">
                <a:latin typeface="Arial MT"/>
                <a:cs typeface="Times New Roman"/>
              </a:rPr>
              <a:t>discovered </a:t>
            </a:r>
            <a:r>
              <a:rPr lang="en-US" sz="2400" spc="-10" dirty="0">
                <a:latin typeface="Arial MT"/>
                <a:cs typeface="Times New Roman"/>
              </a:rPr>
              <a:t>and</a:t>
            </a:r>
            <a:r>
              <a:rPr lang="en-US" sz="2400" spc="-15" dirty="0">
                <a:latin typeface="Arial MT"/>
                <a:cs typeface="Times New Roman"/>
              </a:rPr>
              <a:t> </a:t>
            </a:r>
            <a:r>
              <a:rPr lang="en-US" sz="2400" spc="-25" dirty="0">
                <a:latin typeface="Arial MT"/>
                <a:cs typeface="Times New Roman"/>
              </a:rPr>
              <a:t>fully</a:t>
            </a:r>
            <a:r>
              <a:rPr lang="en-US" sz="2400" spc="215" dirty="0">
                <a:latin typeface="Arial MT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Times New Roman"/>
              </a:rPr>
              <a:t>explored</a:t>
            </a:r>
            <a:endParaRPr lang="en-US" sz="2400" dirty="0">
              <a:latin typeface="Arial MT"/>
              <a:cs typeface="Times New Roman"/>
            </a:endParaRPr>
          </a:p>
          <a:p>
            <a:pPr marL="632460" lvl="2" indent="-163830">
              <a:lnSpc>
                <a:spcPct val="100000"/>
              </a:lnSpc>
              <a:spcBef>
                <a:spcPts val="315"/>
              </a:spcBef>
              <a:buClr>
                <a:srgbClr val="0033CC"/>
              </a:buClr>
              <a:buSzPct val="60000"/>
              <a:buFont typeface="Wingdings"/>
              <a:buChar char=""/>
              <a:tabLst>
                <a:tab pos="633095" algn="l"/>
              </a:tabLst>
            </a:pPr>
            <a:r>
              <a:rPr lang="en-US" sz="2400" spc="-10" dirty="0">
                <a:latin typeface="Arial MT"/>
                <a:cs typeface="Times New Roman"/>
              </a:rPr>
              <a:t>They</a:t>
            </a:r>
            <a:r>
              <a:rPr lang="en-US" sz="2400" spc="-25" dirty="0">
                <a:latin typeface="Arial MT"/>
                <a:cs typeface="Times New Roman"/>
              </a:rPr>
              <a:t> </a:t>
            </a:r>
            <a:r>
              <a:rPr lang="en-US" sz="2400" dirty="0">
                <a:latin typeface="Arial MT"/>
                <a:cs typeface="Times New Roman"/>
              </a:rPr>
              <a:t>are</a:t>
            </a:r>
            <a:r>
              <a:rPr lang="en-US" sz="2400" spc="20" dirty="0">
                <a:latin typeface="Arial MT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Times New Roman"/>
              </a:rPr>
              <a:t>adjacent</a:t>
            </a:r>
            <a:r>
              <a:rPr lang="en-US" sz="2400" spc="-40" dirty="0">
                <a:latin typeface="Arial MT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Times New Roman"/>
              </a:rPr>
              <a:t>only</a:t>
            </a:r>
            <a:r>
              <a:rPr lang="en-US" sz="2400" spc="-40" dirty="0">
                <a:latin typeface="Arial MT"/>
                <a:cs typeface="Times New Roman"/>
              </a:rPr>
              <a:t> </a:t>
            </a:r>
            <a:r>
              <a:rPr lang="en-US" sz="2400" spc="-5" dirty="0">
                <a:latin typeface="Arial MT"/>
                <a:cs typeface="Times New Roman"/>
              </a:rPr>
              <a:t>to </a:t>
            </a:r>
            <a:r>
              <a:rPr lang="en-US" sz="2400" spc="-10" dirty="0">
                <a:latin typeface="Arial MT"/>
                <a:cs typeface="Times New Roman"/>
              </a:rPr>
              <a:t>black </a:t>
            </a:r>
            <a:r>
              <a:rPr lang="en-US" sz="2400" spc="-5" dirty="0">
                <a:latin typeface="Arial MT"/>
                <a:cs typeface="Times New Roman"/>
              </a:rPr>
              <a:t>and</a:t>
            </a:r>
            <a:r>
              <a:rPr lang="en-US" sz="2400" spc="-15" dirty="0">
                <a:latin typeface="Arial MT"/>
                <a:cs typeface="Times New Roman"/>
              </a:rPr>
              <a:t> </a:t>
            </a:r>
            <a:r>
              <a:rPr lang="en-US" sz="2400" spc="-10" dirty="0">
                <a:latin typeface="Arial MT"/>
                <a:cs typeface="Times New Roman"/>
              </a:rPr>
              <a:t>grey</a:t>
            </a:r>
            <a:r>
              <a:rPr lang="en-US" sz="2400" spc="170" dirty="0">
                <a:latin typeface="Arial MT"/>
                <a:cs typeface="Times New Roman"/>
              </a:rPr>
              <a:t> </a:t>
            </a:r>
            <a:r>
              <a:rPr lang="en-US" sz="2400" spc="-20" dirty="0">
                <a:latin typeface="Arial MT"/>
                <a:cs typeface="Times New Roman"/>
              </a:rPr>
              <a:t>vertices</a:t>
            </a:r>
            <a:endParaRPr lang="en-US" sz="2400" dirty="0">
              <a:latin typeface="Arial MT"/>
              <a:cs typeface="Times New Roman"/>
            </a:endParaRPr>
          </a:p>
          <a:p>
            <a:pPr marL="468630" lvl="2">
              <a:lnSpc>
                <a:spcPct val="100000"/>
              </a:lnSpc>
              <a:spcBef>
                <a:spcPts val="315"/>
              </a:spcBef>
              <a:buClr>
                <a:srgbClr val="0033CC"/>
              </a:buClr>
              <a:buSzPct val="60000"/>
              <a:tabLst>
                <a:tab pos="633095" algn="l"/>
              </a:tabLst>
            </a:pPr>
            <a:endParaRPr sz="2800" dirty="0">
              <a:latin typeface="Arial MT"/>
              <a:cs typeface="Times New Roman"/>
            </a:endParaRPr>
          </a:p>
          <a:p>
            <a:pPr marL="183515" indent="-170815">
              <a:lnSpc>
                <a:spcPct val="100000"/>
              </a:lnSpc>
              <a:spcBef>
                <a:spcPts val="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183515" algn="l"/>
              </a:tabLst>
            </a:pPr>
            <a:r>
              <a:rPr sz="2400" spc="-10" dirty="0">
                <a:latin typeface="Arial MT"/>
                <a:cs typeface="Times New Roman"/>
              </a:rPr>
              <a:t>Explore</a:t>
            </a:r>
            <a:r>
              <a:rPr sz="2400" spc="-20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vertices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by</a:t>
            </a:r>
            <a:r>
              <a:rPr sz="2400" dirty="0">
                <a:latin typeface="Arial MT"/>
                <a:cs typeface="Times New Roman"/>
              </a:rPr>
              <a:t> </a:t>
            </a:r>
            <a:r>
              <a:rPr sz="2400" spc="-15" dirty="0">
                <a:latin typeface="Arial MT"/>
                <a:cs typeface="Times New Roman"/>
              </a:rPr>
              <a:t>scanning</a:t>
            </a:r>
            <a:r>
              <a:rPr sz="2400" spc="-25" dirty="0">
                <a:latin typeface="Arial MT"/>
                <a:cs typeface="Times New Roman"/>
              </a:rPr>
              <a:t> </a:t>
            </a:r>
            <a:r>
              <a:rPr sz="2400" spc="-10" dirty="0">
                <a:solidFill>
                  <a:srgbClr val="FF0066"/>
                </a:solidFill>
                <a:latin typeface="Arial MT"/>
                <a:cs typeface="Times New Roman"/>
              </a:rPr>
              <a:t>adjacency</a:t>
            </a:r>
            <a:r>
              <a:rPr sz="2400" spc="-20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400" spc="-10" dirty="0">
                <a:solidFill>
                  <a:srgbClr val="FF0066"/>
                </a:solidFill>
                <a:latin typeface="Arial MT"/>
                <a:cs typeface="Times New Roman"/>
              </a:rPr>
              <a:t>list</a:t>
            </a:r>
            <a:r>
              <a:rPr sz="2400" spc="-20" dirty="0">
                <a:solidFill>
                  <a:srgbClr val="FF0066"/>
                </a:solidFill>
                <a:latin typeface="Arial MT"/>
                <a:cs typeface="Times New Roman"/>
              </a:rPr>
              <a:t> </a:t>
            </a:r>
            <a:r>
              <a:rPr sz="2400" spc="-5" dirty="0">
                <a:latin typeface="Arial MT"/>
                <a:cs typeface="Times New Roman"/>
              </a:rPr>
              <a:t>of</a:t>
            </a:r>
            <a:r>
              <a:rPr sz="2400" spc="-1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grey</a:t>
            </a:r>
            <a:r>
              <a:rPr sz="2400" spc="465" dirty="0">
                <a:latin typeface="Arial MT"/>
                <a:cs typeface="Times New Roman"/>
              </a:rPr>
              <a:t> </a:t>
            </a:r>
            <a:r>
              <a:rPr sz="2400" spc="-10" dirty="0">
                <a:latin typeface="Arial MT"/>
                <a:cs typeface="Times New Roman"/>
              </a:rPr>
              <a:t>vertices</a:t>
            </a:r>
            <a:endParaRPr sz="2400" dirty="0">
              <a:latin typeface="Arial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226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0201" y="2966019"/>
            <a:ext cx="4433264" cy="18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288" y="3053454"/>
            <a:ext cx="4664799" cy="196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3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7574" y="3044928"/>
            <a:ext cx="4212273" cy="27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1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7078" y="2999652"/>
            <a:ext cx="4159597" cy="262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89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BFS</a:t>
            </a:r>
            <a:r>
              <a:rPr sz="4400" spc="-50" dirty="0"/>
              <a:t> </a:t>
            </a:r>
            <a:r>
              <a:rPr sz="4400" dirty="0"/>
              <a:t>–</a:t>
            </a:r>
            <a:r>
              <a:rPr sz="4400" spc="-45" dirty="0"/>
              <a:t> </a:t>
            </a:r>
            <a:r>
              <a:rPr sz="4400" spc="-15" dirty="0"/>
              <a:t>Example</a:t>
            </a:r>
            <a:endParaRPr sz="44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7783" y="2820329"/>
            <a:ext cx="4303563" cy="274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5DA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</TotalTime>
  <Words>502</Words>
  <Application>Microsoft Office PowerPoint</Application>
  <PresentationFormat>Widescreen</PresentationFormat>
  <Paragraphs>120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MT</vt:lpstr>
      <vt:lpstr>Calibri</vt:lpstr>
      <vt:lpstr>Cambria Math</vt:lpstr>
      <vt:lpstr>Courier New</vt:lpstr>
      <vt:lpstr>Lucida Sans</vt:lpstr>
      <vt:lpstr>Wingdings</vt:lpstr>
      <vt:lpstr>Office Theme</vt:lpstr>
      <vt:lpstr>PowerPoint Presentation</vt:lpstr>
      <vt:lpstr>Graph Search</vt:lpstr>
      <vt:lpstr>Breadth-First Search</vt:lpstr>
      <vt:lpstr>Breadth-First Search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Example</vt:lpstr>
      <vt:lpstr>BFS – Code</vt:lpstr>
      <vt:lpstr>Depth-First Search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- Example</vt:lpstr>
      <vt:lpstr>DFS –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1705040 - Umama Rahman</cp:lastModifiedBy>
  <cp:revision>404</cp:revision>
  <dcterms:created xsi:type="dcterms:W3CDTF">2022-06-16T11:58:56Z</dcterms:created>
  <dcterms:modified xsi:type="dcterms:W3CDTF">2024-04-15T07:06:26Z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