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3" r:id="rId16"/>
    <p:sldId id="272" r:id="rId17"/>
    <p:sldId id="274" r:id="rId18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Standard Template Libraries (STL) of C++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Tasmin Sanjida</a:t>
            </a:r>
            <a:endParaRPr lang="en-US"/>
          </a:p>
          <a:p>
            <a:r>
              <a:rPr lang="en-US"/>
              <a:t>United International University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Stack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 C++, the stack is a container that follows the Last In, First Out (LIFO) principle. It means that the element that is added last is the first one to be removed. </a:t>
            </a:r>
            <a:endParaRPr lang="en-US"/>
          </a:p>
          <a:p>
            <a:r>
              <a:rPr lang="en-US"/>
              <a:t>Need to include the &lt;stack&gt; header </a:t>
            </a:r>
            <a:r>
              <a:rPr lang="en-US">
                <a:sym typeface="+mn-ea"/>
              </a:rPr>
              <a:t>t</a:t>
            </a:r>
            <a:r>
              <a:rPr lang="en-US">
                <a:sym typeface="+mn-ea"/>
              </a:rPr>
              <a:t>o use the stack in C++</a:t>
            </a:r>
            <a:endParaRPr lang="en-US">
              <a:sym typeface="+mn-ea"/>
            </a:endParaRPr>
          </a:p>
          <a:p>
            <a:pPr marL="0" indent="457200">
              <a:buNone/>
            </a:pPr>
            <a:r>
              <a:rPr 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#include &lt;stack&gt;</a:t>
            </a: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>
                <a:sym typeface="+mn-ea"/>
              </a:rPr>
              <a:t>Declaring a Stack:</a:t>
            </a:r>
            <a:endParaRPr lang="en-US">
              <a:sym typeface="+mn-ea"/>
            </a:endParaRPr>
          </a:p>
          <a:p>
            <a:pPr marL="0" indent="457200">
              <a:buNone/>
            </a:pPr>
            <a:r>
              <a:rPr 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stack&lt;dataType&gt; stackName;</a:t>
            </a: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pPr marL="457200" lvl="1" indent="457200" algn="l">
              <a:buNone/>
            </a:pP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2840" y="1825625"/>
            <a:ext cx="5099685" cy="43516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Functions associated with Stack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36930" y="1738630"/>
          <a:ext cx="10516870" cy="418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0"/>
                <a:gridCol w="3862070"/>
              </a:tblGrid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empty() – Returns whether the stack is empty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stackName.empty();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0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size() – Returns the size of the stack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2"/>
                          </a:solidFill>
                        </a:rPr>
                        <a:t>stackName.size();</a:t>
                      </a:r>
                      <a:endParaRPr 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top() –To access the top element without removing it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2"/>
                          </a:solidFill>
                        </a:rPr>
                        <a:t>stackName.top();</a:t>
                      </a:r>
                      <a:endParaRPr 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09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push(element) – To add an element to the top of the stack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2"/>
                          </a:solidFill>
                        </a:rPr>
                        <a:t>stackNsmr.push(element);</a:t>
                      </a:r>
                      <a:endParaRPr 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pop() – Deletes the top element from the stack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2"/>
                          </a:solidFill>
                        </a:rPr>
                        <a:t>stackName.pop();</a:t>
                      </a:r>
                      <a:endParaRPr 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Queue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1564005"/>
            <a:ext cx="5181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/>
              <a:t>A queue is a container that follows the First In, First Out (FIFO) principle. It means that the element that is added first is the first one to be removed.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/>
              <a:t>To use the queue in C++, include the &lt;queue&gt; header</a:t>
            </a:r>
            <a:endParaRPr lang="en-US"/>
          </a:p>
          <a:p>
            <a:pPr marL="0" indent="0" algn="ctr">
              <a:buNone/>
            </a:pPr>
            <a:r>
              <a:rPr lang="en-US">
                <a:solidFill>
                  <a:schemeClr val="accent5"/>
                </a:solidFill>
              </a:rPr>
              <a:t>#include &lt;queue&gt;</a:t>
            </a:r>
            <a:endParaRPr lang="en-US">
              <a:solidFill>
                <a:schemeClr val="accent5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Declaring a Queue</a:t>
            </a:r>
            <a:endParaRPr 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5"/>
                </a:solidFill>
              </a:rPr>
              <a:t>queue&lt;int&gt; myQueue;</a:t>
            </a:r>
            <a:endParaRPr lang="en-US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25260" y="2200275"/>
            <a:ext cx="5181600" cy="32296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Queue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936625" y="1691005"/>
          <a:ext cx="10417810" cy="422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130"/>
                <a:gridCol w="3789680"/>
              </a:tblGrid>
              <a:tr h="844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Enqueue(push) :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 To add an element to the back of the queue, use the push function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queueName.push(element);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44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Dequeue (Pop):</a:t>
                      </a:r>
                      <a:r>
                        <a:rPr lang="en-US" sz="2400" b="0"/>
                        <a:t> To remove the front element from the queue, use the pop function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queueName.pop();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44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Front:</a:t>
                      </a:r>
                      <a:r>
                        <a:rPr lang="en-US" sz="2400" b="0"/>
                        <a:t> To access the front element without removing it, use the front function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queueName.front();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44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Back:</a:t>
                      </a:r>
                      <a:r>
                        <a:rPr lang="en-US" sz="2400" b="0"/>
                        <a:t> </a:t>
                      </a:r>
                      <a:r>
                        <a:rPr lang="en-US" sz="2400">
                          <a:sym typeface="+mn-ea"/>
                        </a:rPr>
                        <a:t>Returns a reference to the last element of the queue 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2"/>
                          </a:solidFill>
                          <a:sym typeface="+mn-ea"/>
                        </a:rPr>
                        <a:t>queueName.back();</a:t>
                      </a:r>
                      <a:endParaRPr lang="en-US" sz="2400" b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44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Empty:</a:t>
                      </a:r>
                      <a:r>
                        <a:rPr lang="en-US" sz="2400" b="0"/>
                        <a:t> To check if the queue is empty, use the empty function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queueName.empty();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Queue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936625" y="1691005"/>
          <a:ext cx="10417810" cy="441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190"/>
                <a:gridCol w="4198620"/>
              </a:tblGrid>
              <a:tr h="1219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Size :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 To get the number of elements in the queue, use the size function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queueName.size();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29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sym typeface="+mn-ea"/>
                        </a:rPr>
                        <a:t>swap()</a:t>
                      </a: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en-US" sz="2400" b="0"/>
                        <a:t> Exchange the contents of two queues but the queues must be of the same data type, although sizes may differ.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firstQueue.swap(secondQueue);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66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rgbClr val="C00000"/>
                          </a:solidFill>
                        </a:rPr>
                        <a:t>emplace():</a:t>
                      </a:r>
                      <a:r>
                        <a:rPr lang="en-US" sz="2400" b="0"/>
                        <a:t> Insert a new element into the queue container, the new element is added to the end of the queue.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queueName.emplace("Hello");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2"/>
                          </a:solidFill>
                          <a:sym typeface="+mn-ea"/>
                        </a:rPr>
                        <a:t>queueName</a:t>
                      </a:r>
                      <a:r>
                        <a:rPr lang="en-US" sz="2400" b="0">
                          <a:solidFill>
                            <a:schemeClr val="tx2"/>
                          </a:solidFill>
                        </a:rPr>
                        <a:t>.emplace("World");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1691005"/>
            <a:ext cx="5181600" cy="4351338"/>
          </a:xfrm>
        </p:spPr>
        <p:txBody>
          <a:bodyPr/>
          <a:p>
            <a:pPr marL="0" indent="0">
              <a:buNone/>
            </a:pPr>
            <a:r>
              <a:rPr lang="en-US"/>
              <a:t>A list is a container provided by the Standard Template Library (STL) that implements a doubly-linked list.</a:t>
            </a:r>
            <a:endParaRPr lang="en-US"/>
          </a:p>
          <a:p>
            <a:r>
              <a:rPr lang="en-US"/>
              <a:t>Need to include the &lt;list&gt; header </a:t>
            </a:r>
            <a:endParaRPr lang="en-US"/>
          </a:p>
          <a:p>
            <a:pPr marL="0" indent="0" algn="ctr">
              <a:buNone/>
            </a:pPr>
            <a:r>
              <a:rPr lang="en-US">
                <a:solidFill>
                  <a:srgbClr val="002060"/>
                </a:solidFill>
              </a:rPr>
              <a:t>#include &lt;list&gt;</a:t>
            </a:r>
            <a:endParaRPr lang="en-US">
              <a:solidFill>
                <a:srgbClr val="002060"/>
              </a:solidFill>
            </a:endParaRPr>
          </a:p>
          <a:p>
            <a:r>
              <a:rPr lang="en-US"/>
              <a:t>Declaration</a:t>
            </a:r>
            <a:endParaRPr lang="en-US"/>
          </a:p>
          <a:p>
            <a:pPr marL="0" indent="0" algn="ctr">
              <a:buNone/>
            </a:pPr>
            <a:r>
              <a:rPr lang="en-US">
                <a:solidFill>
                  <a:srgbClr val="002060"/>
                </a:solidFill>
              </a:rPr>
              <a:t>std::list&lt;dataType&gt; listName;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18250" y="2762885"/>
            <a:ext cx="5035550" cy="1885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List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920750" y="1602740"/>
          <a:ext cx="10434320" cy="450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5"/>
                <a:gridCol w="5114925"/>
              </a:tblGrid>
              <a:tr h="901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std::list&lt;dataType&gt; listName = {element1, element2, element3, .....};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01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front(): Returns the value of the first element in the list.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listName.front();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01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back(): Returns the value of the last element in the list.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listName.back();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01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push_front(): Adds a new element at the beginning of the list.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ym typeface="+mn-ea"/>
                        </a:rPr>
                        <a:t>listName</a:t>
                      </a:r>
                      <a:r>
                        <a:rPr lang="en-US" sz="2400" b="0"/>
                        <a:t>.push_front(element);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01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push_back(): Adds a new element at the end of the list.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ym typeface="+mn-ea"/>
                        </a:rPr>
                        <a:t>listName</a:t>
                      </a:r>
                      <a:r>
                        <a:rPr lang="en-US" sz="2400" b="0"/>
                        <a:t>.push_back(element);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List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950595" y="1626870"/>
          <a:ext cx="10403840" cy="511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170"/>
                <a:gridCol w="3328670"/>
              </a:tblGrid>
              <a:tr h="786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pop_front(): Removes the first element of the list and reduces the size by 1.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listName.pop_front();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6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/>
                        <a:t>pop_back(): Removes the last element of the list and reduces the size by 1.</a:t>
                      </a:r>
                      <a:endParaRPr lang="en-US" sz="20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listName</a:t>
                      </a:r>
                      <a:r>
                        <a:rPr lang="en-US" sz="2400" b="0"/>
                        <a:t>.pop_back();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6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/>
                        <a:t>insert(): Inserts new elements in the list before the element at a specified position.</a:t>
                      </a:r>
                      <a:endParaRPr lang="en-US" sz="20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listName</a:t>
                      </a:r>
                      <a:r>
                        <a:rPr lang="en-US" sz="2400" b="0"/>
                        <a:t>.insert(index, element);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6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/>
                        <a:t>size(): Returns the number of elements in the list.</a:t>
                      </a:r>
                      <a:endParaRPr lang="en-US" sz="20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listName</a:t>
                      </a:r>
                      <a:r>
                        <a:rPr lang="en-US" sz="2400" b="0"/>
                        <a:t>.size();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6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/>
                        <a:t>begin(): Returns an iterator pointing to the first element of the list.</a:t>
                      </a:r>
                      <a:endParaRPr lang="en-US" sz="20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listName</a:t>
                      </a:r>
                      <a:r>
                        <a:rPr lang="en-US" sz="2400" b="0"/>
                        <a:t>.begin();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86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0"/>
                        <a:t>end(): Returns an iterator pointing to the theoretical last element which follows the last element.</a:t>
                      </a:r>
                      <a:endParaRPr lang="en-US" sz="20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/>
                        <a:t> </a:t>
                      </a: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listName</a:t>
                      </a:r>
                      <a:r>
                        <a:rPr lang="en-US" sz="2400" b="0"/>
                        <a:t>.end();</a:t>
                      </a:r>
                      <a:endParaRPr lang="en-US" sz="2400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Explore More...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br>
              <a:rPr lang="en-US"/>
            </a:br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Standard Template Libraries (STL) of C++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The Standard Template Library (STL) is a set of C++ template classes to provide common programming data structures and functions such as </a:t>
            </a:r>
            <a:endParaRPr lang="en-US"/>
          </a:p>
          <a:p>
            <a:r>
              <a:rPr lang="en-US"/>
              <a:t>Stacks</a:t>
            </a:r>
            <a:endParaRPr lang="en-US"/>
          </a:p>
          <a:p>
            <a:r>
              <a:rPr lang="en-US"/>
              <a:t>Array</a:t>
            </a:r>
            <a:endParaRPr lang="en-US"/>
          </a:p>
          <a:p>
            <a:r>
              <a:rPr lang="en-US"/>
              <a:t>Vectors</a:t>
            </a:r>
            <a:endParaRPr lang="en-US"/>
          </a:p>
          <a:p>
            <a:r>
              <a:rPr lang="en-US"/>
              <a:t>Lists</a:t>
            </a:r>
            <a:endParaRPr lang="en-US"/>
          </a:p>
          <a:p>
            <a:r>
              <a:rPr lang="en-US"/>
              <a:t>Map and Set</a:t>
            </a:r>
            <a:endParaRPr lang="en-US"/>
          </a:p>
          <a:p>
            <a:r>
              <a:rPr lang="en-US"/>
              <a:t>Algorithms(sort, find, count_if)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Vectors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Vectors are dynamic arrays that can grow or shrink in size.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Ability to resize itself automatically when an element is inserted or deleted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They provide constant time access to elements and dynamic resizing.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68160" y="1825625"/>
            <a:ext cx="4486275" cy="38157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Vector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515175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US"/>
              <a:t>Need to include the &lt;vector&gt; header in C++ program </a:t>
            </a:r>
            <a:r>
              <a:rPr lang="en-US">
                <a:sym typeface="+mn-ea"/>
              </a:rPr>
              <a:t>t</a:t>
            </a:r>
            <a:r>
              <a:rPr lang="en-US">
                <a:sym typeface="+mn-ea"/>
              </a:rPr>
              <a:t>o use vectors</a:t>
            </a:r>
            <a:endParaRPr lang="en-US">
              <a:sym typeface="+mn-ea"/>
            </a:endParaRPr>
          </a:p>
          <a:p>
            <a:pPr marL="1371600" lvl="3" indent="457200" algn="l">
              <a:buNone/>
            </a:pPr>
            <a:r>
              <a:rPr lang="en-US" sz="3200" b="1">
                <a:solidFill>
                  <a:srgbClr val="002060"/>
                </a:solidFill>
              </a:rPr>
              <a:t>#include &lt;vector&gt;</a:t>
            </a:r>
            <a:endParaRPr lang="en-US" sz="3200" b="1">
              <a:solidFill>
                <a:srgbClr val="002060"/>
              </a:solidFill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Declaring Vectors</a:t>
            </a:r>
            <a:endParaRPr lang="en-US">
              <a:sym typeface="+mn-ea"/>
            </a:endParaRPr>
          </a:p>
          <a:p>
            <a:pPr marL="1371600" lvl="3" indent="457200" algn="l">
              <a:buFont typeface="Wingdings" panose="05000000000000000000" charset="0"/>
              <a:buNone/>
            </a:pPr>
            <a:r>
              <a:rPr lang="en-US" sz="3200" b="1">
                <a:solidFill>
                  <a:srgbClr val="002060"/>
                </a:solidFill>
                <a:sym typeface="+mn-ea"/>
              </a:rPr>
              <a:t>std::vector&lt;dataType&gt; vectorName;</a:t>
            </a:r>
            <a:endParaRPr lang="en-US" sz="3200" b="1">
              <a:solidFill>
                <a:srgbClr val="002060"/>
              </a:solidFill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3200">
                <a:sym typeface="+mn-ea"/>
              </a:rPr>
              <a:t>Initializing Vectors</a:t>
            </a:r>
            <a:endParaRPr lang="en-US" sz="3200">
              <a:sym typeface="+mn-ea"/>
            </a:endParaRPr>
          </a:p>
          <a:p>
            <a:pPr marL="1371600" lvl="3" indent="457200" algn="l">
              <a:buFont typeface="Wingdings" panose="05000000000000000000" charset="0"/>
              <a:buNone/>
            </a:pPr>
            <a:r>
              <a:rPr lang="en-US" sz="3200" b="1">
                <a:solidFill>
                  <a:srgbClr val="002060"/>
                </a:solidFill>
                <a:sym typeface="+mn-ea"/>
              </a:rPr>
              <a:t>std::vector&lt;int&gt; userVector = {1, 2, 3, 4, 5};</a:t>
            </a:r>
            <a:endParaRPr lang="en-US" sz="3200" b="1">
              <a:solidFill>
                <a:srgbClr val="002060"/>
              </a:solidFill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3200">
                <a:solidFill>
                  <a:schemeClr val="tx1"/>
                </a:solidFill>
                <a:sym typeface="+mn-ea"/>
              </a:rPr>
              <a:t>Print vector elements</a:t>
            </a:r>
            <a:endParaRPr lang="en-US" sz="3200">
              <a:solidFill>
                <a:schemeClr val="tx1"/>
              </a:solidFill>
              <a:sym typeface="+mn-ea"/>
            </a:endParaRPr>
          </a:p>
          <a:p>
            <a:pPr marL="1828800" lvl="4" indent="0" algn="l">
              <a:buFont typeface="Wingdings" panose="05000000000000000000" charset="0"/>
              <a:buNone/>
            </a:pPr>
            <a:r>
              <a:rPr lang="en-US" sz="2800" b="1">
                <a:solidFill>
                  <a:srgbClr val="002060"/>
                </a:solidFill>
                <a:sym typeface="+mn-ea"/>
              </a:rPr>
              <a:t>for (int num : anotherVector) {</a:t>
            </a:r>
            <a:endParaRPr lang="en-US" sz="2800" b="1">
              <a:solidFill>
                <a:srgbClr val="002060"/>
              </a:solidFill>
              <a:sym typeface="+mn-ea"/>
            </a:endParaRPr>
          </a:p>
          <a:p>
            <a:pPr marL="1828800" lvl="4" indent="0" algn="l">
              <a:buFont typeface="Wingdings" panose="05000000000000000000" charset="0"/>
              <a:buNone/>
            </a:pPr>
            <a:r>
              <a:rPr lang="en-US" sz="2800" b="1">
                <a:solidFill>
                  <a:srgbClr val="002060"/>
                </a:solidFill>
                <a:sym typeface="+mn-ea"/>
              </a:rPr>
              <a:t>        std::cout &lt;&lt; num &lt;&lt; " ";</a:t>
            </a:r>
            <a:endParaRPr lang="en-US" sz="2800" b="1">
              <a:solidFill>
                <a:srgbClr val="002060"/>
              </a:solidFill>
              <a:sym typeface="+mn-ea"/>
            </a:endParaRPr>
          </a:p>
          <a:p>
            <a:pPr marL="1828800" lvl="4" indent="0" algn="l">
              <a:buFont typeface="Wingdings" panose="05000000000000000000" charset="0"/>
              <a:buNone/>
            </a:pPr>
            <a:r>
              <a:rPr lang="en-US" sz="2800" b="1">
                <a:solidFill>
                  <a:srgbClr val="002060"/>
                </a:solidFill>
                <a:sym typeface="+mn-ea"/>
              </a:rPr>
              <a:t> }</a:t>
            </a:r>
            <a:endParaRPr lang="en-US" sz="28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Modifiers of a Vector 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71195" y="1591310"/>
          <a:ext cx="1050417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085"/>
                <a:gridCol w="5252085"/>
              </a:tblGrid>
              <a:tr h="1028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You can add elements to a vector using the </a:t>
                      </a: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push_back()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 method</a:t>
                      </a:r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002060"/>
                          </a:solidFill>
                          <a:sym typeface="+mn-ea"/>
                        </a:rPr>
                        <a:t>vectorName.push_back(element);</a:t>
                      </a:r>
                      <a:endParaRPr lang="en-US" sz="2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86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ym typeface="+mn-ea"/>
                        </a:rPr>
                        <a:t>You can remove elements from a vector using the </a:t>
                      </a: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pop_back()</a:t>
                      </a:r>
                      <a:r>
                        <a:rPr lang="en-US" sz="2800" b="0">
                          <a:sym typeface="+mn-ea"/>
                        </a:rPr>
                        <a:t> method</a:t>
                      </a:r>
                      <a:endParaRPr lang="en-US" sz="2800" b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2800" b="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sym typeface="+mn-ea"/>
                        </a:rPr>
                        <a:t>vectorName.pop_back();</a:t>
                      </a:r>
                      <a:endParaRPr lang="en-US" sz="2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77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You can assigns new values to the vector elements, replacing the old ones using the </a:t>
                      </a: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assign()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 method</a:t>
                      </a:r>
                      <a:endParaRPr 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sym typeface="+mn-ea"/>
                        </a:rPr>
                        <a:t>vectorName.assign({element1, element2, element3});</a:t>
                      </a:r>
                      <a:endParaRPr lang="en-US" sz="2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Modifiers of a Vector 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71195" y="1591310"/>
          <a:ext cx="11055985" cy="409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5"/>
                <a:gridCol w="5429250"/>
              </a:tblGrid>
              <a:tr h="1028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insert</a:t>
                      </a: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()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: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Inserts new elements before the element at the specified position.</a:t>
                      </a:r>
                      <a:endParaRPr 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002060"/>
                          </a:solidFill>
                          <a:sym typeface="+mn-ea"/>
                        </a:rPr>
                        <a:t>vectorName.insert(index, element);</a:t>
                      </a:r>
                      <a:endParaRPr lang="en-US" sz="2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86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erase():</a:t>
                      </a:r>
                      <a:r>
                        <a:rPr lang="en-US" sz="2800" b="0">
                          <a:sym typeface="+mn-ea"/>
                        </a:rPr>
                        <a:t>Removes elements from the specified position or range</a:t>
                      </a:r>
                      <a:endParaRPr lang="en-US" sz="2800" b="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sym typeface="+mn-ea"/>
                        </a:rPr>
                        <a:t>vectorName.erase(index);</a:t>
                      </a:r>
                      <a:endParaRPr lang="en-US" sz="2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77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swap():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Swaps the contents of one vector with another vector of the same type(Sizes can differ)</a:t>
                      </a:r>
                      <a:endParaRPr 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sym typeface="+mn-ea"/>
                        </a:rPr>
                        <a:t>vector1Name.swap(vector2Name);</a:t>
                      </a:r>
                      <a:endParaRPr lang="en-US" sz="2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Modifiers of a Vector 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71195" y="1591310"/>
          <a:ext cx="11055985" cy="409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5"/>
                <a:gridCol w="5429250"/>
              </a:tblGrid>
              <a:tr h="1028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clear()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:Removes all elements from the vector.</a:t>
                      </a:r>
                      <a:endParaRPr 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002060"/>
                          </a:solidFill>
                          <a:sym typeface="+mn-ea"/>
                        </a:rPr>
                        <a:t>vectorName.clear();</a:t>
                      </a:r>
                      <a:endParaRPr lang="en-US" sz="2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86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emplace():</a:t>
                      </a:r>
                      <a:r>
                        <a:rPr lang="en-US" sz="2800" b="0">
                          <a:sym typeface="+mn-ea"/>
                        </a:rPr>
                        <a:t>Extends the container by inserting a new element at the specified position.</a:t>
                      </a:r>
                      <a:endParaRPr lang="en-US" sz="2800" b="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sym typeface="+mn-ea"/>
                        </a:rPr>
                        <a:t>vectorName.emplace(index, element);</a:t>
                      </a:r>
                      <a:endParaRPr lang="en-US" sz="2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77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rgbClr val="FF0000"/>
                          </a:solidFill>
                          <a:sym typeface="+mn-ea"/>
                        </a:rPr>
                        <a:t>emplace_back():</a:t>
                      </a:r>
                      <a:r>
                        <a:rPr lang="en-US" sz="2800" b="0">
                          <a:solidFill>
                            <a:schemeClr val="tx1"/>
                          </a:solidFill>
                          <a:sym typeface="+mn-ea"/>
                        </a:rPr>
                        <a:t>Inserts a new element into the vector container, adding it to the end.</a:t>
                      </a:r>
                      <a:endParaRPr 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sym typeface="+mn-ea"/>
                        </a:rPr>
                        <a:t>vector1Name.emplace_back();</a:t>
                      </a:r>
                      <a:endParaRPr lang="en-US" sz="2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Capacity of a Vector 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15510"/>
          </a:xfrm>
        </p:spPr>
        <p:txBody>
          <a:bodyPr>
            <a:normAutofit lnSpcReduction="20000"/>
          </a:bodyPr>
          <a:p>
            <a:r>
              <a:rPr lang="en-US" b="1">
                <a:solidFill>
                  <a:srgbClr val="00B0F0"/>
                </a:solidFill>
              </a:rPr>
              <a:t>size()</a:t>
            </a:r>
            <a:r>
              <a:rPr lang="en-US"/>
              <a:t> </a:t>
            </a:r>
            <a:r>
              <a:rPr lang="en-US" sz="2400"/>
              <a:t>–</a:t>
            </a:r>
            <a:r>
              <a:rPr lang="en-US"/>
              <a:t> </a:t>
            </a:r>
            <a:r>
              <a:rPr lang="en-US" sz="2400"/>
              <a:t>Returns the number of elements in the vector.</a:t>
            </a:r>
            <a:endParaRPr lang="en-US" sz="2400"/>
          </a:p>
          <a:p>
            <a:r>
              <a:rPr lang="en-US" b="1">
                <a:solidFill>
                  <a:srgbClr val="00B0F0"/>
                </a:solidFill>
              </a:rPr>
              <a:t>max_size()</a:t>
            </a:r>
            <a:r>
              <a:rPr lang="en-US"/>
              <a:t> </a:t>
            </a:r>
            <a:r>
              <a:rPr lang="en-US" sz="2400"/>
              <a:t>– Returns the maximum number of elements that the vector can hold.</a:t>
            </a:r>
            <a:endParaRPr lang="en-US" sz="2400"/>
          </a:p>
          <a:p>
            <a:r>
              <a:rPr lang="en-US" b="1">
                <a:solidFill>
                  <a:srgbClr val="00B0F0"/>
                </a:solidFill>
              </a:rPr>
              <a:t>capacity()</a:t>
            </a:r>
            <a:r>
              <a:rPr lang="en-US"/>
              <a:t> </a:t>
            </a:r>
            <a:r>
              <a:rPr lang="en-US" sz="2400"/>
              <a:t>– Returns the size of the storage space currently allocated to the vector expressed as number of elements.</a:t>
            </a:r>
            <a:endParaRPr lang="en-US"/>
          </a:p>
          <a:p>
            <a:r>
              <a:rPr lang="en-US" b="1">
                <a:solidFill>
                  <a:srgbClr val="00B0F0"/>
                </a:solidFill>
              </a:rPr>
              <a:t>resize(n)</a:t>
            </a:r>
            <a:r>
              <a:rPr lang="en-US"/>
              <a:t> </a:t>
            </a:r>
            <a:r>
              <a:rPr lang="en-US" sz="2400"/>
              <a:t>– Resizes the container so that it contains ‘n’ elements.</a:t>
            </a:r>
            <a:endParaRPr lang="en-US"/>
          </a:p>
          <a:p>
            <a:r>
              <a:rPr lang="en-US" b="1">
                <a:solidFill>
                  <a:srgbClr val="00B0F0"/>
                </a:solidFill>
              </a:rPr>
              <a:t>empty()</a:t>
            </a:r>
            <a:r>
              <a:rPr lang="en-US"/>
              <a:t> </a:t>
            </a:r>
            <a:r>
              <a:rPr lang="en-US" sz="2400"/>
              <a:t>–</a:t>
            </a:r>
            <a:r>
              <a:rPr lang="en-US"/>
              <a:t> </a:t>
            </a:r>
            <a:r>
              <a:rPr lang="en-US" sz="2400"/>
              <a:t>Returns whether the container is empty.</a:t>
            </a:r>
            <a:endParaRPr lang="en-US"/>
          </a:p>
          <a:p>
            <a:r>
              <a:rPr lang="en-US" b="1">
                <a:solidFill>
                  <a:srgbClr val="00B0F0"/>
                </a:solidFill>
              </a:rPr>
              <a:t>shrink_to_fit()</a:t>
            </a:r>
            <a:r>
              <a:rPr lang="en-US"/>
              <a:t> </a:t>
            </a:r>
            <a:r>
              <a:rPr lang="en-US" sz="2400"/>
              <a:t>–</a:t>
            </a:r>
            <a:r>
              <a:rPr lang="en-US"/>
              <a:t> </a:t>
            </a:r>
            <a:r>
              <a:rPr lang="en-US" sz="2400"/>
              <a:t>Reduces the capacity of the container to fit its size and destroys all elements beyond the capacity.</a:t>
            </a:r>
            <a:endParaRPr lang="en-US" sz="2400"/>
          </a:p>
          <a:p>
            <a:r>
              <a:rPr lang="en-US" b="1">
                <a:solidFill>
                  <a:srgbClr val="00B0F0"/>
                </a:solidFill>
              </a:rPr>
              <a:t>reserve()</a:t>
            </a:r>
            <a:r>
              <a:rPr lang="en-US"/>
              <a:t> </a:t>
            </a:r>
            <a:r>
              <a:rPr lang="en-US" sz="2400"/>
              <a:t>–</a:t>
            </a:r>
            <a:r>
              <a:rPr lang="en-US"/>
              <a:t> </a:t>
            </a:r>
            <a:r>
              <a:rPr lang="en-US" sz="2400"/>
              <a:t>Requests that the vector capacity be at least enough to contain n elements.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Problem 01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155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3200"/>
              <a:t>Write a C++ program that t</a:t>
            </a:r>
            <a:r>
              <a:rPr lang="en-US" sz="3200">
                <a:sym typeface="+mn-ea"/>
              </a:rPr>
              <a:t>ake input from users</a:t>
            </a:r>
            <a:r>
              <a:rPr lang="en-US" sz="3200"/>
              <a:t> and capitalize the first character of each element of a given string vector.  Don't create any new function.</a:t>
            </a: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graphicFrame>
        <p:nvGraphicFramePr>
          <p:cNvPr id="4" name="Table 3"/>
          <p:cNvGraphicFramePr/>
          <p:nvPr/>
        </p:nvGraphicFramePr>
        <p:xfrm>
          <a:off x="934085" y="3220085"/>
          <a:ext cx="10093960" cy="300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980"/>
                <a:gridCol w="5046980"/>
              </a:tblGrid>
              <a:tr h="1502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How many words?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grapes are sour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Grapes Are Sour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02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How many words?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2400"/>
                        <a:t>it is a famous place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ym typeface="+mn-ea"/>
                        </a:rPr>
                        <a:t>It Is A Famous Place</a:t>
                      </a:r>
                      <a:endParaRPr lang="en-US" sz="2400"/>
                    </a:p>
                    <a:p>
                      <a:pPr>
                        <a:buNone/>
                      </a:pP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5991</Words>
  <Application>WPS Presentation</Application>
  <PresentationFormat>Widescreen</PresentationFormat>
  <Paragraphs>308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Standard Template Libraries (STL) of C++</vt:lpstr>
      <vt:lpstr> Standard Template Libraries (STL) of C++</vt:lpstr>
      <vt:lpstr>Vectors</vt:lpstr>
      <vt:lpstr>Vector</vt:lpstr>
      <vt:lpstr>Modifiers of a Vector </vt:lpstr>
      <vt:lpstr>Modifiers of a Vector </vt:lpstr>
      <vt:lpstr>Modifiers of a Vector </vt:lpstr>
      <vt:lpstr>Capacity of a Vector </vt:lpstr>
      <vt:lpstr>Problem 01</vt:lpstr>
      <vt:lpstr>Stack</vt:lpstr>
      <vt:lpstr>Functions associated with Stack</vt:lpstr>
      <vt:lpstr>Queue</vt:lpstr>
      <vt:lpstr>Queue</vt:lpstr>
      <vt:lpstr>Queue</vt:lpstr>
      <vt:lpstr>List</vt:lpstr>
      <vt:lpstr>List</vt:lpstr>
      <vt:lpstr>List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Libraries (STL) of C++</dc:title>
  <dc:creator/>
  <cp:lastModifiedBy>hp</cp:lastModifiedBy>
  <cp:revision>3</cp:revision>
  <dcterms:created xsi:type="dcterms:W3CDTF">2024-01-18T11:36:00Z</dcterms:created>
  <dcterms:modified xsi:type="dcterms:W3CDTF">2024-02-04T14:45:50Z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864D8200208D4BA2B2C26B5FA09E14F7_12</vt:lpwstr>
  </property>
  <property fmtid="{D5CDD505-2E9C-101B-9397-08002B2CF9AE}" pid="3" name="KSOProductBuildVer">
    <vt:lpwstr>1033-12.2.0.13416</vt:lpwstr>
  </property>
</Properties>
</file>