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5" r:id="rId15"/>
    <p:sldId id="286" r:id="rId16"/>
    <p:sldId id="268" r:id="rId17"/>
    <p:sldId id="269" r:id="rId18"/>
    <p:sldId id="271" r:id="rId19"/>
    <p:sldId id="275" r:id="rId20"/>
    <p:sldId id="276" r:id="rId21"/>
    <p:sldId id="277" r:id="rId22"/>
    <p:sldId id="278" r:id="rId23"/>
    <p:sldId id="279" r:id="rId24"/>
    <p:sldId id="280" r:id="rId25"/>
    <p:sldId id="284" r:id="rId26"/>
    <p:sldId id="272" r:id="rId27"/>
    <p:sldId id="273" r:id="rId28"/>
    <p:sldId id="274" r:id="rId29"/>
    <p:sldId id="288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geeksforgeeks.org/c-programs-gq/cc-divide-conquer-programs-gq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Divide and Conquer</a:t>
            </a:r>
            <a:endParaRPr lang="en-US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Tasmin Sanjida</a:t>
            </a:r>
            <a:endParaRPr lang="en-US"/>
          </a:p>
          <a:p>
            <a:r>
              <a:rPr lang="en-US"/>
              <a:t>United International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1. Find the count of even numbers in an array Arr of N integers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int  countEven(  int Arr[],  int i,  int j  )  {</a:t>
            </a:r>
            <a:endParaRPr lang="en-US"/>
          </a:p>
          <a:p>
            <a:pPr marL="0" indent="0">
              <a:buNone/>
            </a:pPr>
            <a:r>
              <a:rPr lang="en-US"/>
              <a:t>	if (i==j) {  // array size 1</a:t>
            </a:r>
            <a:endParaRPr lang="en-US"/>
          </a:p>
          <a:p>
            <a:pPr marL="0" indent="0">
              <a:buNone/>
            </a:pPr>
            <a:r>
              <a:rPr lang="en-US"/>
              <a:t>	if ( Arr[i] % 2 == 0 ) return 1;</a:t>
            </a:r>
            <a:endParaRPr lang="en-US"/>
          </a:p>
          <a:p>
            <a:pPr marL="0" indent="0">
              <a:buNone/>
            </a:pPr>
            <a:r>
              <a:rPr lang="en-US"/>
              <a:t>	else return 0;</a:t>
            </a:r>
            <a:endParaRPr lang="en-US"/>
          </a:p>
          <a:p>
            <a:pPr marL="0" indent="0">
              <a:buNone/>
            </a:pPr>
            <a:r>
              <a:rPr lang="en-US"/>
              <a:t>} </a:t>
            </a:r>
            <a:r>
              <a:rPr lang="en-US">
                <a:highlight>
                  <a:srgbClr val="FFFF00"/>
                </a:highlight>
              </a:rPr>
              <a:t>else {</a:t>
            </a:r>
            <a:endParaRPr lang="en-US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</a:rPr>
              <a:t>	int mid = (i+j)/2;</a:t>
            </a:r>
            <a:endParaRPr lang="en-US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</a:rPr>
              <a:t>	int c1 = countEven(Arr, i, mid); // solution to the first half </a:t>
            </a:r>
            <a:endParaRPr lang="en-US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</a:rPr>
              <a:t>	int c2 = countEven(Arr, mid+1, j); // solution to the second half</a:t>
            </a:r>
            <a:endParaRPr lang="en-US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</a:rPr>
              <a:t>}</a:t>
            </a:r>
            <a:endParaRPr lang="en-US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1. Find the count of even numbers in an array Arr of N integers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400"/>
              <a:t>Now, you just have to combine the solutions together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int  countEven(  int Arr[],  int i,  int j  )  {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if (i==j) {  // array size 1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	if ( Arr[i] % 2 == 0 ) return 1;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	else return 0;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} else {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	int mid = (i+j)/2;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	int c1 = countEven(Arr, i, mid); // solution to the first half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	int c2 = countEven(Arr, mid+1, j); // solution to the second half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	</a:t>
            </a:r>
            <a:r>
              <a:rPr lang="en-US" sz="2400">
                <a:highlight>
                  <a:srgbClr val="FFFF00"/>
                </a:highlight>
              </a:rPr>
              <a:t>return c1+c2;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}}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Problem2. X</a:t>
            </a:r>
            <a:r>
              <a:rPr lang="en-US" baseline="30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</a:t>
            </a:r>
            <a:endParaRPr lang="en-US" baseline="30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9710" cy="1388745"/>
          </a:xfrm>
        </p:spPr>
        <p:txBody>
          <a:bodyPr/>
          <a:p>
            <a:pPr marL="0" indent="0">
              <a:buNone/>
            </a:pPr>
            <a:r>
              <a:rPr lang="en-US"/>
              <a:t>Write a program that takes X and Y as input and calculates the value of X^Y using divide and conquer and prints it.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990600" y="4050665"/>
          <a:ext cx="51816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Sample Input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Sample Output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3 7</a:t>
                      </a:r>
                      <a:endParaRPr 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2187</a:t>
                      </a:r>
                      <a:endParaRPr 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2. X</a:t>
            </a:r>
            <a:r>
              <a:rPr lang="en-US" baseline="30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240"/>
            <a:ext cx="10515600" cy="569087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400"/>
              <a:t>power(x, n) = power(x, n / 2) * power(x, n / 2);        // if n is even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power(x, n) = x * power(x, n / 2) * power(x, n / 2);    // if n is odd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long long power(int x, int y){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if (y==0) {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    return 1;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 else {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  int mid = y/2;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 long long p = power(x, mid);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if (y%2==0) { // power even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    return p*p;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} else {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    return p*p*x;  }}}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Problem 3</a:t>
            </a:r>
            <a:endParaRPr 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Find the max and min element of an array.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828800" y="3048000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Sample Input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Sample Output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7</a:t>
                      </a:r>
                      <a:endParaRPr 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1 7 8 10 3 4 2</a:t>
                      </a:r>
                      <a:endParaRPr 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Max: 10</a:t>
                      </a:r>
                      <a:endParaRPr 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min: 1</a:t>
                      </a:r>
                      <a:endParaRPr 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3. Find the max and min element of an array.</a:t>
            </a:r>
            <a:endParaRPr lang="en-US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Write a program that does the following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Take N numbers as input and store them in an array A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Write a function findMaxMin that returns the maximum and minimum elements of an array using divide and conquer.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Use the function findMaxMin to print the maximum and minimum elements of the array 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3. Find the max and min element of an array.</a:t>
            </a:r>
            <a:endParaRPr lang="en-US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7490"/>
            <a:ext cx="10515600" cy="466979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b="1" u="sng"/>
              <a:t>Divide and Conquer :</a:t>
            </a:r>
            <a:endParaRPr lang="en-US" b="1" u="sng"/>
          </a:p>
          <a:p>
            <a:pPr marL="0" indent="0">
              <a:buNone/>
            </a:pPr>
            <a:r>
              <a:rPr lang="en-US" sz="2000"/>
              <a:t>Function RMaxMin(A, i, j):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if i==j then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	</a:t>
            </a:r>
            <a:r>
              <a:rPr lang="en-US" sz="2000">
                <a:highlight>
                  <a:srgbClr val="FFFF00"/>
                </a:highlight>
              </a:rPr>
              <a:t>return A[i], A[i]</a:t>
            </a:r>
            <a:r>
              <a:rPr lang="en-US" sz="2000"/>
              <a:t> //Base case</a:t>
            </a: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000"/>
              <a:t> else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	mid = (i+j)/2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	</a:t>
            </a:r>
            <a:r>
              <a:rPr lang="en-US" sz="2000">
                <a:highlight>
                  <a:srgbClr val="00FFFF"/>
                </a:highlight>
              </a:rPr>
              <a:t>max1, min1 =  RMaxMin(A, i, mid)</a:t>
            </a:r>
            <a:r>
              <a:rPr lang="en-US" sz="2000">
                <a:sym typeface="+mn-ea"/>
              </a:rPr>
              <a:t>    //Divide</a:t>
            </a:r>
            <a:endParaRPr lang="en-US" sz="200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sz="2000"/>
              <a:t> 	</a:t>
            </a:r>
            <a:r>
              <a:rPr lang="en-US" sz="2000">
                <a:highlight>
                  <a:srgbClr val="00FFFF"/>
                </a:highlight>
              </a:rPr>
              <a:t>max2, min2 =  RMaxMin(A, mid+1, j)</a:t>
            </a:r>
            <a:r>
              <a:rPr lang="en-US" sz="2000">
                <a:sym typeface="+mn-ea"/>
              </a:rPr>
              <a:t>     //Divide</a:t>
            </a:r>
            <a:endParaRPr lang="en-US" sz="200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sz="2000"/>
              <a:t> 	fmax = max(max1, max2)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	fmin = min(min1, min2)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end if</a:t>
            </a:r>
            <a:endParaRPr lang="en-US" sz="2000"/>
          </a:p>
          <a:p>
            <a:pPr marL="0" indent="0">
              <a:buNone/>
            </a:pPr>
            <a:r>
              <a:rPr lang="en-US" sz="2000">
                <a:highlight>
                  <a:srgbClr val="00FF00"/>
                </a:highlight>
              </a:rPr>
              <a:t> return fmax, fmin</a:t>
            </a:r>
            <a:endParaRPr lang="en-US" sz="2000">
              <a:highlight>
                <a:srgbClr val="00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Problem 4</a:t>
            </a:r>
            <a:endParaRPr 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405"/>
            <a:ext cx="10515600" cy="4714875"/>
          </a:xfrm>
        </p:spPr>
        <p:txBody>
          <a:bodyPr/>
          <a:p>
            <a:pPr marL="0" indent="0">
              <a:buNone/>
            </a:pPr>
            <a:r>
              <a:rPr lang="en-US"/>
              <a:t>Write a function binarySearch that finds the index of an element </a:t>
            </a:r>
            <a:r>
              <a:rPr lang="en-US" b="1">
                <a:solidFill>
                  <a:srgbClr val="FF0000"/>
                </a:solidFill>
              </a:rPr>
              <a:t>KEY</a:t>
            </a:r>
            <a:r>
              <a:rPr lang="en-US"/>
              <a:t> in a sorted (ascending) array 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/>
              <a:t> of </a:t>
            </a:r>
            <a:r>
              <a:rPr lang="en-US" b="1">
                <a:solidFill>
                  <a:srgbClr val="FF0000"/>
                </a:solidFill>
              </a:rPr>
              <a:t>N</a:t>
            </a:r>
            <a:r>
              <a:rPr lang="en-US"/>
              <a:t> integers using divide and conquer. If the element </a:t>
            </a:r>
            <a:r>
              <a:rPr lang="en-US" b="1">
                <a:solidFill>
                  <a:srgbClr val="FF0000"/>
                </a:solidFill>
              </a:rPr>
              <a:t>KEY</a:t>
            </a:r>
            <a:r>
              <a:rPr lang="en-US"/>
              <a:t> is not present in the array, return </a:t>
            </a:r>
            <a:r>
              <a:rPr lang="en-US" b="1">
                <a:solidFill>
                  <a:srgbClr val="FF0000"/>
                </a:solidFill>
              </a:rPr>
              <a:t>-1</a:t>
            </a:r>
            <a:r>
              <a:rPr lang="en-US"/>
              <a:t>. </a:t>
            </a:r>
            <a:endParaRPr lang="en-US"/>
          </a:p>
          <a:p>
            <a:pPr marL="0" indent="0">
              <a:buNone/>
            </a:pPr>
            <a:r>
              <a:rPr lang="en-US"/>
              <a:t>Write a main that takes the array A and an integer </a:t>
            </a:r>
            <a:r>
              <a:rPr lang="en-US" b="1">
                <a:solidFill>
                  <a:srgbClr val="FF0000"/>
                </a:solidFill>
                <a:sym typeface="+mn-ea"/>
              </a:rPr>
              <a:t>KEY</a:t>
            </a:r>
            <a:r>
              <a:rPr lang="en-US"/>
              <a:t> as input from the user in a sorted way. Find the index of </a:t>
            </a:r>
            <a:r>
              <a:rPr lang="en-US" b="1">
                <a:solidFill>
                  <a:srgbClr val="FF0000"/>
                </a:solidFill>
                <a:sym typeface="+mn-ea"/>
              </a:rPr>
              <a:t>KEY</a:t>
            </a:r>
            <a:r>
              <a:rPr lang="en-US"/>
              <a:t> in A using the function binarySearch and print it.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578610" y="4523740"/>
          <a:ext cx="8533765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Sample Input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Sample Output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5</a:t>
                      </a:r>
                      <a:endParaRPr 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1  5  7  9  10</a:t>
                      </a:r>
                      <a:endParaRPr 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Key: 9</a:t>
                      </a:r>
                      <a:endParaRPr 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Found at 4 no position</a:t>
                      </a:r>
                      <a:endParaRPr 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Binary Search</a:t>
            </a:r>
            <a:endParaRPr lang="en-US">
              <a:ln w="12700">
                <a:solidFill>
                  <a:schemeClr val="accent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Binary search is a search algorithm commonly used in computer science to efficiently locate a target value within a sorted sequence, such as an array or a list.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The basic idea behind binary search is to repeatedly divide the search space in half, narrowing down the possible locations of the target value until it is found.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4. Binary Search </a:t>
            </a:r>
            <a:endParaRPr 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7150"/>
            <a:ext cx="10515600" cy="553085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sz="9600"/>
              <a:t>Note that the following </a:t>
            </a:r>
            <a:r>
              <a:rPr lang="en-US" sz="9600" i="1">
                <a:solidFill>
                  <a:srgbClr val="FF0000"/>
                </a:solidFill>
              </a:rPr>
              <a:t>pseudocode</a:t>
            </a:r>
            <a:r>
              <a:rPr lang="en-US" sz="9600"/>
              <a:t> assumes that the array is sorted in </a:t>
            </a:r>
            <a:r>
              <a:rPr lang="en-US" sz="9600" i="1">
                <a:solidFill>
                  <a:srgbClr val="FF0000"/>
                </a:solidFill>
              </a:rPr>
              <a:t>ascending</a:t>
            </a:r>
            <a:r>
              <a:rPr lang="en-US" sz="9600"/>
              <a:t> order.</a:t>
            </a:r>
            <a:endParaRPr lang="en-US" sz="9600"/>
          </a:p>
          <a:p>
            <a:pPr marL="0" indent="0">
              <a:buNone/>
            </a:pPr>
            <a:r>
              <a:rPr lang="en-US" sz="7000"/>
              <a:t>Function </a:t>
            </a:r>
            <a:r>
              <a:rPr lang="en-US" sz="7000" b="1"/>
              <a:t>BinarySearch</a:t>
            </a:r>
            <a:r>
              <a:rPr lang="en-US" sz="7000"/>
              <a:t>( Array,start, end, key) {</a:t>
            </a:r>
            <a:endParaRPr lang="en-US" sz="7000"/>
          </a:p>
          <a:p>
            <a:pPr marL="0" indent="0">
              <a:buNone/>
            </a:pPr>
            <a:r>
              <a:rPr lang="en-US" sz="7000"/>
              <a:t> if </a:t>
            </a:r>
            <a:r>
              <a:rPr lang="en-US" sz="7000">
                <a:sym typeface="+mn-ea"/>
              </a:rPr>
              <a:t>start</a:t>
            </a:r>
            <a:r>
              <a:rPr lang="en-US" sz="7000"/>
              <a:t>==end then </a:t>
            </a:r>
            <a:endParaRPr lang="en-US" sz="7000"/>
          </a:p>
          <a:p>
            <a:pPr marL="0" indent="0">
              <a:buNone/>
            </a:pPr>
            <a:r>
              <a:rPr lang="en-US" sz="7000"/>
              <a:t> 	if key== A[</a:t>
            </a:r>
            <a:r>
              <a:rPr lang="en-US" sz="7000">
                <a:sym typeface="+mn-ea"/>
              </a:rPr>
              <a:t>start</a:t>
            </a:r>
            <a:r>
              <a:rPr lang="en-US" sz="7000"/>
              <a:t>] then return </a:t>
            </a:r>
            <a:r>
              <a:rPr lang="en-US" sz="7000">
                <a:sym typeface="+mn-ea"/>
              </a:rPr>
              <a:t>start</a:t>
            </a:r>
            <a:endParaRPr lang="en-US" sz="7000"/>
          </a:p>
          <a:p>
            <a:pPr marL="0" indent="0">
              <a:buNone/>
            </a:pPr>
            <a:r>
              <a:rPr lang="en-US" sz="7000"/>
              <a:t> 	else return NOT_FOUND 	</a:t>
            </a:r>
            <a:endParaRPr lang="en-US" sz="7000"/>
          </a:p>
          <a:p>
            <a:pPr marL="0" indent="0">
              <a:buNone/>
            </a:pPr>
            <a:r>
              <a:rPr lang="en-US" sz="7000"/>
              <a:t> else</a:t>
            </a:r>
            <a:endParaRPr lang="en-US" sz="7000"/>
          </a:p>
          <a:p>
            <a:pPr marL="0" indent="0">
              <a:buNone/>
            </a:pPr>
            <a:r>
              <a:rPr lang="en-US" sz="7000"/>
              <a:t> 	mid = (</a:t>
            </a:r>
            <a:r>
              <a:rPr lang="en-US" sz="7000">
                <a:sym typeface="+mn-ea"/>
              </a:rPr>
              <a:t>start</a:t>
            </a:r>
            <a:r>
              <a:rPr lang="en-US" sz="7000"/>
              <a:t>+</a:t>
            </a:r>
            <a:r>
              <a:rPr lang="en-US" sz="7000">
                <a:sym typeface="+mn-ea"/>
              </a:rPr>
              <a:t>end</a:t>
            </a:r>
            <a:r>
              <a:rPr lang="en-US" sz="7000"/>
              <a:t>)/2</a:t>
            </a:r>
            <a:endParaRPr lang="en-US" sz="7000"/>
          </a:p>
          <a:p>
            <a:pPr marL="0" indent="0">
              <a:buNone/>
            </a:pPr>
            <a:r>
              <a:rPr lang="en-US" sz="7000"/>
              <a:t> 	if</a:t>
            </a:r>
            <a:r>
              <a:rPr lang="en-US" sz="7000">
                <a:sym typeface="+mn-ea"/>
              </a:rPr>
              <a:t> key</a:t>
            </a:r>
            <a:r>
              <a:rPr lang="en-US" sz="7000"/>
              <a:t> == A[mid] then return mid</a:t>
            </a:r>
            <a:endParaRPr lang="en-US" sz="7000"/>
          </a:p>
          <a:p>
            <a:pPr marL="0" indent="0">
              <a:buNone/>
            </a:pPr>
            <a:r>
              <a:rPr lang="en-US" sz="7000"/>
              <a:t> 	else if </a:t>
            </a:r>
            <a:r>
              <a:rPr lang="en-US" sz="7000">
                <a:sym typeface="+mn-ea"/>
              </a:rPr>
              <a:t> key</a:t>
            </a:r>
            <a:r>
              <a:rPr lang="en-US" sz="7000"/>
              <a:t> &lt; A[mid] then </a:t>
            </a:r>
            <a:endParaRPr lang="en-US" sz="7000"/>
          </a:p>
          <a:p>
            <a:pPr marL="0" indent="0">
              <a:buNone/>
            </a:pPr>
            <a:r>
              <a:rPr lang="en-US" sz="7000"/>
              <a:t> 		return BinarySearch(A, </a:t>
            </a:r>
            <a:r>
              <a:rPr lang="en-US" sz="7000">
                <a:sym typeface="+mn-ea"/>
              </a:rPr>
              <a:t>start</a:t>
            </a:r>
            <a:r>
              <a:rPr lang="en-US" sz="7000"/>
              <a:t>, mid-1, </a:t>
            </a:r>
            <a:r>
              <a:rPr lang="en-US" sz="7000">
                <a:sym typeface="+mn-ea"/>
              </a:rPr>
              <a:t> key</a:t>
            </a:r>
            <a:r>
              <a:rPr lang="en-US" sz="7000"/>
              <a:t>)</a:t>
            </a:r>
            <a:endParaRPr lang="en-US" sz="7000"/>
          </a:p>
          <a:p>
            <a:pPr marL="0" indent="0">
              <a:buNone/>
            </a:pPr>
            <a:r>
              <a:rPr lang="en-US" sz="7000"/>
              <a:t> 	else // if</a:t>
            </a:r>
            <a:r>
              <a:rPr lang="en-US" sz="7000">
                <a:sym typeface="+mn-ea"/>
              </a:rPr>
              <a:t> key</a:t>
            </a:r>
            <a:r>
              <a:rPr lang="en-US" sz="7000"/>
              <a:t> &gt; A[mid]</a:t>
            </a:r>
            <a:endParaRPr lang="en-US" sz="7000"/>
          </a:p>
          <a:p>
            <a:pPr marL="0" indent="0">
              <a:buNone/>
            </a:pPr>
            <a:r>
              <a:rPr lang="en-US" sz="7000"/>
              <a:t> 		return BinarySearch(A, mid+1, </a:t>
            </a:r>
            <a:r>
              <a:rPr lang="en-US" sz="7000">
                <a:sym typeface="+mn-ea"/>
              </a:rPr>
              <a:t>end</a:t>
            </a:r>
            <a:r>
              <a:rPr lang="en-US" sz="7000"/>
              <a:t>, </a:t>
            </a:r>
            <a:r>
              <a:rPr lang="en-US" sz="7000">
                <a:sym typeface="+mn-ea"/>
              </a:rPr>
              <a:t> key</a:t>
            </a:r>
            <a:r>
              <a:rPr lang="en-US" sz="7000"/>
              <a:t>)</a:t>
            </a:r>
            <a:endParaRPr lang="en-US" sz="7000"/>
          </a:p>
          <a:p>
            <a:pPr marL="0" indent="0">
              <a:buNone/>
            </a:pPr>
            <a:r>
              <a:rPr lang="en-US" sz="7000"/>
              <a:t> end if</a:t>
            </a:r>
            <a:endParaRPr lang="en-US" sz="7000"/>
          </a:p>
          <a:p>
            <a:pPr marL="0" indent="0">
              <a:buNone/>
            </a:pPr>
            <a:r>
              <a:rPr lang="en-US" sz="7000"/>
              <a:t>}</a:t>
            </a:r>
            <a:endParaRPr lang="en-US" sz="7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n w="12700">
                  <a:solidFill>
                    <a:schemeClr val="accent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/>
                <a:sym typeface="+mn-ea"/>
              </a:rPr>
              <a:t>Divide and Conquer</a:t>
            </a:r>
            <a:endParaRPr lang="en-US" dirty="0">
              <a:ln w="12700">
                <a:solidFill>
                  <a:schemeClr val="accent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charset="0"/>
              <a:buChar char="Ø"/>
            </a:pPr>
            <a:r>
              <a:rPr lang="en-US" sz="2400"/>
              <a:t>The Divide and Conquer algorithm is a problem-solving method that breaks a problem into smaller, more manageable subproblems. </a:t>
            </a: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It works by recursively dividing the main problem into smaller parts, solving them independently, and then combining their solutions to address the original problem.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The basic steps of the Divide and Conquer algorithm are:</a:t>
            </a:r>
            <a:endParaRPr lang="en-US" sz="2400"/>
          </a:p>
          <a:p>
            <a:r>
              <a:rPr lang="en-US" sz="2400" b="1"/>
              <a:t>Divide:</a:t>
            </a:r>
            <a:r>
              <a:rPr lang="en-US" sz="2400"/>
              <a:t> Break the problem into smaller subproblems.</a:t>
            </a:r>
            <a:endParaRPr lang="en-US" sz="2400"/>
          </a:p>
          <a:p>
            <a:r>
              <a:rPr lang="en-US" sz="2400" b="1"/>
              <a:t>Conquer:</a:t>
            </a:r>
            <a:r>
              <a:rPr lang="en-US" sz="2400"/>
              <a:t> Solve the subproblems recursively.</a:t>
            </a:r>
            <a:endParaRPr lang="en-US" sz="2400"/>
          </a:p>
          <a:p>
            <a:r>
              <a:rPr lang="en-US" sz="2400" b="1"/>
              <a:t>Combine:</a:t>
            </a:r>
            <a:r>
              <a:rPr lang="en-US" sz="2400"/>
              <a:t> Combine the solutions of the subproblems to solve the original problem.</a:t>
            </a:r>
            <a:endParaRPr lang="en-US" sz="2400"/>
          </a:p>
          <a:p>
            <a:r>
              <a:rPr lang="en-US" sz="2400"/>
              <a:t>The </a:t>
            </a:r>
            <a:r>
              <a:rPr lang="en-US" sz="2400" b="1"/>
              <a:t>base case</a:t>
            </a:r>
            <a:r>
              <a:rPr lang="en-US" sz="2400"/>
              <a:t> for the recursion is subproblems of constant size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55" y="79375"/>
            <a:ext cx="10311130" cy="917575"/>
          </a:xfrm>
        </p:spPr>
        <p:txBody>
          <a:bodyPr/>
          <a:p>
            <a:r>
              <a:rPr 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4. Binary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615"/>
            <a:ext cx="10515600" cy="547497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400">
                <a:sym typeface="+mn-ea"/>
              </a:rPr>
              <a:t>Function </a:t>
            </a:r>
            <a:r>
              <a:rPr lang="en-US" sz="2400" b="1">
                <a:highlight>
                  <a:srgbClr val="FFFF00"/>
                </a:highlight>
                <a:sym typeface="+mn-ea"/>
              </a:rPr>
              <a:t>BinarySearch</a:t>
            </a:r>
            <a:r>
              <a:rPr lang="en-US" sz="2400">
                <a:highlight>
                  <a:srgbClr val="FFFF00"/>
                </a:highlight>
                <a:sym typeface="+mn-ea"/>
              </a:rPr>
              <a:t>( Array,start, end, key)</a:t>
            </a:r>
            <a:r>
              <a:rPr lang="en-US" sz="2400">
                <a:sym typeface="+mn-ea"/>
              </a:rPr>
              <a:t> {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if </a:t>
            </a:r>
            <a:r>
              <a:rPr lang="en-US" sz="2400">
                <a:highlight>
                  <a:srgbClr val="FFFF00"/>
                </a:highlight>
                <a:sym typeface="+mn-ea"/>
              </a:rPr>
              <a:t>start</a:t>
            </a:r>
            <a:r>
              <a:rPr lang="en-US" sz="2400">
                <a:highlight>
                  <a:srgbClr val="FFFF00"/>
                </a:highlight>
                <a:sym typeface="+mn-ea"/>
              </a:rPr>
              <a:t>==end </a:t>
            </a:r>
            <a:r>
              <a:rPr lang="en-US" sz="2400">
                <a:sym typeface="+mn-ea"/>
              </a:rPr>
              <a:t>then 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	if </a:t>
            </a:r>
            <a:r>
              <a:rPr lang="en-US" sz="2400">
                <a:highlight>
                  <a:srgbClr val="FFFF00"/>
                </a:highlight>
                <a:sym typeface="+mn-ea"/>
              </a:rPr>
              <a:t>key== A[</a:t>
            </a:r>
            <a:r>
              <a:rPr lang="en-US" sz="2400">
                <a:highlight>
                  <a:srgbClr val="FFFF00"/>
                </a:highlight>
                <a:sym typeface="+mn-ea"/>
              </a:rPr>
              <a:t>start</a:t>
            </a:r>
            <a:r>
              <a:rPr lang="en-US" sz="2400">
                <a:highlight>
                  <a:srgbClr val="FFFF00"/>
                </a:highlight>
                <a:sym typeface="+mn-ea"/>
              </a:rPr>
              <a:t>]</a:t>
            </a:r>
            <a:r>
              <a:rPr lang="en-US" sz="2400">
                <a:sym typeface="+mn-ea"/>
              </a:rPr>
              <a:t> then return </a:t>
            </a:r>
            <a:r>
              <a:rPr lang="en-US" sz="2400">
                <a:highlight>
                  <a:srgbClr val="FFFF00"/>
                </a:highlight>
                <a:sym typeface="+mn-ea"/>
              </a:rPr>
              <a:t>start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	else return NOT_FOUND 	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else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	mid = (</a:t>
            </a:r>
            <a:r>
              <a:rPr lang="en-US" sz="2400">
                <a:sym typeface="+mn-ea"/>
              </a:rPr>
              <a:t>start</a:t>
            </a:r>
            <a:r>
              <a:rPr lang="en-US" sz="2400">
                <a:sym typeface="+mn-ea"/>
              </a:rPr>
              <a:t>+</a:t>
            </a:r>
            <a:r>
              <a:rPr lang="en-US" sz="2400">
                <a:sym typeface="+mn-ea"/>
              </a:rPr>
              <a:t>end</a:t>
            </a:r>
            <a:r>
              <a:rPr lang="en-US" sz="2400">
                <a:sym typeface="+mn-ea"/>
              </a:rPr>
              <a:t>)/2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	</a:t>
            </a:r>
            <a:r>
              <a:rPr lang="en-US" sz="2400">
                <a:highlight>
                  <a:srgbClr val="FFFF00"/>
                </a:highlight>
                <a:sym typeface="+mn-ea"/>
              </a:rPr>
              <a:t>if</a:t>
            </a:r>
            <a:r>
              <a:rPr lang="en-US" sz="2400">
                <a:highlight>
                  <a:srgbClr val="FFFF00"/>
                </a:highlight>
                <a:sym typeface="+mn-ea"/>
              </a:rPr>
              <a:t> key</a:t>
            </a:r>
            <a:r>
              <a:rPr lang="en-US" sz="2400">
                <a:highlight>
                  <a:srgbClr val="FFFF00"/>
                </a:highlight>
                <a:sym typeface="+mn-ea"/>
              </a:rPr>
              <a:t> == A[mid] then return mid</a:t>
            </a:r>
            <a:endParaRPr lang="en-US" sz="24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 	</a:t>
            </a:r>
            <a:r>
              <a:rPr lang="en-US" sz="2400">
                <a:highlight>
                  <a:srgbClr val="00FF00"/>
                </a:highlight>
                <a:sym typeface="+mn-ea"/>
              </a:rPr>
              <a:t>else if </a:t>
            </a:r>
            <a:r>
              <a:rPr lang="en-US" sz="2400">
                <a:highlight>
                  <a:srgbClr val="00FF00"/>
                </a:highlight>
                <a:sym typeface="+mn-ea"/>
              </a:rPr>
              <a:t> key</a:t>
            </a:r>
            <a:r>
              <a:rPr lang="en-US" sz="2400">
                <a:highlight>
                  <a:srgbClr val="00FF00"/>
                </a:highlight>
                <a:sym typeface="+mn-ea"/>
              </a:rPr>
              <a:t> &lt; A[mid] then</a:t>
            </a:r>
            <a:r>
              <a:rPr lang="en-US" sz="2400">
                <a:sym typeface="+mn-ea"/>
              </a:rPr>
              <a:t> 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		</a:t>
            </a:r>
            <a:r>
              <a:rPr lang="en-US" sz="2400">
                <a:highlight>
                  <a:srgbClr val="00FF00"/>
                </a:highlight>
                <a:sym typeface="+mn-ea"/>
              </a:rPr>
              <a:t>return BinarySearch(A, </a:t>
            </a:r>
            <a:r>
              <a:rPr lang="en-US" sz="2400">
                <a:highlight>
                  <a:srgbClr val="00FF00"/>
                </a:highlight>
                <a:sym typeface="+mn-ea"/>
              </a:rPr>
              <a:t>start</a:t>
            </a:r>
            <a:r>
              <a:rPr lang="en-US" sz="2400">
                <a:highlight>
                  <a:srgbClr val="00FF00"/>
                </a:highlight>
                <a:sym typeface="+mn-ea"/>
              </a:rPr>
              <a:t>, mid-1, </a:t>
            </a:r>
            <a:r>
              <a:rPr lang="en-US" sz="2400">
                <a:highlight>
                  <a:srgbClr val="00FF00"/>
                </a:highlight>
                <a:sym typeface="+mn-ea"/>
              </a:rPr>
              <a:t> key</a:t>
            </a:r>
            <a:r>
              <a:rPr lang="en-US" sz="2400">
                <a:highlight>
                  <a:srgbClr val="00FF00"/>
                </a:highlight>
                <a:sym typeface="+mn-ea"/>
              </a:rPr>
              <a:t>)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	</a:t>
            </a:r>
            <a:r>
              <a:rPr lang="en-US" sz="2400">
                <a:highlight>
                  <a:srgbClr val="00FFFF"/>
                </a:highlight>
                <a:sym typeface="+mn-ea"/>
              </a:rPr>
              <a:t>else</a:t>
            </a:r>
            <a:r>
              <a:rPr lang="en-US" sz="2400">
                <a:sym typeface="+mn-ea"/>
              </a:rPr>
              <a:t> // if</a:t>
            </a:r>
            <a:r>
              <a:rPr lang="en-US" sz="2400">
                <a:sym typeface="+mn-ea"/>
              </a:rPr>
              <a:t> key</a:t>
            </a:r>
            <a:r>
              <a:rPr lang="en-US" sz="2400">
                <a:sym typeface="+mn-ea"/>
              </a:rPr>
              <a:t> &gt; A[mid]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		</a:t>
            </a:r>
            <a:r>
              <a:rPr lang="en-US" sz="2400">
                <a:highlight>
                  <a:srgbClr val="00FFFF"/>
                </a:highlight>
                <a:sym typeface="+mn-ea"/>
              </a:rPr>
              <a:t>return BinarySearch(A, mid+1, </a:t>
            </a:r>
            <a:r>
              <a:rPr lang="en-US" sz="2400">
                <a:highlight>
                  <a:srgbClr val="00FFFF"/>
                </a:highlight>
                <a:sym typeface="+mn-ea"/>
              </a:rPr>
              <a:t>end</a:t>
            </a:r>
            <a:r>
              <a:rPr lang="en-US" sz="2400">
                <a:highlight>
                  <a:srgbClr val="00FFFF"/>
                </a:highlight>
                <a:sym typeface="+mn-ea"/>
              </a:rPr>
              <a:t>, </a:t>
            </a:r>
            <a:r>
              <a:rPr lang="en-US" sz="2400">
                <a:highlight>
                  <a:srgbClr val="00FFFF"/>
                </a:highlight>
                <a:sym typeface="+mn-ea"/>
              </a:rPr>
              <a:t> key</a:t>
            </a:r>
            <a:r>
              <a:rPr lang="en-US" sz="2400">
                <a:highlight>
                  <a:srgbClr val="00FFFF"/>
                </a:highlight>
                <a:sym typeface="+mn-ea"/>
              </a:rPr>
              <a:t>)</a:t>
            </a:r>
            <a:endParaRPr lang="en-US" sz="240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 end if }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Problem 5</a:t>
            </a:r>
            <a:endParaRPr 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405"/>
            <a:ext cx="10515600" cy="4714875"/>
          </a:xfrm>
        </p:spPr>
        <p:txBody>
          <a:bodyPr/>
          <a:p>
            <a:pPr marL="0" indent="0">
              <a:buNone/>
            </a:pPr>
            <a:r>
              <a:rPr lang="en-US"/>
              <a:t>Write a function mergeSort that sorts an array of </a:t>
            </a:r>
            <a:r>
              <a:rPr lang="en-US" b="1">
                <a:solidFill>
                  <a:srgbClr val="FF0000"/>
                </a:solidFill>
              </a:rPr>
              <a:t>N</a:t>
            </a:r>
            <a:r>
              <a:rPr lang="en-US"/>
              <a:t> numbers using merge sort.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Merge Sort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640"/>
            <a:ext cx="10515600" cy="4485640"/>
          </a:xfrm>
        </p:spPr>
        <p:txBody>
          <a:bodyPr/>
          <a:p>
            <a:pPr marL="0" indent="0">
              <a:buNone/>
            </a:pPr>
            <a:r>
              <a:rPr lang="en-US"/>
              <a:t>mergeSort(arr, left, right)</a:t>
            </a:r>
            <a:endParaRPr lang="en-US"/>
          </a:p>
          <a:p>
            <a:pPr marL="0" indent="0">
              <a:buNone/>
            </a:pPr>
            <a:r>
              <a:rPr lang="en-US"/>
              <a:t>    if left &lt; right</a:t>
            </a:r>
            <a:endParaRPr lang="en-US"/>
          </a:p>
          <a:p>
            <a:pPr marL="0" indent="0">
              <a:buNone/>
            </a:pPr>
            <a:r>
              <a:rPr lang="en-US"/>
              <a:t>        middle = left + (right - left) / 2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mergeSort(arr, left, middle)</a:t>
            </a:r>
            <a:endParaRPr lang="en-US"/>
          </a:p>
          <a:p>
            <a:pPr marL="0" indent="0">
              <a:buNone/>
            </a:pPr>
            <a:r>
              <a:rPr lang="en-US"/>
              <a:t>        mergeSort(arr, middle + 1, right)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merge(arr, left, middle, right)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Merge Sort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1691640"/>
          <a:ext cx="10515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merge(arr, left, middle, right)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n1 = middle - left + 1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n2 = right - middle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leftArray[n1], rightArray[n2]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for i = 0 to n1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    leftArray[i] = arr[left + i]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for j = 0 to n2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    rightArray[j] = arr[middle + 1 + j]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i = 0, j = 0, k = left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while i &lt; n1 and j &lt; n2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    if leftArray[i] &lt;= rightArray[j]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        arr[k] = leftArray[i]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        i++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    else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        arr[k] = rightArray[j]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        j++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    k++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while i &lt; n1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    arr[k] = leftArray[i]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    i++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    k++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while j &lt; n2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    arr[k] = rightArray[j]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    j++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       k++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Problem 6</a:t>
            </a:r>
            <a:endParaRPr 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Find the max sum of subarray.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828800" y="3048000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Sample Input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Sample Output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7</a:t>
                      </a:r>
                      <a:endParaRPr 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1 2 -3 4 5</a:t>
                      </a:r>
                      <a:endParaRPr 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9</a:t>
                      </a:r>
                      <a:endParaRPr 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6. </a:t>
            </a:r>
            <a:r>
              <a:rPr 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Find the max sum of subarray.</a:t>
            </a:r>
            <a:endParaRPr 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400">
                <a:highlight>
                  <a:srgbClr val="FFFF00"/>
                </a:highlight>
              </a:rPr>
              <a:t>int  maxSumSubArray(  int Arr[],  int i,  int j  )  {</a:t>
            </a:r>
            <a:endParaRPr lang="en-US" sz="24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400">
                <a:highlight>
                  <a:srgbClr val="FFFF00"/>
                </a:highlight>
              </a:rPr>
              <a:t> if (i==j) {  </a:t>
            </a:r>
            <a:endParaRPr lang="en-US" sz="24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400">
                <a:highlight>
                  <a:srgbClr val="FFFF00"/>
                </a:highlight>
              </a:rPr>
              <a:t> 	 return arr[i];</a:t>
            </a:r>
            <a:endParaRPr lang="en-US" sz="24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400">
                <a:highlight>
                  <a:srgbClr val="FFFF00"/>
                </a:highlight>
              </a:rPr>
              <a:t> } else {</a:t>
            </a:r>
            <a:endParaRPr lang="en-US" sz="24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400">
                <a:highlight>
                  <a:srgbClr val="FFFF00"/>
                </a:highlight>
              </a:rPr>
              <a:t> 	int mid = (i+j)/2;</a:t>
            </a:r>
            <a:endParaRPr lang="en-US" sz="24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400">
                <a:highlight>
                  <a:srgbClr val="FFFF00"/>
                </a:highlight>
              </a:rPr>
              <a:t> 	return max(</a:t>
            </a:r>
            <a:r>
              <a:rPr lang="en-US" sz="2400">
                <a:highlight>
                  <a:srgbClr val="FFFF00"/>
                </a:highlight>
                <a:sym typeface="+mn-ea"/>
              </a:rPr>
              <a:t>maxSumSubArray</a:t>
            </a:r>
            <a:r>
              <a:rPr lang="en-US" sz="2400">
                <a:highlight>
                  <a:srgbClr val="FFFF00"/>
                </a:highlight>
              </a:rPr>
              <a:t>(arr, low, mid)</a:t>
            </a:r>
            <a:endParaRPr lang="en-US" sz="24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400">
                <a:highlight>
                  <a:srgbClr val="FFFF00"/>
                </a:highlight>
              </a:rPr>
              <a:t>        	</a:t>
            </a:r>
            <a:r>
              <a:rPr lang="en-US" sz="2400">
                <a:highlight>
                  <a:srgbClr val="FFFF00"/>
                </a:highlight>
                <a:sym typeface="+mn-ea"/>
              </a:rPr>
              <a:t>maxSumSubArray</a:t>
            </a:r>
            <a:r>
              <a:rPr lang="en-US" sz="2400">
                <a:highlight>
                  <a:srgbClr val="FFFF00"/>
                </a:highlight>
              </a:rPr>
              <a:t>(arr, mid + 1, high)</a:t>
            </a:r>
            <a:endParaRPr lang="en-US" sz="24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400">
                <a:highlight>
                  <a:srgbClr val="FFFF00"/>
                </a:highlight>
              </a:rPr>
              <a:t>        	maxCrossingSum(arr, low, mid, high))</a:t>
            </a:r>
            <a:endParaRPr lang="en-US" sz="24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400">
                <a:highlight>
                  <a:srgbClr val="FFFF00"/>
                </a:highlight>
              </a:rPr>
              <a:t>}}</a:t>
            </a:r>
            <a:endParaRPr lang="en-US" sz="240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6. Find the max sum of subarray.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>
                <a:highlight>
                  <a:srgbClr val="FFFF00"/>
                </a:highlight>
                <a:sym typeface="+mn-ea"/>
              </a:rPr>
              <a:t>maxCrossingSum(arr, low, mid, high){</a:t>
            </a:r>
            <a:endParaRPr lang="en-US">
              <a:highlight>
                <a:srgbClr val="FFFF00"/>
              </a:highlight>
              <a:sym typeface="+mn-ea"/>
            </a:endParaRP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  <a:sym typeface="+mn-ea"/>
              </a:rPr>
              <a:t>   </a:t>
            </a:r>
            <a:r>
              <a:rPr lang="en-US">
                <a:highlight>
                  <a:srgbClr val="FFFF00"/>
                </a:highlight>
                <a:sym typeface="+mn-ea"/>
              </a:rPr>
              <a:t>leftSum = INT_MIN, rightSum = INT_MIN</a:t>
            </a:r>
            <a:endParaRPr lang="en-US">
              <a:highlight>
                <a:srgbClr val="FFFF00"/>
              </a:highlight>
              <a:sym typeface="+mn-ea"/>
            </a:endParaRP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  <a:sym typeface="+mn-ea"/>
              </a:rPr>
              <a:t>   for low to mid</a:t>
            </a:r>
            <a:endParaRPr lang="en-US">
              <a:highlight>
                <a:srgbClr val="FFFF00"/>
              </a:highlight>
              <a:sym typeface="+mn-ea"/>
            </a:endParaRP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  <a:sym typeface="+mn-ea"/>
              </a:rPr>
              <a:t>         sum += arr[low];</a:t>
            </a:r>
            <a:endParaRPr lang="en-US">
              <a:highlight>
                <a:srgbClr val="FFFF00"/>
              </a:highlight>
              <a:sym typeface="+mn-ea"/>
            </a:endParaRP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  <a:sym typeface="+mn-ea"/>
              </a:rPr>
              <a:t>     leftSum=max(</a:t>
            </a:r>
            <a:r>
              <a:rPr lang="en-US">
                <a:highlight>
                  <a:srgbClr val="FFFF00"/>
                </a:highlight>
                <a:sym typeface="+mn-ea"/>
              </a:rPr>
              <a:t>leftSum, sum</a:t>
            </a:r>
            <a:r>
              <a:rPr lang="en-US">
                <a:highlight>
                  <a:srgbClr val="FFFF00"/>
                </a:highlight>
                <a:sym typeface="+mn-ea"/>
              </a:rPr>
              <a:t>)   </a:t>
            </a:r>
            <a:endParaRPr lang="en-US">
              <a:highlight>
                <a:srgbClr val="FFFF00"/>
              </a:highlight>
              <a:sym typeface="+mn-ea"/>
            </a:endParaRP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  <a:sym typeface="+mn-ea"/>
              </a:rPr>
              <a:t>  for mid to high</a:t>
            </a:r>
            <a:endParaRPr lang="en-US">
              <a:highlight>
                <a:srgbClr val="FFFF00"/>
              </a:highlight>
              <a:sym typeface="+mn-ea"/>
            </a:endParaRP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  <a:sym typeface="+mn-ea"/>
              </a:rPr>
              <a:t>      sum += arr[mid];</a:t>
            </a:r>
            <a:endParaRPr lang="en-US">
              <a:highlight>
                <a:srgbClr val="FFFF00"/>
              </a:highlight>
              <a:sym typeface="+mn-ea"/>
            </a:endParaRP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  <a:sym typeface="+mn-ea"/>
              </a:rPr>
              <a:t>  rightSum=max(</a:t>
            </a:r>
            <a:r>
              <a:rPr lang="en-US">
                <a:highlight>
                  <a:srgbClr val="FFFF00"/>
                </a:highlight>
                <a:sym typeface="+mn-ea"/>
              </a:rPr>
              <a:t>rightSum, sum) </a:t>
            </a:r>
            <a:endParaRPr lang="en-US">
              <a:highlight>
                <a:srgbClr val="FFFF00"/>
              </a:highlight>
              <a:sym typeface="+mn-ea"/>
            </a:endParaRPr>
          </a:p>
          <a:p>
            <a:pPr marL="0" indent="0">
              <a:buNone/>
            </a:pPr>
            <a:r>
              <a:rPr lang="en-US" sz="2800">
                <a:highlight>
                  <a:srgbClr val="FFFF00"/>
                </a:highlight>
                <a:sym typeface="+mn-ea"/>
              </a:rPr>
              <a:t>  return leftSum + rightSum;</a:t>
            </a:r>
            <a:endParaRPr lang="en-US" sz="2800">
              <a:highlight>
                <a:srgbClr val="FFFF00"/>
              </a:highlight>
              <a:sym typeface="+mn-ea"/>
            </a:endParaRP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  <a:sym typeface="+mn-ea"/>
              </a:rPr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Practice Problem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Quick Sort</a:t>
            </a:r>
            <a:endParaRPr lang="en-US"/>
          </a:p>
          <a:p>
            <a:r>
              <a:rPr lang="en-US"/>
              <a:t>Merge Sort</a:t>
            </a:r>
            <a:endParaRPr lang="en-US"/>
          </a:p>
          <a:p>
            <a:r>
              <a:rPr lang="en-US"/>
              <a:t>Searching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More practice problems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hlinkClick r:id="rId1" tooltip="" action="ppaction://hlinkfile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C/C++ Divide and Conquer Programs - GeeksforGeeks</a:t>
            </a:r>
            <a:r>
              <a:rPr lang="en-US"/>
              <a:t> (Practice only Easy and Medium problems)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n w="12700">
                  <a:solidFill>
                    <a:schemeClr val="accent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/>
                <a:sym typeface="+mn-ea"/>
              </a:rPr>
              <a:t>Divide and Conquer</a:t>
            </a:r>
            <a:endParaRPr lang="en-US"/>
          </a:p>
        </p:txBody>
      </p:sp>
      <p:pic>
        <p:nvPicPr>
          <p:cNvPr id="100" name="Content Placeholder 9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4410" y="1410970"/>
            <a:ext cx="8686165" cy="48901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n w="12700">
                  <a:solidFill>
                    <a:schemeClr val="accent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/>
                <a:sym typeface="+mn-ea"/>
              </a:rPr>
              <a:t>Divide and Conquer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820"/>
            <a:ext cx="10515600" cy="4696460"/>
          </a:xfrm>
        </p:spPr>
        <p:txBody>
          <a:bodyPr/>
          <a:p>
            <a:pPr marL="0" indent="0">
              <a:buNone/>
            </a:pPr>
            <a:r>
              <a:rPr 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div_conquer</a:t>
            </a:r>
            <a:r>
              <a:rPr lang="en-US"/>
              <a:t>(problem){</a:t>
            </a:r>
            <a:endParaRPr lang="en-US"/>
          </a:p>
          <a:p>
            <a:pPr marL="0" indent="457200">
              <a:buNone/>
            </a:pPr>
            <a:r>
              <a:rPr lang="en-US"/>
              <a:t>if(small(problem)){</a:t>
            </a:r>
            <a:endParaRPr lang="en-US"/>
          </a:p>
          <a:p>
            <a:pPr marL="457200" lvl="1" indent="457200">
              <a:buNone/>
            </a:pPr>
            <a:r>
              <a:rPr lang="en-US"/>
              <a:t>solve(problem)</a:t>
            </a:r>
            <a:endParaRPr lang="en-US"/>
          </a:p>
          <a:p>
            <a:pPr marL="0" indent="457200">
              <a:buNone/>
            </a:pPr>
            <a:r>
              <a:rPr lang="en-US"/>
              <a:t>}</a:t>
            </a:r>
            <a:endParaRPr lang="en-US"/>
          </a:p>
          <a:p>
            <a:pPr marL="0" indent="457200">
              <a:buNone/>
            </a:pPr>
            <a:r>
              <a:rPr lang="en-US"/>
              <a:t>else{</a:t>
            </a:r>
            <a:endParaRPr lang="en-US"/>
          </a:p>
          <a:p>
            <a:pPr marL="457200" lvl="1" indent="457200">
              <a:buNone/>
            </a:pPr>
            <a:r>
              <a:rPr lang="en-US" b="1">
                <a:solidFill>
                  <a:srgbClr val="FF0000"/>
                </a:solidFill>
              </a:rPr>
              <a:t>Divide</a:t>
            </a:r>
            <a:r>
              <a:rPr lang="en-US"/>
              <a:t> problem into problem1, problem2,.....,problemk</a:t>
            </a:r>
            <a:endParaRPr lang="en-US"/>
          </a:p>
          <a:p>
            <a:pPr marL="457200" lvl="1" indent="457200">
              <a:buNone/>
            </a:pPr>
            <a:r>
              <a:rPr 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Apply</a:t>
            </a:r>
            <a:r>
              <a:rPr lang="en-US"/>
              <a:t> </a:t>
            </a:r>
            <a:r>
              <a:rPr lang="en-US">
                <a:sym typeface="+mn-ea"/>
              </a:rPr>
              <a:t>div_conquer(problem1), div_conquer(problem2),...</a:t>
            </a:r>
            <a:endParaRPr lang="en-US">
              <a:sym typeface="+mn-ea"/>
            </a:endParaRPr>
          </a:p>
          <a:p>
            <a:pPr marL="457200" lvl="1" indent="457200">
              <a:buNone/>
            </a:pPr>
            <a:r>
              <a:rPr 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Combine</a:t>
            </a:r>
            <a:r>
              <a:rPr lang="en-US">
                <a:sym typeface="+mn-ea"/>
              </a:rPr>
              <a:t>(</a:t>
            </a:r>
            <a:r>
              <a:rPr lang="en-US">
                <a:sym typeface="+mn-ea"/>
              </a:rPr>
              <a:t>div_conquer(problem1), div_conquer(problem2),...</a:t>
            </a:r>
            <a:r>
              <a:rPr lang="en-US">
                <a:sym typeface="+mn-ea"/>
              </a:rPr>
              <a:t>)</a:t>
            </a:r>
            <a:endParaRPr lang="en-US"/>
          </a:p>
          <a:p>
            <a:pPr marL="0" indent="45720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n w="12700">
                  <a:solidFill>
                    <a:schemeClr val="accent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/>
                <a:sym typeface="+mn-ea"/>
              </a:rPr>
              <a:t>Divide and Conquer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Max-Min Problem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Maximum Sum Subarray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Binary Search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Quick Sort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Merge Sort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strassen's matrix multiplication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/>
              <a:t>And many problems can be solved using divide and conquer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Problem 1</a:t>
            </a:r>
            <a:endParaRPr 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</a:t>
            </a:r>
            <a:r>
              <a:rPr lang="en-US" sz="3200"/>
              <a:t>Find the count of even numbers in an array Arr of N integers</a:t>
            </a:r>
            <a:endParaRPr lang="en-US" sz="3200"/>
          </a:p>
        </p:txBody>
      </p:sp>
      <p:graphicFrame>
        <p:nvGraphicFramePr>
          <p:cNvPr id="4" name="Table 3"/>
          <p:cNvGraphicFramePr/>
          <p:nvPr/>
        </p:nvGraphicFramePr>
        <p:xfrm>
          <a:off x="1828800" y="3048000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Sample Input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Sample Output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7</a:t>
                      </a:r>
                      <a:endParaRPr 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1 7 8 10 3 4 2</a:t>
                      </a:r>
                      <a:endParaRPr 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sym typeface="+mn-ea"/>
                        </a:rPr>
                        <a:t>4</a:t>
                      </a:r>
                      <a:endParaRPr 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1. Find the count of even numbers in an array Arr of N integers</a:t>
            </a:r>
            <a:endParaRPr lang="en-US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First, define the function similar to following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</a:rPr>
              <a:t>int  countEven(  int Arr[],  int i,  int j  )  {</a:t>
            </a:r>
            <a:endParaRPr lang="en-US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</a:rPr>
              <a:t>}</a:t>
            </a:r>
            <a:endParaRPr lang="en-US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1. Find the count of even numbers in an array Arr of N integers</a:t>
            </a:r>
            <a:endParaRPr lang="en-US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Second, identify the base case. A base case is the given problem in a smaller size such that it can be solved without any computation.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int  countEven(  int Arr[],  int i,  int j  )  {</a:t>
            </a:r>
            <a:endParaRPr lang="en-US"/>
          </a:p>
          <a:p>
            <a:pPr marL="0" lvl="1" indent="0">
              <a:buNone/>
            </a:pPr>
            <a:r>
              <a:rPr lang="en-US"/>
              <a:t>	</a:t>
            </a:r>
            <a:r>
              <a:rPr lang="en-US" sz="2800">
                <a:highlight>
                  <a:srgbClr val="FFFF00"/>
                </a:highlight>
              </a:rPr>
              <a:t>if (i==j) </a:t>
            </a:r>
            <a:r>
              <a:rPr lang="en-US" sz="2800">
                <a:highlight>
                  <a:srgbClr val="FFFF00"/>
                </a:highlight>
                <a:sym typeface="+mn-ea"/>
              </a:rPr>
              <a:t> // array size 1</a:t>
            </a:r>
            <a:endParaRPr lang="en-US" sz="2800">
              <a:highlight>
                <a:srgbClr val="FFFF00"/>
              </a:highlight>
            </a:endParaRPr>
          </a:p>
          <a:p>
            <a:pPr marL="457200" lvl="1" indent="457200">
              <a:buNone/>
            </a:pPr>
            <a:r>
              <a:rPr lang="en-US">
                <a:highlight>
                  <a:srgbClr val="FFFF00"/>
                </a:highlight>
              </a:rPr>
              <a:t>{ 		</a:t>
            </a:r>
            <a:endParaRPr lang="en-US">
              <a:highlight>
                <a:srgbClr val="FFFF00"/>
              </a:highlight>
            </a:endParaRPr>
          </a:p>
          <a:p>
            <a:pPr marL="457200" lvl="1" indent="457200">
              <a:buNone/>
            </a:pPr>
            <a:r>
              <a:rPr lang="en-US">
                <a:highlight>
                  <a:srgbClr val="FFFF00"/>
                </a:highlight>
              </a:rPr>
              <a:t>   </a:t>
            </a:r>
            <a:r>
              <a:rPr lang="en-US" sz="2800">
                <a:highlight>
                  <a:srgbClr val="FFFF00"/>
                </a:highlight>
              </a:rPr>
              <a:t>   if ( Arr[i] % 2 == 0 ) return 1;</a:t>
            </a:r>
            <a:endParaRPr lang="en-US" sz="2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800">
                <a:highlight>
                  <a:srgbClr val="FFFF00"/>
                </a:highlight>
              </a:rPr>
              <a:t>	     else return 0;</a:t>
            </a:r>
            <a:endParaRPr lang="en-US" sz="2800">
              <a:highlight>
                <a:srgbClr val="FFFF00"/>
              </a:highlight>
            </a:endParaRPr>
          </a:p>
          <a:p>
            <a:pPr marL="457200" lvl="1" indent="457200">
              <a:buNone/>
            </a:pPr>
            <a:r>
              <a:rPr lang="en-US">
                <a:highlight>
                  <a:srgbClr val="FFFF00"/>
                </a:highlight>
              </a:rPr>
              <a:t>}</a:t>
            </a:r>
            <a:endParaRPr lang="en-US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1. Find the count of even numbers in an array Arr of N integers</a:t>
            </a:r>
            <a:endParaRPr lang="en-US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Next, for solving the problem when the base case scenario does not occur, suppose if you already know the solution of a problem of size N/2. Now, can you find the solution of a bigger problem of size N?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Question:</a:t>
            </a:r>
            <a:r>
              <a:rPr lang="en-US"/>
              <a:t> How can we actually know the count of even numbers in the first half and the second half? (Divide and Conquer)</a:t>
            </a:r>
            <a:endParaRPr lang="en-US"/>
          </a:p>
          <a:p>
            <a:pPr marL="0" indent="0">
              <a:buNone/>
            </a:pPr>
            <a:r>
              <a:rPr lang="en-US" b="1"/>
              <a:t>Answer:</a:t>
            </a:r>
            <a:r>
              <a:rPr lang="en-US"/>
              <a:t> Using recursion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7998</Words>
  <Application>WPS Presentation</Application>
  <PresentationFormat>Widescreen</PresentationFormat>
  <Paragraphs>438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SimSun</vt:lpstr>
      <vt:lpstr>Wingdings</vt:lpstr>
      <vt:lpstr>Wingdings</vt:lpstr>
      <vt:lpstr>Calibri Light</vt:lpstr>
      <vt:lpstr>Calibri</vt:lpstr>
      <vt:lpstr>Microsoft YaHei</vt:lpstr>
      <vt:lpstr>Arial Unicode MS</vt:lpstr>
      <vt:lpstr>Office Theme</vt:lpstr>
      <vt:lpstr>Divide and Conquer</vt:lpstr>
      <vt:lpstr>Divide and Conquer</vt:lpstr>
      <vt:lpstr>Divide and Conquer</vt:lpstr>
      <vt:lpstr>Divide and Conquer</vt:lpstr>
      <vt:lpstr>Divide and Conquer</vt:lpstr>
      <vt:lpstr>Problem 1</vt:lpstr>
      <vt:lpstr>1. Find the count of even numbers in an array Arr of N integers</vt:lpstr>
      <vt:lpstr>1. Find the count of even numbers in an array Arr of N integers</vt:lpstr>
      <vt:lpstr>1. Find the count of even numbers in an array Arr of N integers</vt:lpstr>
      <vt:lpstr>1. Find the count of even numbers in an array Arr of N integers</vt:lpstr>
      <vt:lpstr>1. Find the count of even numbers in an array Arr of N integers</vt:lpstr>
      <vt:lpstr>PowerPoint 演示文稿</vt:lpstr>
      <vt:lpstr>PowerPoint 演示文稿</vt:lpstr>
      <vt:lpstr>Problem 2</vt:lpstr>
      <vt:lpstr>2. Find the max and min element of an array.</vt:lpstr>
      <vt:lpstr>2. Find the max and min element of an array.</vt:lpstr>
      <vt:lpstr>Problem 3</vt:lpstr>
      <vt:lpstr>Binary Search</vt:lpstr>
      <vt:lpstr>3. Binary Search </vt:lpstr>
      <vt:lpstr>3. Binary Search</vt:lpstr>
      <vt:lpstr>Problem 4</vt:lpstr>
      <vt:lpstr>PowerPoint 演示文稿</vt:lpstr>
      <vt:lpstr>Merge Sort</vt:lpstr>
      <vt:lpstr>Problem 5</vt:lpstr>
      <vt:lpstr>3. Find the max sum of subarray.</vt:lpstr>
      <vt:lpstr>3. Find the max sum of subarray.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/>
  <cp:lastModifiedBy>hp</cp:lastModifiedBy>
  <cp:revision>6</cp:revision>
  <dcterms:created xsi:type="dcterms:W3CDTF">2024-02-15T17:20:00Z</dcterms:created>
  <dcterms:modified xsi:type="dcterms:W3CDTF">2024-02-16T15:14:27Z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94EE5A1D9CF44B53875E461A73944232_12</vt:lpwstr>
  </property>
  <property fmtid="{D5CDD505-2E9C-101B-9397-08002B2CF9AE}" pid="3" name="KSOProductBuildVer">
    <vt:lpwstr>1033-12.2.0.13416</vt:lpwstr>
  </property>
</Properties>
</file>