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266" r:id="rId4"/>
    <p:sldId id="306" r:id="rId5"/>
    <p:sldId id="308" r:id="rId6"/>
    <p:sldId id="309" r:id="rId7"/>
    <p:sldId id="269" r:id="rId8"/>
    <p:sldId id="270" r:id="rId9"/>
    <p:sldId id="310" r:id="rId10"/>
    <p:sldId id="311" r:id="rId11"/>
    <p:sldId id="312" r:id="rId12"/>
    <p:sldId id="313" r:id="rId13"/>
    <p:sldId id="31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3:21:22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7762 7900 831 0,'0'0'36'0,"-6"0"9"0,0 0-36 0,6 0-9 0,0 0 0 0,0 0 0 16,-9 0 18-16,9 0 2 0,0 0 0 0,0 0 0 16,0 0-20-16,0 0 0 0,0 0-13 0,0 0 5 15,9-2-12-15,-3-1-3 0</inkml:trace>
  <inkml:trace contextRef="#ctx0" brushRef="#br0" timeOffset="691.72">7562 11504 345 0,'0'0'15'0,"0"0"4"16,0 0-19-16,0 0 0 0,0 0 0 0,0 0 0 0,0 0 142 0,0 0 25 15,0 0 5-15,0 0 0 0,0 0-113 0,0 0-23 0,0 0-5 0,0 0-1 16,-6-3-17-16,6 3-3 0,0 0-1 0,0 0 0 16,-6-5-9-16,6 5-11 15</inkml:trace>
  <inkml:trace contextRef="#ctx0" brushRef="#br0" timeOffset="2208.46">8021 7665 1324 0,'-24'-5'59'0,"15"2"12"0,6-5-57 0,3 8-14 0,-9-3 0 15,9 3 0-15,-6-2 0 0,6 2-8 16,0 0 8-16</inkml:trace>
  <inkml:trace contextRef="#ctx0" brushRef="#br0" timeOffset="2858.75">7774 11626 1555 0,'0'0'138'0,"-9"0"-110"16,-6 2-28-16,3-2 0 0,3 3 39 0,3-3 2 15,-3 3 1-15,-3-3 0 0,3 0-20 0,9 0-4 16,0 0-1-16,0 0 0 0,0 0-30 0,3-8-7 16,9 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29E-FC4F-4849-A1E9-1FA18D275D64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E08B-23CC-4A0B-8292-726BAAFB8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53-E849-471A-8CFB-A11C97606742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512-ED5B-47C8-8A45-DAF92FC9D621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600-52BC-466E-A3B2-AAE277FB69F0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194-59BE-4715-8E51-EABDD38D85BB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B0BC-8D56-4298-A90F-4FE1E4C483D1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8569-773E-410A-809F-99F1458451D3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F610-BC6B-4E20-ABAC-03F93316AE86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CA1-6465-4D2F-8273-14C8CA683BE3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7E3-2949-411E-AF32-C7B1C7E89153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124-3B21-42C7-93A5-F3DB82963AA0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424A-637D-4A17-B96D-4FA58619E31D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6873-1FD7-4F1C-80BE-92F39A153596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B76-A148-48DE-886B-1DEC7B04555C}" type="datetime1">
              <a:rPr lang="en-US" smtClean="0"/>
              <a:t>3/30/2024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A8710-DBCD-4028-BBD2-C35C96DE57D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9893C437-36E9-474A-9EDE-8A424053BE68}"/>
                  </a:ext>
                </a:extLst>
              </p14:cNvPr>
              <p14:cNvContentPartPr/>
              <p14:nvPr/>
            </p14:nvContentPartPr>
            <p14:xfrm>
              <a:off x="2718000" y="2751840"/>
              <a:ext cx="169920" cy="143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93C437-36E9-474A-9EDE-8A424053B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640" y="2742480"/>
                <a:ext cx="188640" cy="14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7A745A-697C-4D13-82AE-0471A1414C1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3BDC7-DC27-47E9-A224-100994D4C6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-2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AB26E-DE96-4C0D-A8C1-1A72F0E7E30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edge (u,v)</a:t>
            </a:r>
          </a:p>
          <a:p>
            <a:pPr lvl="1"/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>
                <a:solidFill>
                  <a:srgbClr val="0B1196"/>
                </a:solidFill>
              </a:rPr>
              <a:t> (s,v) ≤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>
                <a:solidFill>
                  <a:srgbClr val="0B1196"/>
                </a:solidFill>
              </a:rPr>
              <a:t> (s,u) + w(u,v)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</a:t>
            </a:r>
          </a:p>
          <a:p>
            <a:r>
              <a:rPr lang="en-US"/>
              <a:t>Relax(u,v,w)</a:t>
            </a:r>
          </a:p>
          <a:p>
            <a:pPr lvl="1"/>
            <a:r>
              <a:rPr lang="en-US"/>
              <a:t>If </a:t>
            </a:r>
            <a:r>
              <a:rPr lang="en-US" i="1">
                <a:solidFill>
                  <a:srgbClr val="0B1196"/>
                </a:solidFill>
              </a:rPr>
              <a:t>d[u] =</a:t>
            </a:r>
            <a:r>
              <a:rPr lang="en-US"/>
              <a:t>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>
                <a:solidFill>
                  <a:srgbClr val="0B1196"/>
                </a:solidFill>
              </a:rPr>
              <a:t> (s,u)</a:t>
            </a:r>
            <a:r>
              <a:rPr lang="en-US"/>
              <a:t> before the operation</a:t>
            </a:r>
          </a:p>
          <a:p>
            <a:pPr lvl="1"/>
            <a:r>
              <a:rPr lang="en-US"/>
              <a:t>Then </a:t>
            </a:r>
            <a:r>
              <a:rPr lang="en-US" i="1">
                <a:solidFill>
                  <a:srgbClr val="0B1196"/>
                </a:solidFill>
              </a:rPr>
              <a:t>d[v] =</a:t>
            </a:r>
            <a:r>
              <a:rPr lang="en-US"/>
              <a:t>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>
                <a:solidFill>
                  <a:srgbClr val="0B1196"/>
                </a:solidFill>
              </a:rPr>
              <a:t> (s,v)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Path relaxation property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9B18F-DA06-4E19-87DC-9D144851E6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285750" y="4478338"/>
            <a:ext cx="6490175" cy="64633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Corollary:</a:t>
            </a:r>
            <a:r>
              <a:rPr lang="en-US" dirty="0"/>
              <a:t> Let p = SP from s to v, where p = </a:t>
            </a:r>
            <a:r>
              <a:rPr lang="en-US" dirty="0">
                <a:sym typeface="Symbol" pitchFamily="18" charset="2"/>
              </a:rPr>
              <a:t> s                   u v. Then,</a:t>
            </a:r>
          </a:p>
          <a:p>
            <a:pPr>
              <a:defRPr/>
            </a:pPr>
            <a:r>
              <a:rPr lang="en-US" dirty="0"/>
              <a:t>δ(s, v) = δ(s, u)  + w(u, v).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General Results (Relaxation)</a:t>
            </a:r>
            <a:endParaRPr lang="en-US"/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471488" y="1093788"/>
            <a:ext cx="822960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24.1:</a:t>
            </a:r>
            <a:r>
              <a:rPr lang="en-US"/>
              <a:t> Let p = ‹v</a:t>
            </a:r>
            <a:r>
              <a:rPr lang="en-US" baseline="-25000"/>
              <a:t>1</a:t>
            </a:r>
            <a:r>
              <a:rPr lang="en-US"/>
              <a:t>, v</a:t>
            </a:r>
            <a:r>
              <a:rPr lang="en-US" baseline="-25000"/>
              <a:t>2</a:t>
            </a:r>
            <a:r>
              <a:rPr lang="en-US"/>
              <a:t>, …, v</a:t>
            </a:r>
            <a:r>
              <a:rPr lang="en-US" baseline="-25000"/>
              <a:t>k</a:t>
            </a:r>
            <a:r>
              <a:rPr lang="en-US"/>
              <a:t>› be a SP from v</a:t>
            </a:r>
            <a:r>
              <a:rPr lang="en-US" baseline="-25000"/>
              <a:t>1</a:t>
            </a:r>
            <a:r>
              <a:rPr lang="en-US"/>
              <a:t> to v</a:t>
            </a:r>
            <a:r>
              <a:rPr lang="en-US" baseline="-25000"/>
              <a:t>k</a:t>
            </a:r>
            <a:r>
              <a:rPr lang="en-US"/>
              <a:t>.  Then,</a:t>
            </a:r>
          </a:p>
          <a:p>
            <a:pPr>
              <a:defRPr/>
            </a:pPr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 = ‹v</a:t>
            </a:r>
            <a:r>
              <a:rPr lang="en-US" baseline="-25000"/>
              <a:t>i</a:t>
            </a:r>
            <a:r>
              <a:rPr lang="en-US"/>
              <a:t>, v</a:t>
            </a:r>
            <a:r>
              <a:rPr lang="en-US" baseline="-25000"/>
              <a:t>i+1</a:t>
            </a:r>
            <a:r>
              <a:rPr lang="en-US"/>
              <a:t>, …, v</a:t>
            </a:r>
            <a:r>
              <a:rPr lang="en-US" baseline="-25000"/>
              <a:t>j</a:t>
            </a:r>
            <a:r>
              <a:rPr lang="en-US"/>
              <a:t>› is a SP from v</a:t>
            </a:r>
            <a:r>
              <a:rPr lang="en-US" baseline="-25000"/>
              <a:t>i</a:t>
            </a:r>
            <a:r>
              <a:rPr lang="en-US"/>
              <a:t> to v</a:t>
            </a:r>
            <a:r>
              <a:rPr lang="en-US" baseline="-25000"/>
              <a:t>j</a:t>
            </a:r>
            <a:r>
              <a:rPr lang="en-US"/>
              <a:t>, where 1 </a:t>
            </a:r>
            <a:r>
              <a:rPr lang="en-US">
                <a:sym typeface="Symbol" pitchFamily="18" charset="2"/>
              </a:rPr>
              <a:t> i  j  k. 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457200" y="2149475"/>
            <a:ext cx="6907213" cy="2190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So, we have the </a:t>
            </a:r>
            <a:r>
              <a:rPr lang="en-US">
                <a:solidFill>
                  <a:srgbClr val="CC0000"/>
                </a:solidFill>
              </a:rPr>
              <a:t>optimal-substructure property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Bellman-Ford’s algorithm uses </a:t>
            </a:r>
            <a:r>
              <a:rPr lang="en-US">
                <a:solidFill>
                  <a:srgbClr val="CC0000"/>
                </a:solidFill>
              </a:rPr>
              <a:t>dynamic programming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Dijkstra’s algorithm uses the </a:t>
            </a:r>
            <a:r>
              <a:rPr lang="en-US">
                <a:solidFill>
                  <a:srgbClr val="CC0000"/>
                </a:solidFill>
              </a:rPr>
              <a:t>greedy approach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Let </a:t>
            </a:r>
            <a:r>
              <a:rPr lang="en-US">
                <a:solidFill>
                  <a:schemeClr val="tx2"/>
                </a:solidFill>
              </a:rPr>
              <a:t>δ(u, v)</a:t>
            </a:r>
            <a:r>
              <a:rPr lang="en-US"/>
              <a:t> = weight of SP from u to v.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487862" y="4397566"/>
          <a:ext cx="10747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19040" imgH="203040" progId="Equation.3">
                  <p:embed/>
                </p:oleObj>
              </mc:Choice>
              <mc:Fallback>
                <p:oleObj name="Equation" r:id="rId3" imgW="4190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2" y="4397566"/>
                        <a:ext cx="10747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801688" y="5500688"/>
            <a:ext cx="750252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24.10:</a:t>
            </a:r>
            <a:r>
              <a:rPr lang="en-US"/>
              <a:t> Let s </a:t>
            </a:r>
            <a:r>
              <a:rPr lang="en-US">
                <a:sym typeface="Symbol" pitchFamily="18" charset="2"/>
              </a:rPr>
              <a:t> V.  For all edges (u,v)  E, we have</a:t>
            </a:r>
          </a:p>
          <a:p>
            <a:pPr>
              <a:defRPr/>
            </a:pPr>
            <a:r>
              <a:rPr lang="en-US"/>
              <a:t>δ(s, v) </a:t>
            </a:r>
            <a:r>
              <a:rPr lang="en-US">
                <a:sym typeface="Symbol" pitchFamily="18" charset="2"/>
              </a:rPr>
              <a:t> </a:t>
            </a:r>
            <a:r>
              <a:rPr lang="en-US"/>
              <a:t>δ(s, u)  + w(u,v).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139D-3B72-4F9D-976F-77ED78962B86}" type="datetime1">
              <a:rPr lang="en-US" smtClean="0"/>
              <a:t>3/30/2024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Operation: Relaxation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7638"/>
            <a:ext cx="5671310" cy="2293570"/>
          </a:xfrm>
        </p:spPr>
        <p:txBody>
          <a:bodyPr/>
          <a:lstStyle/>
          <a:p>
            <a:pPr eaLnBrk="1" hangingPunct="1"/>
            <a:r>
              <a:rPr lang="en-US" dirty="0"/>
              <a:t>Maintain shortest-path estimate </a:t>
            </a:r>
            <a:r>
              <a:rPr lang="en-US" i="1" dirty="0">
                <a:solidFill>
                  <a:srgbClr val="0B1196"/>
                </a:solidFill>
              </a:rPr>
              <a:t>d[v]</a:t>
            </a:r>
            <a:r>
              <a:rPr lang="en-US" dirty="0"/>
              <a:t> for each node</a:t>
            </a:r>
          </a:p>
          <a:p>
            <a:pPr eaLnBrk="1" hangingPunct="1"/>
            <a:r>
              <a:rPr lang="en-US" i="1" dirty="0">
                <a:solidFill>
                  <a:srgbClr val="0B1196"/>
                </a:solidFill>
              </a:rPr>
              <a:t>d[v]:</a:t>
            </a:r>
            <a:r>
              <a:rPr lang="en-US" dirty="0"/>
              <a:t> initialize </a:t>
            </a:r>
            <a:r>
              <a:rPr lang="en-US" dirty="0">
                <a:sym typeface="Symbol" pitchFamily="18" charset="2"/>
              </a:rPr>
              <a:t>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81252" name="Picture 4" descr="d4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842" y="3103670"/>
            <a:ext cx="4186884" cy="177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3" name="Picture 5" descr="d5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54208"/>
            <a:ext cx="6184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6781800" y="2848970"/>
            <a:ext cx="2057399" cy="16468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 dirty="0"/>
              <a:t>Intuition:</a:t>
            </a:r>
          </a:p>
          <a:p>
            <a:pPr algn="ctr" eaLnBrk="0" hangingPunct="0"/>
            <a:r>
              <a:rPr lang="en-US" b="0" dirty="0"/>
              <a:t>Do we have a </a:t>
            </a:r>
          </a:p>
          <a:p>
            <a:pPr algn="ctr" eaLnBrk="0" hangingPunct="0"/>
            <a:r>
              <a:rPr lang="en-US" b="0" dirty="0"/>
              <a:t>shorter path </a:t>
            </a:r>
          </a:p>
          <a:p>
            <a:pPr algn="ctr" eaLnBrk="0" hangingPunct="0"/>
            <a:r>
              <a:rPr lang="en-US" b="0" dirty="0"/>
              <a:t>if use edge (</a:t>
            </a:r>
            <a:r>
              <a:rPr lang="en-US" b="0" dirty="0" err="1"/>
              <a:t>u,v</a:t>
            </a:r>
            <a:r>
              <a:rPr lang="en-US" b="0" dirty="0"/>
              <a:t>) 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34B6-CAF1-4288-B8C7-75A4F8863BBA}" type="datetime1">
              <a:rPr lang="en-US" smtClean="0"/>
              <a:t>3/30/2024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Relaxation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d[v], if not , is the length of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some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path from s to v.</a:t>
            </a:r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d[v] either stays the same or decreases with time</a:t>
            </a:r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Therefore, if d[v] = (s, v) at any time, this holds thereafter</a:t>
            </a:r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Note that d[v]  (s, v) always</a:t>
            </a:r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After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iterations of relaxing on all (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u,v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), if the shortest path to v has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edges, then d[v] = (s, v).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940C-CE94-440E-BDEA-AB037260E66B}" type="datetime1">
              <a:rPr lang="en-US" smtClean="0"/>
              <a:t>3/30/2024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60EC4-AE62-4AB8-88A5-C1290653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8BB31-F475-467C-B822-17C948D7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194-59BE-4715-8E51-EABDD38D85BB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36A9F1-42F8-4ACF-9A13-3C4E371F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6482529-2F19-BC64-03E8-9091118AACE1}"/>
              </a:ext>
            </a:extLst>
          </p:cNvPr>
          <p:cNvGrpSpPr/>
          <p:nvPr/>
        </p:nvGrpSpPr>
        <p:grpSpPr>
          <a:xfrm>
            <a:off x="2322633" y="1886589"/>
            <a:ext cx="3239967" cy="2638265"/>
            <a:chOff x="4625556" y="2594951"/>
            <a:chExt cx="1537845" cy="15821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9B4C91E-F70B-43D9-9836-5FA896F0BF51}"/>
                </a:ext>
              </a:extLst>
            </p:cNvPr>
            <p:cNvSpPr/>
            <p:nvPr/>
          </p:nvSpPr>
          <p:spPr>
            <a:xfrm>
              <a:off x="5486400" y="2819400"/>
              <a:ext cx="309245" cy="285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2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B2D386A-1337-4576-B8CE-CC94F2A65AF5}"/>
                </a:ext>
              </a:extLst>
            </p:cNvPr>
            <p:cNvSpPr/>
            <p:nvPr/>
          </p:nvSpPr>
          <p:spPr>
            <a:xfrm>
              <a:off x="5562600" y="3758294"/>
              <a:ext cx="309245" cy="285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0737F41-ADD4-4748-83C8-7ABFA082AEBA}"/>
                </a:ext>
              </a:extLst>
            </p:cNvPr>
            <p:cNvSpPr/>
            <p:nvPr/>
          </p:nvSpPr>
          <p:spPr>
            <a:xfrm>
              <a:off x="4643755" y="3219450"/>
              <a:ext cx="309245" cy="285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2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CFBEEBC-001C-4125-8A4D-8DA055999800}"/>
                </a:ext>
              </a:extLst>
            </p:cNvPr>
            <p:cNvCxnSpPr>
              <a:stCxn id="9" idx="7"/>
              <a:endCxn id="7" idx="3"/>
            </p:cNvCxnSpPr>
            <p:nvPr/>
          </p:nvCxnSpPr>
          <p:spPr>
            <a:xfrm flipV="1">
              <a:off x="4907712" y="3063303"/>
              <a:ext cx="623976" cy="197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2182455D-25DF-4DE0-BCBB-BB7E8BD15E8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890989" y="3492954"/>
              <a:ext cx="716899" cy="307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53BBDCBC-45FE-406D-9BFD-0A5475DBE2D7}"/>
                </a:ext>
              </a:extLst>
            </p:cNvPr>
            <p:cNvCxnSpPr>
              <a:cxnSpLocks/>
              <a:stCxn id="8" idx="7"/>
              <a:endCxn id="7" idx="5"/>
            </p:cNvCxnSpPr>
            <p:nvPr/>
          </p:nvCxnSpPr>
          <p:spPr>
            <a:xfrm flipH="1" flipV="1">
              <a:off x="5750357" y="3063303"/>
              <a:ext cx="76200" cy="736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9E54B6D-21FE-4A5C-8288-389A099FC6E3}"/>
                </a:ext>
              </a:extLst>
            </p:cNvPr>
            <p:cNvSpPr txBox="1"/>
            <p:nvPr/>
          </p:nvSpPr>
          <p:spPr>
            <a:xfrm>
              <a:off x="4625556" y="3079204"/>
              <a:ext cx="304800" cy="2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F1317BF-DEB3-4415-AAEA-46B00E7A819B}"/>
                </a:ext>
              </a:extLst>
            </p:cNvPr>
            <p:cNvSpPr txBox="1"/>
            <p:nvPr/>
          </p:nvSpPr>
          <p:spPr>
            <a:xfrm>
              <a:off x="5528126" y="2594951"/>
              <a:ext cx="304800" cy="2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4982D82-1FF1-4C32-B84F-CB3C72EB6EB9}"/>
                </a:ext>
              </a:extLst>
            </p:cNvPr>
            <p:cNvSpPr txBox="1"/>
            <p:nvPr/>
          </p:nvSpPr>
          <p:spPr>
            <a:xfrm>
              <a:off x="5562600" y="3974068"/>
              <a:ext cx="304800" cy="2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3100404-65A3-4B59-8A54-4FA4253CAA4D}"/>
                </a:ext>
              </a:extLst>
            </p:cNvPr>
            <p:cNvSpPr txBox="1"/>
            <p:nvPr/>
          </p:nvSpPr>
          <p:spPr>
            <a:xfrm>
              <a:off x="4953000" y="2895600"/>
              <a:ext cx="342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4BC310D-F70C-45E9-9298-830F50584ACB}"/>
                </a:ext>
              </a:extLst>
            </p:cNvPr>
            <p:cNvSpPr txBox="1"/>
            <p:nvPr/>
          </p:nvSpPr>
          <p:spPr>
            <a:xfrm>
              <a:off x="5015177" y="3657267"/>
              <a:ext cx="342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B5A185D-2653-4725-90E2-9BB98A17BA8E}"/>
                </a:ext>
              </a:extLst>
            </p:cNvPr>
            <p:cNvSpPr txBox="1"/>
            <p:nvPr/>
          </p:nvSpPr>
          <p:spPr>
            <a:xfrm>
              <a:off x="5820501" y="3298495"/>
              <a:ext cx="342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9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BellmanFord</a:t>
            </a:r>
            <a:r>
              <a:rPr lang="en-SG" dirty="0"/>
              <a:t> &amp; </a:t>
            </a:r>
            <a:r>
              <a:rPr lang="en-SG" dirty="0" err="1"/>
              <a:t>Dijkstra’s</a:t>
            </a:r>
            <a:r>
              <a:rPr lang="en-SG" dirty="0"/>
              <a:t> Algorithm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636B76-A148-48DE-886B-1DEC7B04555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Bellman-Ford Algorithm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Allow negative weights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Follow the framework that first, initialize: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Then apply a set of Relax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compute </a:t>
            </a:r>
            <a:r>
              <a:rPr lang="en-US" sz="2000" i="1" dirty="0">
                <a:solidFill>
                  <a:srgbClr val="0B1196"/>
                </a:solidFill>
              </a:rPr>
              <a:t>d[v]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B1196"/>
                </a:solidFill>
              </a:rPr>
              <a:t>π[v]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Return </a:t>
            </a:r>
            <a:r>
              <a:rPr lang="en-US" sz="2000" i="1" dirty="0">
                <a:solidFill>
                  <a:srgbClr val="740000"/>
                </a:solidFill>
              </a:rPr>
              <a:t>False</a:t>
            </a:r>
            <a:r>
              <a:rPr lang="en-US" sz="2000" dirty="0"/>
              <a:t> if there exists negative cycles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6629" name="Picture 4" descr="d9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37655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1ED4E-1613-4D1A-AB94-8CCE7D2769F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Pseudo-code</a:t>
            </a:r>
          </a:p>
        </p:txBody>
      </p:sp>
      <p:pic>
        <p:nvPicPr>
          <p:cNvPr id="27653" name="Picture 4" descr="d10.tiff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54162"/>
            <a:ext cx="56388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104900" y="2620962"/>
            <a:ext cx="6934200" cy="1447800"/>
          </a:xfrm>
          <a:prstGeom prst="rect">
            <a:avLst/>
          </a:prstGeom>
          <a:solidFill>
            <a:srgbClr val="CCFFCC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6019800" y="5327649"/>
            <a:ext cx="2209800" cy="1050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complexity: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O(VE)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157912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ED318A-2E95-4894-A460-DAFF1474287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57912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27603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307CB-58F2-466B-8CD5-A57FC5F8D4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531</Words>
  <Application>Microsoft Office PowerPoint</Application>
  <PresentationFormat>On-screen Show (4:3)</PresentationFormat>
  <Paragraphs>196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Single Source Shortest Path</vt:lpstr>
      <vt:lpstr>General Results (Relaxation)</vt:lpstr>
      <vt:lpstr>Basic Operation: Relaxation</vt:lpstr>
      <vt:lpstr>Properties of Relaxation</vt:lpstr>
      <vt:lpstr>PowerPoint Presentation</vt:lpstr>
      <vt:lpstr>Single Source Shortest Path</vt:lpstr>
      <vt:lpstr>Bellman-Ford Algorithm</vt:lpstr>
      <vt:lpstr>Pseudo-code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cp:lastModifiedBy>Dr. Mohammad Shahriar Rahman</cp:lastModifiedBy>
  <cp:revision>53</cp:revision>
  <dcterms:created xsi:type="dcterms:W3CDTF">2006-08-16T00:00:00Z</dcterms:created>
  <dcterms:modified xsi:type="dcterms:W3CDTF">2024-03-30T02:42:04Z</dcterms:modified>
</cp:coreProperties>
</file>